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97" r:id="rId2"/>
    <p:sldId id="453" r:id="rId3"/>
    <p:sldId id="436" r:id="rId4"/>
    <p:sldId id="440" r:id="rId5"/>
    <p:sldId id="470" r:id="rId6"/>
    <p:sldId id="471" r:id="rId7"/>
    <p:sldId id="472" r:id="rId8"/>
    <p:sldId id="464" r:id="rId9"/>
    <p:sldId id="473" r:id="rId10"/>
    <p:sldId id="465" r:id="rId11"/>
    <p:sldId id="466" r:id="rId12"/>
    <p:sldId id="474" r:id="rId13"/>
    <p:sldId id="437" r:id="rId14"/>
    <p:sldId id="475" r:id="rId15"/>
    <p:sldId id="479" r:id="rId16"/>
    <p:sldId id="476" r:id="rId17"/>
    <p:sldId id="478" r:id="rId18"/>
    <p:sldId id="481" r:id="rId19"/>
    <p:sldId id="480" r:id="rId20"/>
    <p:sldId id="482" r:id="rId21"/>
    <p:sldId id="483" r:id="rId22"/>
    <p:sldId id="484" r:id="rId23"/>
  </p:sldIdLst>
  <p:sldSz cx="9144000" cy="5143500" type="screen16x9"/>
  <p:notesSz cx="6858000" cy="9144000"/>
  <p:defaultTextStyle>
    <a:defPPr>
      <a:defRPr lang="zh-CN"/>
    </a:defPPr>
    <a:lvl1pPr algn="l" rtl="0" fontAlgn="base">
      <a:spcBef>
        <a:spcPct val="0"/>
      </a:spcBef>
      <a:spcAft>
        <a:spcPct val="0"/>
      </a:spcAft>
      <a:defRPr kumimoji="1" sz="1800" kern="1200">
        <a:solidFill>
          <a:schemeClr val="tx1"/>
        </a:solidFill>
        <a:latin typeface="Times New Roman" panose="02020603050405020304" pitchFamily="18" charset="0"/>
        <a:ea typeface="黑体" panose="02010609060101010101" pitchFamily="49" charset="-122"/>
        <a:cs typeface="+mn-cs"/>
      </a:defRPr>
    </a:lvl1pPr>
    <a:lvl2pPr marL="342900" algn="l" rtl="0" fontAlgn="base">
      <a:spcBef>
        <a:spcPct val="0"/>
      </a:spcBef>
      <a:spcAft>
        <a:spcPct val="0"/>
      </a:spcAft>
      <a:defRPr kumimoji="1" sz="1800" kern="1200">
        <a:solidFill>
          <a:schemeClr val="tx1"/>
        </a:solidFill>
        <a:latin typeface="Times New Roman" panose="02020603050405020304" pitchFamily="18" charset="0"/>
        <a:ea typeface="黑体" panose="02010609060101010101" pitchFamily="49" charset="-122"/>
        <a:cs typeface="+mn-cs"/>
      </a:defRPr>
    </a:lvl2pPr>
    <a:lvl3pPr marL="685800" algn="l" rtl="0" fontAlgn="base">
      <a:spcBef>
        <a:spcPct val="0"/>
      </a:spcBef>
      <a:spcAft>
        <a:spcPct val="0"/>
      </a:spcAft>
      <a:defRPr kumimoji="1" sz="1800" kern="1200">
        <a:solidFill>
          <a:schemeClr val="tx1"/>
        </a:solidFill>
        <a:latin typeface="Times New Roman" panose="02020603050405020304" pitchFamily="18" charset="0"/>
        <a:ea typeface="黑体" panose="02010609060101010101" pitchFamily="49" charset="-122"/>
        <a:cs typeface="+mn-cs"/>
      </a:defRPr>
    </a:lvl3pPr>
    <a:lvl4pPr marL="1028700" algn="l" rtl="0" fontAlgn="base">
      <a:spcBef>
        <a:spcPct val="0"/>
      </a:spcBef>
      <a:spcAft>
        <a:spcPct val="0"/>
      </a:spcAft>
      <a:defRPr kumimoji="1" sz="1800" kern="1200">
        <a:solidFill>
          <a:schemeClr val="tx1"/>
        </a:solidFill>
        <a:latin typeface="Times New Roman" panose="02020603050405020304" pitchFamily="18" charset="0"/>
        <a:ea typeface="黑体" panose="02010609060101010101" pitchFamily="49" charset="-122"/>
        <a:cs typeface="+mn-cs"/>
      </a:defRPr>
    </a:lvl4pPr>
    <a:lvl5pPr marL="1371600" algn="l" rtl="0" fontAlgn="base">
      <a:spcBef>
        <a:spcPct val="0"/>
      </a:spcBef>
      <a:spcAft>
        <a:spcPct val="0"/>
      </a:spcAft>
      <a:defRPr kumimoji="1" sz="1800" kern="1200">
        <a:solidFill>
          <a:schemeClr val="tx1"/>
        </a:solidFill>
        <a:latin typeface="Times New Roman" panose="02020603050405020304" pitchFamily="18" charset="0"/>
        <a:ea typeface="黑体" panose="02010609060101010101" pitchFamily="49" charset="-122"/>
        <a:cs typeface="+mn-cs"/>
      </a:defRPr>
    </a:lvl5pPr>
    <a:lvl6pPr marL="1714500" algn="l" defTabSz="685800" rtl="0" eaLnBrk="1" latinLnBrk="0" hangingPunct="1">
      <a:defRPr kumimoji="1" sz="1800" kern="1200">
        <a:solidFill>
          <a:schemeClr val="tx1"/>
        </a:solidFill>
        <a:latin typeface="Times New Roman" panose="02020603050405020304" pitchFamily="18" charset="0"/>
        <a:ea typeface="黑体" panose="02010609060101010101" pitchFamily="49" charset="-122"/>
        <a:cs typeface="+mn-cs"/>
      </a:defRPr>
    </a:lvl6pPr>
    <a:lvl7pPr marL="2057400" algn="l" defTabSz="685800" rtl="0" eaLnBrk="1" latinLnBrk="0" hangingPunct="1">
      <a:defRPr kumimoji="1" sz="1800" kern="1200">
        <a:solidFill>
          <a:schemeClr val="tx1"/>
        </a:solidFill>
        <a:latin typeface="Times New Roman" panose="02020603050405020304" pitchFamily="18" charset="0"/>
        <a:ea typeface="黑体" panose="02010609060101010101" pitchFamily="49" charset="-122"/>
        <a:cs typeface="+mn-cs"/>
      </a:defRPr>
    </a:lvl7pPr>
    <a:lvl8pPr marL="2400300" algn="l" defTabSz="685800" rtl="0" eaLnBrk="1" latinLnBrk="0" hangingPunct="1">
      <a:defRPr kumimoji="1" sz="1800" kern="1200">
        <a:solidFill>
          <a:schemeClr val="tx1"/>
        </a:solidFill>
        <a:latin typeface="Times New Roman" panose="02020603050405020304" pitchFamily="18" charset="0"/>
        <a:ea typeface="黑体" panose="02010609060101010101" pitchFamily="49" charset="-122"/>
        <a:cs typeface="+mn-cs"/>
      </a:defRPr>
    </a:lvl8pPr>
    <a:lvl9pPr marL="2743200" algn="l" defTabSz="685800" rtl="0" eaLnBrk="1" latinLnBrk="0" hangingPunct="1">
      <a:defRPr kumimoji="1" sz="1800" kern="1200">
        <a:solidFill>
          <a:schemeClr val="tx1"/>
        </a:solidFill>
        <a:latin typeface="Times New Roman" panose="02020603050405020304" pitchFamily="18" charset="0"/>
        <a:ea typeface="黑体" panose="02010609060101010101" pitchFamily="49" charset="-122"/>
        <a:cs typeface="+mn-cs"/>
      </a:defRPr>
    </a:lvl9pPr>
  </p:defaultTextStyle>
  <p:extLst>
    <p:ext uri="{521415D9-36F7-43E2-AB2F-B90AF26B5E84}">
      <p14:sectionLst xmlns:p14="http://schemas.microsoft.com/office/powerpoint/2010/main">
        <p14:section name="默认节" id="{506B9B19-7946-4815-8EA1-7ADBBD15627A}">
          <p14:sldIdLst>
            <p14:sldId id="297"/>
            <p14:sldId id="453"/>
            <p14:sldId id="436"/>
            <p14:sldId id="440"/>
            <p14:sldId id="470"/>
            <p14:sldId id="471"/>
            <p14:sldId id="472"/>
            <p14:sldId id="464"/>
            <p14:sldId id="473"/>
            <p14:sldId id="465"/>
            <p14:sldId id="466"/>
            <p14:sldId id="474"/>
            <p14:sldId id="437"/>
            <p14:sldId id="475"/>
            <p14:sldId id="479"/>
            <p14:sldId id="476"/>
            <p14:sldId id="478"/>
            <p14:sldId id="481"/>
            <p14:sldId id="480"/>
            <p14:sldId id="482"/>
            <p14:sldId id="483"/>
            <p14:sldId id="484"/>
          </p14:sldIdLst>
        </p14:section>
      </p14:sectionLst>
    </p:ext>
    <p:ext uri="{EFAFB233-063F-42B5-8137-9DF3F51BA10A}">
      <p15:sldGuideLst xmlns:p15="http://schemas.microsoft.com/office/powerpoint/2012/main">
        <p15:guide id="1" orient="horz" pos="4156" userDrawn="1">
          <p15:clr>
            <a:srgbClr val="A4A3A4"/>
          </p15:clr>
        </p15:guide>
        <p15:guide id="2" pos="3795" userDrawn="1">
          <p15:clr>
            <a:srgbClr val="A4A3A4"/>
          </p15:clr>
        </p15:guide>
        <p15:guide id="4" pos="7287" userDrawn="1">
          <p15:clr>
            <a:srgbClr val="A4A3A4"/>
          </p15:clr>
        </p15:guide>
        <p15:guide id="8" pos="1345" userDrawn="1">
          <p15:clr>
            <a:srgbClr val="A4A3A4"/>
          </p15:clr>
        </p15:guide>
        <p15:guide id="9" orient="horz" pos="2160" userDrawn="1">
          <p15:clr>
            <a:srgbClr val="A4A3A4"/>
          </p15:clr>
        </p15:guide>
        <p15:guide id="10" orient="horz" pos="3117">
          <p15:clr>
            <a:srgbClr val="A4A3A4"/>
          </p15:clr>
        </p15:guide>
        <p15:guide id="11" orient="horz" pos="1620">
          <p15:clr>
            <a:srgbClr val="A4A3A4"/>
          </p15:clr>
        </p15:guide>
        <p15:guide id="12" pos="2846">
          <p15:clr>
            <a:srgbClr val="A4A3A4"/>
          </p15:clr>
        </p15:guide>
        <p15:guide id="13" pos="5465">
          <p15:clr>
            <a:srgbClr val="A4A3A4"/>
          </p15:clr>
        </p15:guide>
        <p15:guide id="14" pos="10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1629"/>
    <a:srgbClr val="DB1934"/>
    <a:srgbClr val="BB152D"/>
    <a:srgbClr val="686B6A"/>
    <a:srgbClr val="0E1623"/>
    <a:srgbClr val="C6C6C6"/>
    <a:srgbClr val="0E161E"/>
    <a:srgbClr val="491E00"/>
    <a:srgbClr val="4B2400"/>
    <a:srgbClr val="4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7" autoAdjust="0"/>
    <p:restoredTop sz="93705" autoAdjust="0"/>
  </p:normalViewPr>
  <p:slideViewPr>
    <p:cSldViewPr showGuides="1">
      <p:cViewPr varScale="1">
        <p:scale>
          <a:sx n="114" d="100"/>
          <a:sy n="114" d="100"/>
        </p:scale>
        <p:origin x="629" y="86"/>
      </p:cViewPr>
      <p:guideLst>
        <p:guide orient="horz" pos="4156"/>
        <p:guide pos="3795"/>
        <p:guide pos="7287"/>
        <p:guide pos="1345"/>
        <p:guide orient="horz" pos="2160"/>
        <p:guide orient="horz" pos="3117"/>
        <p:guide orient="horz" pos="1620"/>
        <p:guide pos="2846"/>
        <p:guide pos="5465"/>
        <p:guide pos="1009"/>
      </p:guideLst>
    </p:cSldViewPr>
  </p:slideViewPr>
  <p:outlineViewPr>
    <p:cViewPr>
      <p:scale>
        <a:sx n="33" d="100"/>
        <a:sy n="33" d="100"/>
      </p:scale>
      <p:origin x="0" y="-4752"/>
    </p:cViewPr>
  </p:outlineViewPr>
  <p:notesTextViewPr>
    <p:cViewPr>
      <p:scale>
        <a:sx n="100" d="100"/>
        <a:sy n="100" d="100"/>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DB53B-BAF7-4C43-870D-1838CB0673EF}"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AEEF2-0832-4869-9C66-515C54737D7F}" type="slidenum">
              <a:rPr lang="zh-CN" altLang="en-US" smtClean="0"/>
              <a:t>‹#›</a:t>
            </a:fld>
            <a:endParaRPr lang="zh-CN" altLang="en-US"/>
          </a:p>
        </p:txBody>
      </p:sp>
    </p:spTree>
    <p:extLst>
      <p:ext uri="{BB962C8B-B14F-4D97-AF65-F5344CB8AC3E}">
        <p14:creationId xmlns:p14="http://schemas.microsoft.com/office/powerpoint/2010/main" val="21668026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2AEEF2-0832-4869-9C66-515C54737D7F}" type="slidenum">
              <a:rPr lang="zh-CN" altLang="en-US" smtClean="0"/>
              <a:t>3</a:t>
            </a:fld>
            <a:endParaRPr lang="zh-CN" altLang="en-US"/>
          </a:p>
        </p:txBody>
      </p:sp>
    </p:spTree>
    <p:extLst>
      <p:ext uri="{BB962C8B-B14F-4D97-AF65-F5344CB8AC3E}">
        <p14:creationId xmlns:p14="http://schemas.microsoft.com/office/powerpoint/2010/main" val="187877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2AEEF2-0832-4869-9C66-515C54737D7F}" type="slidenum">
              <a:rPr lang="zh-CN" altLang="en-US" smtClean="0"/>
              <a:t>13</a:t>
            </a:fld>
            <a:endParaRPr lang="zh-CN" altLang="en-US"/>
          </a:p>
        </p:txBody>
      </p:sp>
    </p:spTree>
    <p:extLst>
      <p:ext uri="{BB962C8B-B14F-4D97-AF65-F5344CB8AC3E}">
        <p14:creationId xmlns:p14="http://schemas.microsoft.com/office/powerpoint/2010/main" val="160593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40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E7EA67DA-85EE-4E9C-9769-995C7CBC0951}" type="slidenum">
              <a:rPr lang="en-US" altLang="zh-CN" smtClean="0"/>
              <a:pPr/>
              <a:t>‹#›</a:t>
            </a:fld>
            <a:endParaRPr lang="en-US" altLang="zh-CN"/>
          </a:p>
        </p:txBody>
      </p:sp>
    </p:spTree>
    <p:extLst>
      <p:ext uri="{BB962C8B-B14F-4D97-AF65-F5344CB8AC3E}">
        <p14:creationId xmlns:p14="http://schemas.microsoft.com/office/powerpoint/2010/main" val="8983467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6D5BF6B-C2B6-46E8-8FF6-CEAB3229A0B2}" type="slidenum">
              <a:rPr lang="en-US" altLang="zh-CN" smtClean="0"/>
              <a:pPr/>
              <a:t>‹#›</a:t>
            </a:fld>
            <a:endParaRPr lang="en-US" altLang="zh-CN"/>
          </a:p>
        </p:txBody>
      </p:sp>
    </p:spTree>
    <p:extLst>
      <p:ext uri="{BB962C8B-B14F-4D97-AF65-F5344CB8AC3E}">
        <p14:creationId xmlns:p14="http://schemas.microsoft.com/office/powerpoint/2010/main" val="41681195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3"/>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0ACE226-D5E5-47AA-A126-87502C9B1629}" type="slidenum">
              <a:rPr lang="en-US" altLang="zh-CN" smtClean="0"/>
              <a:pPr/>
              <a:t>‹#›</a:t>
            </a:fld>
            <a:endParaRPr lang="en-US" altLang="zh-CN"/>
          </a:p>
        </p:txBody>
      </p:sp>
    </p:spTree>
    <p:extLst>
      <p:ext uri="{BB962C8B-B14F-4D97-AF65-F5344CB8AC3E}">
        <p14:creationId xmlns:p14="http://schemas.microsoft.com/office/powerpoint/2010/main" val="28689234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20679E8-E813-4007-A8AC-F86B974AF663}" type="slidenum">
              <a:rPr lang="en-US" altLang="zh-CN" smtClean="0"/>
              <a:pPr/>
              <a:t>‹#›</a:t>
            </a:fld>
            <a:endParaRPr lang="en-US" altLang="zh-CN"/>
          </a:p>
        </p:txBody>
      </p:sp>
    </p:spTree>
    <p:extLst>
      <p:ext uri="{BB962C8B-B14F-4D97-AF65-F5344CB8AC3E}">
        <p14:creationId xmlns:p14="http://schemas.microsoft.com/office/powerpoint/2010/main" val="41045424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7"/>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101"/>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40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FB1491B-FB82-4B5A-A677-2B5F4524CEAF}" type="slidenum">
              <a:rPr lang="en-US" altLang="zh-CN" smtClean="0"/>
              <a:pPr/>
              <a:t>‹#›</a:t>
            </a:fld>
            <a:endParaRPr lang="en-US" altLang="zh-CN"/>
          </a:p>
        </p:txBody>
      </p:sp>
    </p:spTree>
    <p:extLst>
      <p:ext uri="{BB962C8B-B14F-4D97-AF65-F5344CB8AC3E}">
        <p14:creationId xmlns:p14="http://schemas.microsoft.com/office/powerpoint/2010/main" val="15784274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380C084-8ED9-4B90-98B6-F202B7E1E5EC}" type="slidenum">
              <a:rPr lang="en-US" altLang="zh-CN" smtClean="0"/>
              <a:pPr/>
              <a:t>‹#›</a:t>
            </a:fld>
            <a:endParaRPr lang="en-US" altLang="zh-CN"/>
          </a:p>
        </p:txBody>
      </p:sp>
    </p:spTree>
    <p:extLst>
      <p:ext uri="{BB962C8B-B14F-4D97-AF65-F5344CB8AC3E}">
        <p14:creationId xmlns:p14="http://schemas.microsoft.com/office/powerpoint/2010/main" val="209228127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4139952" y="3939902"/>
            <a:ext cx="775136" cy="246221"/>
          </a:xfrm>
          <a:prstGeom prst="rect">
            <a:avLst/>
          </a:prstGeom>
        </p:spPr>
        <p:txBody>
          <a:bodyPr wrap="square">
            <a:spAutoFit/>
          </a:bodyPr>
          <a:lstStyle/>
          <a:p>
            <a:pPr fontAlgn="auto">
              <a:spcBef>
                <a:spcPts val="0"/>
              </a:spcBef>
              <a:spcAft>
                <a:spcPts val="0"/>
              </a:spcAft>
            </a:pPr>
            <a:r>
              <a:rPr kumimoji="0" lang="en-US" altLang="zh-CN" sz="100" dirty="0">
                <a:solidFill>
                  <a:prstClr val="white"/>
                </a:solidFill>
                <a:latin typeface="Calibri"/>
                <a:ea typeface="宋体"/>
              </a:rPr>
              <a:t>PPT</a:t>
            </a:r>
            <a:r>
              <a:rPr kumimoji="0" lang="zh-CN" altLang="en-US" sz="100" dirty="0">
                <a:solidFill>
                  <a:prstClr val="white"/>
                </a:solidFill>
                <a:latin typeface="Calibri"/>
                <a:ea typeface="宋体"/>
              </a:rPr>
              <a:t>模板下载：</a:t>
            </a:r>
            <a:r>
              <a:rPr kumimoji="0" lang="en-US" altLang="zh-CN" sz="100" dirty="0">
                <a:solidFill>
                  <a:prstClr val="white"/>
                </a:solidFill>
                <a:latin typeface="Calibri"/>
                <a:ea typeface="宋体"/>
              </a:rPr>
              <a:t>www.1ppt.com/moban/     </a:t>
            </a:r>
            <a:r>
              <a:rPr kumimoji="0" lang="zh-CN" altLang="en-US" sz="100" dirty="0">
                <a:solidFill>
                  <a:prstClr val="white"/>
                </a:solidFill>
                <a:latin typeface="Calibri"/>
                <a:ea typeface="宋体"/>
              </a:rPr>
              <a:t>行业</a:t>
            </a:r>
            <a:r>
              <a:rPr kumimoji="0" lang="en-US" altLang="zh-CN" sz="100" dirty="0">
                <a:solidFill>
                  <a:prstClr val="white"/>
                </a:solidFill>
                <a:latin typeface="Calibri"/>
                <a:ea typeface="宋体"/>
              </a:rPr>
              <a:t>PPT</a:t>
            </a:r>
            <a:r>
              <a:rPr kumimoji="0" lang="zh-CN" altLang="en-US" sz="100" dirty="0">
                <a:solidFill>
                  <a:prstClr val="white"/>
                </a:solidFill>
                <a:latin typeface="Calibri"/>
                <a:ea typeface="宋体"/>
              </a:rPr>
              <a:t>模板：</a:t>
            </a:r>
            <a:r>
              <a:rPr kumimoji="0" lang="en-US" altLang="zh-CN" sz="100" dirty="0">
                <a:solidFill>
                  <a:prstClr val="white"/>
                </a:solidFill>
                <a:latin typeface="Calibri"/>
                <a:ea typeface="宋体"/>
              </a:rPr>
              <a:t>www.1ppt.com/hangye/ </a:t>
            </a:r>
          </a:p>
          <a:p>
            <a:pPr fontAlgn="auto">
              <a:spcBef>
                <a:spcPts val="0"/>
              </a:spcBef>
              <a:spcAft>
                <a:spcPts val="0"/>
              </a:spcAft>
            </a:pPr>
            <a:r>
              <a:rPr kumimoji="0" lang="zh-CN" altLang="en-US" sz="100" dirty="0">
                <a:solidFill>
                  <a:prstClr val="white"/>
                </a:solidFill>
                <a:latin typeface="Calibri"/>
                <a:ea typeface="宋体"/>
              </a:rPr>
              <a:t>节日</a:t>
            </a:r>
            <a:r>
              <a:rPr kumimoji="0" lang="en-US" altLang="zh-CN" sz="100" dirty="0">
                <a:solidFill>
                  <a:prstClr val="white"/>
                </a:solidFill>
                <a:latin typeface="Calibri"/>
                <a:ea typeface="宋体"/>
              </a:rPr>
              <a:t>PPT</a:t>
            </a:r>
            <a:r>
              <a:rPr kumimoji="0" lang="zh-CN" altLang="en-US" sz="100" dirty="0">
                <a:solidFill>
                  <a:prstClr val="white"/>
                </a:solidFill>
                <a:latin typeface="Calibri"/>
                <a:ea typeface="宋体"/>
              </a:rPr>
              <a:t>模板：</a:t>
            </a:r>
            <a:r>
              <a:rPr kumimoji="0" lang="en-US" altLang="zh-CN" sz="100" dirty="0">
                <a:solidFill>
                  <a:prstClr val="white"/>
                </a:solidFill>
                <a:latin typeface="Calibri"/>
                <a:ea typeface="宋体"/>
              </a:rPr>
              <a:t>www.1ppt.com/jieri/           PPT</a:t>
            </a:r>
            <a:r>
              <a:rPr kumimoji="0" lang="zh-CN" altLang="en-US" sz="100" dirty="0">
                <a:solidFill>
                  <a:prstClr val="white"/>
                </a:solidFill>
                <a:latin typeface="Calibri"/>
                <a:ea typeface="宋体"/>
              </a:rPr>
              <a:t>素材下载：</a:t>
            </a:r>
            <a:r>
              <a:rPr kumimoji="0" lang="en-US" altLang="zh-CN" sz="100" dirty="0">
                <a:solidFill>
                  <a:prstClr val="white"/>
                </a:solidFill>
                <a:latin typeface="Calibri"/>
                <a:ea typeface="宋体"/>
              </a:rPr>
              <a:t>www.1ppt.com/sucai/</a:t>
            </a:r>
          </a:p>
          <a:p>
            <a:pPr fontAlgn="auto">
              <a:spcBef>
                <a:spcPts val="0"/>
              </a:spcBef>
              <a:spcAft>
                <a:spcPts val="0"/>
              </a:spcAft>
            </a:pPr>
            <a:r>
              <a:rPr kumimoji="0" lang="en-US" altLang="zh-CN" sz="100" dirty="0">
                <a:solidFill>
                  <a:prstClr val="white"/>
                </a:solidFill>
                <a:latin typeface="Calibri"/>
                <a:ea typeface="宋体"/>
              </a:rPr>
              <a:t>PPT</a:t>
            </a:r>
            <a:r>
              <a:rPr kumimoji="0" lang="zh-CN" altLang="en-US" sz="100" dirty="0">
                <a:solidFill>
                  <a:prstClr val="white"/>
                </a:solidFill>
                <a:latin typeface="Calibri"/>
                <a:ea typeface="宋体"/>
              </a:rPr>
              <a:t>背景图片：</a:t>
            </a:r>
            <a:r>
              <a:rPr kumimoji="0" lang="en-US" altLang="zh-CN" sz="100" dirty="0">
                <a:solidFill>
                  <a:prstClr val="white"/>
                </a:solidFill>
                <a:latin typeface="Calibri"/>
                <a:ea typeface="宋体"/>
              </a:rPr>
              <a:t>www.1ppt.com/beijing/      PPT</a:t>
            </a:r>
            <a:r>
              <a:rPr kumimoji="0" lang="zh-CN" altLang="en-US" sz="100" dirty="0">
                <a:solidFill>
                  <a:prstClr val="white"/>
                </a:solidFill>
                <a:latin typeface="Calibri"/>
                <a:ea typeface="宋体"/>
              </a:rPr>
              <a:t>图表下载：</a:t>
            </a:r>
            <a:r>
              <a:rPr kumimoji="0" lang="en-US" altLang="zh-CN" sz="100" dirty="0">
                <a:solidFill>
                  <a:prstClr val="white"/>
                </a:solidFill>
                <a:latin typeface="Calibri"/>
                <a:ea typeface="宋体"/>
              </a:rPr>
              <a:t>www.1ppt.com/tubiao/      </a:t>
            </a:r>
          </a:p>
          <a:p>
            <a:pPr fontAlgn="auto">
              <a:spcBef>
                <a:spcPts val="0"/>
              </a:spcBef>
              <a:spcAft>
                <a:spcPts val="0"/>
              </a:spcAft>
            </a:pPr>
            <a:r>
              <a:rPr kumimoji="0" lang="zh-CN" altLang="en-US" sz="100" dirty="0">
                <a:solidFill>
                  <a:prstClr val="white"/>
                </a:solidFill>
                <a:latin typeface="Calibri"/>
                <a:ea typeface="宋体"/>
              </a:rPr>
              <a:t>优秀</a:t>
            </a:r>
            <a:r>
              <a:rPr kumimoji="0" lang="en-US" altLang="zh-CN" sz="100" dirty="0">
                <a:solidFill>
                  <a:prstClr val="white"/>
                </a:solidFill>
                <a:latin typeface="Calibri"/>
                <a:ea typeface="宋体"/>
              </a:rPr>
              <a:t>PPT</a:t>
            </a:r>
            <a:r>
              <a:rPr kumimoji="0" lang="zh-CN" altLang="en-US" sz="100" dirty="0">
                <a:solidFill>
                  <a:prstClr val="white"/>
                </a:solidFill>
                <a:latin typeface="Calibri"/>
                <a:ea typeface="宋体"/>
              </a:rPr>
              <a:t>下载：</a:t>
            </a:r>
            <a:r>
              <a:rPr kumimoji="0" lang="en-US" altLang="zh-CN" sz="100" dirty="0">
                <a:solidFill>
                  <a:prstClr val="white"/>
                </a:solidFill>
                <a:latin typeface="Calibri"/>
                <a:ea typeface="宋体"/>
              </a:rPr>
              <a:t>www.1ppt.com/xiazai/        PPT</a:t>
            </a:r>
            <a:r>
              <a:rPr kumimoji="0" lang="zh-CN" altLang="en-US" sz="100" dirty="0">
                <a:solidFill>
                  <a:prstClr val="white"/>
                </a:solidFill>
                <a:latin typeface="Calibri"/>
                <a:ea typeface="宋体"/>
              </a:rPr>
              <a:t>教程： </a:t>
            </a:r>
            <a:r>
              <a:rPr kumimoji="0" lang="en-US" altLang="zh-CN" sz="100" dirty="0">
                <a:solidFill>
                  <a:prstClr val="white"/>
                </a:solidFill>
                <a:latin typeface="Calibri"/>
                <a:ea typeface="宋体"/>
              </a:rPr>
              <a:t>www.1ppt.com/powerpoint/      </a:t>
            </a:r>
          </a:p>
          <a:p>
            <a:pPr fontAlgn="auto">
              <a:spcBef>
                <a:spcPts val="0"/>
              </a:spcBef>
              <a:spcAft>
                <a:spcPts val="0"/>
              </a:spcAft>
            </a:pPr>
            <a:r>
              <a:rPr kumimoji="0" lang="en-US" altLang="zh-CN" sz="100" dirty="0">
                <a:solidFill>
                  <a:prstClr val="white"/>
                </a:solidFill>
                <a:latin typeface="Calibri"/>
                <a:ea typeface="宋体"/>
              </a:rPr>
              <a:t>Word</a:t>
            </a:r>
            <a:r>
              <a:rPr kumimoji="0" lang="zh-CN" altLang="en-US" sz="100" dirty="0">
                <a:solidFill>
                  <a:prstClr val="white"/>
                </a:solidFill>
                <a:latin typeface="Calibri"/>
                <a:ea typeface="宋体"/>
              </a:rPr>
              <a:t>教程： </a:t>
            </a:r>
            <a:r>
              <a:rPr kumimoji="0" lang="en-US" altLang="zh-CN" sz="100" dirty="0">
                <a:solidFill>
                  <a:prstClr val="white"/>
                </a:solidFill>
                <a:latin typeface="Calibri"/>
                <a:ea typeface="宋体"/>
              </a:rPr>
              <a:t>www.1ppt.com/word/              Excel</a:t>
            </a:r>
            <a:r>
              <a:rPr kumimoji="0" lang="zh-CN" altLang="en-US" sz="100" dirty="0">
                <a:solidFill>
                  <a:prstClr val="white"/>
                </a:solidFill>
                <a:latin typeface="Calibri"/>
                <a:ea typeface="宋体"/>
              </a:rPr>
              <a:t>教程：</a:t>
            </a:r>
            <a:r>
              <a:rPr kumimoji="0" lang="en-US" altLang="zh-CN" sz="100" dirty="0">
                <a:solidFill>
                  <a:prstClr val="white"/>
                </a:solidFill>
                <a:latin typeface="Calibri"/>
                <a:ea typeface="宋体"/>
              </a:rPr>
              <a:t>www.1ppt.com/excel/  </a:t>
            </a:r>
          </a:p>
          <a:p>
            <a:pPr fontAlgn="auto">
              <a:spcBef>
                <a:spcPts val="0"/>
              </a:spcBef>
              <a:spcAft>
                <a:spcPts val="0"/>
              </a:spcAft>
            </a:pPr>
            <a:r>
              <a:rPr kumimoji="0" lang="zh-CN" altLang="en-US" sz="100" dirty="0">
                <a:solidFill>
                  <a:prstClr val="white"/>
                </a:solidFill>
                <a:latin typeface="Calibri"/>
                <a:ea typeface="宋体"/>
              </a:rPr>
              <a:t>资料下载：</a:t>
            </a:r>
            <a:r>
              <a:rPr kumimoji="0" lang="en-US" altLang="zh-CN" sz="100" dirty="0">
                <a:solidFill>
                  <a:prstClr val="white"/>
                </a:solidFill>
                <a:latin typeface="Calibri"/>
                <a:ea typeface="宋体"/>
              </a:rPr>
              <a:t>www.1ppt.com/ziliao/                PPT</a:t>
            </a:r>
            <a:r>
              <a:rPr kumimoji="0" lang="zh-CN" altLang="en-US" sz="100" dirty="0">
                <a:solidFill>
                  <a:prstClr val="white"/>
                </a:solidFill>
                <a:latin typeface="Calibri"/>
                <a:ea typeface="宋体"/>
              </a:rPr>
              <a:t>课件下载：</a:t>
            </a:r>
            <a:r>
              <a:rPr kumimoji="0" lang="en-US" altLang="zh-CN" sz="100" dirty="0">
                <a:solidFill>
                  <a:prstClr val="white"/>
                </a:solidFill>
                <a:latin typeface="Calibri"/>
                <a:ea typeface="宋体"/>
              </a:rPr>
              <a:t>www.1ppt.com/kejian/ </a:t>
            </a:r>
          </a:p>
          <a:p>
            <a:pPr fontAlgn="auto">
              <a:spcBef>
                <a:spcPts val="0"/>
              </a:spcBef>
              <a:spcAft>
                <a:spcPts val="0"/>
              </a:spcAft>
            </a:pPr>
            <a:r>
              <a:rPr kumimoji="0" lang="zh-CN" altLang="en-US" sz="100" dirty="0">
                <a:solidFill>
                  <a:prstClr val="white"/>
                </a:solidFill>
                <a:latin typeface="Calibri"/>
                <a:ea typeface="宋体"/>
              </a:rPr>
              <a:t>范文下载：</a:t>
            </a:r>
            <a:r>
              <a:rPr kumimoji="0" lang="en-US" altLang="zh-CN" sz="100" dirty="0">
                <a:solidFill>
                  <a:prstClr val="white"/>
                </a:solidFill>
                <a:latin typeface="Calibri"/>
                <a:ea typeface="宋体"/>
              </a:rPr>
              <a:t>www.1ppt.com/fanwen/             </a:t>
            </a:r>
            <a:r>
              <a:rPr kumimoji="0" lang="zh-CN" altLang="en-US" sz="100" dirty="0">
                <a:solidFill>
                  <a:prstClr val="white"/>
                </a:solidFill>
                <a:latin typeface="Calibri"/>
                <a:ea typeface="宋体"/>
              </a:rPr>
              <a:t>试卷下载：</a:t>
            </a:r>
            <a:r>
              <a:rPr kumimoji="0" lang="en-US" altLang="zh-CN" sz="100" dirty="0">
                <a:solidFill>
                  <a:prstClr val="white"/>
                </a:solidFill>
                <a:latin typeface="Calibri"/>
                <a:ea typeface="宋体"/>
              </a:rPr>
              <a:t>www.1ppt.com/shiti/  </a:t>
            </a:r>
          </a:p>
          <a:p>
            <a:pPr fontAlgn="auto">
              <a:spcBef>
                <a:spcPts val="0"/>
              </a:spcBef>
              <a:spcAft>
                <a:spcPts val="0"/>
              </a:spcAft>
            </a:pPr>
            <a:r>
              <a:rPr kumimoji="0" lang="zh-CN" altLang="en-US" sz="100" dirty="0">
                <a:solidFill>
                  <a:prstClr val="white"/>
                </a:solidFill>
                <a:latin typeface="Calibri"/>
                <a:ea typeface="宋体"/>
              </a:rPr>
              <a:t>教案下载：</a:t>
            </a:r>
            <a:r>
              <a:rPr kumimoji="0" lang="en-US" altLang="zh-CN" sz="100" dirty="0">
                <a:solidFill>
                  <a:prstClr val="white"/>
                </a:solidFill>
                <a:latin typeface="Calibri"/>
                <a:ea typeface="宋体"/>
              </a:rPr>
              <a:t>www.1ppt.com/jiaoan/        </a:t>
            </a:r>
          </a:p>
          <a:p>
            <a:pPr fontAlgn="auto">
              <a:spcBef>
                <a:spcPts val="0"/>
              </a:spcBef>
              <a:spcAft>
                <a:spcPts val="0"/>
              </a:spcAft>
            </a:pPr>
            <a:r>
              <a:rPr kumimoji="0" lang="zh-CN" altLang="en-US" sz="100" dirty="0">
                <a:solidFill>
                  <a:prstClr val="white"/>
                </a:solidFill>
                <a:latin typeface="Calibri"/>
                <a:ea typeface="宋体"/>
              </a:rPr>
              <a:t>字体下载：</a:t>
            </a:r>
            <a:r>
              <a:rPr kumimoji="0" lang="en-US" altLang="zh-CN" sz="100" dirty="0">
                <a:solidFill>
                  <a:prstClr val="white"/>
                </a:solidFill>
                <a:latin typeface="Calibri"/>
                <a:ea typeface="宋体"/>
              </a:rPr>
              <a:t>www.1ppt.com/ziti/</a:t>
            </a:r>
          </a:p>
          <a:p>
            <a:pPr fontAlgn="auto">
              <a:spcBef>
                <a:spcPts val="0"/>
              </a:spcBef>
              <a:spcAft>
                <a:spcPts val="0"/>
              </a:spcAft>
            </a:pPr>
            <a:r>
              <a:rPr kumimoji="0" lang="en-US" altLang="zh-CN" sz="100" dirty="0">
                <a:solidFill>
                  <a:prstClr val="white"/>
                </a:solidFill>
                <a:latin typeface="Calibri"/>
                <a:ea typeface="宋体"/>
              </a:rPr>
              <a:t> </a:t>
            </a:r>
            <a:endParaRPr kumimoji="0" lang="zh-CN" altLang="en-US" sz="100" dirty="0">
              <a:solidFill>
                <a:prstClr val="white"/>
              </a:solidFill>
              <a:latin typeface="Calibri"/>
              <a:ea typeface="宋体"/>
            </a:endParaRPr>
          </a:p>
        </p:txBody>
      </p:sp>
      <p:sp>
        <p:nvSpPr>
          <p:cNvPr id="2" name="Title 1"/>
          <p:cNvSpPr>
            <a:spLocks noGrp="1"/>
          </p:cNvSpPr>
          <p:nvPr>
            <p:ph type="title"/>
          </p:nvPr>
        </p:nvSpPr>
        <p:spPr>
          <a:xfrm>
            <a:off x="629841" y="273847"/>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C7D8D8F9-BFF6-446D-9D5C-7AF2CDC03CBC}" type="slidenum">
              <a:rPr lang="en-US" altLang="zh-CN" smtClean="0"/>
              <a:pPr/>
              <a:t>‹#›</a:t>
            </a:fld>
            <a:endParaRPr lang="en-US" altLang="zh-CN"/>
          </a:p>
        </p:txBody>
      </p:sp>
    </p:spTree>
    <p:extLst>
      <p:ext uri="{BB962C8B-B14F-4D97-AF65-F5344CB8AC3E}">
        <p14:creationId xmlns:p14="http://schemas.microsoft.com/office/powerpoint/2010/main" val="27036511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DE67502-30CB-4121-836E-4D55D2935F83}" type="slidenum">
              <a:rPr lang="en-US" altLang="zh-CN" smtClean="0"/>
              <a:pPr/>
              <a:t>‹#›</a:t>
            </a:fld>
            <a:endParaRPr lang="en-US" altLang="zh-CN"/>
          </a:p>
        </p:txBody>
      </p:sp>
    </p:spTree>
    <p:extLst>
      <p:ext uri="{BB962C8B-B14F-4D97-AF65-F5344CB8AC3E}">
        <p14:creationId xmlns:p14="http://schemas.microsoft.com/office/powerpoint/2010/main" val="152719681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F9393A45-C0BB-460E-BFCB-7208D76B0299}" type="slidenum">
              <a:rPr lang="en-US" altLang="zh-CN" smtClean="0"/>
              <a:pPr/>
              <a:t>‹#›</a:t>
            </a:fld>
            <a:endParaRPr lang="en-US" altLang="zh-CN"/>
          </a:p>
        </p:txBody>
      </p:sp>
    </p:spTree>
    <p:extLst>
      <p:ext uri="{BB962C8B-B14F-4D97-AF65-F5344CB8AC3E}">
        <p14:creationId xmlns:p14="http://schemas.microsoft.com/office/powerpoint/2010/main" val="224718492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DE2B90A2-0975-4748-A0AB-36372C455F62}" type="slidenum">
              <a:rPr lang="en-US" altLang="zh-CN" smtClean="0"/>
              <a:pPr/>
              <a:t>‹#›</a:t>
            </a:fld>
            <a:endParaRPr lang="en-US" altLang="zh-CN"/>
          </a:p>
        </p:txBody>
      </p:sp>
    </p:spTree>
    <p:extLst>
      <p:ext uri="{BB962C8B-B14F-4D97-AF65-F5344CB8AC3E}">
        <p14:creationId xmlns:p14="http://schemas.microsoft.com/office/powerpoint/2010/main" val="158577830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2"/>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3AACE9E-F5E6-4C8C-A269-7355F70DD804}" type="slidenum">
              <a:rPr lang="en-US" altLang="zh-CN" smtClean="0"/>
              <a:pPr/>
              <a:t>‹#›</a:t>
            </a:fld>
            <a:endParaRPr lang="en-US" altLang="zh-CN"/>
          </a:p>
        </p:txBody>
      </p:sp>
    </p:spTree>
    <p:extLst>
      <p:ext uri="{BB962C8B-B14F-4D97-AF65-F5344CB8AC3E}">
        <p14:creationId xmlns:p14="http://schemas.microsoft.com/office/powerpoint/2010/main" val="106325185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580" tIns="34290" rIns="68580" bIns="3429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6"/>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3028950" y="4767266"/>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6457950" y="4767266"/>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FFE82F55-3C53-489C-AC11-103EB095EF9E}" type="slidenum">
              <a:rPr lang="en-US" altLang="zh-CN" smtClean="0"/>
              <a:pPr/>
              <a:t>‹#›</a:t>
            </a:fld>
            <a:endParaRPr lang="en-US" altLang="zh-CN"/>
          </a:p>
        </p:txBody>
      </p:sp>
    </p:spTree>
    <p:extLst>
      <p:ext uri="{BB962C8B-B14F-4D97-AF65-F5344CB8AC3E}">
        <p14:creationId xmlns:p14="http://schemas.microsoft.com/office/powerpoint/2010/main" val="343730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4124" y="863"/>
            <a:ext cx="9144000" cy="51435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038" name="Rectangle 6"/>
          <p:cNvSpPr>
            <a:spLocks noChangeArrowheads="1"/>
          </p:cNvSpPr>
          <p:nvPr/>
        </p:nvSpPr>
        <p:spPr bwMode="auto">
          <a:xfrm>
            <a:off x="2295098" y="1795630"/>
            <a:ext cx="4553811" cy="700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pPr algn="ctr"/>
            <a:r>
              <a:rPr lang="en-US" altLang="zh-CN" sz="4100" b="1" dirty="0" err="1">
                <a:solidFill>
                  <a:schemeClr val="bg1"/>
                </a:solidFill>
                <a:latin typeface="微软雅黑" panose="020B0503020204020204" pitchFamily="34" charset="-122"/>
                <a:ea typeface="微软雅黑" panose="020B0503020204020204" pitchFamily="34" charset="-122"/>
              </a:rPr>
              <a:t>Elasticsearch</a:t>
            </a:r>
            <a:r>
              <a:rPr lang="zh-CN" altLang="en-US" sz="4100" dirty="0">
                <a:solidFill>
                  <a:schemeClr val="bg1"/>
                </a:solidFill>
                <a:latin typeface="微软雅黑" panose="020B0503020204020204" pitchFamily="34" charset="-122"/>
                <a:ea typeface="微软雅黑" panose="020B0503020204020204" pitchFamily="34" charset="-122"/>
              </a:rPr>
              <a:t>入门</a:t>
            </a:r>
          </a:p>
        </p:txBody>
      </p:sp>
      <p:grpSp>
        <p:nvGrpSpPr>
          <p:cNvPr id="7" name="组合 6"/>
          <p:cNvGrpSpPr/>
          <p:nvPr/>
        </p:nvGrpSpPr>
        <p:grpSpPr>
          <a:xfrm>
            <a:off x="4397086" y="3331892"/>
            <a:ext cx="349831" cy="620052"/>
            <a:chOff x="5762415" y="5348072"/>
            <a:chExt cx="593781" cy="1052438"/>
          </a:xfrm>
        </p:grpSpPr>
        <p:sp>
          <p:nvSpPr>
            <p:cNvPr id="8" name="燕尾形 7"/>
            <p:cNvSpPr/>
            <p:nvPr/>
          </p:nvSpPr>
          <p:spPr>
            <a:xfrm rot="5400000">
              <a:off x="5845355" y="5889668"/>
              <a:ext cx="432416" cy="589267"/>
            </a:xfrm>
            <a:prstGeom prst="chevron">
              <a:avLst/>
            </a:prstGeom>
            <a:solidFill>
              <a:srgbClr val="DB193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rot="5400000">
              <a:off x="5845355" y="5584868"/>
              <a:ext cx="432416" cy="589267"/>
            </a:xfrm>
            <a:prstGeom prst="chevron">
              <a:avLst/>
            </a:prstGeom>
            <a:solidFill>
              <a:srgbClr val="DB193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rot="5400000">
              <a:off x="5840841" y="5269646"/>
              <a:ext cx="432416" cy="589267"/>
            </a:xfrm>
            <a:prstGeom prst="chevron">
              <a:avLst/>
            </a:prstGeom>
            <a:solidFill>
              <a:srgbClr val="DB193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rot="5400000">
            <a:off x="1198383" y="1432580"/>
            <a:ext cx="861593" cy="595079"/>
            <a:chOff x="6587500" y="2801317"/>
            <a:chExt cx="761106" cy="525675"/>
          </a:xfrm>
          <a:solidFill>
            <a:srgbClr val="DB1934">
              <a:alpha val="70000"/>
            </a:srgbClr>
          </a:solidFill>
        </p:grpSpPr>
        <p:cxnSp>
          <p:nvCxnSpPr>
            <p:cNvPr id="18" name="直接连接符 17"/>
            <p:cNvCxnSpPr/>
            <p:nvPr/>
          </p:nvCxnSpPr>
          <p:spPr>
            <a:xfrm flipH="1" flipV="1">
              <a:off x="6613460" y="2837867"/>
              <a:ext cx="216024" cy="360040"/>
            </a:xfrm>
            <a:prstGeom prst="line">
              <a:avLst/>
            </a:prstGeom>
            <a:grpFill/>
            <a:ln w="28575">
              <a:solidFill>
                <a:srgbClr val="DB19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200000" flipH="1" flipV="1">
              <a:off x="6958673" y="3038960"/>
              <a:ext cx="216023" cy="360041"/>
            </a:xfrm>
            <a:prstGeom prst="line">
              <a:avLst/>
            </a:prstGeom>
            <a:grpFill/>
            <a:ln w="28575">
              <a:solidFill>
                <a:srgbClr val="DB1934"/>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587500" y="2801317"/>
              <a:ext cx="71553" cy="71553"/>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76593" y="3182975"/>
              <a:ext cx="72013" cy="72012"/>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802191" y="3182977"/>
              <a:ext cx="71553" cy="71553"/>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6200000">
            <a:off x="7084155" y="2561030"/>
            <a:ext cx="861590" cy="594821"/>
            <a:chOff x="6587500" y="2801317"/>
            <a:chExt cx="761104" cy="525448"/>
          </a:xfrm>
          <a:solidFill>
            <a:srgbClr val="DB1934">
              <a:alpha val="70000"/>
            </a:srgbClr>
          </a:solidFill>
        </p:grpSpPr>
        <p:cxnSp>
          <p:nvCxnSpPr>
            <p:cNvPr id="24" name="直接连接符 23"/>
            <p:cNvCxnSpPr/>
            <p:nvPr/>
          </p:nvCxnSpPr>
          <p:spPr>
            <a:xfrm flipH="1" flipV="1">
              <a:off x="6613460" y="2837867"/>
              <a:ext cx="216024" cy="360040"/>
            </a:xfrm>
            <a:prstGeom prst="line">
              <a:avLst/>
            </a:prstGeom>
            <a:grpFill/>
            <a:ln w="28575">
              <a:solidFill>
                <a:srgbClr val="DB1934"/>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200000" flipH="1" flipV="1">
              <a:off x="6958673" y="3038733"/>
              <a:ext cx="216023" cy="360041"/>
            </a:xfrm>
            <a:prstGeom prst="line">
              <a:avLst/>
            </a:prstGeom>
            <a:grpFill/>
            <a:ln w="28575">
              <a:solidFill>
                <a:srgbClr val="DB1934"/>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6587500" y="2801317"/>
              <a:ext cx="71553" cy="71553"/>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276591" y="3182975"/>
              <a:ext cx="72013" cy="72012"/>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802191" y="3182977"/>
              <a:ext cx="71553" cy="71553"/>
            </a:xfrm>
            <a:prstGeom prst="ellipse">
              <a:avLst/>
            </a:prstGeom>
            <a:grpFill/>
            <a:ln w="28575">
              <a:solidFill>
                <a:srgbClr val="DB19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37426" y="1059582"/>
            <a:ext cx="8452214" cy="3300904"/>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1</a:t>
            </a:r>
            <a:r>
              <a:rPr lang="zh-CN" altLang="en-US" sz="1500" b="1" dirty="0">
                <a:solidFill>
                  <a:schemeClr val="bg1"/>
                </a:solidFill>
                <a:latin typeface="微软雅黑" panose="020B0503020204020204" pitchFamily="34" charset="-122"/>
                <a:ea typeface="微软雅黑" panose="020B0503020204020204" pitchFamily="34" charset="-122"/>
              </a:rPr>
              <a:t>） </a:t>
            </a:r>
            <a:r>
              <a:rPr lang="en-US" altLang="zh-CN" sz="1500" b="1" dirty="0">
                <a:solidFill>
                  <a:schemeClr val="bg1"/>
                </a:solidFill>
                <a:latin typeface="微软雅黑" panose="020B0503020204020204" pitchFamily="34" charset="-122"/>
                <a:ea typeface="微软雅黑" panose="020B0503020204020204" pitchFamily="34" charset="-122"/>
              </a:rPr>
              <a:t>2013</a:t>
            </a:r>
            <a:r>
              <a:rPr lang="zh-CN" altLang="en-US" sz="1500" b="1" dirty="0">
                <a:solidFill>
                  <a:schemeClr val="bg1"/>
                </a:solidFill>
                <a:latin typeface="微软雅黑" panose="020B0503020204020204" pitchFamily="34" charset="-122"/>
                <a:ea typeface="微软雅黑" panose="020B0503020204020204" pitchFamily="34" charset="-122"/>
              </a:rPr>
              <a:t>年初，</a:t>
            </a:r>
            <a:r>
              <a:rPr lang="en-US" altLang="zh-CN" sz="1500" b="1" dirty="0">
                <a:solidFill>
                  <a:schemeClr val="bg1"/>
                </a:solidFill>
                <a:latin typeface="微软雅黑" panose="020B0503020204020204" pitchFamily="34" charset="-122"/>
                <a:ea typeface="微软雅黑" panose="020B0503020204020204" pitchFamily="34" charset="-122"/>
              </a:rPr>
              <a:t>GitHub</a:t>
            </a:r>
            <a:r>
              <a:rPr lang="zh-CN" altLang="en-US" sz="1500" b="1" dirty="0">
                <a:solidFill>
                  <a:schemeClr val="bg1"/>
                </a:solidFill>
                <a:latin typeface="微软雅黑" panose="020B0503020204020204" pitchFamily="34" charset="-122"/>
                <a:ea typeface="微软雅黑" panose="020B0503020204020204" pitchFamily="34" charset="-122"/>
              </a:rPr>
              <a:t>抛弃了</a:t>
            </a:r>
            <a:r>
              <a:rPr lang="en-US" altLang="zh-CN" sz="1500" b="1" dirty="0" err="1">
                <a:solidFill>
                  <a:schemeClr val="bg1"/>
                </a:solidFill>
                <a:latin typeface="微软雅黑" panose="020B0503020204020204" pitchFamily="34" charset="-122"/>
                <a:ea typeface="微软雅黑" panose="020B0503020204020204" pitchFamily="34" charset="-122"/>
              </a:rPr>
              <a:t>Solr</a:t>
            </a:r>
            <a:r>
              <a:rPr lang="zh-CN" altLang="en-US" sz="1500" b="1" dirty="0">
                <a:solidFill>
                  <a:schemeClr val="bg1"/>
                </a:solidFill>
                <a:latin typeface="微软雅黑" panose="020B0503020204020204" pitchFamily="34" charset="-122"/>
                <a:ea typeface="微软雅黑" panose="020B0503020204020204" pitchFamily="34" charset="-122"/>
              </a:rPr>
              <a:t>，采取</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en-US" altLang="zh-CN" sz="1500" b="1" dirty="0">
                <a:solidFill>
                  <a:schemeClr val="bg1"/>
                </a:solidFill>
                <a:latin typeface="微软雅黑" panose="020B0503020204020204" pitchFamily="34" charset="-122"/>
                <a:ea typeface="微软雅黑" panose="020B0503020204020204" pitchFamily="34" charset="-122"/>
              </a:rPr>
              <a:t> </a:t>
            </a:r>
            <a:r>
              <a:rPr lang="zh-CN" altLang="en-US" sz="1500" b="1" dirty="0">
                <a:solidFill>
                  <a:schemeClr val="bg1"/>
                </a:solidFill>
                <a:latin typeface="微软雅黑" panose="020B0503020204020204" pitchFamily="34" charset="-122"/>
                <a:ea typeface="微软雅黑" panose="020B0503020204020204" pitchFamily="34" charset="-122"/>
              </a:rPr>
              <a:t>来做</a:t>
            </a:r>
            <a:r>
              <a:rPr lang="en-US" altLang="zh-CN" sz="1500" b="1" dirty="0">
                <a:solidFill>
                  <a:schemeClr val="bg1"/>
                </a:solidFill>
                <a:latin typeface="微软雅黑" panose="020B0503020204020204" pitchFamily="34" charset="-122"/>
                <a:ea typeface="微软雅黑" panose="020B0503020204020204" pitchFamily="34" charset="-122"/>
              </a:rPr>
              <a:t>PB</a:t>
            </a:r>
            <a:r>
              <a:rPr lang="zh-CN" altLang="en-US" sz="1500" b="1" dirty="0">
                <a:solidFill>
                  <a:schemeClr val="bg1"/>
                </a:solidFill>
                <a:latin typeface="微软雅黑" panose="020B0503020204020204" pitchFamily="34" charset="-122"/>
                <a:ea typeface="微软雅黑" panose="020B0503020204020204" pitchFamily="34" charset="-122"/>
              </a:rPr>
              <a:t>级的搜索。 “</a:t>
            </a:r>
            <a:r>
              <a:rPr lang="en-US" altLang="zh-CN" sz="1500" b="1" dirty="0">
                <a:solidFill>
                  <a:schemeClr val="bg1"/>
                </a:solidFill>
                <a:latin typeface="微软雅黑" panose="020B0503020204020204" pitchFamily="34" charset="-122"/>
                <a:ea typeface="微软雅黑" panose="020B0503020204020204" pitchFamily="34" charset="-122"/>
              </a:rPr>
              <a:t>GitHub</a:t>
            </a:r>
            <a:r>
              <a:rPr lang="zh-CN" altLang="en-US" sz="1500" b="1" dirty="0">
                <a:solidFill>
                  <a:schemeClr val="bg1"/>
                </a:solidFill>
                <a:latin typeface="微软雅黑" panose="020B0503020204020204" pitchFamily="34" charset="-122"/>
                <a:ea typeface="微软雅黑" panose="020B0503020204020204" pitchFamily="34" charset="-122"/>
              </a:rPr>
              <a:t>使用</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搜索</a:t>
            </a:r>
            <a:r>
              <a:rPr lang="en-US" altLang="zh-CN" sz="1500" b="1" dirty="0">
                <a:solidFill>
                  <a:schemeClr val="bg1"/>
                </a:solidFill>
                <a:latin typeface="微软雅黑" panose="020B0503020204020204" pitchFamily="34" charset="-122"/>
                <a:ea typeface="微软雅黑" panose="020B0503020204020204" pitchFamily="34" charset="-122"/>
              </a:rPr>
              <a:t>20TB</a:t>
            </a:r>
            <a:r>
              <a:rPr lang="zh-CN" altLang="en-US" sz="1500" b="1" dirty="0">
                <a:solidFill>
                  <a:schemeClr val="bg1"/>
                </a:solidFill>
                <a:latin typeface="微软雅黑" panose="020B0503020204020204" pitchFamily="34" charset="-122"/>
                <a:ea typeface="微软雅黑" panose="020B0503020204020204" pitchFamily="34" charset="-122"/>
              </a:rPr>
              <a:t>的数据，包括</a:t>
            </a:r>
            <a:r>
              <a:rPr lang="en-US" altLang="zh-CN" sz="1500" b="1" dirty="0">
                <a:solidFill>
                  <a:schemeClr val="bg1"/>
                </a:solidFill>
                <a:latin typeface="微软雅黑" panose="020B0503020204020204" pitchFamily="34" charset="-122"/>
                <a:ea typeface="微软雅黑" panose="020B0503020204020204" pitchFamily="34" charset="-122"/>
              </a:rPr>
              <a:t>13</a:t>
            </a:r>
            <a:r>
              <a:rPr lang="zh-CN" altLang="en-US" sz="1500" b="1" dirty="0">
                <a:solidFill>
                  <a:schemeClr val="bg1"/>
                </a:solidFill>
                <a:latin typeface="微软雅黑" panose="020B0503020204020204" pitchFamily="34" charset="-122"/>
                <a:ea typeface="微软雅黑" panose="020B0503020204020204" pitchFamily="34" charset="-122"/>
              </a:rPr>
              <a:t>亿文件和</a:t>
            </a:r>
            <a:r>
              <a:rPr lang="en-US" altLang="zh-CN" sz="1500" b="1" dirty="0">
                <a:solidFill>
                  <a:schemeClr val="bg1"/>
                </a:solidFill>
                <a:latin typeface="微软雅黑" panose="020B0503020204020204" pitchFamily="34" charset="-122"/>
                <a:ea typeface="微软雅黑" panose="020B0503020204020204" pitchFamily="34" charset="-122"/>
              </a:rPr>
              <a:t>1300</a:t>
            </a:r>
            <a:r>
              <a:rPr lang="zh-CN" altLang="en-US" sz="1500" b="1" dirty="0">
                <a:solidFill>
                  <a:schemeClr val="bg1"/>
                </a:solidFill>
                <a:latin typeface="微软雅黑" panose="020B0503020204020204" pitchFamily="34" charset="-122"/>
                <a:ea typeface="微软雅黑" panose="020B0503020204020204" pitchFamily="34" charset="-122"/>
              </a:rPr>
              <a:t>亿行代码”。</a:t>
            </a:r>
          </a:p>
          <a:p>
            <a:pPr>
              <a:lnSpc>
                <a:spcPts val="2100"/>
              </a:lnSpc>
            </a:pPr>
            <a:endParaRPr lang="zh-CN" altLang="en-US" sz="15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2</a:t>
            </a:r>
            <a:r>
              <a:rPr lang="zh-CN" altLang="en-US" sz="1500" b="1" dirty="0">
                <a:solidFill>
                  <a:schemeClr val="bg1"/>
                </a:solidFill>
                <a:latin typeface="微软雅黑" panose="020B0503020204020204" pitchFamily="34" charset="-122"/>
                <a:ea typeface="微软雅黑" panose="020B0503020204020204" pitchFamily="34" charset="-122"/>
              </a:rPr>
              <a:t>）维基百科：启动以</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为基础的核心搜索架构。 </a:t>
            </a:r>
            <a:endParaRPr lang="en-US" altLang="zh-CN" sz="1500" b="1" dirty="0">
              <a:solidFill>
                <a:schemeClr val="bg1"/>
              </a:solidFill>
              <a:latin typeface="微软雅黑" panose="020B0503020204020204" pitchFamily="34" charset="-122"/>
              <a:ea typeface="微软雅黑" panose="020B0503020204020204" pitchFamily="34" charset="-122"/>
            </a:endParaRPr>
          </a:p>
          <a:p>
            <a:pPr>
              <a:lnSpc>
                <a:spcPts val="2100"/>
              </a:lnSpc>
            </a:pPr>
            <a:endParaRPr lang="zh-CN" altLang="en-US" sz="15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3</a:t>
            </a:r>
            <a:r>
              <a:rPr lang="zh-CN" altLang="en-US" sz="1500" b="1" dirty="0">
                <a:solidFill>
                  <a:schemeClr val="bg1"/>
                </a:solidFill>
                <a:latin typeface="微软雅黑" panose="020B0503020204020204" pitchFamily="34" charset="-122"/>
                <a:ea typeface="微软雅黑" panose="020B0503020204020204" pitchFamily="34" charset="-122"/>
              </a:rPr>
              <a:t>）</a:t>
            </a:r>
            <a:r>
              <a:rPr lang="en-US" altLang="zh-CN" sz="1500" b="1" dirty="0" err="1">
                <a:solidFill>
                  <a:schemeClr val="bg1"/>
                </a:solidFill>
                <a:latin typeface="微软雅黑" panose="020B0503020204020204" pitchFamily="34" charset="-122"/>
                <a:ea typeface="微软雅黑" panose="020B0503020204020204" pitchFamily="34" charset="-122"/>
              </a:rPr>
              <a:t>SoundCloud</a:t>
            </a:r>
            <a:r>
              <a:rPr lang="zh-CN" altLang="en-US" sz="1500" b="1" dirty="0">
                <a:solidFill>
                  <a:schemeClr val="bg1"/>
                </a:solidFill>
                <a:latin typeface="微软雅黑" panose="020B0503020204020204" pitchFamily="34" charset="-122"/>
                <a:ea typeface="微软雅黑" panose="020B0503020204020204" pitchFamily="34" charset="-122"/>
              </a:rPr>
              <a:t>：“</a:t>
            </a:r>
            <a:r>
              <a:rPr lang="en-US" altLang="zh-CN" sz="1500" b="1" dirty="0" err="1">
                <a:solidFill>
                  <a:schemeClr val="bg1"/>
                </a:solidFill>
                <a:latin typeface="微软雅黑" panose="020B0503020204020204" pitchFamily="34" charset="-122"/>
                <a:ea typeface="微软雅黑" panose="020B0503020204020204" pitchFamily="34" charset="-122"/>
              </a:rPr>
              <a:t>SoundCloud</a:t>
            </a:r>
            <a:r>
              <a:rPr lang="zh-CN" altLang="en-US" sz="1500" b="1" dirty="0">
                <a:solidFill>
                  <a:schemeClr val="bg1"/>
                </a:solidFill>
                <a:latin typeface="微软雅黑" panose="020B0503020204020204" pitchFamily="34" charset="-122"/>
                <a:ea typeface="微软雅黑" panose="020B0503020204020204" pitchFamily="34" charset="-122"/>
              </a:rPr>
              <a:t>使用</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为</a:t>
            </a:r>
            <a:r>
              <a:rPr lang="en-US" altLang="zh-CN" sz="1500" b="1" dirty="0">
                <a:solidFill>
                  <a:schemeClr val="bg1"/>
                </a:solidFill>
                <a:latin typeface="微软雅黑" panose="020B0503020204020204" pitchFamily="34" charset="-122"/>
                <a:ea typeface="微软雅黑" panose="020B0503020204020204" pitchFamily="34" charset="-122"/>
              </a:rPr>
              <a:t>1.8</a:t>
            </a:r>
            <a:r>
              <a:rPr lang="zh-CN" altLang="en-US" sz="1500" b="1" dirty="0">
                <a:solidFill>
                  <a:schemeClr val="bg1"/>
                </a:solidFill>
                <a:latin typeface="微软雅黑" panose="020B0503020204020204" pitchFamily="34" charset="-122"/>
                <a:ea typeface="微软雅黑" panose="020B0503020204020204" pitchFamily="34" charset="-122"/>
              </a:rPr>
              <a:t>亿用户提供即时而精准的音乐搜索服务”。</a:t>
            </a:r>
            <a:endParaRPr lang="en-US" altLang="zh-CN" sz="15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a:t>
            </a:r>
          </a:p>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4</a:t>
            </a:r>
            <a:r>
              <a:rPr lang="zh-CN" altLang="en-US" sz="1500" b="1" dirty="0">
                <a:solidFill>
                  <a:schemeClr val="bg1"/>
                </a:solidFill>
                <a:latin typeface="微软雅黑" panose="020B0503020204020204" pitchFamily="34" charset="-122"/>
                <a:ea typeface="微软雅黑" panose="020B0503020204020204" pitchFamily="34" charset="-122"/>
              </a:rPr>
              <a:t>）百度：百度目前广泛使用</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作为文本数据分析，采集百度所有服务器上的各类指标数据及用户自定义数据，通过对各种数据进行多维分析展示，辅助定位分析实例异常或业务层面异常。目前覆盖百度内部</a:t>
            </a:r>
            <a:r>
              <a:rPr lang="en-US" altLang="zh-CN" sz="1500" b="1" dirty="0">
                <a:solidFill>
                  <a:schemeClr val="bg1"/>
                </a:solidFill>
                <a:latin typeface="微软雅黑" panose="020B0503020204020204" pitchFamily="34" charset="-122"/>
                <a:ea typeface="微软雅黑" panose="020B0503020204020204" pitchFamily="34" charset="-122"/>
              </a:rPr>
              <a:t>20</a:t>
            </a:r>
            <a:r>
              <a:rPr lang="zh-CN" altLang="en-US" sz="1500" b="1" dirty="0">
                <a:solidFill>
                  <a:schemeClr val="bg1"/>
                </a:solidFill>
                <a:latin typeface="微软雅黑" panose="020B0503020204020204" pitchFamily="34" charset="-122"/>
                <a:ea typeface="微软雅黑" panose="020B0503020204020204" pitchFamily="34" charset="-122"/>
              </a:rPr>
              <a:t>多个业务线（包括</a:t>
            </a:r>
            <a:r>
              <a:rPr lang="en-US" altLang="zh-CN" sz="1500" b="1" dirty="0" err="1">
                <a:solidFill>
                  <a:schemeClr val="bg1"/>
                </a:solidFill>
                <a:latin typeface="微软雅黑" panose="020B0503020204020204" pitchFamily="34" charset="-122"/>
                <a:ea typeface="微软雅黑" panose="020B0503020204020204" pitchFamily="34" charset="-122"/>
              </a:rPr>
              <a:t>casio</a:t>
            </a:r>
            <a:r>
              <a:rPr lang="zh-CN" altLang="en-US" sz="1500" b="1" dirty="0">
                <a:solidFill>
                  <a:schemeClr val="bg1"/>
                </a:solidFill>
                <a:latin typeface="微软雅黑" panose="020B0503020204020204" pitchFamily="34" charset="-122"/>
                <a:ea typeface="微软雅黑" panose="020B0503020204020204" pitchFamily="34" charset="-122"/>
              </a:rPr>
              <a:t>、云分析、网盟、预测、文库、直达号、钱包、风控等），单集群最大</a:t>
            </a:r>
            <a:r>
              <a:rPr lang="en-US" altLang="zh-CN" sz="1500" b="1" dirty="0">
                <a:solidFill>
                  <a:schemeClr val="bg1"/>
                </a:solidFill>
                <a:latin typeface="微软雅黑" panose="020B0503020204020204" pitchFamily="34" charset="-122"/>
                <a:ea typeface="微软雅黑" panose="020B0503020204020204" pitchFamily="34" charset="-122"/>
              </a:rPr>
              <a:t>100</a:t>
            </a:r>
            <a:r>
              <a:rPr lang="zh-CN" altLang="en-US" sz="1500" b="1" dirty="0">
                <a:solidFill>
                  <a:schemeClr val="bg1"/>
                </a:solidFill>
                <a:latin typeface="微软雅黑" panose="020B0503020204020204" pitchFamily="34" charset="-122"/>
                <a:ea typeface="微软雅黑" panose="020B0503020204020204" pitchFamily="34" charset="-122"/>
              </a:rPr>
              <a:t>台机器，</a:t>
            </a:r>
            <a:r>
              <a:rPr lang="en-US" altLang="zh-CN" sz="1500" b="1" dirty="0">
                <a:solidFill>
                  <a:schemeClr val="bg1"/>
                </a:solidFill>
                <a:latin typeface="微软雅黑" panose="020B0503020204020204" pitchFamily="34" charset="-122"/>
                <a:ea typeface="微软雅黑" panose="020B0503020204020204" pitchFamily="34" charset="-122"/>
              </a:rPr>
              <a:t>200</a:t>
            </a:r>
            <a:r>
              <a:rPr lang="zh-CN" altLang="en-US" sz="1500" b="1" dirty="0">
                <a:solidFill>
                  <a:schemeClr val="bg1"/>
                </a:solidFill>
                <a:latin typeface="微软雅黑" panose="020B0503020204020204" pitchFamily="34" charset="-122"/>
                <a:ea typeface="微软雅黑" panose="020B0503020204020204" pitchFamily="34" charset="-122"/>
              </a:rPr>
              <a:t>个</a:t>
            </a:r>
            <a:r>
              <a:rPr lang="en-US" altLang="zh-CN" sz="1500" b="1" dirty="0">
                <a:solidFill>
                  <a:schemeClr val="bg1"/>
                </a:solidFill>
                <a:latin typeface="微软雅黑" panose="020B0503020204020204" pitchFamily="34" charset="-122"/>
                <a:ea typeface="微软雅黑" panose="020B0503020204020204" pitchFamily="34" charset="-122"/>
              </a:rPr>
              <a:t>ES</a:t>
            </a:r>
            <a:r>
              <a:rPr lang="zh-CN" altLang="en-US" sz="1500" b="1" dirty="0">
                <a:solidFill>
                  <a:schemeClr val="bg1"/>
                </a:solidFill>
                <a:latin typeface="微软雅黑" panose="020B0503020204020204" pitchFamily="34" charset="-122"/>
                <a:ea typeface="微软雅黑" panose="020B0503020204020204" pitchFamily="34" charset="-122"/>
              </a:rPr>
              <a:t>节点，每天导入</a:t>
            </a:r>
            <a:r>
              <a:rPr lang="en-US" altLang="zh-CN" sz="1500" b="1" dirty="0">
                <a:solidFill>
                  <a:schemeClr val="bg1"/>
                </a:solidFill>
                <a:latin typeface="微软雅黑" panose="020B0503020204020204" pitchFamily="34" charset="-122"/>
                <a:ea typeface="微软雅黑" panose="020B0503020204020204" pitchFamily="34" charset="-122"/>
              </a:rPr>
              <a:t>30TB+</a:t>
            </a:r>
            <a:r>
              <a:rPr lang="zh-CN" altLang="en-US" sz="1500" b="1" dirty="0">
                <a:solidFill>
                  <a:schemeClr val="bg1"/>
                </a:solidFill>
                <a:latin typeface="微软雅黑" panose="020B0503020204020204" pitchFamily="34" charset="-122"/>
                <a:ea typeface="微软雅黑" panose="020B0503020204020204" pitchFamily="34" charset="-122"/>
              </a:rPr>
              <a:t>数据。</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27366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为什么要用</a:t>
            </a:r>
            <a:r>
              <a:rPr lang="en-US" altLang="zh-CN" sz="1400" b="1" dirty="0">
                <a:solidFill>
                  <a:schemeClr val="bg1"/>
                </a:solidFill>
                <a:latin typeface="微软雅黑" panose="020B0503020204020204" pitchFamily="34" charset="-122"/>
                <a:ea typeface="微软雅黑" panose="020B0503020204020204" pitchFamily="34" charset="-122"/>
              </a:rPr>
              <a:t>ES</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26774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3389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417679"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索引建立和搜索</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48376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7426" y="1059582"/>
            <a:ext cx="3874534" cy="2223686"/>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发送一个新的文档给集群时，你指定一个目标索引并发送给它的任意一个节点。这个节点知道目标索引有多少分片，并且能够确定哪个分片应该用来存储你的文档。 </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使用文档的唯一标识符来计算文档应该被放到哪个分片中。索引请求发送到一个节点后，该节点会转发文档到持有相关分片的目标节点中。</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4427984" y="1293902"/>
            <a:ext cx="4367329" cy="2990572"/>
          </a:xfrm>
          <a:prstGeom prst="rect">
            <a:avLst/>
          </a:prstGeom>
        </p:spPr>
      </p:pic>
    </p:spTree>
    <p:extLst>
      <p:ext uri="{BB962C8B-B14F-4D97-AF65-F5344CB8AC3E}">
        <p14:creationId xmlns:p14="http://schemas.microsoft.com/office/powerpoint/2010/main" val="273057882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417679"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索引建立和搜索</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48376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4733642" y="1203598"/>
            <a:ext cx="4302854" cy="2990572"/>
          </a:xfrm>
          <a:prstGeom prst="rect">
            <a:avLst/>
          </a:prstGeom>
        </p:spPr>
      </p:pic>
      <p:sp>
        <p:nvSpPr>
          <p:cNvPr id="9" name="文本框 8"/>
          <p:cNvSpPr txBox="1"/>
          <p:nvPr/>
        </p:nvSpPr>
        <p:spPr>
          <a:xfrm>
            <a:off x="337426" y="1059582"/>
            <a:ext cx="4297398" cy="4108817"/>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尝试用文档标识符来获取文档时，发送查询到一个节点，该节点使用同样的路由算法来决定持有文档的节点和分片，然后转发查询，获取结果，并把结果发送给你。另一方面，查询过程更为复杂。除非使用了路由，查询将直接转发到单个分片，否则，收到查询请求的节点会把查询转发给保存了属于给定索引的分片的所有节点，并要求与查询匹配的文档的最少信息（默认情况下是标识符和得分）。这个过程称为发散阶段（</a:t>
            </a:r>
            <a:r>
              <a:rPr lang="en-US" altLang="zh-CN" sz="1500" b="1" dirty="0">
                <a:solidFill>
                  <a:schemeClr val="bg1"/>
                </a:solidFill>
                <a:latin typeface="微软雅黑" panose="020B0503020204020204" pitchFamily="34" charset="-122"/>
                <a:ea typeface="微软雅黑" panose="020B0503020204020204" pitchFamily="34" charset="-122"/>
              </a:rPr>
              <a:t>scatter phase</a:t>
            </a:r>
            <a:r>
              <a:rPr lang="zh-CN" altLang="en-US" sz="1500" b="1" dirty="0">
                <a:solidFill>
                  <a:schemeClr val="bg1"/>
                </a:solidFill>
                <a:latin typeface="微软雅黑" panose="020B0503020204020204" pitchFamily="34" charset="-122"/>
                <a:ea typeface="微软雅黑" panose="020B0503020204020204" pitchFamily="34" charset="-122"/>
              </a:rPr>
              <a:t>）。收到这些信息后，该聚合节点（收到客户端请求的节点）对结果排序，并发送第</a:t>
            </a:r>
            <a:r>
              <a:rPr lang="en-US" altLang="zh-CN" sz="1500" b="1" dirty="0">
                <a:solidFill>
                  <a:schemeClr val="bg1"/>
                </a:solidFill>
                <a:latin typeface="微软雅黑" panose="020B0503020204020204" pitchFamily="34" charset="-122"/>
                <a:ea typeface="微软雅黑" panose="020B0503020204020204" pitchFamily="34" charset="-122"/>
              </a:rPr>
              <a:t>2</a:t>
            </a:r>
            <a:r>
              <a:rPr lang="zh-CN" altLang="en-US" sz="1500" b="1" dirty="0">
                <a:solidFill>
                  <a:schemeClr val="bg1"/>
                </a:solidFill>
                <a:latin typeface="微软雅黑" panose="020B0503020204020204" pitchFamily="34" charset="-122"/>
                <a:ea typeface="微软雅黑" panose="020B0503020204020204" pitchFamily="34" charset="-122"/>
              </a:rPr>
              <a:t>个请求来获取结果列表所需的文档（除了标识符和得分以外的所有信息）。这个阶段称为收集阶段（</a:t>
            </a:r>
            <a:r>
              <a:rPr lang="en-US" altLang="zh-CN" sz="1500" b="1" dirty="0">
                <a:solidFill>
                  <a:schemeClr val="bg1"/>
                </a:solidFill>
                <a:latin typeface="微软雅黑" panose="020B0503020204020204" pitchFamily="34" charset="-122"/>
                <a:ea typeface="微软雅黑" panose="020B0503020204020204" pitchFamily="34" charset="-122"/>
              </a:rPr>
              <a:t>gather phase</a:t>
            </a:r>
            <a:r>
              <a:rPr lang="zh-CN" altLang="en-US" sz="1500" b="1" dirty="0">
                <a:solidFill>
                  <a:schemeClr val="bg1"/>
                </a:solidFill>
                <a:latin typeface="微软雅黑" panose="020B0503020204020204" pitchFamily="34" charset="-122"/>
                <a:ea typeface="微软雅黑" panose="020B0503020204020204" pitchFamily="34" charset="-122"/>
              </a:rPr>
              <a:t>）。这个阶段执行完毕后，结果返回到客户端。 </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0140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16" name="组合 215"/>
          <p:cNvGrpSpPr/>
          <p:nvPr/>
        </p:nvGrpSpPr>
        <p:grpSpPr>
          <a:xfrm rot="3729601">
            <a:off x="375188" y="1615298"/>
            <a:ext cx="1626641" cy="1626641"/>
            <a:chOff x="4005297" y="4209895"/>
            <a:chExt cx="1368989" cy="1368989"/>
          </a:xfrm>
        </p:grpSpPr>
        <p:sp>
          <p:nvSpPr>
            <p:cNvPr id="217" name="椭圆 216"/>
            <p:cNvSpPr/>
            <p:nvPr/>
          </p:nvSpPr>
          <p:spPr>
            <a:xfrm>
              <a:off x="4005297" y="4209895"/>
              <a:ext cx="1368989" cy="136898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4412311" y="4616909"/>
              <a:ext cx="554961" cy="55496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4553145" y="4757743"/>
              <a:ext cx="288000" cy="288000"/>
            </a:xfrm>
            <a:prstGeom prst="ellipse">
              <a:avLst/>
            </a:prstGeom>
            <a:solidFill>
              <a:srgbClr val="0E162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628239" y="4832837"/>
              <a:ext cx="137812" cy="137812"/>
            </a:xfrm>
            <a:prstGeom prst="ellipse">
              <a:avLst/>
            </a:prstGeom>
            <a:solidFill>
              <a:schemeClr val="bg1">
                <a:alpha val="20000"/>
              </a:schemeClr>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5" name="组合 224"/>
            <p:cNvGrpSpPr/>
            <p:nvPr/>
          </p:nvGrpSpPr>
          <p:grpSpPr>
            <a:xfrm>
              <a:off x="4081080" y="4302414"/>
              <a:ext cx="745357" cy="710728"/>
              <a:chOff x="2463369" y="786480"/>
              <a:chExt cx="745357" cy="710728"/>
            </a:xfrm>
          </p:grpSpPr>
          <p:sp>
            <p:nvSpPr>
              <p:cNvPr id="226" name="矩形 225"/>
              <p:cNvSpPr/>
              <p:nvPr/>
            </p:nvSpPr>
            <p:spPr>
              <a:xfrm rot="15725275">
                <a:off x="2593658" y="133519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226"/>
              <p:cNvSpPr/>
              <p:nvPr/>
            </p:nvSpPr>
            <p:spPr>
              <a:xfrm rot="16325275">
                <a:off x="2589385" y="1251177"/>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p:cNvSpPr/>
              <p:nvPr/>
            </p:nvSpPr>
            <p:spPr>
              <a:xfrm rot="16925275">
                <a:off x="2599765" y="1167698"/>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p:cNvSpPr/>
              <p:nvPr/>
            </p:nvSpPr>
            <p:spPr>
              <a:xfrm rot="17525275">
                <a:off x="2624483" y="1087288"/>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p:cNvSpPr/>
              <p:nvPr/>
            </p:nvSpPr>
            <p:spPr>
              <a:xfrm rot="18125275">
                <a:off x="2662789" y="1012393"/>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231"/>
              <p:cNvSpPr/>
              <p:nvPr/>
            </p:nvSpPr>
            <p:spPr>
              <a:xfrm rot="18725275">
                <a:off x="2713518" y="945287"/>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p:nvSpPr>
            <p:spPr>
              <a:xfrm rot="19325275">
                <a:off x="2775130" y="88801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p:cNvSpPr/>
              <p:nvPr/>
            </p:nvSpPr>
            <p:spPr>
              <a:xfrm rot="19925275">
                <a:off x="2845751" y="84230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235"/>
              <p:cNvSpPr/>
              <p:nvPr/>
            </p:nvSpPr>
            <p:spPr>
              <a:xfrm rot="20525275">
                <a:off x="2923237" y="80955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p:cNvSpPr/>
              <p:nvPr/>
            </p:nvSpPr>
            <p:spPr>
              <a:xfrm rot="21125275">
                <a:off x="3005232" y="790754"/>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矩形 243"/>
              <p:cNvSpPr/>
              <p:nvPr/>
            </p:nvSpPr>
            <p:spPr>
              <a:xfrm rot="21725275">
                <a:off x="3089247" y="78648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矩形 244"/>
              <p:cNvSpPr/>
              <p:nvPr/>
            </p:nvSpPr>
            <p:spPr>
              <a:xfrm rot="22325275">
                <a:off x="3172726" y="79686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8" name="椭圆 147"/>
          <p:cNvSpPr/>
          <p:nvPr/>
        </p:nvSpPr>
        <p:spPr>
          <a:xfrm>
            <a:off x="1890402" y="2089017"/>
            <a:ext cx="103359" cy="103359"/>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7" name="椭圆 146"/>
          <p:cNvSpPr/>
          <p:nvPr/>
        </p:nvSpPr>
        <p:spPr>
          <a:xfrm>
            <a:off x="1930359" y="2588502"/>
            <a:ext cx="103359" cy="103359"/>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cxnSp>
        <p:nvCxnSpPr>
          <p:cNvPr id="150" name="直接连接符 149"/>
          <p:cNvCxnSpPr/>
          <p:nvPr/>
        </p:nvCxnSpPr>
        <p:spPr>
          <a:xfrm flipV="1">
            <a:off x="2011086" y="2200502"/>
            <a:ext cx="426415" cy="396756"/>
          </a:xfrm>
          <a:prstGeom prst="line">
            <a:avLst/>
          </a:prstGeom>
          <a:ln w="19050">
            <a:solidFill>
              <a:srgbClr val="DB1934"/>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366184" y="1653648"/>
            <a:ext cx="1075707" cy="551429"/>
          </a:xfrm>
          <a:prstGeom prst="line">
            <a:avLst/>
          </a:prstGeom>
          <a:ln w="19050">
            <a:gradFill flip="none" rotWithShape="1">
              <a:gsLst>
                <a:gs pos="35000">
                  <a:srgbClr val="ED8C9A"/>
                </a:gs>
                <a:gs pos="0">
                  <a:srgbClr val="0F0000"/>
                </a:gs>
                <a:gs pos="66000">
                  <a:srgbClr val="DB1934"/>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1755408" y="-3423804"/>
            <a:ext cx="7854590" cy="7840039"/>
            <a:chOff x="1890126" y="-2294035"/>
            <a:chExt cx="10280414" cy="10261370"/>
          </a:xfrm>
          <a:solidFill>
            <a:srgbClr val="DB1934">
              <a:alpha val="20000"/>
            </a:srgbClr>
          </a:solidFill>
        </p:grpSpPr>
        <p:sp>
          <p:nvSpPr>
            <p:cNvPr id="157" name="矩形 156"/>
            <p:cNvSpPr/>
            <p:nvPr/>
          </p:nvSpPr>
          <p:spPr bwMode="auto">
            <a:xfrm rot="16200000">
              <a:off x="2060334" y="2522442"/>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rot="16632000">
              <a:off x="2098389" y="191758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rot="17064000">
              <a:off x="2211952" y="132226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rot="17496000">
              <a:off x="2399233" y="74587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rot="17928000">
              <a:off x="2657277" y="19749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rot="18360000">
              <a:off x="2982018" y="-314210"/>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rot="18792000">
              <a:off x="3368331" y="-78118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rot="19224000">
              <a:off x="3810126" y="-119605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5" name="矩形 164"/>
            <p:cNvSpPr/>
            <p:nvPr/>
          </p:nvSpPr>
          <p:spPr bwMode="auto">
            <a:xfrm rot="19656000">
              <a:off x="4300434" y="-155228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6" name="矩形 165"/>
            <p:cNvSpPr/>
            <p:nvPr/>
          </p:nvSpPr>
          <p:spPr bwMode="auto">
            <a:xfrm rot="20088000">
              <a:off x="4831523" y="-184425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7" name="矩形 166"/>
            <p:cNvSpPr/>
            <p:nvPr/>
          </p:nvSpPr>
          <p:spPr bwMode="auto">
            <a:xfrm rot="20520000">
              <a:off x="5395019" y="-2067357"/>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8" name="矩形 167"/>
            <p:cNvSpPr/>
            <p:nvPr/>
          </p:nvSpPr>
          <p:spPr bwMode="auto">
            <a:xfrm rot="20952000">
              <a:off x="5982031" y="-221807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9" name="矩形 168"/>
            <p:cNvSpPr/>
            <p:nvPr/>
          </p:nvSpPr>
          <p:spPr bwMode="auto">
            <a:xfrm rot="21384000">
              <a:off x="6583306" y="-229403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0" name="矩形 169"/>
            <p:cNvSpPr/>
            <p:nvPr/>
          </p:nvSpPr>
          <p:spPr bwMode="auto">
            <a:xfrm rot="216000">
              <a:off x="7189361" y="-229403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1" name="矩形 170"/>
            <p:cNvSpPr/>
            <p:nvPr/>
          </p:nvSpPr>
          <p:spPr bwMode="auto">
            <a:xfrm rot="648000">
              <a:off x="7790638" y="-221807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2" name="矩形 171"/>
            <p:cNvSpPr/>
            <p:nvPr/>
          </p:nvSpPr>
          <p:spPr bwMode="auto">
            <a:xfrm rot="1080000">
              <a:off x="8377650" y="-2067357"/>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3" name="矩形 172"/>
            <p:cNvSpPr/>
            <p:nvPr/>
          </p:nvSpPr>
          <p:spPr bwMode="auto">
            <a:xfrm rot="1512000">
              <a:off x="8941145" y="-184425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4" name="矩形 173"/>
            <p:cNvSpPr/>
            <p:nvPr/>
          </p:nvSpPr>
          <p:spPr bwMode="auto">
            <a:xfrm rot="1944000">
              <a:off x="9472234" y="-155228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5" name="矩形 174"/>
            <p:cNvSpPr/>
            <p:nvPr/>
          </p:nvSpPr>
          <p:spPr bwMode="auto">
            <a:xfrm rot="2375999">
              <a:off x="9962541" y="-119605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6" name="矩形 175"/>
            <p:cNvSpPr/>
            <p:nvPr/>
          </p:nvSpPr>
          <p:spPr bwMode="auto">
            <a:xfrm rot="2808000">
              <a:off x="10404337" y="-78118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7" name="矩形 176"/>
            <p:cNvSpPr/>
            <p:nvPr/>
          </p:nvSpPr>
          <p:spPr bwMode="auto">
            <a:xfrm rot="3240000">
              <a:off x="10790650" y="-314210"/>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8" name="矩形 177"/>
            <p:cNvSpPr/>
            <p:nvPr/>
          </p:nvSpPr>
          <p:spPr bwMode="auto">
            <a:xfrm rot="3672000">
              <a:off x="11115390" y="19749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9" name="矩形 178"/>
            <p:cNvSpPr/>
            <p:nvPr/>
          </p:nvSpPr>
          <p:spPr bwMode="auto">
            <a:xfrm rot="4104000">
              <a:off x="11373436" y="74587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0" name="矩形 179"/>
            <p:cNvSpPr/>
            <p:nvPr/>
          </p:nvSpPr>
          <p:spPr bwMode="auto">
            <a:xfrm rot="4535999">
              <a:off x="11560717" y="132226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1" name="矩形 180"/>
            <p:cNvSpPr/>
            <p:nvPr/>
          </p:nvSpPr>
          <p:spPr bwMode="auto">
            <a:xfrm rot="4967999">
              <a:off x="11674279" y="191758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2" name="矩形 181"/>
            <p:cNvSpPr/>
            <p:nvPr/>
          </p:nvSpPr>
          <p:spPr bwMode="auto">
            <a:xfrm rot="5400000">
              <a:off x="11712333" y="2522442"/>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3" name="矩形 182"/>
            <p:cNvSpPr/>
            <p:nvPr/>
          </p:nvSpPr>
          <p:spPr bwMode="auto">
            <a:xfrm rot="5832000">
              <a:off x="11674280" y="312730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4" name="矩形 183"/>
            <p:cNvSpPr/>
            <p:nvPr/>
          </p:nvSpPr>
          <p:spPr bwMode="auto">
            <a:xfrm rot="6264000">
              <a:off x="11560717" y="3722618"/>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5" name="矩形 184"/>
            <p:cNvSpPr/>
            <p:nvPr/>
          </p:nvSpPr>
          <p:spPr bwMode="auto">
            <a:xfrm rot="6695999">
              <a:off x="11373436" y="429901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rot="7127999">
              <a:off x="11115390" y="484738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7" name="矩形 186"/>
            <p:cNvSpPr/>
            <p:nvPr/>
          </p:nvSpPr>
          <p:spPr bwMode="auto">
            <a:xfrm rot="7560000">
              <a:off x="10790651" y="535909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8" name="矩形 187"/>
            <p:cNvSpPr/>
            <p:nvPr/>
          </p:nvSpPr>
          <p:spPr bwMode="auto">
            <a:xfrm rot="7992000">
              <a:off x="10404337" y="582606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9" name="矩形 188"/>
            <p:cNvSpPr/>
            <p:nvPr/>
          </p:nvSpPr>
          <p:spPr bwMode="auto">
            <a:xfrm rot="8424000">
              <a:off x="9962543" y="6240938"/>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0" name="矩形 189"/>
            <p:cNvSpPr/>
            <p:nvPr/>
          </p:nvSpPr>
          <p:spPr bwMode="auto">
            <a:xfrm rot="8855999">
              <a:off x="9472235" y="659716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1" name="矩形 190"/>
            <p:cNvSpPr/>
            <p:nvPr/>
          </p:nvSpPr>
          <p:spPr bwMode="auto">
            <a:xfrm rot="9287999">
              <a:off x="8941147" y="688913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2" name="矩形 191"/>
            <p:cNvSpPr/>
            <p:nvPr/>
          </p:nvSpPr>
          <p:spPr bwMode="auto">
            <a:xfrm rot="9720000">
              <a:off x="8377651" y="711224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3" name="矩形 192"/>
            <p:cNvSpPr/>
            <p:nvPr/>
          </p:nvSpPr>
          <p:spPr bwMode="auto">
            <a:xfrm rot="10151999">
              <a:off x="7790636" y="726296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rot="10584000">
              <a:off x="7189361" y="733891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rot="11016000">
              <a:off x="6583307" y="7338920"/>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rot="11447999">
              <a:off x="5982033" y="726296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rot="11880000">
              <a:off x="5395018" y="711224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8" name="矩形 197"/>
            <p:cNvSpPr/>
            <p:nvPr/>
          </p:nvSpPr>
          <p:spPr bwMode="auto">
            <a:xfrm rot="12311999">
              <a:off x="4831525" y="688913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9" name="矩形 198"/>
            <p:cNvSpPr/>
            <p:nvPr/>
          </p:nvSpPr>
          <p:spPr bwMode="auto">
            <a:xfrm rot="12744000">
              <a:off x="4300435" y="659716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0" name="矩形 199"/>
            <p:cNvSpPr/>
            <p:nvPr/>
          </p:nvSpPr>
          <p:spPr bwMode="auto">
            <a:xfrm rot="13176000">
              <a:off x="3810126" y="624093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rot="13607999">
              <a:off x="3368332" y="582606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rot="14040000">
              <a:off x="2982019" y="535909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rot="14471999">
              <a:off x="2657279" y="484738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rot="14904000">
              <a:off x="2399233" y="4299012"/>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rot="15335999">
              <a:off x="2211952" y="3722623"/>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rot="15767999">
              <a:off x="2098389" y="312730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32956" y="1599642"/>
            <a:ext cx="1480220" cy="1458162"/>
            <a:chOff x="443942" y="2132856"/>
            <a:chExt cx="1973626" cy="1944216"/>
          </a:xfrm>
        </p:grpSpPr>
        <p:sp>
          <p:nvSpPr>
            <p:cNvPr id="6" name="椭圆 5"/>
            <p:cNvSpPr/>
            <p:nvPr/>
          </p:nvSpPr>
          <p:spPr>
            <a:xfrm>
              <a:off x="443942" y="2132856"/>
              <a:ext cx="1944216" cy="194421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7968" y="2366882"/>
              <a:ext cx="1476164" cy="1476164"/>
            </a:xfrm>
            <a:prstGeom prst="ellipse">
              <a:avLst/>
            </a:prstGeom>
            <a:noFill/>
            <a:ln w="28575">
              <a:solidFill>
                <a:schemeClr val="bg1"/>
              </a:solidFill>
            </a:ln>
            <a:effectLst>
              <a:glow rad="63500">
                <a:schemeClr val="bg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0068" y="2588982"/>
              <a:ext cx="1031965" cy="103196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96491" y="2885405"/>
              <a:ext cx="439119" cy="439119"/>
            </a:xfrm>
            <a:prstGeom prst="ellipse">
              <a:avLst/>
            </a:prstGeom>
            <a:noFill/>
            <a:ln w="28575">
              <a:solidFill>
                <a:schemeClr val="bg1"/>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254050" y="2942964"/>
              <a:ext cx="324000" cy="324000"/>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67452" y="2729271"/>
              <a:ext cx="156134" cy="156134"/>
            </a:xfrm>
            <a:prstGeom prst="ellipse">
              <a:avLst/>
            </a:prstGeom>
            <a:solidFill>
              <a:schemeClr val="bg1"/>
            </a:solidFill>
            <a:ln>
              <a:noFill/>
            </a:ln>
            <a:effectLst>
              <a:glow rad="889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空心弧 15"/>
            <p:cNvSpPr/>
            <p:nvPr/>
          </p:nvSpPr>
          <p:spPr>
            <a:xfrm rot="19343736" flipV="1">
              <a:off x="724712" y="3131948"/>
              <a:ext cx="914400" cy="914400"/>
            </a:xfrm>
            <a:prstGeom prst="blockArc">
              <a:avLst>
                <a:gd name="adj1" fmla="val 11419772"/>
                <a:gd name="adj2" fmla="val 13617007"/>
                <a:gd name="adj3" fmla="val 4335"/>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p:nvSpPr>
          <p:spPr>
            <a:xfrm rot="17656349" flipV="1">
              <a:off x="1070562" y="2803499"/>
              <a:ext cx="1407483" cy="1113076"/>
            </a:xfrm>
            <a:prstGeom prst="blockArc">
              <a:avLst>
                <a:gd name="adj1" fmla="val 12190565"/>
                <a:gd name="adj2" fmla="val 15767817"/>
                <a:gd name="adj3" fmla="val 3526"/>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空心弧 17"/>
            <p:cNvSpPr/>
            <p:nvPr/>
          </p:nvSpPr>
          <p:spPr>
            <a:xfrm rot="13390301" flipV="1">
              <a:off x="1503168" y="2777582"/>
              <a:ext cx="914400" cy="914400"/>
            </a:xfrm>
            <a:prstGeom prst="blockArc">
              <a:avLst>
                <a:gd name="adj1" fmla="val 11419772"/>
                <a:gd name="adj2" fmla="val 14095708"/>
                <a:gd name="adj3" fmla="val 5029"/>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5" name="椭圆 154"/>
          <p:cNvSpPr/>
          <p:nvPr/>
        </p:nvSpPr>
        <p:spPr>
          <a:xfrm>
            <a:off x="4156041" y="2875070"/>
            <a:ext cx="2522193" cy="2522193"/>
          </a:xfrm>
          <a:prstGeom prst="ellipse">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1" name="组合 10"/>
          <p:cNvGrpSpPr/>
          <p:nvPr/>
        </p:nvGrpSpPr>
        <p:grpSpPr>
          <a:xfrm>
            <a:off x="3761910" y="3597864"/>
            <a:ext cx="756084" cy="756084"/>
            <a:chOff x="4005297" y="4209895"/>
            <a:chExt cx="1368989" cy="1368989"/>
          </a:xfrm>
        </p:grpSpPr>
        <p:sp>
          <p:nvSpPr>
            <p:cNvPr id="22" name="椭圆 21"/>
            <p:cNvSpPr/>
            <p:nvPr/>
          </p:nvSpPr>
          <p:spPr>
            <a:xfrm>
              <a:off x="4005297" y="4209895"/>
              <a:ext cx="1368989" cy="1368989"/>
            </a:xfrm>
            <a:prstGeom prst="ellipse">
              <a:avLst/>
            </a:prstGeom>
            <a:noFill/>
            <a:ln w="190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412311" y="4616909"/>
              <a:ext cx="554961" cy="55496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553145" y="4757743"/>
              <a:ext cx="288000" cy="288000"/>
            </a:xfrm>
            <a:prstGeom prst="ellipse">
              <a:avLst/>
            </a:prstGeom>
            <a:solidFill>
              <a:srgbClr val="15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081080" y="4302414"/>
              <a:ext cx="745357" cy="710728"/>
              <a:chOff x="2463369" y="786480"/>
              <a:chExt cx="745357" cy="710728"/>
            </a:xfrm>
          </p:grpSpPr>
          <p:sp>
            <p:nvSpPr>
              <p:cNvPr id="92" name="矩形 91"/>
              <p:cNvSpPr/>
              <p:nvPr/>
            </p:nvSpPr>
            <p:spPr>
              <a:xfrm rot="15725275">
                <a:off x="2593658" y="1335192"/>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rot="16325275">
                <a:off x="2589385" y="1251177"/>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rot="16925275">
                <a:off x="2599765" y="1167698"/>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17525275">
                <a:off x="2624483" y="1087288"/>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rot="18125275">
                <a:off x="2662789" y="1012393"/>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rot="18725275">
                <a:off x="2713518" y="945287"/>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rot="19325275">
                <a:off x="2775130" y="888010"/>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19925275">
                <a:off x="2845751" y="842302"/>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rot="20525275">
                <a:off x="2923237" y="809552"/>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rot="21125275">
                <a:off x="3005232" y="790754"/>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rot="21725275">
                <a:off x="3089247" y="786480"/>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2325275">
                <a:off x="3172726" y="796860"/>
                <a:ext cx="36000" cy="288032"/>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4628239" y="4832837"/>
              <a:ext cx="137813" cy="137813"/>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椭圆 153"/>
          <p:cNvSpPr/>
          <p:nvPr/>
        </p:nvSpPr>
        <p:spPr>
          <a:xfrm>
            <a:off x="2129634" y="-3044874"/>
            <a:ext cx="7464924" cy="7464924"/>
          </a:xfrm>
          <a:prstGeom prst="ellipse">
            <a:avLst/>
          </a:prstGeom>
          <a:noFill/>
          <a:ln w="28575">
            <a:solidFill>
              <a:srgbClr val="DB1934"/>
            </a:solidFill>
          </a:ln>
          <a:effectLst>
            <a:glow rad="63500">
              <a:srgbClr val="DB1934">
                <a:alpha val="22000"/>
              </a:srgb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8" name="椭圆 207"/>
          <p:cNvSpPr/>
          <p:nvPr/>
        </p:nvSpPr>
        <p:spPr>
          <a:xfrm>
            <a:off x="2396324" y="2141951"/>
            <a:ext cx="117101" cy="117101"/>
          </a:xfrm>
          <a:prstGeom prst="ellipse">
            <a:avLst/>
          </a:prstGeom>
          <a:solidFill>
            <a:srgbClr val="DB1934"/>
          </a:solidFill>
          <a:ln>
            <a:noFill/>
          </a:ln>
          <a:effectLst>
            <a:glow rad="889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211" name="组合 210"/>
          <p:cNvGrpSpPr/>
          <p:nvPr/>
        </p:nvGrpSpPr>
        <p:grpSpPr>
          <a:xfrm>
            <a:off x="4003905" y="1729942"/>
            <a:ext cx="333207" cy="333207"/>
            <a:chOff x="5338540" y="2306589"/>
            <a:chExt cx="444276" cy="444276"/>
          </a:xfrm>
        </p:grpSpPr>
        <p:sp>
          <p:nvSpPr>
            <p:cNvPr id="209" name="椭圆 208"/>
            <p:cNvSpPr/>
            <p:nvPr/>
          </p:nvSpPr>
          <p:spPr>
            <a:xfrm>
              <a:off x="5338540" y="2306589"/>
              <a:ext cx="444276" cy="444276"/>
            </a:xfrm>
            <a:prstGeom prst="ellipse">
              <a:avLst/>
            </a:prstGeom>
            <a:solidFill>
              <a:srgbClr val="0E1629"/>
            </a:solidFill>
            <a:ln>
              <a:noFill/>
            </a:ln>
            <a:effectLst>
              <a:glow rad="1651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2" name="组合 211"/>
          <p:cNvGrpSpPr/>
          <p:nvPr/>
        </p:nvGrpSpPr>
        <p:grpSpPr>
          <a:xfrm>
            <a:off x="3715899" y="2301720"/>
            <a:ext cx="201814" cy="201814"/>
            <a:chOff x="5338540" y="2306589"/>
            <a:chExt cx="444276" cy="444276"/>
          </a:xfrm>
        </p:grpSpPr>
        <p:sp>
          <p:nvSpPr>
            <p:cNvPr id="213" name="椭圆 212"/>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5" name="直接连接符 214"/>
          <p:cNvCxnSpPr>
            <a:endCxn id="210" idx="2"/>
          </p:cNvCxnSpPr>
          <p:nvPr/>
        </p:nvCxnSpPr>
        <p:spPr>
          <a:xfrm flipV="1">
            <a:off x="2553419" y="1896545"/>
            <a:ext cx="1523340" cy="273546"/>
          </a:xfrm>
          <a:prstGeom prst="line">
            <a:avLst/>
          </a:prstGeom>
          <a:ln w="19050">
            <a:gradFill flip="none" rotWithShape="1">
              <a:gsLst>
                <a:gs pos="35000">
                  <a:srgbClr val="ED8C9A"/>
                </a:gs>
                <a:gs pos="0">
                  <a:srgbClr val="491E00"/>
                </a:gs>
                <a:gs pos="66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19" name="组合 218"/>
          <p:cNvGrpSpPr/>
          <p:nvPr/>
        </p:nvGrpSpPr>
        <p:grpSpPr>
          <a:xfrm>
            <a:off x="4484357" y="1228705"/>
            <a:ext cx="201814" cy="201814"/>
            <a:chOff x="5338540" y="2306589"/>
            <a:chExt cx="444276" cy="444276"/>
          </a:xfrm>
        </p:grpSpPr>
        <p:sp>
          <p:nvSpPr>
            <p:cNvPr id="220" name="椭圆 219"/>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2" name="直接连接符 221"/>
          <p:cNvCxnSpPr>
            <a:stCxn id="210" idx="7"/>
            <a:endCxn id="221" idx="3"/>
          </p:cNvCxnSpPr>
          <p:nvPr/>
        </p:nvCxnSpPr>
        <p:spPr>
          <a:xfrm flipV="1">
            <a:off x="4236800" y="1369763"/>
            <a:ext cx="308314" cy="4604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7" name="组合 236"/>
          <p:cNvGrpSpPr/>
          <p:nvPr/>
        </p:nvGrpSpPr>
        <p:grpSpPr>
          <a:xfrm>
            <a:off x="4463988" y="2322931"/>
            <a:ext cx="135796" cy="135796"/>
            <a:chOff x="5338540" y="2306589"/>
            <a:chExt cx="444276" cy="444276"/>
          </a:xfrm>
        </p:grpSpPr>
        <p:sp>
          <p:nvSpPr>
            <p:cNvPr id="238" name="椭圆 237"/>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0" name="组合 239"/>
          <p:cNvGrpSpPr/>
          <p:nvPr/>
        </p:nvGrpSpPr>
        <p:grpSpPr>
          <a:xfrm>
            <a:off x="3707904" y="1085805"/>
            <a:ext cx="135796" cy="135796"/>
            <a:chOff x="5338540" y="2306589"/>
            <a:chExt cx="444276" cy="444276"/>
          </a:xfrm>
        </p:grpSpPr>
        <p:sp>
          <p:nvSpPr>
            <p:cNvPr id="241" name="椭圆 240"/>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9" name="组合 248"/>
          <p:cNvGrpSpPr/>
          <p:nvPr/>
        </p:nvGrpSpPr>
        <p:grpSpPr>
          <a:xfrm>
            <a:off x="4069602" y="857769"/>
            <a:ext cx="201814" cy="201814"/>
            <a:chOff x="5338540" y="2306589"/>
            <a:chExt cx="444276" cy="444276"/>
          </a:xfrm>
        </p:grpSpPr>
        <p:sp>
          <p:nvSpPr>
            <p:cNvPr id="250" name="椭圆 249"/>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4" name="直接连接符 233"/>
          <p:cNvCxnSpPr>
            <a:stCxn id="251" idx="5"/>
            <a:endCxn id="221" idx="1"/>
          </p:cNvCxnSpPr>
          <p:nvPr/>
        </p:nvCxnSpPr>
        <p:spPr>
          <a:xfrm>
            <a:off x="4210660" y="998826"/>
            <a:ext cx="334454" cy="2906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251" idx="3"/>
            <a:endCxn id="242" idx="6"/>
          </p:cNvCxnSpPr>
          <p:nvPr/>
        </p:nvCxnSpPr>
        <p:spPr>
          <a:xfrm flipH="1">
            <a:off x="3814009" y="998826"/>
            <a:ext cx="316349" cy="1548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210" idx="3"/>
          </p:cNvCxnSpPr>
          <p:nvPr/>
        </p:nvCxnSpPr>
        <p:spPr>
          <a:xfrm flipV="1">
            <a:off x="3825249" y="1962837"/>
            <a:ext cx="278969" cy="41467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868030" y="2398997"/>
            <a:ext cx="6783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4671639" y="1317204"/>
            <a:ext cx="4210927" cy="1315745"/>
          </a:xfrm>
          <a:prstGeom prst="rect">
            <a:avLst/>
          </a:prstGeom>
          <a:noFill/>
        </p:spPr>
        <p:txBody>
          <a:bodyPr wrap="square" lIns="68580" tIns="34290" rIns="68580" bIns="34290" rtlCol="0">
            <a:spAutoFit/>
          </a:bodyPr>
          <a:lstStyle/>
          <a:p>
            <a:r>
              <a:rPr lang="en-US" altLang="zh-CN" sz="2700" b="1" dirty="0">
                <a:solidFill>
                  <a:schemeClr val="bg1"/>
                </a:solidFill>
                <a:latin typeface="微软雅黑" panose="020B0503020204020204" pitchFamily="34" charset="-122"/>
                <a:ea typeface="微软雅黑" panose="020B0503020204020204" pitchFamily="34" charset="-122"/>
              </a:rPr>
              <a:t>REST API</a:t>
            </a:r>
          </a:p>
          <a:p>
            <a:r>
              <a:rPr lang="zh-CN" altLang="en-US" dirty="0">
                <a:solidFill>
                  <a:schemeClr val="bg1">
                    <a:lumMod val="75000"/>
                  </a:schemeClr>
                </a:solidFill>
                <a:latin typeface="微软雅黑" panose="020B0503020204020204" pitchFamily="34" charset="-122"/>
                <a:ea typeface="微软雅黑" panose="020B0503020204020204" pitchFamily="34" charset="-122"/>
              </a:rPr>
              <a:t>管理索引，更改实例参数，检查节点</a:t>
            </a:r>
          </a:p>
          <a:p>
            <a:r>
              <a:rPr lang="zh-CN" altLang="en-US" dirty="0">
                <a:solidFill>
                  <a:schemeClr val="bg1">
                    <a:lumMod val="75000"/>
                  </a:schemeClr>
                </a:solidFill>
                <a:latin typeface="微软雅黑" panose="020B0503020204020204" pitchFamily="34" charset="-122"/>
                <a:ea typeface="微软雅黑" panose="020B0503020204020204" pitchFamily="34" charset="-122"/>
              </a:rPr>
              <a:t>和群集状态，索引数据，搜索数据或者通过</a:t>
            </a:r>
            <a:r>
              <a:rPr lang="en-US" altLang="zh-CN" dirty="0">
                <a:solidFill>
                  <a:schemeClr val="bg1">
                    <a:lumMod val="75000"/>
                  </a:schemeClr>
                </a:solidFill>
                <a:latin typeface="微软雅黑" panose="020B0503020204020204" pitchFamily="34" charset="-122"/>
                <a:ea typeface="微软雅黑" panose="020B0503020204020204" pitchFamily="34" charset="-122"/>
              </a:rPr>
              <a:t>GET API</a:t>
            </a:r>
            <a:r>
              <a:rPr lang="zh-CN" altLang="en-US" dirty="0">
                <a:solidFill>
                  <a:schemeClr val="bg1">
                    <a:lumMod val="75000"/>
                  </a:schemeClr>
                </a:solidFill>
                <a:latin typeface="微软雅黑" panose="020B0503020204020204" pitchFamily="34" charset="-122"/>
                <a:ea typeface="微软雅黑" panose="020B0503020204020204" pitchFamily="34" charset="-122"/>
              </a:rPr>
              <a:t>检索文档。</a:t>
            </a:r>
          </a:p>
        </p:txBody>
      </p:sp>
      <p:sp>
        <p:nvSpPr>
          <p:cNvPr id="153" name="椭圆 152"/>
          <p:cNvSpPr/>
          <p:nvPr/>
        </p:nvSpPr>
        <p:spPr>
          <a:xfrm>
            <a:off x="6412749" y="3457490"/>
            <a:ext cx="306502" cy="306502"/>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56" name="椭圆 155"/>
          <p:cNvSpPr/>
          <p:nvPr/>
        </p:nvSpPr>
        <p:spPr>
          <a:xfrm>
            <a:off x="6532004" y="3576745"/>
            <a:ext cx="76113" cy="76113"/>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extLst>
      <p:ext uri="{BB962C8B-B14F-4D97-AF65-F5344CB8AC3E}">
        <p14:creationId xmlns:p14="http://schemas.microsoft.com/office/powerpoint/2010/main" val="338631594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37426" y="1059582"/>
            <a:ext cx="8452214" cy="3300904"/>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在一个类</a:t>
            </a:r>
            <a:r>
              <a:rPr lang="en-US" altLang="zh-CN" sz="1500" b="1" dirty="0">
                <a:solidFill>
                  <a:schemeClr val="bg1"/>
                </a:solidFill>
                <a:latin typeface="微软雅黑" panose="020B0503020204020204" pitchFamily="34" charset="-122"/>
                <a:ea typeface="微软雅黑" panose="020B0503020204020204" pitchFamily="34" charset="-122"/>
              </a:rPr>
              <a:t>REST</a:t>
            </a:r>
            <a:r>
              <a:rPr lang="zh-CN" altLang="en-US" sz="1500" b="1" dirty="0">
                <a:solidFill>
                  <a:schemeClr val="bg1"/>
                </a:solidFill>
                <a:latin typeface="微软雅黑" panose="020B0503020204020204" pitchFamily="34" charset="-122"/>
                <a:ea typeface="微软雅黑" panose="020B0503020204020204" pitchFamily="34" charset="-122"/>
              </a:rPr>
              <a:t>的架构中，每个请求都指向地址路径所表示的一个具体对象。如果</a:t>
            </a:r>
            <a:r>
              <a:rPr lang="en-US" altLang="zh-CN" sz="1500" b="1" dirty="0">
                <a:solidFill>
                  <a:schemeClr val="bg1"/>
                </a:solidFill>
                <a:latin typeface="微软雅黑" panose="020B0503020204020204" pitchFamily="34" charset="-122"/>
                <a:ea typeface="微软雅黑" panose="020B0503020204020204" pitchFamily="34" charset="-122"/>
              </a:rPr>
              <a:t>/books/</a:t>
            </a:r>
            <a:r>
              <a:rPr lang="zh-CN" altLang="en-US" sz="1500" b="1" dirty="0">
                <a:solidFill>
                  <a:schemeClr val="bg1"/>
                </a:solidFill>
                <a:latin typeface="微软雅黑" panose="020B0503020204020204" pitchFamily="34" charset="-122"/>
                <a:ea typeface="微软雅黑" panose="020B0503020204020204" pitchFamily="34" charset="-122"/>
              </a:rPr>
              <a:t>是一个图书馆中图书列表的引用， </a:t>
            </a:r>
            <a:r>
              <a:rPr lang="en-US" altLang="zh-CN" sz="1500" b="1" dirty="0">
                <a:solidFill>
                  <a:schemeClr val="bg1"/>
                </a:solidFill>
                <a:latin typeface="微软雅黑" panose="020B0503020204020204" pitchFamily="34" charset="-122"/>
                <a:ea typeface="微软雅黑" panose="020B0503020204020204" pitchFamily="34" charset="-122"/>
              </a:rPr>
              <a:t>/books/1</a:t>
            </a:r>
            <a:r>
              <a:rPr lang="zh-CN" altLang="en-US" sz="1500" b="1" dirty="0">
                <a:solidFill>
                  <a:schemeClr val="bg1"/>
                </a:solidFill>
                <a:latin typeface="微软雅黑" panose="020B0503020204020204" pitchFamily="34" charset="-122"/>
                <a:ea typeface="微软雅黑" panose="020B0503020204020204" pitchFamily="34" charset="-122"/>
              </a:rPr>
              <a:t>则引用</a:t>
            </a:r>
            <a:r>
              <a:rPr lang="en-US" altLang="zh-CN" sz="1500" b="1" dirty="0">
                <a:solidFill>
                  <a:schemeClr val="bg1"/>
                </a:solidFill>
                <a:latin typeface="微软雅黑" panose="020B0503020204020204" pitchFamily="34" charset="-122"/>
                <a:ea typeface="微软雅黑" panose="020B0503020204020204" pitchFamily="34" charset="-122"/>
              </a:rPr>
              <a:t>ID</a:t>
            </a:r>
            <a:r>
              <a:rPr lang="zh-CN" altLang="en-US" sz="1500" b="1" dirty="0">
                <a:solidFill>
                  <a:schemeClr val="bg1"/>
                </a:solidFill>
                <a:latin typeface="微软雅黑" panose="020B0503020204020204" pitchFamily="34" charset="-122"/>
                <a:ea typeface="微软雅黑" panose="020B0503020204020204" pitchFamily="34" charset="-122"/>
              </a:rPr>
              <a:t>为</a:t>
            </a:r>
            <a:r>
              <a:rPr lang="en-US" altLang="zh-CN" sz="1500" b="1" dirty="0">
                <a:solidFill>
                  <a:schemeClr val="bg1"/>
                </a:solidFill>
                <a:latin typeface="微软雅黑" panose="020B0503020204020204" pitchFamily="34" charset="-122"/>
                <a:ea typeface="微软雅黑" panose="020B0503020204020204" pitchFamily="34" charset="-122"/>
              </a:rPr>
              <a:t>1</a:t>
            </a:r>
            <a:r>
              <a:rPr lang="zh-CN" altLang="en-US" sz="1500" b="1" dirty="0">
                <a:solidFill>
                  <a:schemeClr val="bg1"/>
                </a:solidFill>
                <a:latin typeface="微软雅黑" panose="020B0503020204020204" pitchFamily="34" charset="-122"/>
                <a:ea typeface="微软雅黑" panose="020B0503020204020204" pitchFamily="34" charset="-122"/>
              </a:rPr>
              <a:t>的那本书。注意这些对象可以嵌套，</a:t>
            </a:r>
            <a:r>
              <a:rPr lang="en-US" altLang="zh-CN" sz="1500" b="1" dirty="0">
                <a:solidFill>
                  <a:schemeClr val="bg1"/>
                </a:solidFill>
                <a:latin typeface="微软雅黑" panose="020B0503020204020204" pitchFamily="34" charset="-122"/>
                <a:ea typeface="微软雅黑" panose="020B0503020204020204" pitchFamily="34" charset="-122"/>
              </a:rPr>
              <a:t>/books/1/chapter/6</a:t>
            </a:r>
            <a:r>
              <a:rPr lang="zh-CN" altLang="en-US" sz="1500" b="1" dirty="0">
                <a:solidFill>
                  <a:schemeClr val="bg1"/>
                </a:solidFill>
                <a:latin typeface="微软雅黑" panose="020B0503020204020204" pitchFamily="34" charset="-122"/>
                <a:ea typeface="微软雅黑" panose="020B0503020204020204" pitchFamily="34" charset="-122"/>
              </a:rPr>
              <a:t>表示图书馆的第一本书的第</a:t>
            </a:r>
            <a:r>
              <a:rPr lang="en-US" altLang="zh-CN" sz="1500" b="1" dirty="0">
                <a:solidFill>
                  <a:schemeClr val="bg1"/>
                </a:solidFill>
                <a:latin typeface="微软雅黑" panose="020B0503020204020204" pitchFamily="34" charset="-122"/>
                <a:ea typeface="微软雅黑" panose="020B0503020204020204" pitchFamily="34" charset="-122"/>
              </a:rPr>
              <a:t>6</a:t>
            </a:r>
            <a:r>
              <a:rPr lang="zh-CN" altLang="en-US" sz="1500" b="1" dirty="0">
                <a:solidFill>
                  <a:schemeClr val="bg1"/>
                </a:solidFill>
                <a:latin typeface="微软雅黑" panose="020B0503020204020204" pitchFamily="34" charset="-122"/>
                <a:ea typeface="微软雅黑" panose="020B0503020204020204" pitchFamily="34" charset="-122"/>
              </a:rPr>
              <a:t>章，等等。我们的</a:t>
            </a:r>
            <a:r>
              <a:rPr lang="en-US" altLang="zh-CN" sz="1500" b="1" dirty="0">
                <a:solidFill>
                  <a:schemeClr val="bg1"/>
                </a:solidFill>
                <a:latin typeface="微软雅黑" panose="020B0503020204020204" pitchFamily="34" charset="-122"/>
                <a:ea typeface="微软雅黑" panose="020B0503020204020204" pitchFamily="34" charset="-122"/>
              </a:rPr>
              <a:t>API</a:t>
            </a:r>
            <a:r>
              <a:rPr lang="zh-CN" altLang="en-US" sz="1500" b="1" dirty="0">
                <a:solidFill>
                  <a:schemeClr val="bg1"/>
                </a:solidFill>
                <a:latin typeface="微软雅黑" panose="020B0503020204020204" pitchFamily="34" charset="-122"/>
                <a:ea typeface="微软雅黑" panose="020B0503020204020204" pitchFamily="34" charset="-122"/>
              </a:rPr>
              <a:t>调用有个主题。我们想执行的操作（比如</a:t>
            </a:r>
            <a:r>
              <a:rPr lang="en-US" altLang="zh-CN" sz="1500" b="1" dirty="0">
                <a:solidFill>
                  <a:schemeClr val="bg1"/>
                </a:solidFill>
                <a:latin typeface="微软雅黑" panose="020B0503020204020204" pitchFamily="34" charset="-122"/>
                <a:ea typeface="微软雅黑" panose="020B0503020204020204" pitchFamily="34" charset="-122"/>
              </a:rPr>
              <a:t>GET</a:t>
            </a:r>
            <a:r>
              <a:rPr lang="zh-CN" altLang="en-US" sz="1500" b="1" dirty="0">
                <a:solidFill>
                  <a:schemeClr val="bg1"/>
                </a:solidFill>
                <a:latin typeface="微软雅黑" panose="020B0503020204020204" pitchFamily="34" charset="-122"/>
                <a:ea typeface="微软雅黑" panose="020B0503020204020204" pitchFamily="34" charset="-122"/>
              </a:rPr>
              <a:t>或</a:t>
            </a:r>
            <a:r>
              <a:rPr lang="en-US" altLang="zh-CN" sz="1500" b="1" dirty="0">
                <a:solidFill>
                  <a:schemeClr val="bg1"/>
                </a:solidFill>
                <a:latin typeface="微软雅黑" panose="020B0503020204020204" pitchFamily="34" charset="-122"/>
                <a:ea typeface="微软雅黑" panose="020B0503020204020204" pitchFamily="34" charset="-122"/>
              </a:rPr>
              <a:t>POST</a:t>
            </a:r>
            <a:r>
              <a:rPr lang="zh-CN" altLang="en-US" sz="1500" b="1" dirty="0">
                <a:solidFill>
                  <a:schemeClr val="bg1"/>
                </a:solidFill>
                <a:latin typeface="微软雅黑" panose="020B0503020204020204" pitchFamily="34" charset="-122"/>
                <a:ea typeface="微软雅黑" panose="020B0503020204020204" pitchFamily="34" charset="-122"/>
              </a:rPr>
              <a:t>操作）怎么样？请求类型就是用来指定这个的。 </a:t>
            </a:r>
            <a:r>
              <a:rPr lang="en-US" altLang="zh-CN" sz="1500" b="1" dirty="0">
                <a:solidFill>
                  <a:schemeClr val="bg1"/>
                </a:solidFill>
                <a:latin typeface="微软雅黑" panose="020B0503020204020204" pitchFamily="34" charset="-122"/>
                <a:ea typeface="微软雅黑" panose="020B0503020204020204" pitchFamily="34" charset="-122"/>
              </a:rPr>
              <a:t>HTTP</a:t>
            </a:r>
            <a:r>
              <a:rPr lang="zh-CN" altLang="en-US" sz="1500" b="1" dirty="0">
                <a:solidFill>
                  <a:schemeClr val="bg1"/>
                </a:solidFill>
                <a:latin typeface="微软雅黑" panose="020B0503020204020204" pitchFamily="34" charset="-122"/>
                <a:ea typeface="微软雅黑" panose="020B0503020204020204" pitchFamily="34" charset="-122"/>
              </a:rPr>
              <a:t>协议给出了可以在</a:t>
            </a:r>
            <a:r>
              <a:rPr lang="en-US" altLang="zh-CN" sz="1500" b="1" dirty="0">
                <a:solidFill>
                  <a:schemeClr val="bg1"/>
                </a:solidFill>
                <a:latin typeface="微软雅黑" panose="020B0503020204020204" pitchFamily="34" charset="-122"/>
                <a:ea typeface="微软雅黑" panose="020B0503020204020204" pitchFamily="34" charset="-122"/>
              </a:rPr>
              <a:t>API</a:t>
            </a:r>
            <a:r>
              <a:rPr lang="zh-CN" altLang="en-US" sz="1500" b="1" dirty="0">
                <a:solidFill>
                  <a:schemeClr val="bg1"/>
                </a:solidFill>
                <a:latin typeface="微软雅黑" panose="020B0503020204020204" pitchFamily="34" charset="-122"/>
                <a:ea typeface="微软雅黑" panose="020B0503020204020204" pitchFamily="34" charset="-122"/>
              </a:rPr>
              <a:t>调用中用作动词的一组相当长的类型。合乎逻辑的选择是， </a:t>
            </a:r>
            <a:r>
              <a:rPr lang="en-US" altLang="zh-CN" sz="1500" b="1" dirty="0">
                <a:solidFill>
                  <a:schemeClr val="bg1"/>
                </a:solidFill>
                <a:latin typeface="微软雅黑" panose="020B0503020204020204" pitchFamily="34" charset="-122"/>
                <a:ea typeface="微软雅黑" panose="020B0503020204020204" pitchFamily="34" charset="-122"/>
              </a:rPr>
              <a:t>GET</a:t>
            </a:r>
            <a:r>
              <a:rPr lang="zh-CN" altLang="en-US" sz="1500" b="1" dirty="0">
                <a:solidFill>
                  <a:schemeClr val="bg1"/>
                </a:solidFill>
                <a:latin typeface="微软雅黑" panose="020B0503020204020204" pitchFamily="34" charset="-122"/>
                <a:ea typeface="微软雅黑" panose="020B0503020204020204" pitchFamily="34" charset="-122"/>
              </a:rPr>
              <a:t>用来获得请求对象的当前</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状态， </a:t>
            </a:r>
            <a:r>
              <a:rPr lang="en-US" altLang="zh-CN" sz="1500" b="1" dirty="0">
                <a:solidFill>
                  <a:schemeClr val="bg1"/>
                </a:solidFill>
                <a:latin typeface="微软雅黑" panose="020B0503020204020204" pitchFamily="34" charset="-122"/>
                <a:ea typeface="微软雅黑" panose="020B0503020204020204" pitchFamily="34" charset="-122"/>
              </a:rPr>
              <a:t>POST</a:t>
            </a:r>
            <a:r>
              <a:rPr lang="zh-CN" altLang="en-US" sz="1500" b="1" dirty="0">
                <a:solidFill>
                  <a:schemeClr val="bg1"/>
                </a:solidFill>
                <a:latin typeface="微软雅黑" panose="020B0503020204020204" pitchFamily="34" charset="-122"/>
                <a:ea typeface="微软雅黑" panose="020B0503020204020204" pitchFamily="34" charset="-122"/>
              </a:rPr>
              <a:t>来改变对象的当前状态， </a:t>
            </a:r>
            <a:r>
              <a:rPr lang="en-US" altLang="zh-CN" sz="1500" b="1" dirty="0">
                <a:solidFill>
                  <a:schemeClr val="bg1"/>
                </a:solidFill>
                <a:latin typeface="微软雅黑" panose="020B0503020204020204" pitchFamily="34" charset="-122"/>
                <a:ea typeface="微软雅黑" panose="020B0503020204020204" pitchFamily="34" charset="-122"/>
              </a:rPr>
              <a:t>PUT</a:t>
            </a:r>
            <a:r>
              <a:rPr lang="zh-CN" altLang="en-US" sz="1500" b="1" dirty="0">
                <a:solidFill>
                  <a:schemeClr val="bg1"/>
                </a:solidFill>
                <a:latin typeface="微软雅黑" panose="020B0503020204020204" pitchFamily="34" charset="-122"/>
                <a:ea typeface="微软雅黑" panose="020B0503020204020204" pitchFamily="34" charset="-122"/>
              </a:rPr>
              <a:t>创建一个对象，而</a:t>
            </a:r>
            <a:r>
              <a:rPr lang="en-US" altLang="zh-CN" sz="1500" b="1" dirty="0">
                <a:solidFill>
                  <a:schemeClr val="bg1"/>
                </a:solidFill>
                <a:latin typeface="微软雅黑" panose="020B0503020204020204" pitchFamily="34" charset="-122"/>
                <a:ea typeface="微软雅黑" panose="020B0503020204020204" pitchFamily="34" charset="-122"/>
              </a:rPr>
              <a:t>DELETE</a:t>
            </a:r>
            <a:r>
              <a:rPr lang="zh-CN" altLang="en-US" sz="1500" b="1" dirty="0">
                <a:solidFill>
                  <a:schemeClr val="bg1"/>
                </a:solidFill>
                <a:latin typeface="微软雅黑" panose="020B0503020204020204" pitchFamily="34" charset="-122"/>
                <a:ea typeface="微软雅黑" panose="020B0503020204020204" pitchFamily="34" charset="-122"/>
              </a:rPr>
              <a:t>销毁对象，另外还有个</a:t>
            </a:r>
            <a:r>
              <a:rPr lang="en-US" altLang="zh-CN" sz="1500" b="1" dirty="0">
                <a:solidFill>
                  <a:schemeClr val="bg1"/>
                </a:solidFill>
                <a:latin typeface="微软雅黑" panose="020B0503020204020204" pitchFamily="34" charset="-122"/>
                <a:ea typeface="微软雅黑" panose="020B0503020204020204" pitchFamily="34" charset="-122"/>
              </a:rPr>
              <a:t>HEAD</a:t>
            </a:r>
            <a:r>
              <a:rPr lang="zh-CN" altLang="en-US" sz="1500" b="1" dirty="0">
                <a:solidFill>
                  <a:schemeClr val="bg1"/>
                </a:solidFill>
                <a:latin typeface="微软雅黑" panose="020B0503020204020204" pitchFamily="34" charset="-122"/>
                <a:ea typeface="微软雅黑" panose="020B0503020204020204" pitchFamily="34" charset="-122"/>
              </a:rPr>
              <a:t>请求仅仅用来获取对象的基础信息。</a:t>
            </a:r>
            <a:endParaRPr lang="en-US" altLang="zh-CN" sz="15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API</a:t>
            </a:r>
            <a:r>
              <a:rPr lang="zh-CN" altLang="en-US" sz="1500" b="1" dirty="0">
                <a:solidFill>
                  <a:schemeClr val="bg1"/>
                </a:solidFill>
                <a:latin typeface="微软雅黑" panose="020B0503020204020204" pitchFamily="34" charset="-122"/>
                <a:ea typeface="微软雅黑" panose="020B0503020204020204" pitchFamily="34" charset="-122"/>
              </a:rPr>
              <a:t>基本格式：</a:t>
            </a:r>
            <a:r>
              <a:rPr lang="en-US" altLang="zh-CN" sz="1500" b="1" dirty="0">
                <a:solidFill>
                  <a:schemeClr val="bg1"/>
                </a:solidFill>
                <a:latin typeface="微软雅黑" panose="020B0503020204020204" pitchFamily="34" charset="-122"/>
                <a:ea typeface="微软雅黑" panose="020B0503020204020204" pitchFamily="34" charset="-122"/>
              </a:rPr>
              <a:t>http://&lt;ip&gt;:&lt;port&gt;/&lt;</a:t>
            </a:r>
            <a:r>
              <a:rPr lang="zh-CN" altLang="en-US" sz="1500" b="1" dirty="0">
                <a:solidFill>
                  <a:schemeClr val="bg1"/>
                </a:solidFill>
                <a:latin typeface="微软雅黑" panose="020B0503020204020204" pitchFamily="34" charset="-122"/>
                <a:ea typeface="微软雅黑" panose="020B0503020204020204" pitchFamily="34" charset="-122"/>
              </a:rPr>
              <a:t>索引</a:t>
            </a:r>
            <a:r>
              <a:rPr lang="en-US" altLang="zh-CN" sz="1500" b="1" dirty="0">
                <a:solidFill>
                  <a:schemeClr val="bg1"/>
                </a:solidFill>
                <a:latin typeface="微软雅黑" panose="020B0503020204020204" pitchFamily="34" charset="-122"/>
                <a:ea typeface="微软雅黑" panose="020B0503020204020204" pitchFamily="34" charset="-122"/>
              </a:rPr>
              <a:t>&gt;/&lt;</a:t>
            </a:r>
            <a:r>
              <a:rPr lang="zh-CN" altLang="en-US" sz="1500" b="1" dirty="0">
                <a:solidFill>
                  <a:schemeClr val="bg1"/>
                </a:solidFill>
                <a:latin typeface="微软雅黑" panose="020B0503020204020204" pitchFamily="34" charset="-122"/>
                <a:ea typeface="微软雅黑" panose="020B0503020204020204" pitchFamily="34" charset="-122"/>
              </a:rPr>
              <a:t>类型</a:t>
            </a:r>
            <a:r>
              <a:rPr lang="en-US" altLang="zh-CN" sz="1500" b="1" dirty="0">
                <a:solidFill>
                  <a:schemeClr val="bg1"/>
                </a:solidFill>
                <a:latin typeface="微软雅黑" panose="020B0503020204020204" pitchFamily="34" charset="-122"/>
                <a:ea typeface="微软雅黑" panose="020B0503020204020204" pitchFamily="34" charset="-122"/>
              </a:rPr>
              <a:t>&gt;/&lt;</a:t>
            </a:r>
            <a:r>
              <a:rPr lang="zh-CN" altLang="en-US" sz="1500" b="1" dirty="0">
                <a:solidFill>
                  <a:schemeClr val="bg1"/>
                </a:solidFill>
                <a:latin typeface="微软雅黑" panose="020B0503020204020204" pitchFamily="34" charset="-122"/>
                <a:ea typeface="微软雅黑" panose="020B0503020204020204" pitchFamily="34" charset="-122"/>
              </a:rPr>
              <a:t>文档</a:t>
            </a:r>
            <a:r>
              <a:rPr lang="en-US" altLang="zh-CN" sz="1500" b="1" dirty="0">
                <a:solidFill>
                  <a:schemeClr val="bg1"/>
                </a:solidFill>
                <a:latin typeface="微软雅黑" panose="020B0503020204020204" pitchFamily="34" charset="-122"/>
                <a:ea typeface="微软雅黑" panose="020B0503020204020204" pitchFamily="34" charset="-122"/>
              </a:rPr>
              <a:t>id&gt;</a:t>
            </a:r>
          </a:p>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 GET http://localhost:9000/</a:t>
            </a:r>
            <a:r>
              <a:rPr lang="zh-CN" altLang="en-US" sz="1500" b="1" dirty="0">
                <a:solidFill>
                  <a:schemeClr val="bg1"/>
                </a:solidFill>
                <a:latin typeface="微软雅黑" panose="020B0503020204020204" pitchFamily="34" charset="-122"/>
                <a:ea typeface="微软雅黑" panose="020B0503020204020204" pitchFamily="34" charset="-122"/>
              </a:rPr>
              <a:t>：这个命令用来获取</a:t>
            </a:r>
            <a:r>
              <a:rPr lang="en-US" altLang="zh-CN" sz="1500" b="1" dirty="0" err="1">
                <a:solidFill>
                  <a:schemeClr val="bg1"/>
                </a:solidFill>
                <a:latin typeface="微软雅黑" panose="020B0503020204020204" pitchFamily="34" charset="-122"/>
                <a:ea typeface="微软雅黑" panose="020B0503020204020204" pitchFamily="34" charset="-122"/>
              </a:rPr>
              <a:t>Elasticsearch</a:t>
            </a:r>
            <a:r>
              <a:rPr lang="zh-CN" altLang="en-US" sz="1500" b="1" dirty="0">
                <a:solidFill>
                  <a:schemeClr val="bg1"/>
                </a:solidFill>
                <a:latin typeface="微软雅黑" panose="020B0503020204020204" pitchFamily="34" charset="-122"/>
                <a:ea typeface="微软雅黑" panose="020B0503020204020204" pitchFamily="34" charset="-122"/>
              </a:rPr>
              <a:t>的基本信息。</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a:t>
            </a:r>
            <a:r>
              <a:rPr lang="en-US" altLang="zh-CN" sz="1500" b="1" dirty="0">
                <a:solidFill>
                  <a:schemeClr val="bg1"/>
                </a:solidFill>
                <a:latin typeface="微软雅黑" panose="020B0503020204020204" pitchFamily="34" charset="-122"/>
                <a:ea typeface="微软雅黑" panose="020B0503020204020204" pitchFamily="34" charset="-122"/>
              </a:rPr>
              <a:t>GET http://localhost:9200/_cluster/state/nodes/</a:t>
            </a:r>
            <a:r>
              <a:rPr lang="zh-CN" altLang="en-US" sz="1500" b="1" dirty="0">
                <a:solidFill>
                  <a:schemeClr val="bg1"/>
                </a:solidFill>
                <a:latin typeface="微软雅黑" panose="020B0503020204020204" pitchFamily="34" charset="-122"/>
                <a:ea typeface="微软雅黑" panose="020B0503020204020204" pitchFamily="34" charset="-122"/>
              </a:rPr>
              <a:t>：这个命令获取集群中节点的信息。</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a:t>
            </a:r>
            <a:r>
              <a:rPr lang="en-US" altLang="zh-CN" sz="1500" b="1" dirty="0">
                <a:solidFill>
                  <a:schemeClr val="bg1"/>
                </a:solidFill>
                <a:latin typeface="微软雅黑" panose="020B0503020204020204" pitchFamily="34" charset="-122"/>
                <a:ea typeface="微软雅黑" panose="020B0503020204020204" pitchFamily="34" charset="-122"/>
              </a:rPr>
              <a:t>POST http://localhost:9200/_cluster/nodes/_shutdown</a:t>
            </a:r>
            <a:r>
              <a:rPr lang="zh-CN" altLang="en-US" sz="1500" b="1" dirty="0">
                <a:solidFill>
                  <a:schemeClr val="bg1"/>
                </a:solidFill>
                <a:latin typeface="微软雅黑" panose="020B0503020204020204" pitchFamily="34" charset="-122"/>
                <a:ea typeface="微软雅黑" panose="020B0503020204020204" pitchFamily="34" charset="-122"/>
              </a:rPr>
              <a:t>：这个命令向集群中所有节点发送一个</a:t>
            </a:r>
            <a:r>
              <a:rPr lang="en-US" altLang="zh-CN" sz="1500" b="1" dirty="0">
                <a:solidFill>
                  <a:schemeClr val="bg1"/>
                </a:solidFill>
                <a:latin typeface="微软雅黑" panose="020B0503020204020204" pitchFamily="34" charset="-122"/>
                <a:ea typeface="微软雅黑" panose="020B0503020204020204" pitchFamily="34" charset="-122"/>
              </a:rPr>
              <a:t>shutdown</a:t>
            </a:r>
            <a:r>
              <a:rPr lang="zh-CN" altLang="en-US" sz="1500" b="1" dirty="0">
                <a:solidFill>
                  <a:schemeClr val="bg1"/>
                </a:solidFill>
                <a:latin typeface="微软雅黑" panose="020B0503020204020204" pitchFamily="34" charset="-122"/>
                <a:ea typeface="微软雅黑" panose="020B0503020204020204" pitchFamily="34" charset="-122"/>
              </a:rPr>
              <a:t>请求。</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921735"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理解</a:t>
            </a:r>
            <a:r>
              <a:rPr lang="en-US" altLang="zh-CN" sz="1400" b="1" dirty="0">
                <a:solidFill>
                  <a:schemeClr val="bg1"/>
                </a:solidFill>
                <a:latin typeface="微软雅黑" panose="020B0503020204020204" pitchFamily="34" charset="-122"/>
                <a:ea typeface="微软雅黑" panose="020B0503020204020204" pitchFamily="34" charset="-122"/>
              </a:rPr>
              <a:t>ES</a:t>
            </a:r>
            <a:r>
              <a:rPr lang="zh-CN" altLang="en-US" sz="1400" b="1" dirty="0">
                <a:solidFill>
                  <a:schemeClr val="bg1"/>
                </a:solidFill>
                <a:latin typeface="微软雅黑" panose="020B0503020204020204" pitchFamily="34" charset="-122"/>
                <a:ea typeface="微软雅黑" panose="020B0503020204020204" pitchFamily="34" charset="-122"/>
              </a:rPr>
              <a:t>的</a:t>
            </a:r>
            <a:r>
              <a:rPr lang="en-US" altLang="zh-CN" sz="1400" b="1" dirty="0">
                <a:solidFill>
                  <a:schemeClr val="bg1"/>
                </a:solidFill>
                <a:latin typeface="微软雅黑" panose="020B0503020204020204" pitchFamily="34" charset="-122"/>
                <a:ea typeface="微软雅黑" panose="020B0503020204020204" pitchFamily="34" charset="-122"/>
              </a:rPr>
              <a:t>RESTful API</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915816"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035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921735" cy="284693"/>
          </a:xfrm>
          <a:prstGeom prst="rect">
            <a:avLst/>
          </a:prstGeom>
          <a:noFill/>
        </p:spPr>
        <p:txBody>
          <a:bodyPr wrap="square" lIns="68580" tIns="34290" rIns="68580" bIns="34290"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ES</a:t>
            </a:r>
            <a:r>
              <a:rPr lang="zh-CN" altLang="en-US" sz="1400" b="1" dirty="0">
                <a:solidFill>
                  <a:schemeClr val="bg1"/>
                </a:solidFill>
                <a:latin typeface="微软雅黑" panose="020B0503020204020204" pitchFamily="34" charset="-122"/>
                <a:ea typeface="微软雅黑" panose="020B0503020204020204" pitchFamily="34" charset="-122"/>
              </a:rPr>
              <a:t>的数据类型</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915816"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189285" y="987574"/>
            <a:ext cx="6553200" cy="3762375"/>
          </a:xfrm>
          <a:prstGeom prst="rect">
            <a:avLst/>
          </a:prstGeom>
        </p:spPr>
      </p:pic>
    </p:spTree>
    <p:extLst>
      <p:ext uri="{BB962C8B-B14F-4D97-AF65-F5344CB8AC3E}">
        <p14:creationId xmlns:p14="http://schemas.microsoft.com/office/powerpoint/2010/main" val="182044332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293832" y="904699"/>
            <a:ext cx="8452214" cy="317010"/>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POST http://172.16.123.80:8200/article</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创建索引</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835696"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3491880" y="1419622"/>
            <a:ext cx="5555609" cy="3434377"/>
          </a:xfrm>
          <a:prstGeom prst="rect">
            <a:avLst/>
          </a:prstGeom>
        </p:spPr>
      </p:pic>
      <p:pic>
        <p:nvPicPr>
          <p:cNvPr id="4" name="图片 3"/>
          <p:cNvPicPr>
            <a:picLocks noChangeAspect="1"/>
          </p:cNvPicPr>
          <p:nvPr/>
        </p:nvPicPr>
        <p:blipFill>
          <a:blip r:embed="rId4"/>
          <a:stretch>
            <a:fillRect/>
          </a:stretch>
        </p:blipFill>
        <p:spPr>
          <a:xfrm>
            <a:off x="293832" y="1419622"/>
            <a:ext cx="2945957" cy="3472909"/>
          </a:xfrm>
          <a:prstGeom prst="rect">
            <a:avLst/>
          </a:prstGeom>
        </p:spPr>
      </p:pic>
    </p:spTree>
    <p:extLst>
      <p:ext uri="{BB962C8B-B14F-4D97-AF65-F5344CB8AC3E}">
        <p14:creationId xmlns:p14="http://schemas.microsoft.com/office/powerpoint/2010/main" val="41737766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23528" y="1059582"/>
            <a:ext cx="8452214" cy="317010"/>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PUT http://172.16.123.80:8200/article/news/1</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新增文档</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90770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1547664" y="1389320"/>
            <a:ext cx="5789232" cy="3658226"/>
          </a:xfrm>
          <a:prstGeom prst="rect">
            <a:avLst/>
          </a:prstGeom>
        </p:spPr>
      </p:pic>
    </p:spTree>
    <p:extLst>
      <p:ext uri="{BB962C8B-B14F-4D97-AF65-F5344CB8AC3E}">
        <p14:creationId xmlns:p14="http://schemas.microsoft.com/office/powerpoint/2010/main" val="155671859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58643" y="965762"/>
            <a:ext cx="8452214" cy="317010"/>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GET http://172.16.123.80:8200/article/news/1</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GET</a:t>
            </a:r>
            <a:r>
              <a:rPr lang="zh-CN" altLang="en-US" sz="1400" b="1" dirty="0">
                <a:solidFill>
                  <a:schemeClr val="bg1"/>
                </a:solidFill>
                <a:latin typeface="微软雅黑" panose="020B0503020204020204" pitchFamily="34" charset="-122"/>
                <a:ea typeface="微软雅黑" panose="020B0503020204020204" pitchFamily="34" charset="-122"/>
              </a:rPr>
              <a:t>文档</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90770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716293" y="1398136"/>
            <a:ext cx="7666683" cy="3657008"/>
          </a:xfrm>
          <a:prstGeom prst="rect">
            <a:avLst/>
          </a:prstGeom>
        </p:spPr>
      </p:pic>
      <p:pic>
        <p:nvPicPr>
          <p:cNvPr id="5" name="图片 4"/>
          <p:cNvPicPr>
            <a:picLocks noChangeAspect="1"/>
          </p:cNvPicPr>
          <p:nvPr/>
        </p:nvPicPr>
        <p:blipFill>
          <a:blip r:embed="rId4"/>
          <a:stretch>
            <a:fillRect/>
          </a:stretch>
        </p:blipFill>
        <p:spPr>
          <a:xfrm>
            <a:off x="5004048" y="93867"/>
            <a:ext cx="4038083" cy="1223215"/>
          </a:xfrm>
          <a:prstGeom prst="rect">
            <a:avLst/>
          </a:prstGeom>
        </p:spPr>
      </p:pic>
    </p:spTree>
    <p:extLst>
      <p:ext uri="{BB962C8B-B14F-4D97-AF65-F5344CB8AC3E}">
        <p14:creationId xmlns:p14="http://schemas.microsoft.com/office/powerpoint/2010/main" val="145796881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23528" y="1059582"/>
            <a:ext cx="8452214" cy="317010"/>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POST http://172.16.123.80:8200/article/news/1/_update</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更新文档</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90770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1484685" y="1491630"/>
            <a:ext cx="5718664" cy="3557145"/>
          </a:xfrm>
          <a:prstGeom prst="rect">
            <a:avLst/>
          </a:prstGeom>
        </p:spPr>
      </p:pic>
    </p:spTree>
    <p:extLst>
      <p:ext uri="{BB962C8B-B14F-4D97-AF65-F5344CB8AC3E}">
        <p14:creationId xmlns:p14="http://schemas.microsoft.com/office/powerpoint/2010/main" val="246109231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98001" y="1789357"/>
            <a:ext cx="1620180" cy="1577641"/>
            <a:chOff x="2855913" y="908050"/>
            <a:chExt cx="2781301" cy="2708276"/>
          </a:xfrm>
        </p:grpSpPr>
        <p:sp>
          <p:nvSpPr>
            <p:cNvPr id="3" name="Freeform 186"/>
            <p:cNvSpPr>
              <a:spLocks/>
            </p:cNvSpPr>
            <p:nvPr/>
          </p:nvSpPr>
          <p:spPr bwMode="auto">
            <a:xfrm>
              <a:off x="5321301" y="1470025"/>
              <a:ext cx="60325" cy="469900"/>
            </a:xfrm>
            <a:custGeom>
              <a:avLst/>
              <a:gdLst>
                <a:gd name="T0" fmla="*/ 0 w 38"/>
                <a:gd name="T1" fmla="*/ 4 h 296"/>
                <a:gd name="T2" fmla="*/ 31 w 38"/>
                <a:gd name="T3" fmla="*/ 296 h 296"/>
                <a:gd name="T4" fmla="*/ 38 w 38"/>
                <a:gd name="T5" fmla="*/ 296 h 296"/>
                <a:gd name="T6" fmla="*/ 5 w 38"/>
                <a:gd name="T7" fmla="*/ 0 h 296"/>
                <a:gd name="T8" fmla="*/ 0 w 38"/>
                <a:gd name="T9" fmla="*/ 4 h 296"/>
              </a:gdLst>
              <a:ahLst/>
              <a:cxnLst>
                <a:cxn ang="0">
                  <a:pos x="T0" y="T1"/>
                </a:cxn>
                <a:cxn ang="0">
                  <a:pos x="T2" y="T3"/>
                </a:cxn>
                <a:cxn ang="0">
                  <a:pos x="T4" y="T5"/>
                </a:cxn>
                <a:cxn ang="0">
                  <a:pos x="T6" y="T7"/>
                </a:cxn>
                <a:cxn ang="0">
                  <a:pos x="T8" y="T9"/>
                </a:cxn>
              </a:cxnLst>
              <a:rect l="0" t="0" r="r" b="b"/>
              <a:pathLst>
                <a:path w="38" h="296">
                  <a:moveTo>
                    <a:pt x="0" y="4"/>
                  </a:moveTo>
                  <a:lnTo>
                    <a:pt x="31" y="296"/>
                  </a:lnTo>
                  <a:lnTo>
                    <a:pt x="38" y="296"/>
                  </a:lnTo>
                  <a:lnTo>
                    <a:pt x="5" y="0"/>
                  </a:lnTo>
                  <a:lnTo>
                    <a:pt x="0" y="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187"/>
            <p:cNvSpPr>
              <a:spLocks/>
            </p:cNvSpPr>
            <p:nvPr/>
          </p:nvSpPr>
          <p:spPr bwMode="auto">
            <a:xfrm>
              <a:off x="5321301" y="1462088"/>
              <a:ext cx="279400" cy="787400"/>
            </a:xfrm>
            <a:custGeom>
              <a:avLst/>
              <a:gdLst>
                <a:gd name="T0" fmla="*/ 7 w 176"/>
                <a:gd name="T1" fmla="*/ 0 h 496"/>
                <a:gd name="T2" fmla="*/ 176 w 176"/>
                <a:gd name="T3" fmla="*/ 496 h 496"/>
                <a:gd name="T4" fmla="*/ 166 w 176"/>
                <a:gd name="T5" fmla="*/ 496 h 496"/>
                <a:gd name="T6" fmla="*/ 0 w 176"/>
                <a:gd name="T7" fmla="*/ 7 h 496"/>
                <a:gd name="T8" fmla="*/ 7 w 176"/>
                <a:gd name="T9" fmla="*/ 0 h 496"/>
              </a:gdLst>
              <a:ahLst/>
              <a:cxnLst>
                <a:cxn ang="0">
                  <a:pos x="T0" y="T1"/>
                </a:cxn>
                <a:cxn ang="0">
                  <a:pos x="T2" y="T3"/>
                </a:cxn>
                <a:cxn ang="0">
                  <a:pos x="T4" y="T5"/>
                </a:cxn>
                <a:cxn ang="0">
                  <a:pos x="T6" y="T7"/>
                </a:cxn>
                <a:cxn ang="0">
                  <a:pos x="T8" y="T9"/>
                </a:cxn>
              </a:cxnLst>
              <a:rect l="0" t="0" r="r" b="b"/>
              <a:pathLst>
                <a:path w="176" h="496">
                  <a:moveTo>
                    <a:pt x="7" y="0"/>
                  </a:moveTo>
                  <a:lnTo>
                    <a:pt x="176" y="496"/>
                  </a:lnTo>
                  <a:lnTo>
                    <a:pt x="166" y="496"/>
                  </a:lnTo>
                  <a:lnTo>
                    <a:pt x="0" y="7"/>
                  </a:lnTo>
                  <a:lnTo>
                    <a:pt x="7"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88"/>
            <p:cNvSpPr>
              <a:spLocks/>
            </p:cNvSpPr>
            <p:nvPr/>
          </p:nvSpPr>
          <p:spPr bwMode="auto">
            <a:xfrm>
              <a:off x="5313363" y="1470025"/>
              <a:ext cx="12700" cy="319088"/>
            </a:xfrm>
            <a:custGeom>
              <a:avLst/>
              <a:gdLst>
                <a:gd name="T0" fmla="*/ 0 w 8"/>
                <a:gd name="T1" fmla="*/ 0 h 201"/>
                <a:gd name="T2" fmla="*/ 0 w 8"/>
                <a:gd name="T3" fmla="*/ 201 h 201"/>
                <a:gd name="T4" fmla="*/ 8 w 8"/>
                <a:gd name="T5" fmla="*/ 201 h 201"/>
                <a:gd name="T6" fmla="*/ 8 w 8"/>
                <a:gd name="T7" fmla="*/ 7 h 201"/>
                <a:gd name="T8" fmla="*/ 0 w 8"/>
                <a:gd name="T9" fmla="*/ 0 h 201"/>
              </a:gdLst>
              <a:ahLst/>
              <a:cxnLst>
                <a:cxn ang="0">
                  <a:pos x="T0" y="T1"/>
                </a:cxn>
                <a:cxn ang="0">
                  <a:pos x="T2" y="T3"/>
                </a:cxn>
                <a:cxn ang="0">
                  <a:pos x="T4" y="T5"/>
                </a:cxn>
                <a:cxn ang="0">
                  <a:pos x="T6" y="T7"/>
                </a:cxn>
                <a:cxn ang="0">
                  <a:pos x="T8" y="T9"/>
                </a:cxn>
              </a:cxnLst>
              <a:rect l="0" t="0" r="r" b="b"/>
              <a:pathLst>
                <a:path w="8" h="201">
                  <a:moveTo>
                    <a:pt x="0" y="0"/>
                  </a:moveTo>
                  <a:lnTo>
                    <a:pt x="0" y="201"/>
                  </a:lnTo>
                  <a:lnTo>
                    <a:pt x="8" y="201"/>
                  </a:lnTo>
                  <a:lnTo>
                    <a:pt x="8" y="7"/>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189"/>
            <p:cNvSpPr>
              <a:spLocks noChangeArrowheads="1"/>
            </p:cNvSpPr>
            <p:nvPr/>
          </p:nvSpPr>
          <p:spPr bwMode="auto">
            <a:xfrm>
              <a:off x="4008438" y="3589338"/>
              <a:ext cx="593725" cy="15875"/>
            </a:xfrm>
            <a:prstGeom prst="rect">
              <a:avLst/>
            </a:prstGeom>
            <a:solidFill>
              <a:srgbClr val="4747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90"/>
            <p:cNvSpPr>
              <a:spLocks/>
            </p:cNvSpPr>
            <p:nvPr/>
          </p:nvSpPr>
          <p:spPr bwMode="auto">
            <a:xfrm>
              <a:off x="3849688" y="3540125"/>
              <a:ext cx="109538" cy="46038"/>
            </a:xfrm>
            <a:custGeom>
              <a:avLst/>
              <a:gdLst>
                <a:gd name="T0" fmla="*/ 0 w 69"/>
                <a:gd name="T1" fmla="*/ 5 h 29"/>
                <a:gd name="T2" fmla="*/ 66 w 69"/>
                <a:gd name="T3" fmla="*/ 29 h 29"/>
                <a:gd name="T4" fmla="*/ 69 w 69"/>
                <a:gd name="T5" fmla="*/ 19 h 29"/>
                <a:gd name="T6" fmla="*/ 9 w 69"/>
                <a:gd name="T7" fmla="*/ 0 h 29"/>
                <a:gd name="T8" fmla="*/ 0 w 69"/>
                <a:gd name="T9" fmla="*/ 5 h 29"/>
              </a:gdLst>
              <a:ahLst/>
              <a:cxnLst>
                <a:cxn ang="0">
                  <a:pos x="T0" y="T1"/>
                </a:cxn>
                <a:cxn ang="0">
                  <a:pos x="T2" y="T3"/>
                </a:cxn>
                <a:cxn ang="0">
                  <a:pos x="T4" y="T5"/>
                </a:cxn>
                <a:cxn ang="0">
                  <a:pos x="T6" y="T7"/>
                </a:cxn>
                <a:cxn ang="0">
                  <a:pos x="T8" y="T9"/>
                </a:cxn>
              </a:cxnLst>
              <a:rect l="0" t="0" r="r" b="b"/>
              <a:pathLst>
                <a:path w="69" h="29">
                  <a:moveTo>
                    <a:pt x="0" y="5"/>
                  </a:moveTo>
                  <a:lnTo>
                    <a:pt x="66" y="29"/>
                  </a:lnTo>
                  <a:lnTo>
                    <a:pt x="69" y="19"/>
                  </a:lnTo>
                  <a:lnTo>
                    <a:pt x="9"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91"/>
            <p:cNvSpPr>
              <a:spLocks/>
            </p:cNvSpPr>
            <p:nvPr/>
          </p:nvSpPr>
          <p:spPr bwMode="auto">
            <a:xfrm>
              <a:off x="3243263" y="1308100"/>
              <a:ext cx="30163" cy="236538"/>
            </a:xfrm>
            <a:custGeom>
              <a:avLst/>
              <a:gdLst>
                <a:gd name="T0" fmla="*/ 19 w 19"/>
                <a:gd name="T1" fmla="*/ 0 h 149"/>
                <a:gd name="T2" fmla="*/ 7 w 19"/>
                <a:gd name="T3" fmla="*/ 149 h 149"/>
                <a:gd name="T4" fmla="*/ 0 w 19"/>
                <a:gd name="T5" fmla="*/ 149 h 149"/>
                <a:gd name="T6" fmla="*/ 14 w 19"/>
                <a:gd name="T7" fmla="*/ 0 h 149"/>
                <a:gd name="T8" fmla="*/ 19 w 19"/>
                <a:gd name="T9" fmla="*/ 0 h 149"/>
              </a:gdLst>
              <a:ahLst/>
              <a:cxnLst>
                <a:cxn ang="0">
                  <a:pos x="T0" y="T1"/>
                </a:cxn>
                <a:cxn ang="0">
                  <a:pos x="T2" y="T3"/>
                </a:cxn>
                <a:cxn ang="0">
                  <a:pos x="T4" y="T5"/>
                </a:cxn>
                <a:cxn ang="0">
                  <a:pos x="T6" y="T7"/>
                </a:cxn>
                <a:cxn ang="0">
                  <a:pos x="T8" y="T9"/>
                </a:cxn>
              </a:cxnLst>
              <a:rect l="0" t="0" r="r" b="b"/>
              <a:pathLst>
                <a:path w="19" h="149">
                  <a:moveTo>
                    <a:pt x="19" y="0"/>
                  </a:moveTo>
                  <a:lnTo>
                    <a:pt x="7" y="149"/>
                  </a:lnTo>
                  <a:lnTo>
                    <a:pt x="0" y="149"/>
                  </a:lnTo>
                  <a:lnTo>
                    <a:pt x="14" y="0"/>
                  </a:lnTo>
                  <a:lnTo>
                    <a:pt x="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92"/>
            <p:cNvSpPr>
              <a:spLocks/>
            </p:cNvSpPr>
            <p:nvPr/>
          </p:nvSpPr>
          <p:spPr bwMode="auto">
            <a:xfrm>
              <a:off x="3254376" y="1074738"/>
              <a:ext cx="557213" cy="477838"/>
            </a:xfrm>
            <a:custGeom>
              <a:avLst/>
              <a:gdLst>
                <a:gd name="T0" fmla="*/ 0 w 351"/>
                <a:gd name="T1" fmla="*/ 296 h 301"/>
                <a:gd name="T2" fmla="*/ 347 w 351"/>
                <a:gd name="T3" fmla="*/ 0 h 301"/>
                <a:gd name="T4" fmla="*/ 351 w 351"/>
                <a:gd name="T5" fmla="*/ 4 h 301"/>
                <a:gd name="T6" fmla="*/ 7 w 351"/>
                <a:gd name="T7" fmla="*/ 301 h 301"/>
                <a:gd name="T8" fmla="*/ 0 w 351"/>
                <a:gd name="T9" fmla="*/ 296 h 301"/>
              </a:gdLst>
              <a:ahLst/>
              <a:cxnLst>
                <a:cxn ang="0">
                  <a:pos x="T0" y="T1"/>
                </a:cxn>
                <a:cxn ang="0">
                  <a:pos x="T2" y="T3"/>
                </a:cxn>
                <a:cxn ang="0">
                  <a:pos x="T4" y="T5"/>
                </a:cxn>
                <a:cxn ang="0">
                  <a:pos x="T6" y="T7"/>
                </a:cxn>
                <a:cxn ang="0">
                  <a:pos x="T8" y="T9"/>
                </a:cxn>
              </a:cxnLst>
              <a:rect l="0" t="0" r="r" b="b"/>
              <a:pathLst>
                <a:path w="351" h="301">
                  <a:moveTo>
                    <a:pt x="0" y="296"/>
                  </a:moveTo>
                  <a:lnTo>
                    <a:pt x="347" y="0"/>
                  </a:lnTo>
                  <a:lnTo>
                    <a:pt x="351" y="4"/>
                  </a:lnTo>
                  <a:lnTo>
                    <a:pt x="7" y="301"/>
                  </a:lnTo>
                  <a:lnTo>
                    <a:pt x="0" y="29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93"/>
            <p:cNvSpPr>
              <a:spLocks/>
            </p:cNvSpPr>
            <p:nvPr/>
          </p:nvSpPr>
          <p:spPr bwMode="auto">
            <a:xfrm>
              <a:off x="3390901" y="1062038"/>
              <a:ext cx="409575" cy="177800"/>
            </a:xfrm>
            <a:custGeom>
              <a:avLst/>
              <a:gdLst>
                <a:gd name="T0" fmla="*/ 258 w 258"/>
                <a:gd name="T1" fmla="*/ 10 h 112"/>
                <a:gd name="T2" fmla="*/ 2 w 258"/>
                <a:gd name="T3" fmla="*/ 112 h 112"/>
                <a:gd name="T4" fmla="*/ 0 w 258"/>
                <a:gd name="T5" fmla="*/ 110 h 112"/>
                <a:gd name="T6" fmla="*/ 258 w 258"/>
                <a:gd name="T7" fmla="*/ 0 h 112"/>
                <a:gd name="T8" fmla="*/ 258 w 258"/>
                <a:gd name="T9" fmla="*/ 10 h 112"/>
              </a:gdLst>
              <a:ahLst/>
              <a:cxnLst>
                <a:cxn ang="0">
                  <a:pos x="T0" y="T1"/>
                </a:cxn>
                <a:cxn ang="0">
                  <a:pos x="T2" y="T3"/>
                </a:cxn>
                <a:cxn ang="0">
                  <a:pos x="T4" y="T5"/>
                </a:cxn>
                <a:cxn ang="0">
                  <a:pos x="T6" y="T7"/>
                </a:cxn>
                <a:cxn ang="0">
                  <a:pos x="T8" y="T9"/>
                </a:cxn>
              </a:cxnLst>
              <a:rect l="0" t="0" r="r" b="b"/>
              <a:pathLst>
                <a:path w="258" h="112">
                  <a:moveTo>
                    <a:pt x="258" y="10"/>
                  </a:moveTo>
                  <a:lnTo>
                    <a:pt x="2" y="112"/>
                  </a:lnTo>
                  <a:lnTo>
                    <a:pt x="0" y="110"/>
                  </a:lnTo>
                  <a:lnTo>
                    <a:pt x="258" y="0"/>
                  </a:lnTo>
                  <a:lnTo>
                    <a:pt x="258" y="1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94"/>
            <p:cNvSpPr>
              <a:spLocks/>
            </p:cNvSpPr>
            <p:nvPr/>
          </p:nvSpPr>
          <p:spPr bwMode="auto">
            <a:xfrm>
              <a:off x="3841751" y="960438"/>
              <a:ext cx="147638" cy="87313"/>
            </a:xfrm>
            <a:custGeom>
              <a:avLst/>
              <a:gdLst>
                <a:gd name="T0" fmla="*/ 7 w 93"/>
                <a:gd name="T1" fmla="*/ 55 h 55"/>
                <a:gd name="T2" fmla="*/ 93 w 93"/>
                <a:gd name="T3" fmla="*/ 5 h 55"/>
                <a:gd name="T4" fmla="*/ 93 w 93"/>
                <a:gd name="T5" fmla="*/ 0 h 55"/>
                <a:gd name="T6" fmla="*/ 0 w 93"/>
                <a:gd name="T7" fmla="*/ 50 h 55"/>
                <a:gd name="T8" fmla="*/ 7 w 93"/>
                <a:gd name="T9" fmla="*/ 55 h 55"/>
              </a:gdLst>
              <a:ahLst/>
              <a:cxnLst>
                <a:cxn ang="0">
                  <a:pos x="T0" y="T1"/>
                </a:cxn>
                <a:cxn ang="0">
                  <a:pos x="T2" y="T3"/>
                </a:cxn>
                <a:cxn ang="0">
                  <a:pos x="T4" y="T5"/>
                </a:cxn>
                <a:cxn ang="0">
                  <a:pos x="T6" y="T7"/>
                </a:cxn>
                <a:cxn ang="0">
                  <a:pos x="T8" y="T9"/>
                </a:cxn>
              </a:cxnLst>
              <a:rect l="0" t="0" r="r" b="b"/>
              <a:pathLst>
                <a:path w="93" h="55">
                  <a:moveTo>
                    <a:pt x="7" y="55"/>
                  </a:moveTo>
                  <a:lnTo>
                    <a:pt x="93" y="5"/>
                  </a:lnTo>
                  <a:lnTo>
                    <a:pt x="93" y="0"/>
                  </a:lnTo>
                  <a:lnTo>
                    <a:pt x="0" y="50"/>
                  </a:lnTo>
                  <a:lnTo>
                    <a:pt x="7" y="5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95"/>
            <p:cNvSpPr>
              <a:spLocks/>
            </p:cNvSpPr>
            <p:nvPr/>
          </p:nvSpPr>
          <p:spPr bwMode="auto">
            <a:xfrm>
              <a:off x="3849688" y="990600"/>
              <a:ext cx="738188" cy="68263"/>
            </a:xfrm>
            <a:custGeom>
              <a:avLst/>
              <a:gdLst>
                <a:gd name="T0" fmla="*/ 0 w 465"/>
                <a:gd name="T1" fmla="*/ 36 h 43"/>
                <a:gd name="T2" fmla="*/ 465 w 465"/>
                <a:gd name="T3" fmla="*/ 0 h 43"/>
                <a:gd name="T4" fmla="*/ 465 w 465"/>
                <a:gd name="T5" fmla="*/ 5 h 43"/>
                <a:gd name="T6" fmla="*/ 0 w 465"/>
                <a:gd name="T7" fmla="*/ 43 h 43"/>
                <a:gd name="T8" fmla="*/ 0 w 465"/>
                <a:gd name="T9" fmla="*/ 36 h 43"/>
              </a:gdLst>
              <a:ahLst/>
              <a:cxnLst>
                <a:cxn ang="0">
                  <a:pos x="T0" y="T1"/>
                </a:cxn>
                <a:cxn ang="0">
                  <a:pos x="T2" y="T3"/>
                </a:cxn>
                <a:cxn ang="0">
                  <a:pos x="T4" y="T5"/>
                </a:cxn>
                <a:cxn ang="0">
                  <a:pos x="T6" y="T7"/>
                </a:cxn>
                <a:cxn ang="0">
                  <a:pos x="T8" y="T9"/>
                </a:cxn>
              </a:cxnLst>
              <a:rect l="0" t="0" r="r" b="b"/>
              <a:pathLst>
                <a:path w="465" h="43">
                  <a:moveTo>
                    <a:pt x="0" y="36"/>
                  </a:moveTo>
                  <a:lnTo>
                    <a:pt x="465" y="0"/>
                  </a:lnTo>
                  <a:lnTo>
                    <a:pt x="465" y="5"/>
                  </a:lnTo>
                  <a:lnTo>
                    <a:pt x="0" y="43"/>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96"/>
            <p:cNvSpPr>
              <a:spLocks/>
            </p:cNvSpPr>
            <p:nvPr/>
          </p:nvSpPr>
          <p:spPr bwMode="auto">
            <a:xfrm>
              <a:off x="3789363" y="1077913"/>
              <a:ext cx="33338" cy="285750"/>
            </a:xfrm>
            <a:custGeom>
              <a:avLst/>
              <a:gdLst>
                <a:gd name="T0" fmla="*/ 17 w 21"/>
                <a:gd name="T1" fmla="*/ 0 h 180"/>
                <a:gd name="T2" fmla="*/ 0 w 21"/>
                <a:gd name="T3" fmla="*/ 180 h 180"/>
                <a:gd name="T4" fmla="*/ 7 w 21"/>
                <a:gd name="T5" fmla="*/ 178 h 180"/>
                <a:gd name="T6" fmla="*/ 21 w 21"/>
                <a:gd name="T7" fmla="*/ 0 h 180"/>
                <a:gd name="T8" fmla="*/ 17 w 21"/>
                <a:gd name="T9" fmla="*/ 0 h 180"/>
              </a:gdLst>
              <a:ahLst/>
              <a:cxnLst>
                <a:cxn ang="0">
                  <a:pos x="T0" y="T1"/>
                </a:cxn>
                <a:cxn ang="0">
                  <a:pos x="T2" y="T3"/>
                </a:cxn>
                <a:cxn ang="0">
                  <a:pos x="T4" y="T5"/>
                </a:cxn>
                <a:cxn ang="0">
                  <a:pos x="T6" y="T7"/>
                </a:cxn>
                <a:cxn ang="0">
                  <a:pos x="T8" y="T9"/>
                </a:cxn>
              </a:cxnLst>
              <a:rect l="0" t="0" r="r" b="b"/>
              <a:pathLst>
                <a:path w="21" h="180">
                  <a:moveTo>
                    <a:pt x="17" y="0"/>
                  </a:moveTo>
                  <a:lnTo>
                    <a:pt x="0" y="180"/>
                  </a:lnTo>
                  <a:lnTo>
                    <a:pt x="7" y="178"/>
                  </a:lnTo>
                  <a:lnTo>
                    <a:pt x="21" y="0"/>
                  </a:lnTo>
                  <a:lnTo>
                    <a:pt x="1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97"/>
            <p:cNvSpPr>
              <a:spLocks/>
            </p:cNvSpPr>
            <p:nvPr/>
          </p:nvSpPr>
          <p:spPr bwMode="auto">
            <a:xfrm>
              <a:off x="3841751" y="1066800"/>
              <a:ext cx="527050" cy="222250"/>
            </a:xfrm>
            <a:custGeom>
              <a:avLst/>
              <a:gdLst>
                <a:gd name="T0" fmla="*/ 0 w 332"/>
                <a:gd name="T1" fmla="*/ 7 h 140"/>
                <a:gd name="T2" fmla="*/ 330 w 332"/>
                <a:gd name="T3" fmla="*/ 140 h 140"/>
                <a:gd name="T4" fmla="*/ 332 w 332"/>
                <a:gd name="T5" fmla="*/ 133 h 140"/>
                <a:gd name="T6" fmla="*/ 3 w 332"/>
                <a:gd name="T7" fmla="*/ 0 h 140"/>
                <a:gd name="T8" fmla="*/ 0 w 332"/>
                <a:gd name="T9" fmla="*/ 5 h 140"/>
                <a:gd name="T10" fmla="*/ 0 w 332"/>
                <a:gd name="T11" fmla="*/ 7 h 140"/>
              </a:gdLst>
              <a:ahLst/>
              <a:cxnLst>
                <a:cxn ang="0">
                  <a:pos x="T0" y="T1"/>
                </a:cxn>
                <a:cxn ang="0">
                  <a:pos x="T2" y="T3"/>
                </a:cxn>
                <a:cxn ang="0">
                  <a:pos x="T4" y="T5"/>
                </a:cxn>
                <a:cxn ang="0">
                  <a:pos x="T6" y="T7"/>
                </a:cxn>
                <a:cxn ang="0">
                  <a:pos x="T8" y="T9"/>
                </a:cxn>
                <a:cxn ang="0">
                  <a:pos x="T10" y="T11"/>
                </a:cxn>
              </a:cxnLst>
              <a:rect l="0" t="0" r="r" b="b"/>
              <a:pathLst>
                <a:path w="332" h="140">
                  <a:moveTo>
                    <a:pt x="0" y="7"/>
                  </a:moveTo>
                  <a:lnTo>
                    <a:pt x="330" y="140"/>
                  </a:lnTo>
                  <a:lnTo>
                    <a:pt x="332" y="133"/>
                  </a:lnTo>
                  <a:lnTo>
                    <a:pt x="3" y="0"/>
                  </a:lnTo>
                  <a:lnTo>
                    <a:pt x="0" y="5"/>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98"/>
            <p:cNvSpPr>
              <a:spLocks/>
            </p:cNvSpPr>
            <p:nvPr/>
          </p:nvSpPr>
          <p:spPr bwMode="auto">
            <a:xfrm>
              <a:off x="3841751" y="1066800"/>
              <a:ext cx="527050" cy="222250"/>
            </a:xfrm>
            <a:custGeom>
              <a:avLst/>
              <a:gdLst>
                <a:gd name="T0" fmla="*/ 0 w 332"/>
                <a:gd name="T1" fmla="*/ 7 h 140"/>
                <a:gd name="T2" fmla="*/ 330 w 332"/>
                <a:gd name="T3" fmla="*/ 140 h 140"/>
                <a:gd name="T4" fmla="*/ 332 w 332"/>
                <a:gd name="T5" fmla="*/ 133 h 140"/>
                <a:gd name="T6" fmla="*/ 3 w 332"/>
                <a:gd name="T7" fmla="*/ 0 h 140"/>
                <a:gd name="T8" fmla="*/ 0 w 332"/>
                <a:gd name="T9" fmla="*/ 5 h 140"/>
              </a:gdLst>
              <a:ahLst/>
              <a:cxnLst>
                <a:cxn ang="0">
                  <a:pos x="T0" y="T1"/>
                </a:cxn>
                <a:cxn ang="0">
                  <a:pos x="T2" y="T3"/>
                </a:cxn>
                <a:cxn ang="0">
                  <a:pos x="T4" y="T5"/>
                </a:cxn>
                <a:cxn ang="0">
                  <a:pos x="T6" y="T7"/>
                </a:cxn>
                <a:cxn ang="0">
                  <a:pos x="T8" y="T9"/>
                </a:cxn>
              </a:cxnLst>
              <a:rect l="0" t="0" r="r" b="b"/>
              <a:pathLst>
                <a:path w="332" h="140">
                  <a:moveTo>
                    <a:pt x="0" y="7"/>
                  </a:moveTo>
                  <a:lnTo>
                    <a:pt x="330" y="140"/>
                  </a:lnTo>
                  <a:lnTo>
                    <a:pt x="332" y="133"/>
                  </a:lnTo>
                  <a:lnTo>
                    <a:pt x="3" y="0"/>
                  </a:lnTo>
                  <a:lnTo>
                    <a:pt x="0"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9"/>
            <p:cNvSpPr>
              <a:spLocks/>
            </p:cNvSpPr>
            <p:nvPr/>
          </p:nvSpPr>
          <p:spPr bwMode="auto">
            <a:xfrm>
              <a:off x="4403726" y="998538"/>
              <a:ext cx="206375" cy="282575"/>
            </a:xfrm>
            <a:custGeom>
              <a:avLst/>
              <a:gdLst>
                <a:gd name="T0" fmla="*/ 123 w 130"/>
                <a:gd name="T1" fmla="*/ 0 h 178"/>
                <a:gd name="T2" fmla="*/ 0 w 130"/>
                <a:gd name="T3" fmla="*/ 173 h 178"/>
                <a:gd name="T4" fmla="*/ 7 w 130"/>
                <a:gd name="T5" fmla="*/ 178 h 178"/>
                <a:gd name="T6" fmla="*/ 130 w 130"/>
                <a:gd name="T7" fmla="*/ 5 h 178"/>
                <a:gd name="T8" fmla="*/ 123 w 130"/>
                <a:gd name="T9" fmla="*/ 0 h 178"/>
              </a:gdLst>
              <a:ahLst/>
              <a:cxnLst>
                <a:cxn ang="0">
                  <a:pos x="T0" y="T1"/>
                </a:cxn>
                <a:cxn ang="0">
                  <a:pos x="T2" y="T3"/>
                </a:cxn>
                <a:cxn ang="0">
                  <a:pos x="T4" y="T5"/>
                </a:cxn>
                <a:cxn ang="0">
                  <a:pos x="T6" y="T7"/>
                </a:cxn>
                <a:cxn ang="0">
                  <a:pos x="T8" y="T9"/>
                </a:cxn>
              </a:cxnLst>
              <a:rect l="0" t="0" r="r" b="b"/>
              <a:pathLst>
                <a:path w="130" h="178">
                  <a:moveTo>
                    <a:pt x="123" y="0"/>
                  </a:moveTo>
                  <a:lnTo>
                    <a:pt x="0" y="173"/>
                  </a:lnTo>
                  <a:lnTo>
                    <a:pt x="7" y="178"/>
                  </a:lnTo>
                  <a:lnTo>
                    <a:pt x="130" y="5"/>
                  </a:lnTo>
                  <a:lnTo>
                    <a:pt x="12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00"/>
            <p:cNvSpPr>
              <a:spLocks/>
            </p:cNvSpPr>
            <p:nvPr/>
          </p:nvSpPr>
          <p:spPr bwMode="auto">
            <a:xfrm>
              <a:off x="2924176" y="1574800"/>
              <a:ext cx="311150" cy="315913"/>
            </a:xfrm>
            <a:custGeom>
              <a:avLst/>
              <a:gdLst>
                <a:gd name="T0" fmla="*/ 0 w 196"/>
                <a:gd name="T1" fmla="*/ 197 h 199"/>
                <a:gd name="T2" fmla="*/ 192 w 196"/>
                <a:gd name="T3" fmla="*/ 0 h 199"/>
                <a:gd name="T4" fmla="*/ 196 w 196"/>
                <a:gd name="T5" fmla="*/ 5 h 199"/>
                <a:gd name="T6" fmla="*/ 2 w 196"/>
                <a:gd name="T7" fmla="*/ 199 h 199"/>
                <a:gd name="T8" fmla="*/ 0 w 196"/>
                <a:gd name="T9" fmla="*/ 197 h 199"/>
              </a:gdLst>
              <a:ahLst/>
              <a:cxnLst>
                <a:cxn ang="0">
                  <a:pos x="T0" y="T1"/>
                </a:cxn>
                <a:cxn ang="0">
                  <a:pos x="T2" y="T3"/>
                </a:cxn>
                <a:cxn ang="0">
                  <a:pos x="T4" y="T5"/>
                </a:cxn>
                <a:cxn ang="0">
                  <a:pos x="T6" y="T7"/>
                </a:cxn>
                <a:cxn ang="0">
                  <a:pos x="T8" y="T9"/>
                </a:cxn>
              </a:cxnLst>
              <a:rect l="0" t="0" r="r" b="b"/>
              <a:pathLst>
                <a:path w="196" h="199">
                  <a:moveTo>
                    <a:pt x="0" y="197"/>
                  </a:moveTo>
                  <a:lnTo>
                    <a:pt x="192" y="0"/>
                  </a:lnTo>
                  <a:lnTo>
                    <a:pt x="196" y="5"/>
                  </a:lnTo>
                  <a:lnTo>
                    <a:pt x="2" y="199"/>
                  </a:lnTo>
                  <a:lnTo>
                    <a:pt x="0" y="1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01"/>
            <p:cNvSpPr>
              <a:spLocks/>
            </p:cNvSpPr>
            <p:nvPr/>
          </p:nvSpPr>
          <p:spPr bwMode="auto">
            <a:xfrm>
              <a:off x="3048001" y="1590675"/>
              <a:ext cx="192088" cy="692150"/>
            </a:xfrm>
            <a:custGeom>
              <a:avLst/>
              <a:gdLst>
                <a:gd name="T0" fmla="*/ 114 w 121"/>
                <a:gd name="T1" fmla="*/ 0 h 436"/>
                <a:gd name="T2" fmla="*/ 0 w 121"/>
                <a:gd name="T3" fmla="*/ 431 h 436"/>
                <a:gd name="T4" fmla="*/ 5 w 121"/>
                <a:gd name="T5" fmla="*/ 436 h 436"/>
                <a:gd name="T6" fmla="*/ 121 w 121"/>
                <a:gd name="T7" fmla="*/ 0 h 436"/>
                <a:gd name="T8" fmla="*/ 114 w 121"/>
                <a:gd name="T9" fmla="*/ 0 h 436"/>
              </a:gdLst>
              <a:ahLst/>
              <a:cxnLst>
                <a:cxn ang="0">
                  <a:pos x="T0" y="T1"/>
                </a:cxn>
                <a:cxn ang="0">
                  <a:pos x="T2" y="T3"/>
                </a:cxn>
                <a:cxn ang="0">
                  <a:pos x="T4" y="T5"/>
                </a:cxn>
                <a:cxn ang="0">
                  <a:pos x="T6" y="T7"/>
                </a:cxn>
                <a:cxn ang="0">
                  <a:pos x="T8" y="T9"/>
                </a:cxn>
              </a:cxnLst>
              <a:rect l="0" t="0" r="r" b="b"/>
              <a:pathLst>
                <a:path w="121" h="436">
                  <a:moveTo>
                    <a:pt x="114" y="0"/>
                  </a:moveTo>
                  <a:lnTo>
                    <a:pt x="0" y="431"/>
                  </a:lnTo>
                  <a:lnTo>
                    <a:pt x="5" y="436"/>
                  </a:lnTo>
                  <a:lnTo>
                    <a:pt x="121" y="0"/>
                  </a:lnTo>
                  <a:lnTo>
                    <a:pt x="11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2"/>
            <p:cNvSpPr>
              <a:spLocks/>
            </p:cNvSpPr>
            <p:nvPr/>
          </p:nvSpPr>
          <p:spPr bwMode="auto">
            <a:xfrm>
              <a:off x="2916238" y="1931988"/>
              <a:ext cx="101600" cy="87313"/>
            </a:xfrm>
            <a:custGeom>
              <a:avLst/>
              <a:gdLst>
                <a:gd name="T0" fmla="*/ 0 w 64"/>
                <a:gd name="T1" fmla="*/ 5 h 55"/>
                <a:gd name="T2" fmla="*/ 57 w 64"/>
                <a:gd name="T3" fmla="*/ 55 h 55"/>
                <a:gd name="T4" fmla="*/ 64 w 64"/>
                <a:gd name="T5" fmla="*/ 45 h 55"/>
                <a:gd name="T6" fmla="*/ 7 w 64"/>
                <a:gd name="T7" fmla="*/ 0 h 55"/>
                <a:gd name="T8" fmla="*/ 0 w 64"/>
                <a:gd name="T9" fmla="*/ 5 h 55"/>
              </a:gdLst>
              <a:ahLst/>
              <a:cxnLst>
                <a:cxn ang="0">
                  <a:pos x="T0" y="T1"/>
                </a:cxn>
                <a:cxn ang="0">
                  <a:pos x="T2" y="T3"/>
                </a:cxn>
                <a:cxn ang="0">
                  <a:pos x="T4" y="T5"/>
                </a:cxn>
                <a:cxn ang="0">
                  <a:pos x="T6" y="T7"/>
                </a:cxn>
                <a:cxn ang="0">
                  <a:pos x="T8" y="T9"/>
                </a:cxn>
              </a:cxnLst>
              <a:rect l="0" t="0" r="r" b="b"/>
              <a:pathLst>
                <a:path w="64" h="55">
                  <a:moveTo>
                    <a:pt x="0" y="5"/>
                  </a:moveTo>
                  <a:lnTo>
                    <a:pt x="57" y="55"/>
                  </a:lnTo>
                  <a:lnTo>
                    <a:pt x="64" y="45"/>
                  </a:lnTo>
                  <a:lnTo>
                    <a:pt x="7"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3"/>
            <p:cNvSpPr>
              <a:spLocks/>
            </p:cNvSpPr>
            <p:nvPr/>
          </p:nvSpPr>
          <p:spPr bwMode="auto">
            <a:xfrm>
              <a:off x="2894013" y="1939925"/>
              <a:ext cx="134938" cy="342900"/>
            </a:xfrm>
            <a:custGeom>
              <a:avLst/>
              <a:gdLst>
                <a:gd name="T0" fmla="*/ 0 w 85"/>
                <a:gd name="T1" fmla="*/ 0 h 216"/>
                <a:gd name="T2" fmla="*/ 80 w 85"/>
                <a:gd name="T3" fmla="*/ 216 h 216"/>
                <a:gd name="T4" fmla="*/ 85 w 85"/>
                <a:gd name="T5" fmla="*/ 216 h 216"/>
                <a:gd name="T6" fmla="*/ 7 w 85"/>
                <a:gd name="T7" fmla="*/ 0 h 216"/>
                <a:gd name="T8" fmla="*/ 0 w 85"/>
                <a:gd name="T9" fmla="*/ 0 h 216"/>
              </a:gdLst>
              <a:ahLst/>
              <a:cxnLst>
                <a:cxn ang="0">
                  <a:pos x="T0" y="T1"/>
                </a:cxn>
                <a:cxn ang="0">
                  <a:pos x="T2" y="T3"/>
                </a:cxn>
                <a:cxn ang="0">
                  <a:pos x="T4" y="T5"/>
                </a:cxn>
                <a:cxn ang="0">
                  <a:pos x="T6" y="T7"/>
                </a:cxn>
                <a:cxn ang="0">
                  <a:pos x="T8" y="T9"/>
                </a:cxn>
              </a:cxnLst>
              <a:rect l="0" t="0" r="r" b="b"/>
              <a:pathLst>
                <a:path w="85" h="216">
                  <a:moveTo>
                    <a:pt x="0" y="0"/>
                  </a:moveTo>
                  <a:lnTo>
                    <a:pt x="80" y="216"/>
                  </a:lnTo>
                  <a:lnTo>
                    <a:pt x="85" y="216"/>
                  </a:lnTo>
                  <a:lnTo>
                    <a:pt x="7"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04"/>
            <p:cNvSpPr>
              <a:spLocks noChangeArrowheads="1"/>
            </p:cNvSpPr>
            <p:nvPr/>
          </p:nvSpPr>
          <p:spPr bwMode="auto">
            <a:xfrm>
              <a:off x="3778251" y="1435100"/>
              <a:ext cx="11113" cy="7938"/>
            </a:xfrm>
            <a:prstGeom prst="rect">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5"/>
            <p:cNvSpPr>
              <a:spLocks/>
            </p:cNvSpPr>
            <p:nvPr/>
          </p:nvSpPr>
          <p:spPr bwMode="auto">
            <a:xfrm>
              <a:off x="3262313" y="1470025"/>
              <a:ext cx="496888" cy="101600"/>
            </a:xfrm>
            <a:custGeom>
              <a:avLst/>
              <a:gdLst>
                <a:gd name="T0" fmla="*/ 0 w 313"/>
                <a:gd name="T1" fmla="*/ 59 h 64"/>
                <a:gd name="T2" fmla="*/ 313 w 313"/>
                <a:gd name="T3" fmla="*/ 0 h 64"/>
                <a:gd name="T4" fmla="*/ 313 w 313"/>
                <a:gd name="T5" fmla="*/ 4 h 64"/>
                <a:gd name="T6" fmla="*/ 0 w 313"/>
                <a:gd name="T7" fmla="*/ 64 h 64"/>
                <a:gd name="T8" fmla="*/ 0 w 313"/>
                <a:gd name="T9" fmla="*/ 59 h 64"/>
              </a:gdLst>
              <a:ahLst/>
              <a:cxnLst>
                <a:cxn ang="0">
                  <a:pos x="T0" y="T1"/>
                </a:cxn>
                <a:cxn ang="0">
                  <a:pos x="T2" y="T3"/>
                </a:cxn>
                <a:cxn ang="0">
                  <a:pos x="T4" y="T5"/>
                </a:cxn>
                <a:cxn ang="0">
                  <a:pos x="T6" y="T7"/>
                </a:cxn>
                <a:cxn ang="0">
                  <a:pos x="T8" y="T9"/>
                </a:cxn>
              </a:cxnLst>
              <a:rect l="0" t="0" r="r" b="b"/>
              <a:pathLst>
                <a:path w="313" h="64">
                  <a:moveTo>
                    <a:pt x="0" y="59"/>
                  </a:moveTo>
                  <a:lnTo>
                    <a:pt x="313" y="0"/>
                  </a:lnTo>
                  <a:lnTo>
                    <a:pt x="313" y="4"/>
                  </a:lnTo>
                  <a:lnTo>
                    <a:pt x="0" y="64"/>
                  </a:lnTo>
                  <a:lnTo>
                    <a:pt x="0" y="5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6"/>
            <p:cNvSpPr>
              <a:spLocks/>
            </p:cNvSpPr>
            <p:nvPr/>
          </p:nvSpPr>
          <p:spPr bwMode="auto">
            <a:xfrm>
              <a:off x="3251201" y="1577975"/>
              <a:ext cx="260350" cy="419100"/>
            </a:xfrm>
            <a:custGeom>
              <a:avLst/>
              <a:gdLst>
                <a:gd name="T0" fmla="*/ 0 w 164"/>
                <a:gd name="T1" fmla="*/ 3 h 264"/>
                <a:gd name="T2" fmla="*/ 156 w 164"/>
                <a:gd name="T3" fmla="*/ 261 h 264"/>
                <a:gd name="T4" fmla="*/ 159 w 164"/>
                <a:gd name="T5" fmla="*/ 264 h 264"/>
                <a:gd name="T6" fmla="*/ 164 w 164"/>
                <a:gd name="T7" fmla="*/ 259 h 264"/>
                <a:gd name="T8" fmla="*/ 2 w 164"/>
                <a:gd name="T9" fmla="*/ 0 h 264"/>
                <a:gd name="T10" fmla="*/ 0 w 164"/>
                <a:gd name="T11" fmla="*/ 3 h 264"/>
              </a:gdLst>
              <a:ahLst/>
              <a:cxnLst>
                <a:cxn ang="0">
                  <a:pos x="T0" y="T1"/>
                </a:cxn>
                <a:cxn ang="0">
                  <a:pos x="T2" y="T3"/>
                </a:cxn>
                <a:cxn ang="0">
                  <a:pos x="T4" y="T5"/>
                </a:cxn>
                <a:cxn ang="0">
                  <a:pos x="T6" y="T7"/>
                </a:cxn>
                <a:cxn ang="0">
                  <a:pos x="T8" y="T9"/>
                </a:cxn>
                <a:cxn ang="0">
                  <a:pos x="T10" y="T11"/>
                </a:cxn>
              </a:cxnLst>
              <a:rect l="0" t="0" r="r" b="b"/>
              <a:pathLst>
                <a:path w="164" h="264">
                  <a:moveTo>
                    <a:pt x="0" y="3"/>
                  </a:moveTo>
                  <a:lnTo>
                    <a:pt x="156" y="261"/>
                  </a:lnTo>
                  <a:lnTo>
                    <a:pt x="159" y="264"/>
                  </a:lnTo>
                  <a:lnTo>
                    <a:pt x="164" y="259"/>
                  </a:lnTo>
                  <a:lnTo>
                    <a:pt x="2" y="0"/>
                  </a:lnTo>
                  <a:lnTo>
                    <a:pt x="0"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7"/>
            <p:cNvSpPr>
              <a:spLocks/>
            </p:cNvSpPr>
            <p:nvPr/>
          </p:nvSpPr>
          <p:spPr bwMode="auto">
            <a:xfrm>
              <a:off x="3529013" y="1484313"/>
              <a:ext cx="249238" cy="504825"/>
            </a:xfrm>
            <a:custGeom>
              <a:avLst/>
              <a:gdLst>
                <a:gd name="T0" fmla="*/ 0 w 157"/>
                <a:gd name="T1" fmla="*/ 318 h 318"/>
                <a:gd name="T2" fmla="*/ 152 w 157"/>
                <a:gd name="T3" fmla="*/ 0 h 318"/>
                <a:gd name="T4" fmla="*/ 157 w 157"/>
                <a:gd name="T5" fmla="*/ 0 h 318"/>
                <a:gd name="T6" fmla="*/ 10 w 157"/>
                <a:gd name="T7" fmla="*/ 318 h 318"/>
                <a:gd name="T8" fmla="*/ 0 w 157"/>
                <a:gd name="T9" fmla="*/ 318 h 318"/>
              </a:gdLst>
              <a:ahLst/>
              <a:cxnLst>
                <a:cxn ang="0">
                  <a:pos x="T0" y="T1"/>
                </a:cxn>
                <a:cxn ang="0">
                  <a:pos x="T2" y="T3"/>
                </a:cxn>
                <a:cxn ang="0">
                  <a:pos x="T4" y="T5"/>
                </a:cxn>
                <a:cxn ang="0">
                  <a:pos x="T6" y="T7"/>
                </a:cxn>
                <a:cxn ang="0">
                  <a:pos x="T8" y="T9"/>
                </a:cxn>
              </a:cxnLst>
              <a:rect l="0" t="0" r="r" b="b"/>
              <a:pathLst>
                <a:path w="157" h="318">
                  <a:moveTo>
                    <a:pt x="0" y="318"/>
                  </a:moveTo>
                  <a:lnTo>
                    <a:pt x="152" y="0"/>
                  </a:lnTo>
                  <a:lnTo>
                    <a:pt x="157" y="0"/>
                  </a:lnTo>
                  <a:lnTo>
                    <a:pt x="10" y="318"/>
                  </a:lnTo>
                  <a:lnTo>
                    <a:pt x="0" y="31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8"/>
            <p:cNvSpPr>
              <a:spLocks/>
            </p:cNvSpPr>
            <p:nvPr/>
          </p:nvSpPr>
          <p:spPr bwMode="auto">
            <a:xfrm>
              <a:off x="3695701" y="1484313"/>
              <a:ext cx="82550" cy="749300"/>
            </a:xfrm>
            <a:custGeom>
              <a:avLst/>
              <a:gdLst>
                <a:gd name="T0" fmla="*/ 47 w 52"/>
                <a:gd name="T1" fmla="*/ 0 h 472"/>
                <a:gd name="T2" fmla="*/ 0 w 52"/>
                <a:gd name="T3" fmla="*/ 472 h 472"/>
                <a:gd name="T4" fmla="*/ 4 w 52"/>
                <a:gd name="T5" fmla="*/ 472 h 472"/>
                <a:gd name="T6" fmla="*/ 52 w 52"/>
                <a:gd name="T7" fmla="*/ 0 h 472"/>
                <a:gd name="T8" fmla="*/ 47 w 52"/>
                <a:gd name="T9" fmla="*/ 0 h 472"/>
              </a:gdLst>
              <a:ahLst/>
              <a:cxnLst>
                <a:cxn ang="0">
                  <a:pos x="T0" y="T1"/>
                </a:cxn>
                <a:cxn ang="0">
                  <a:pos x="T2" y="T3"/>
                </a:cxn>
                <a:cxn ang="0">
                  <a:pos x="T4" y="T5"/>
                </a:cxn>
                <a:cxn ang="0">
                  <a:pos x="T6" y="T7"/>
                </a:cxn>
                <a:cxn ang="0">
                  <a:pos x="T8" y="T9"/>
                </a:cxn>
              </a:cxnLst>
              <a:rect l="0" t="0" r="r" b="b"/>
              <a:pathLst>
                <a:path w="52" h="472">
                  <a:moveTo>
                    <a:pt x="47" y="0"/>
                  </a:moveTo>
                  <a:lnTo>
                    <a:pt x="0" y="472"/>
                  </a:lnTo>
                  <a:lnTo>
                    <a:pt x="4" y="472"/>
                  </a:lnTo>
                  <a:lnTo>
                    <a:pt x="52" y="0"/>
                  </a:lnTo>
                  <a:lnTo>
                    <a:pt x="47"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9"/>
            <p:cNvSpPr>
              <a:spLocks/>
            </p:cNvSpPr>
            <p:nvPr/>
          </p:nvSpPr>
          <p:spPr bwMode="auto">
            <a:xfrm>
              <a:off x="3805238" y="1303338"/>
              <a:ext cx="563563" cy="166688"/>
            </a:xfrm>
            <a:custGeom>
              <a:avLst/>
              <a:gdLst>
                <a:gd name="T0" fmla="*/ 0 w 355"/>
                <a:gd name="T1" fmla="*/ 97 h 105"/>
                <a:gd name="T2" fmla="*/ 355 w 355"/>
                <a:gd name="T3" fmla="*/ 0 h 105"/>
                <a:gd name="T4" fmla="*/ 355 w 355"/>
                <a:gd name="T5" fmla="*/ 7 h 105"/>
                <a:gd name="T6" fmla="*/ 0 w 355"/>
                <a:gd name="T7" fmla="*/ 105 h 105"/>
                <a:gd name="T8" fmla="*/ 0 w 355"/>
                <a:gd name="T9" fmla="*/ 97 h 105"/>
              </a:gdLst>
              <a:ahLst/>
              <a:cxnLst>
                <a:cxn ang="0">
                  <a:pos x="T0" y="T1"/>
                </a:cxn>
                <a:cxn ang="0">
                  <a:pos x="T2" y="T3"/>
                </a:cxn>
                <a:cxn ang="0">
                  <a:pos x="T4" y="T5"/>
                </a:cxn>
                <a:cxn ang="0">
                  <a:pos x="T6" y="T7"/>
                </a:cxn>
                <a:cxn ang="0">
                  <a:pos x="T8" y="T9"/>
                </a:cxn>
              </a:cxnLst>
              <a:rect l="0" t="0" r="r" b="b"/>
              <a:pathLst>
                <a:path w="355" h="105">
                  <a:moveTo>
                    <a:pt x="0" y="97"/>
                  </a:moveTo>
                  <a:lnTo>
                    <a:pt x="355" y="0"/>
                  </a:lnTo>
                  <a:lnTo>
                    <a:pt x="355" y="7"/>
                  </a:lnTo>
                  <a:lnTo>
                    <a:pt x="0" y="105"/>
                  </a:lnTo>
                  <a:lnTo>
                    <a:pt x="0" y="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0"/>
            <p:cNvSpPr>
              <a:spLocks/>
            </p:cNvSpPr>
            <p:nvPr/>
          </p:nvSpPr>
          <p:spPr bwMode="auto">
            <a:xfrm>
              <a:off x="4640263" y="1009650"/>
              <a:ext cx="346075" cy="361950"/>
            </a:xfrm>
            <a:custGeom>
              <a:avLst/>
              <a:gdLst>
                <a:gd name="T0" fmla="*/ 0 w 218"/>
                <a:gd name="T1" fmla="*/ 5 h 228"/>
                <a:gd name="T2" fmla="*/ 213 w 218"/>
                <a:gd name="T3" fmla="*/ 228 h 228"/>
                <a:gd name="T4" fmla="*/ 218 w 218"/>
                <a:gd name="T5" fmla="*/ 226 h 228"/>
                <a:gd name="T6" fmla="*/ 0 w 218"/>
                <a:gd name="T7" fmla="*/ 0 h 228"/>
                <a:gd name="T8" fmla="*/ 0 w 218"/>
                <a:gd name="T9" fmla="*/ 5 h 228"/>
              </a:gdLst>
              <a:ahLst/>
              <a:cxnLst>
                <a:cxn ang="0">
                  <a:pos x="T0" y="T1"/>
                </a:cxn>
                <a:cxn ang="0">
                  <a:pos x="T2" y="T3"/>
                </a:cxn>
                <a:cxn ang="0">
                  <a:pos x="T4" y="T5"/>
                </a:cxn>
                <a:cxn ang="0">
                  <a:pos x="T6" y="T7"/>
                </a:cxn>
                <a:cxn ang="0">
                  <a:pos x="T8" y="T9"/>
                </a:cxn>
              </a:cxnLst>
              <a:rect l="0" t="0" r="r" b="b"/>
              <a:pathLst>
                <a:path w="218" h="228">
                  <a:moveTo>
                    <a:pt x="0" y="5"/>
                  </a:moveTo>
                  <a:lnTo>
                    <a:pt x="213" y="228"/>
                  </a:lnTo>
                  <a:lnTo>
                    <a:pt x="218" y="226"/>
                  </a:lnTo>
                  <a:lnTo>
                    <a:pt x="0" y="0"/>
                  </a:lnTo>
                  <a:lnTo>
                    <a:pt x="0"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1"/>
            <p:cNvSpPr>
              <a:spLocks/>
            </p:cNvSpPr>
            <p:nvPr/>
          </p:nvSpPr>
          <p:spPr bwMode="auto">
            <a:xfrm>
              <a:off x="4421188" y="1295400"/>
              <a:ext cx="554038" cy="90488"/>
            </a:xfrm>
            <a:custGeom>
              <a:avLst/>
              <a:gdLst>
                <a:gd name="T0" fmla="*/ 0 w 349"/>
                <a:gd name="T1" fmla="*/ 0 h 57"/>
                <a:gd name="T2" fmla="*/ 349 w 349"/>
                <a:gd name="T3" fmla="*/ 53 h 57"/>
                <a:gd name="T4" fmla="*/ 349 w 349"/>
                <a:gd name="T5" fmla="*/ 57 h 57"/>
                <a:gd name="T6" fmla="*/ 0 w 349"/>
                <a:gd name="T7" fmla="*/ 8 h 57"/>
                <a:gd name="T8" fmla="*/ 0 w 349"/>
                <a:gd name="T9" fmla="*/ 0 h 57"/>
              </a:gdLst>
              <a:ahLst/>
              <a:cxnLst>
                <a:cxn ang="0">
                  <a:pos x="T0" y="T1"/>
                </a:cxn>
                <a:cxn ang="0">
                  <a:pos x="T2" y="T3"/>
                </a:cxn>
                <a:cxn ang="0">
                  <a:pos x="T4" y="T5"/>
                </a:cxn>
                <a:cxn ang="0">
                  <a:pos x="T6" y="T7"/>
                </a:cxn>
                <a:cxn ang="0">
                  <a:pos x="T8" y="T9"/>
                </a:cxn>
              </a:cxnLst>
              <a:rect l="0" t="0" r="r" b="b"/>
              <a:pathLst>
                <a:path w="349" h="57">
                  <a:moveTo>
                    <a:pt x="0" y="0"/>
                  </a:moveTo>
                  <a:lnTo>
                    <a:pt x="349" y="53"/>
                  </a:lnTo>
                  <a:lnTo>
                    <a:pt x="349" y="57"/>
                  </a:lnTo>
                  <a:lnTo>
                    <a:pt x="0" y="8"/>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2"/>
            <p:cNvSpPr>
              <a:spLocks/>
            </p:cNvSpPr>
            <p:nvPr/>
          </p:nvSpPr>
          <p:spPr bwMode="auto">
            <a:xfrm>
              <a:off x="5024438" y="1393825"/>
              <a:ext cx="255588" cy="49213"/>
            </a:xfrm>
            <a:custGeom>
              <a:avLst/>
              <a:gdLst>
                <a:gd name="T0" fmla="*/ 2 w 161"/>
                <a:gd name="T1" fmla="*/ 0 h 31"/>
                <a:gd name="T2" fmla="*/ 161 w 161"/>
                <a:gd name="T3" fmla="*/ 24 h 31"/>
                <a:gd name="T4" fmla="*/ 161 w 161"/>
                <a:gd name="T5" fmla="*/ 31 h 31"/>
                <a:gd name="T6" fmla="*/ 0 w 161"/>
                <a:gd name="T7" fmla="*/ 5 h 31"/>
                <a:gd name="T8" fmla="*/ 2 w 161"/>
                <a:gd name="T9" fmla="*/ 0 h 31"/>
              </a:gdLst>
              <a:ahLst/>
              <a:cxnLst>
                <a:cxn ang="0">
                  <a:pos x="T0" y="T1"/>
                </a:cxn>
                <a:cxn ang="0">
                  <a:pos x="T2" y="T3"/>
                </a:cxn>
                <a:cxn ang="0">
                  <a:pos x="T4" y="T5"/>
                </a:cxn>
                <a:cxn ang="0">
                  <a:pos x="T6" y="T7"/>
                </a:cxn>
                <a:cxn ang="0">
                  <a:pos x="T8" y="T9"/>
                </a:cxn>
              </a:cxnLst>
              <a:rect l="0" t="0" r="r" b="b"/>
              <a:pathLst>
                <a:path w="161" h="31">
                  <a:moveTo>
                    <a:pt x="2" y="0"/>
                  </a:moveTo>
                  <a:lnTo>
                    <a:pt x="161" y="24"/>
                  </a:lnTo>
                  <a:lnTo>
                    <a:pt x="161" y="31"/>
                  </a:lnTo>
                  <a:lnTo>
                    <a:pt x="0" y="5"/>
                  </a:lnTo>
                  <a:lnTo>
                    <a:pt x="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3"/>
            <p:cNvSpPr>
              <a:spLocks/>
            </p:cNvSpPr>
            <p:nvPr/>
          </p:nvSpPr>
          <p:spPr bwMode="auto">
            <a:xfrm>
              <a:off x="5013326" y="1401763"/>
              <a:ext cx="274638" cy="414338"/>
            </a:xfrm>
            <a:custGeom>
              <a:avLst/>
              <a:gdLst>
                <a:gd name="T0" fmla="*/ 0 w 173"/>
                <a:gd name="T1" fmla="*/ 7 h 261"/>
                <a:gd name="T2" fmla="*/ 168 w 173"/>
                <a:gd name="T3" fmla="*/ 261 h 261"/>
                <a:gd name="T4" fmla="*/ 173 w 173"/>
                <a:gd name="T5" fmla="*/ 256 h 261"/>
                <a:gd name="T6" fmla="*/ 2 w 173"/>
                <a:gd name="T7" fmla="*/ 0 h 261"/>
                <a:gd name="T8" fmla="*/ 0 w 173"/>
                <a:gd name="T9" fmla="*/ 7 h 261"/>
              </a:gdLst>
              <a:ahLst/>
              <a:cxnLst>
                <a:cxn ang="0">
                  <a:pos x="T0" y="T1"/>
                </a:cxn>
                <a:cxn ang="0">
                  <a:pos x="T2" y="T3"/>
                </a:cxn>
                <a:cxn ang="0">
                  <a:pos x="T4" y="T5"/>
                </a:cxn>
                <a:cxn ang="0">
                  <a:pos x="T6" y="T7"/>
                </a:cxn>
                <a:cxn ang="0">
                  <a:pos x="T8" y="T9"/>
                </a:cxn>
              </a:cxnLst>
              <a:rect l="0" t="0" r="r" b="b"/>
              <a:pathLst>
                <a:path w="173" h="261">
                  <a:moveTo>
                    <a:pt x="0" y="7"/>
                  </a:moveTo>
                  <a:lnTo>
                    <a:pt x="168" y="261"/>
                  </a:lnTo>
                  <a:lnTo>
                    <a:pt x="173" y="256"/>
                  </a:lnTo>
                  <a:lnTo>
                    <a:pt x="2" y="0"/>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4"/>
            <p:cNvSpPr>
              <a:spLocks/>
            </p:cNvSpPr>
            <p:nvPr/>
          </p:nvSpPr>
          <p:spPr bwMode="auto">
            <a:xfrm>
              <a:off x="4832351" y="1409700"/>
              <a:ext cx="169863" cy="387350"/>
            </a:xfrm>
            <a:custGeom>
              <a:avLst/>
              <a:gdLst>
                <a:gd name="T0" fmla="*/ 100 w 107"/>
                <a:gd name="T1" fmla="*/ 0 h 244"/>
                <a:gd name="T2" fmla="*/ 0 w 107"/>
                <a:gd name="T3" fmla="*/ 244 h 244"/>
                <a:gd name="T4" fmla="*/ 7 w 107"/>
                <a:gd name="T5" fmla="*/ 244 h 244"/>
                <a:gd name="T6" fmla="*/ 107 w 107"/>
                <a:gd name="T7" fmla="*/ 0 h 244"/>
                <a:gd name="T8" fmla="*/ 100 w 107"/>
                <a:gd name="T9" fmla="*/ 0 h 244"/>
              </a:gdLst>
              <a:ahLst/>
              <a:cxnLst>
                <a:cxn ang="0">
                  <a:pos x="T0" y="T1"/>
                </a:cxn>
                <a:cxn ang="0">
                  <a:pos x="T2" y="T3"/>
                </a:cxn>
                <a:cxn ang="0">
                  <a:pos x="T4" y="T5"/>
                </a:cxn>
                <a:cxn ang="0">
                  <a:pos x="T6" y="T7"/>
                </a:cxn>
                <a:cxn ang="0">
                  <a:pos x="T8" y="T9"/>
                </a:cxn>
              </a:cxnLst>
              <a:rect l="0" t="0" r="r" b="b"/>
              <a:pathLst>
                <a:path w="107" h="244">
                  <a:moveTo>
                    <a:pt x="100" y="0"/>
                  </a:moveTo>
                  <a:lnTo>
                    <a:pt x="0" y="244"/>
                  </a:lnTo>
                  <a:lnTo>
                    <a:pt x="7" y="244"/>
                  </a:lnTo>
                  <a:lnTo>
                    <a:pt x="107" y="0"/>
                  </a:lnTo>
                  <a:lnTo>
                    <a:pt x="10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5"/>
            <p:cNvSpPr>
              <a:spLocks/>
            </p:cNvSpPr>
            <p:nvPr/>
          </p:nvSpPr>
          <p:spPr bwMode="auto">
            <a:xfrm>
              <a:off x="3786188" y="1481138"/>
              <a:ext cx="368300" cy="357188"/>
            </a:xfrm>
            <a:custGeom>
              <a:avLst/>
              <a:gdLst>
                <a:gd name="T0" fmla="*/ 0 w 232"/>
                <a:gd name="T1" fmla="*/ 0 h 225"/>
                <a:gd name="T2" fmla="*/ 227 w 232"/>
                <a:gd name="T3" fmla="*/ 225 h 225"/>
                <a:gd name="T4" fmla="*/ 232 w 232"/>
                <a:gd name="T5" fmla="*/ 218 h 225"/>
                <a:gd name="T6" fmla="*/ 4 w 232"/>
                <a:gd name="T7" fmla="*/ 0 h 225"/>
                <a:gd name="T8" fmla="*/ 0 w 232"/>
                <a:gd name="T9" fmla="*/ 0 h 225"/>
              </a:gdLst>
              <a:ahLst/>
              <a:cxnLst>
                <a:cxn ang="0">
                  <a:pos x="T0" y="T1"/>
                </a:cxn>
                <a:cxn ang="0">
                  <a:pos x="T2" y="T3"/>
                </a:cxn>
                <a:cxn ang="0">
                  <a:pos x="T4" y="T5"/>
                </a:cxn>
                <a:cxn ang="0">
                  <a:pos x="T6" y="T7"/>
                </a:cxn>
                <a:cxn ang="0">
                  <a:pos x="T8" y="T9"/>
                </a:cxn>
              </a:cxnLst>
              <a:rect l="0" t="0" r="r" b="b"/>
              <a:pathLst>
                <a:path w="232" h="225">
                  <a:moveTo>
                    <a:pt x="0" y="0"/>
                  </a:moveTo>
                  <a:lnTo>
                    <a:pt x="227" y="225"/>
                  </a:lnTo>
                  <a:lnTo>
                    <a:pt x="232" y="218"/>
                  </a:lnTo>
                  <a:lnTo>
                    <a:pt x="4"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16"/>
            <p:cNvSpPr>
              <a:spLocks/>
            </p:cNvSpPr>
            <p:nvPr/>
          </p:nvSpPr>
          <p:spPr bwMode="auto">
            <a:xfrm>
              <a:off x="4170363" y="1311275"/>
              <a:ext cx="214313" cy="519113"/>
            </a:xfrm>
            <a:custGeom>
              <a:avLst/>
              <a:gdLst>
                <a:gd name="T0" fmla="*/ 130 w 135"/>
                <a:gd name="T1" fmla="*/ 0 h 327"/>
                <a:gd name="T2" fmla="*/ 0 w 135"/>
                <a:gd name="T3" fmla="*/ 327 h 327"/>
                <a:gd name="T4" fmla="*/ 4 w 135"/>
                <a:gd name="T5" fmla="*/ 327 h 327"/>
                <a:gd name="T6" fmla="*/ 135 w 135"/>
                <a:gd name="T7" fmla="*/ 0 h 327"/>
                <a:gd name="T8" fmla="*/ 130 w 135"/>
                <a:gd name="T9" fmla="*/ 0 h 327"/>
              </a:gdLst>
              <a:ahLst/>
              <a:cxnLst>
                <a:cxn ang="0">
                  <a:pos x="T0" y="T1"/>
                </a:cxn>
                <a:cxn ang="0">
                  <a:pos x="T2" y="T3"/>
                </a:cxn>
                <a:cxn ang="0">
                  <a:pos x="T4" y="T5"/>
                </a:cxn>
                <a:cxn ang="0">
                  <a:pos x="T6" y="T7"/>
                </a:cxn>
                <a:cxn ang="0">
                  <a:pos x="T8" y="T9"/>
                </a:cxn>
              </a:cxnLst>
              <a:rect l="0" t="0" r="r" b="b"/>
              <a:pathLst>
                <a:path w="135" h="327">
                  <a:moveTo>
                    <a:pt x="130" y="0"/>
                  </a:moveTo>
                  <a:lnTo>
                    <a:pt x="0" y="327"/>
                  </a:lnTo>
                  <a:lnTo>
                    <a:pt x="4" y="327"/>
                  </a:lnTo>
                  <a:lnTo>
                    <a:pt x="135" y="0"/>
                  </a:lnTo>
                  <a:lnTo>
                    <a:pt x="13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7"/>
            <p:cNvSpPr>
              <a:spLocks/>
            </p:cNvSpPr>
            <p:nvPr/>
          </p:nvSpPr>
          <p:spPr bwMode="auto">
            <a:xfrm>
              <a:off x="4403726" y="1311275"/>
              <a:ext cx="417513" cy="493713"/>
            </a:xfrm>
            <a:custGeom>
              <a:avLst/>
              <a:gdLst>
                <a:gd name="T0" fmla="*/ 0 w 263"/>
                <a:gd name="T1" fmla="*/ 0 h 311"/>
                <a:gd name="T2" fmla="*/ 256 w 263"/>
                <a:gd name="T3" fmla="*/ 311 h 311"/>
                <a:gd name="T4" fmla="*/ 263 w 263"/>
                <a:gd name="T5" fmla="*/ 308 h 311"/>
                <a:gd name="T6" fmla="*/ 7 w 263"/>
                <a:gd name="T7" fmla="*/ 0 h 311"/>
                <a:gd name="T8" fmla="*/ 0 w 263"/>
                <a:gd name="T9" fmla="*/ 0 h 311"/>
              </a:gdLst>
              <a:ahLst/>
              <a:cxnLst>
                <a:cxn ang="0">
                  <a:pos x="T0" y="T1"/>
                </a:cxn>
                <a:cxn ang="0">
                  <a:pos x="T2" y="T3"/>
                </a:cxn>
                <a:cxn ang="0">
                  <a:pos x="T4" y="T5"/>
                </a:cxn>
                <a:cxn ang="0">
                  <a:pos x="T6" y="T7"/>
                </a:cxn>
                <a:cxn ang="0">
                  <a:pos x="T8" y="T9"/>
                </a:cxn>
              </a:cxnLst>
              <a:rect l="0" t="0" r="r" b="b"/>
              <a:pathLst>
                <a:path w="263" h="311">
                  <a:moveTo>
                    <a:pt x="0" y="0"/>
                  </a:moveTo>
                  <a:lnTo>
                    <a:pt x="256" y="311"/>
                  </a:lnTo>
                  <a:lnTo>
                    <a:pt x="263" y="308"/>
                  </a:lnTo>
                  <a:lnTo>
                    <a:pt x="7"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18"/>
            <p:cNvSpPr>
              <a:spLocks/>
            </p:cNvSpPr>
            <p:nvPr/>
          </p:nvSpPr>
          <p:spPr bwMode="auto">
            <a:xfrm>
              <a:off x="4173538" y="1824038"/>
              <a:ext cx="636588" cy="22225"/>
            </a:xfrm>
            <a:custGeom>
              <a:avLst/>
              <a:gdLst>
                <a:gd name="T0" fmla="*/ 0 w 401"/>
                <a:gd name="T1" fmla="*/ 11 h 14"/>
                <a:gd name="T2" fmla="*/ 401 w 401"/>
                <a:gd name="T3" fmla="*/ 0 h 14"/>
                <a:gd name="T4" fmla="*/ 401 w 401"/>
                <a:gd name="T5" fmla="*/ 4 h 14"/>
                <a:gd name="T6" fmla="*/ 7 w 401"/>
                <a:gd name="T7" fmla="*/ 14 h 14"/>
                <a:gd name="T8" fmla="*/ 0 w 401"/>
                <a:gd name="T9" fmla="*/ 11 h 14"/>
              </a:gdLst>
              <a:ahLst/>
              <a:cxnLst>
                <a:cxn ang="0">
                  <a:pos x="T0" y="T1"/>
                </a:cxn>
                <a:cxn ang="0">
                  <a:pos x="T2" y="T3"/>
                </a:cxn>
                <a:cxn ang="0">
                  <a:pos x="T4" y="T5"/>
                </a:cxn>
                <a:cxn ang="0">
                  <a:pos x="T6" y="T7"/>
                </a:cxn>
                <a:cxn ang="0">
                  <a:pos x="T8" y="T9"/>
                </a:cxn>
              </a:cxnLst>
              <a:rect l="0" t="0" r="r" b="b"/>
              <a:pathLst>
                <a:path w="401" h="14">
                  <a:moveTo>
                    <a:pt x="0" y="11"/>
                  </a:moveTo>
                  <a:lnTo>
                    <a:pt x="401" y="0"/>
                  </a:lnTo>
                  <a:lnTo>
                    <a:pt x="401" y="4"/>
                  </a:lnTo>
                  <a:lnTo>
                    <a:pt x="7" y="14"/>
                  </a:lnTo>
                  <a:lnTo>
                    <a:pt x="0" y="1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19"/>
            <p:cNvSpPr>
              <a:spLocks/>
            </p:cNvSpPr>
            <p:nvPr/>
          </p:nvSpPr>
          <p:spPr bwMode="auto">
            <a:xfrm>
              <a:off x="5332413" y="1857375"/>
              <a:ext cx="252413" cy="392113"/>
            </a:xfrm>
            <a:custGeom>
              <a:avLst/>
              <a:gdLst>
                <a:gd name="T0" fmla="*/ 0 w 159"/>
                <a:gd name="T1" fmla="*/ 0 h 247"/>
                <a:gd name="T2" fmla="*/ 152 w 159"/>
                <a:gd name="T3" fmla="*/ 247 h 247"/>
                <a:gd name="T4" fmla="*/ 159 w 159"/>
                <a:gd name="T5" fmla="*/ 247 h 247"/>
                <a:gd name="T6" fmla="*/ 7 w 159"/>
                <a:gd name="T7" fmla="*/ 0 h 247"/>
                <a:gd name="T8" fmla="*/ 0 w 159"/>
                <a:gd name="T9" fmla="*/ 0 h 247"/>
              </a:gdLst>
              <a:ahLst/>
              <a:cxnLst>
                <a:cxn ang="0">
                  <a:pos x="T0" y="T1"/>
                </a:cxn>
                <a:cxn ang="0">
                  <a:pos x="T2" y="T3"/>
                </a:cxn>
                <a:cxn ang="0">
                  <a:pos x="T4" y="T5"/>
                </a:cxn>
                <a:cxn ang="0">
                  <a:pos x="T6" y="T7"/>
                </a:cxn>
                <a:cxn ang="0">
                  <a:pos x="T8" y="T9"/>
                </a:cxn>
              </a:cxnLst>
              <a:rect l="0" t="0" r="r" b="b"/>
              <a:pathLst>
                <a:path w="159" h="247">
                  <a:moveTo>
                    <a:pt x="0" y="0"/>
                  </a:moveTo>
                  <a:lnTo>
                    <a:pt x="152" y="247"/>
                  </a:lnTo>
                  <a:lnTo>
                    <a:pt x="159" y="247"/>
                  </a:lnTo>
                  <a:lnTo>
                    <a:pt x="7" y="0"/>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0"/>
            <p:cNvSpPr>
              <a:spLocks/>
            </p:cNvSpPr>
            <p:nvPr/>
          </p:nvSpPr>
          <p:spPr bwMode="auto">
            <a:xfrm>
              <a:off x="5310188" y="1854200"/>
              <a:ext cx="271463" cy="395288"/>
            </a:xfrm>
            <a:custGeom>
              <a:avLst/>
              <a:gdLst>
                <a:gd name="T0" fmla="*/ 0 w 171"/>
                <a:gd name="T1" fmla="*/ 0 h 249"/>
                <a:gd name="T2" fmla="*/ 166 w 171"/>
                <a:gd name="T3" fmla="*/ 249 h 249"/>
                <a:gd name="T4" fmla="*/ 171 w 171"/>
                <a:gd name="T5" fmla="*/ 246 h 249"/>
                <a:gd name="T6" fmla="*/ 10 w 171"/>
                <a:gd name="T7" fmla="*/ 0 h 249"/>
                <a:gd name="T8" fmla="*/ 0 w 171"/>
                <a:gd name="T9" fmla="*/ 0 h 249"/>
              </a:gdLst>
              <a:ahLst/>
              <a:cxnLst>
                <a:cxn ang="0">
                  <a:pos x="T0" y="T1"/>
                </a:cxn>
                <a:cxn ang="0">
                  <a:pos x="T2" y="T3"/>
                </a:cxn>
                <a:cxn ang="0">
                  <a:pos x="T4" y="T5"/>
                </a:cxn>
                <a:cxn ang="0">
                  <a:pos x="T6" y="T7"/>
                </a:cxn>
                <a:cxn ang="0">
                  <a:pos x="T8" y="T9"/>
                </a:cxn>
              </a:cxnLst>
              <a:rect l="0" t="0" r="r" b="b"/>
              <a:pathLst>
                <a:path w="171" h="249">
                  <a:moveTo>
                    <a:pt x="0" y="0"/>
                  </a:moveTo>
                  <a:lnTo>
                    <a:pt x="166" y="249"/>
                  </a:lnTo>
                  <a:lnTo>
                    <a:pt x="171" y="246"/>
                  </a:lnTo>
                  <a:lnTo>
                    <a:pt x="1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1"/>
            <p:cNvSpPr>
              <a:spLocks/>
            </p:cNvSpPr>
            <p:nvPr/>
          </p:nvSpPr>
          <p:spPr bwMode="auto">
            <a:xfrm>
              <a:off x="4846638" y="1819275"/>
              <a:ext cx="509588" cy="142875"/>
            </a:xfrm>
            <a:custGeom>
              <a:avLst/>
              <a:gdLst>
                <a:gd name="T0" fmla="*/ 0 w 321"/>
                <a:gd name="T1" fmla="*/ 0 h 90"/>
                <a:gd name="T2" fmla="*/ 321 w 321"/>
                <a:gd name="T3" fmla="*/ 86 h 90"/>
                <a:gd name="T4" fmla="*/ 313 w 321"/>
                <a:gd name="T5" fmla="*/ 90 h 90"/>
                <a:gd name="T6" fmla="*/ 0 w 321"/>
                <a:gd name="T7" fmla="*/ 7 h 90"/>
                <a:gd name="T8" fmla="*/ 0 w 321"/>
                <a:gd name="T9" fmla="*/ 0 h 90"/>
              </a:gdLst>
              <a:ahLst/>
              <a:cxnLst>
                <a:cxn ang="0">
                  <a:pos x="T0" y="T1"/>
                </a:cxn>
                <a:cxn ang="0">
                  <a:pos x="T2" y="T3"/>
                </a:cxn>
                <a:cxn ang="0">
                  <a:pos x="T4" y="T5"/>
                </a:cxn>
                <a:cxn ang="0">
                  <a:pos x="T6" y="T7"/>
                </a:cxn>
                <a:cxn ang="0">
                  <a:pos x="T8" y="T9"/>
                </a:cxn>
              </a:cxnLst>
              <a:rect l="0" t="0" r="r" b="b"/>
              <a:pathLst>
                <a:path w="321" h="90">
                  <a:moveTo>
                    <a:pt x="0" y="0"/>
                  </a:moveTo>
                  <a:lnTo>
                    <a:pt x="321" y="86"/>
                  </a:lnTo>
                  <a:lnTo>
                    <a:pt x="313" y="90"/>
                  </a:lnTo>
                  <a:lnTo>
                    <a:pt x="0" y="7"/>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2"/>
            <p:cNvSpPr>
              <a:spLocks/>
            </p:cNvSpPr>
            <p:nvPr/>
          </p:nvSpPr>
          <p:spPr bwMode="auto">
            <a:xfrm>
              <a:off x="4829176" y="1835150"/>
              <a:ext cx="209550" cy="623888"/>
            </a:xfrm>
            <a:custGeom>
              <a:avLst/>
              <a:gdLst>
                <a:gd name="T0" fmla="*/ 0 w 132"/>
                <a:gd name="T1" fmla="*/ 0 h 393"/>
                <a:gd name="T2" fmla="*/ 128 w 132"/>
                <a:gd name="T3" fmla="*/ 393 h 393"/>
                <a:gd name="T4" fmla="*/ 132 w 132"/>
                <a:gd name="T5" fmla="*/ 393 h 393"/>
                <a:gd name="T6" fmla="*/ 4 w 132"/>
                <a:gd name="T7" fmla="*/ 0 h 393"/>
                <a:gd name="T8" fmla="*/ 0 w 132"/>
                <a:gd name="T9" fmla="*/ 0 h 393"/>
              </a:gdLst>
              <a:ahLst/>
              <a:cxnLst>
                <a:cxn ang="0">
                  <a:pos x="T0" y="T1"/>
                </a:cxn>
                <a:cxn ang="0">
                  <a:pos x="T2" y="T3"/>
                </a:cxn>
                <a:cxn ang="0">
                  <a:pos x="T4" y="T5"/>
                </a:cxn>
                <a:cxn ang="0">
                  <a:pos x="T6" y="T7"/>
                </a:cxn>
                <a:cxn ang="0">
                  <a:pos x="T8" y="T9"/>
                </a:cxn>
              </a:cxnLst>
              <a:rect l="0" t="0" r="r" b="b"/>
              <a:pathLst>
                <a:path w="132" h="393">
                  <a:moveTo>
                    <a:pt x="0" y="0"/>
                  </a:moveTo>
                  <a:lnTo>
                    <a:pt x="128" y="393"/>
                  </a:lnTo>
                  <a:lnTo>
                    <a:pt x="132" y="393"/>
                  </a:lnTo>
                  <a:lnTo>
                    <a:pt x="4"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3"/>
            <p:cNvSpPr>
              <a:spLocks/>
            </p:cNvSpPr>
            <p:nvPr/>
          </p:nvSpPr>
          <p:spPr bwMode="auto">
            <a:xfrm>
              <a:off x="4535488" y="1838325"/>
              <a:ext cx="285750" cy="444500"/>
            </a:xfrm>
            <a:custGeom>
              <a:avLst/>
              <a:gdLst>
                <a:gd name="T0" fmla="*/ 0 w 180"/>
                <a:gd name="T1" fmla="*/ 280 h 280"/>
                <a:gd name="T2" fmla="*/ 175 w 180"/>
                <a:gd name="T3" fmla="*/ 0 h 280"/>
                <a:gd name="T4" fmla="*/ 180 w 180"/>
                <a:gd name="T5" fmla="*/ 0 h 280"/>
                <a:gd name="T6" fmla="*/ 4 w 180"/>
                <a:gd name="T7" fmla="*/ 280 h 280"/>
                <a:gd name="T8" fmla="*/ 0 w 180"/>
                <a:gd name="T9" fmla="*/ 280 h 280"/>
              </a:gdLst>
              <a:ahLst/>
              <a:cxnLst>
                <a:cxn ang="0">
                  <a:pos x="T0" y="T1"/>
                </a:cxn>
                <a:cxn ang="0">
                  <a:pos x="T2" y="T3"/>
                </a:cxn>
                <a:cxn ang="0">
                  <a:pos x="T4" y="T5"/>
                </a:cxn>
                <a:cxn ang="0">
                  <a:pos x="T6" y="T7"/>
                </a:cxn>
                <a:cxn ang="0">
                  <a:pos x="T8" y="T9"/>
                </a:cxn>
              </a:cxnLst>
              <a:rect l="0" t="0" r="r" b="b"/>
              <a:pathLst>
                <a:path w="180" h="280">
                  <a:moveTo>
                    <a:pt x="0" y="280"/>
                  </a:moveTo>
                  <a:lnTo>
                    <a:pt x="175" y="0"/>
                  </a:lnTo>
                  <a:lnTo>
                    <a:pt x="180" y="0"/>
                  </a:lnTo>
                  <a:lnTo>
                    <a:pt x="4" y="280"/>
                  </a:lnTo>
                  <a:lnTo>
                    <a:pt x="0" y="28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4"/>
            <p:cNvSpPr>
              <a:spLocks/>
            </p:cNvSpPr>
            <p:nvPr/>
          </p:nvSpPr>
          <p:spPr bwMode="auto">
            <a:xfrm>
              <a:off x="4522788" y="2022475"/>
              <a:ext cx="84138" cy="260350"/>
            </a:xfrm>
            <a:custGeom>
              <a:avLst/>
              <a:gdLst>
                <a:gd name="T0" fmla="*/ 48 w 53"/>
                <a:gd name="T1" fmla="*/ 0 h 164"/>
                <a:gd name="T2" fmla="*/ 0 w 53"/>
                <a:gd name="T3" fmla="*/ 164 h 164"/>
                <a:gd name="T4" fmla="*/ 5 w 53"/>
                <a:gd name="T5" fmla="*/ 164 h 164"/>
                <a:gd name="T6" fmla="*/ 53 w 53"/>
                <a:gd name="T7" fmla="*/ 0 h 164"/>
                <a:gd name="T8" fmla="*/ 48 w 53"/>
                <a:gd name="T9" fmla="*/ 0 h 164"/>
              </a:gdLst>
              <a:ahLst/>
              <a:cxnLst>
                <a:cxn ang="0">
                  <a:pos x="T0" y="T1"/>
                </a:cxn>
                <a:cxn ang="0">
                  <a:pos x="T2" y="T3"/>
                </a:cxn>
                <a:cxn ang="0">
                  <a:pos x="T4" y="T5"/>
                </a:cxn>
                <a:cxn ang="0">
                  <a:pos x="T6" y="T7"/>
                </a:cxn>
                <a:cxn ang="0">
                  <a:pos x="T8" y="T9"/>
                </a:cxn>
              </a:cxnLst>
              <a:rect l="0" t="0" r="r" b="b"/>
              <a:pathLst>
                <a:path w="53" h="164">
                  <a:moveTo>
                    <a:pt x="48" y="0"/>
                  </a:moveTo>
                  <a:lnTo>
                    <a:pt x="0" y="164"/>
                  </a:lnTo>
                  <a:lnTo>
                    <a:pt x="5" y="164"/>
                  </a:lnTo>
                  <a:lnTo>
                    <a:pt x="53" y="0"/>
                  </a:lnTo>
                  <a:lnTo>
                    <a:pt x="48"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5"/>
            <p:cNvSpPr>
              <a:spLocks/>
            </p:cNvSpPr>
            <p:nvPr/>
          </p:nvSpPr>
          <p:spPr bwMode="auto">
            <a:xfrm>
              <a:off x="4170363" y="1854200"/>
              <a:ext cx="346075" cy="428625"/>
            </a:xfrm>
            <a:custGeom>
              <a:avLst/>
              <a:gdLst>
                <a:gd name="T0" fmla="*/ 0 w 218"/>
                <a:gd name="T1" fmla="*/ 0 h 270"/>
                <a:gd name="T2" fmla="*/ 213 w 218"/>
                <a:gd name="T3" fmla="*/ 270 h 270"/>
                <a:gd name="T4" fmla="*/ 218 w 218"/>
                <a:gd name="T5" fmla="*/ 270 h 270"/>
                <a:gd name="T6" fmla="*/ 4 w 218"/>
                <a:gd name="T7" fmla="*/ 0 h 270"/>
                <a:gd name="T8" fmla="*/ 0 w 218"/>
                <a:gd name="T9" fmla="*/ 0 h 270"/>
              </a:gdLst>
              <a:ahLst/>
              <a:cxnLst>
                <a:cxn ang="0">
                  <a:pos x="T0" y="T1"/>
                </a:cxn>
                <a:cxn ang="0">
                  <a:pos x="T2" y="T3"/>
                </a:cxn>
                <a:cxn ang="0">
                  <a:pos x="T4" y="T5"/>
                </a:cxn>
                <a:cxn ang="0">
                  <a:pos x="T6" y="T7"/>
                </a:cxn>
                <a:cxn ang="0">
                  <a:pos x="T8" y="T9"/>
                </a:cxn>
              </a:cxnLst>
              <a:rect l="0" t="0" r="r" b="b"/>
              <a:pathLst>
                <a:path w="218" h="270">
                  <a:moveTo>
                    <a:pt x="0" y="0"/>
                  </a:moveTo>
                  <a:lnTo>
                    <a:pt x="213" y="270"/>
                  </a:lnTo>
                  <a:lnTo>
                    <a:pt x="218" y="270"/>
                  </a:lnTo>
                  <a:lnTo>
                    <a:pt x="4"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6"/>
            <p:cNvSpPr>
              <a:spLocks/>
            </p:cNvSpPr>
            <p:nvPr/>
          </p:nvSpPr>
          <p:spPr bwMode="auto">
            <a:xfrm>
              <a:off x="3556001" y="1846263"/>
              <a:ext cx="598488" cy="169863"/>
            </a:xfrm>
            <a:custGeom>
              <a:avLst/>
              <a:gdLst>
                <a:gd name="T0" fmla="*/ 0 w 377"/>
                <a:gd name="T1" fmla="*/ 102 h 107"/>
                <a:gd name="T2" fmla="*/ 2 w 377"/>
                <a:gd name="T3" fmla="*/ 99 h 107"/>
                <a:gd name="T4" fmla="*/ 377 w 377"/>
                <a:gd name="T5" fmla="*/ 0 h 107"/>
                <a:gd name="T6" fmla="*/ 377 w 377"/>
                <a:gd name="T7" fmla="*/ 7 h 107"/>
                <a:gd name="T8" fmla="*/ 0 w 377"/>
                <a:gd name="T9" fmla="*/ 107 h 107"/>
                <a:gd name="T10" fmla="*/ 0 w 377"/>
                <a:gd name="T11" fmla="*/ 102 h 107"/>
              </a:gdLst>
              <a:ahLst/>
              <a:cxnLst>
                <a:cxn ang="0">
                  <a:pos x="T0" y="T1"/>
                </a:cxn>
                <a:cxn ang="0">
                  <a:pos x="T2" y="T3"/>
                </a:cxn>
                <a:cxn ang="0">
                  <a:pos x="T4" y="T5"/>
                </a:cxn>
                <a:cxn ang="0">
                  <a:pos x="T6" y="T7"/>
                </a:cxn>
                <a:cxn ang="0">
                  <a:pos x="T8" y="T9"/>
                </a:cxn>
                <a:cxn ang="0">
                  <a:pos x="T10" y="T11"/>
                </a:cxn>
              </a:cxnLst>
              <a:rect l="0" t="0" r="r" b="b"/>
              <a:pathLst>
                <a:path w="377" h="107">
                  <a:moveTo>
                    <a:pt x="0" y="102"/>
                  </a:moveTo>
                  <a:lnTo>
                    <a:pt x="2" y="99"/>
                  </a:lnTo>
                  <a:lnTo>
                    <a:pt x="377" y="0"/>
                  </a:lnTo>
                  <a:lnTo>
                    <a:pt x="377" y="7"/>
                  </a:lnTo>
                  <a:lnTo>
                    <a:pt x="0" y="107"/>
                  </a:lnTo>
                  <a:lnTo>
                    <a:pt x="0" y="10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7"/>
            <p:cNvSpPr>
              <a:spLocks/>
            </p:cNvSpPr>
            <p:nvPr/>
          </p:nvSpPr>
          <p:spPr bwMode="auto">
            <a:xfrm>
              <a:off x="3556001" y="1846263"/>
              <a:ext cx="598488" cy="169863"/>
            </a:xfrm>
            <a:custGeom>
              <a:avLst/>
              <a:gdLst>
                <a:gd name="T0" fmla="*/ 0 w 377"/>
                <a:gd name="T1" fmla="*/ 102 h 107"/>
                <a:gd name="T2" fmla="*/ 2 w 377"/>
                <a:gd name="T3" fmla="*/ 99 h 107"/>
                <a:gd name="T4" fmla="*/ 377 w 377"/>
                <a:gd name="T5" fmla="*/ 0 h 107"/>
                <a:gd name="T6" fmla="*/ 377 w 377"/>
                <a:gd name="T7" fmla="*/ 7 h 107"/>
                <a:gd name="T8" fmla="*/ 0 w 377"/>
                <a:gd name="T9" fmla="*/ 107 h 107"/>
              </a:gdLst>
              <a:ahLst/>
              <a:cxnLst>
                <a:cxn ang="0">
                  <a:pos x="T0" y="T1"/>
                </a:cxn>
                <a:cxn ang="0">
                  <a:pos x="T2" y="T3"/>
                </a:cxn>
                <a:cxn ang="0">
                  <a:pos x="T4" y="T5"/>
                </a:cxn>
                <a:cxn ang="0">
                  <a:pos x="T6" y="T7"/>
                </a:cxn>
                <a:cxn ang="0">
                  <a:pos x="T8" y="T9"/>
                </a:cxn>
              </a:cxnLst>
              <a:rect l="0" t="0" r="r" b="b"/>
              <a:pathLst>
                <a:path w="377" h="107">
                  <a:moveTo>
                    <a:pt x="0" y="102"/>
                  </a:moveTo>
                  <a:lnTo>
                    <a:pt x="2" y="99"/>
                  </a:lnTo>
                  <a:lnTo>
                    <a:pt x="377" y="0"/>
                  </a:lnTo>
                  <a:lnTo>
                    <a:pt x="377" y="7"/>
                  </a:lnTo>
                  <a:lnTo>
                    <a:pt x="0" y="1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28"/>
            <p:cNvSpPr>
              <a:spLocks/>
            </p:cNvSpPr>
            <p:nvPr/>
          </p:nvSpPr>
          <p:spPr bwMode="auto">
            <a:xfrm>
              <a:off x="3973513" y="1857375"/>
              <a:ext cx="188913" cy="609600"/>
            </a:xfrm>
            <a:custGeom>
              <a:avLst/>
              <a:gdLst>
                <a:gd name="T0" fmla="*/ 114 w 119"/>
                <a:gd name="T1" fmla="*/ 0 h 384"/>
                <a:gd name="T2" fmla="*/ 0 w 119"/>
                <a:gd name="T3" fmla="*/ 384 h 384"/>
                <a:gd name="T4" fmla="*/ 7 w 119"/>
                <a:gd name="T5" fmla="*/ 384 h 384"/>
                <a:gd name="T6" fmla="*/ 119 w 119"/>
                <a:gd name="T7" fmla="*/ 2 h 384"/>
                <a:gd name="T8" fmla="*/ 114 w 119"/>
                <a:gd name="T9" fmla="*/ 0 h 384"/>
              </a:gdLst>
              <a:ahLst/>
              <a:cxnLst>
                <a:cxn ang="0">
                  <a:pos x="T0" y="T1"/>
                </a:cxn>
                <a:cxn ang="0">
                  <a:pos x="T2" y="T3"/>
                </a:cxn>
                <a:cxn ang="0">
                  <a:pos x="T4" y="T5"/>
                </a:cxn>
                <a:cxn ang="0">
                  <a:pos x="T6" y="T7"/>
                </a:cxn>
                <a:cxn ang="0">
                  <a:pos x="T8" y="T9"/>
                </a:cxn>
              </a:cxnLst>
              <a:rect l="0" t="0" r="r" b="b"/>
              <a:pathLst>
                <a:path w="119" h="384">
                  <a:moveTo>
                    <a:pt x="114" y="0"/>
                  </a:moveTo>
                  <a:lnTo>
                    <a:pt x="0" y="384"/>
                  </a:lnTo>
                  <a:lnTo>
                    <a:pt x="7" y="384"/>
                  </a:lnTo>
                  <a:lnTo>
                    <a:pt x="119" y="2"/>
                  </a:lnTo>
                  <a:lnTo>
                    <a:pt x="11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29"/>
            <p:cNvSpPr>
              <a:spLocks/>
            </p:cNvSpPr>
            <p:nvPr/>
          </p:nvSpPr>
          <p:spPr bwMode="auto">
            <a:xfrm>
              <a:off x="3725863" y="1992313"/>
              <a:ext cx="865188" cy="287338"/>
            </a:xfrm>
            <a:custGeom>
              <a:avLst/>
              <a:gdLst>
                <a:gd name="T0" fmla="*/ 0 w 545"/>
                <a:gd name="T1" fmla="*/ 174 h 181"/>
                <a:gd name="T2" fmla="*/ 540 w 545"/>
                <a:gd name="T3" fmla="*/ 0 h 181"/>
                <a:gd name="T4" fmla="*/ 545 w 545"/>
                <a:gd name="T5" fmla="*/ 5 h 181"/>
                <a:gd name="T6" fmla="*/ 4 w 545"/>
                <a:gd name="T7" fmla="*/ 181 h 181"/>
                <a:gd name="T8" fmla="*/ 0 w 545"/>
                <a:gd name="T9" fmla="*/ 174 h 181"/>
              </a:gdLst>
              <a:ahLst/>
              <a:cxnLst>
                <a:cxn ang="0">
                  <a:pos x="T0" y="T1"/>
                </a:cxn>
                <a:cxn ang="0">
                  <a:pos x="T2" y="T3"/>
                </a:cxn>
                <a:cxn ang="0">
                  <a:pos x="T4" y="T5"/>
                </a:cxn>
                <a:cxn ang="0">
                  <a:pos x="T6" y="T7"/>
                </a:cxn>
                <a:cxn ang="0">
                  <a:pos x="T8" y="T9"/>
                </a:cxn>
              </a:cxnLst>
              <a:rect l="0" t="0" r="r" b="b"/>
              <a:pathLst>
                <a:path w="545" h="181">
                  <a:moveTo>
                    <a:pt x="0" y="174"/>
                  </a:moveTo>
                  <a:lnTo>
                    <a:pt x="540" y="0"/>
                  </a:lnTo>
                  <a:lnTo>
                    <a:pt x="545" y="5"/>
                  </a:lnTo>
                  <a:lnTo>
                    <a:pt x="4" y="181"/>
                  </a:lnTo>
                  <a:lnTo>
                    <a:pt x="0" y="17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0"/>
            <p:cNvSpPr>
              <a:spLocks/>
            </p:cNvSpPr>
            <p:nvPr/>
          </p:nvSpPr>
          <p:spPr bwMode="auto">
            <a:xfrm>
              <a:off x="3059113" y="2038350"/>
              <a:ext cx="595313" cy="233363"/>
            </a:xfrm>
            <a:custGeom>
              <a:avLst/>
              <a:gdLst>
                <a:gd name="T0" fmla="*/ 0 w 375"/>
                <a:gd name="T1" fmla="*/ 5 h 147"/>
                <a:gd name="T2" fmla="*/ 375 w 375"/>
                <a:gd name="T3" fmla="*/ 147 h 147"/>
                <a:gd name="T4" fmla="*/ 375 w 375"/>
                <a:gd name="T5" fmla="*/ 142 h 147"/>
                <a:gd name="T6" fmla="*/ 7 w 375"/>
                <a:gd name="T7" fmla="*/ 0 h 147"/>
                <a:gd name="T8" fmla="*/ 0 w 375"/>
                <a:gd name="T9" fmla="*/ 5 h 147"/>
              </a:gdLst>
              <a:ahLst/>
              <a:cxnLst>
                <a:cxn ang="0">
                  <a:pos x="T0" y="T1"/>
                </a:cxn>
                <a:cxn ang="0">
                  <a:pos x="T2" y="T3"/>
                </a:cxn>
                <a:cxn ang="0">
                  <a:pos x="T4" y="T5"/>
                </a:cxn>
                <a:cxn ang="0">
                  <a:pos x="T6" y="T7"/>
                </a:cxn>
                <a:cxn ang="0">
                  <a:pos x="T8" y="T9"/>
                </a:cxn>
              </a:cxnLst>
              <a:rect l="0" t="0" r="r" b="b"/>
              <a:pathLst>
                <a:path w="375" h="147">
                  <a:moveTo>
                    <a:pt x="0" y="5"/>
                  </a:moveTo>
                  <a:lnTo>
                    <a:pt x="375" y="147"/>
                  </a:lnTo>
                  <a:lnTo>
                    <a:pt x="375" y="142"/>
                  </a:lnTo>
                  <a:lnTo>
                    <a:pt x="7"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1"/>
            <p:cNvSpPr>
              <a:spLocks/>
            </p:cNvSpPr>
            <p:nvPr/>
          </p:nvSpPr>
          <p:spPr bwMode="auto">
            <a:xfrm>
              <a:off x="3062288" y="2019300"/>
              <a:ext cx="455613" cy="277813"/>
            </a:xfrm>
            <a:custGeom>
              <a:avLst/>
              <a:gdLst>
                <a:gd name="T0" fmla="*/ 0 w 287"/>
                <a:gd name="T1" fmla="*/ 173 h 175"/>
                <a:gd name="T2" fmla="*/ 285 w 287"/>
                <a:gd name="T3" fmla="*/ 0 h 175"/>
                <a:gd name="T4" fmla="*/ 287 w 287"/>
                <a:gd name="T5" fmla="*/ 5 h 175"/>
                <a:gd name="T6" fmla="*/ 3 w 287"/>
                <a:gd name="T7" fmla="*/ 175 h 175"/>
                <a:gd name="T8" fmla="*/ 0 w 287"/>
                <a:gd name="T9" fmla="*/ 173 h 175"/>
              </a:gdLst>
              <a:ahLst/>
              <a:cxnLst>
                <a:cxn ang="0">
                  <a:pos x="T0" y="T1"/>
                </a:cxn>
                <a:cxn ang="0">
                  <a:pos x="T2" y="T3"/>
                </a:cxn>
                <a:cxn ang="0">
                  <a:pos x="T4" y="T5"/>
                </a:cxn>
                <a:cxn ang="0">
                  <a:pos x="T6" y="T7"/>
                </a:cxn>
                <a:cxn ang="0">
                  <a:pos x="T8" y="T9"/>
                </a:cxn>
              </a:cxnLst>
              <a:rect l="0" t="0" r="r" b="b"/>
              <a:pathLst>
                <a:path w="287" h="175">
                  <a:moveTo>
                    <a:pt x="0" y="173"/>
                  </a:moveTo>
                  <a:lnTo>
                    <a:pt x="285" y="0"/>
                  </a:lnTo>
                  <a:lnTo>
                    <a:pt x="287" y="5"/>
                  </a:lnTo>
                  <a:lnTo>
                    <a:pt x="3" y="175"/>
                  </a:lnTo>
                  <a:lnTo>
                    <a:pt x="0" y="17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2"/>
            <p:cNvSpPr>
              <a:spLocks/>
            </p:cNvSpPr>
            <p:nvPr/>
          </p:nvSpPr>
          <p:spPr bwMode="auto">
            <a:xfrm>
              <a:off x="2908301" y="2324100"/>
              <a:ext cx="123825" cy="320675"/>
            </a:xfrm>
            <a:custGeom>
              <a:avLst/>
              <a:gdLst>
                <a:gd name="T0" fmla="*/ 74 w 78"/>
                <a:gd name="T1" fmla="*/ 0 h 202"/>
                <a:gd name="T2" fmla="*/ 0 w 78"/>
                <a:gd name="T3" fmla="*/ 202 h 202"/>
                <a:gd name="T4" fmla="*/ 7 w 78"/>
                <a:gd name="T5" fmla="*/ 202 h 202"/>
                <a:gd name="T6" fmla="*/ 78 w 78"/>
                <a:gd name="T7" fmla="*/ 2 h 202"/>
                <a:gd name="T8" fmla="*/ 74 w 78"/>
                <a:gd name="T9" fmla="*/ 0 h 202"/>
              </a:gdLst>
              <a:ahLst/>
              <a:cxnLst>
                <a:cxn ang="0">
                  <a:pos x="T0" y="T1"/>
                </a:cxn>
                <a:cxn ang="0">
                  <a:pos x="T2" y="T3"/>
                </a:cxn>
                <a:cxn ang="0">
                  <a:pos x="T4" y="T5"/>
                </a:cxn>
                <a:cxn ang="0">
                  <a:pos x="T6" y="T7"/>
                </a:cxn>
                <a:cxn ang="0">
                  <a:pos x="T8" y="T9"/>
                </a:cxn>
              </a:cxnLst>
              <a:rect l="0" t="0" r="r" b="b"/>
              <a:pathLst>
                <a:path w="78" h="202">
                  <a:moveTo>
                    <a:pt x="74" y="0"/>
                  </a:moveTo>
                  <a:lnTo>
                    <a:pt x="0" y="202"/>
                  </a:lnTo>
                  <a:lnTo>
                    <a:pt x="7" y="202"/>
                  </a:lnTo>
                  <a:lnTo>
                    <a:pt x="78" y="2"/>
                  </a:lnTo>
                  <a:lnTo>
                    <a:pt x="7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3"/>
            <p:cNvSpPr>
              <a:spLocks/>
            </p:cNvSpPr>
            <p:nvPr/>
          </p:nvSpPr>
          <p:spPr bwMode="auto">
            <a:xfrm>
              <a:off x="3036888" y="2324100"/>
              <a:ext cx="217488" cy="688975"/>
            </a:xfrm>
            <a:custGeom>
              <a:avLst/>
              <a:gdLst>
                <a:gd name="T0" fmla="*/ 0 w 137"/>
                <a:gd name="T1" fmla="*/ 0 h 434"/>
                <a:gd name="T2" fmla="*/ 130 w 137"/>
                <a:gd name="T3" fmla="*/ 434 h 434"/>
                <a:gd name="T4" fmla="*/ 137 w 137"/>
                <a:gd name="T5" fmla="*/ 434 h 434"/>
                <a:gd name="T6" fmla="*/ 7 w 137"/>
                <a:gd name="T7" fmla="*/ 0 h 434"/>
                <a:gd name="T8" fmla="*/ 0 w 137"/>
                <a:gd name="T9" fmla="*/ 0 h 434"/>
              </a:gdLst>
              <a:ahLst/>
              <a:cxnLst>
                <a:cxn ang="0">
                  <a:pos x="T0" y="T1"/>
                </a:cxn>
                <a:cxn ang="0">
                  <a:pos x="T2" y="T3"/>
                </a:cxn>
                <a:cxn ang="0">
                  <a:pos x="T4" y="T5"/>
                </a:cxn>
                <a:cxn ang="0">
                  <a:pos x="T6" y="T7"/>
                </a:cxn>
                <a:cxn ang="0">
                  <a:pos x="T8" y="T9"/>
                </a:cxn>
              </a:cxnLst>
              <a:rect l="0" t="0" r="r" b="b"/>
              <a:pathLst>
                <a:path w="137" h="434">
                  <a:moveTo>
                    <a:pt x="0" y="0"/>
                  </a:moveTo>
                  <a:lnTo>
                    <a:pt x="130" y="434"/>
                  </a:lnTo>
                  <a:lnTo>
                    <a:pt x="137" y="434"/>
                  </a:lnTo>
                  <a:lnTo>
                    <a:pt x="7"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4"/>
            <p:cNvSpPr>
              <a:spLocks/>
            </p:cNvSpPr>
            <p:nvPr/>
          </p:nvSpPr>
          <p:spPr bwMode="auto">
            <a:xfrm>
              <a:off x="2916238" y="2689225"/>
              <a:ext cx="319088" cy="334963"/>
            </a:xfrm>
            <a:custGeom>
              <a:avLst/>
              <a:gdLst>
                <a:gd name="T0" fmla="*/ 0 w 201"/>
                <a:gd name="T1" fmla="*/ 7 h 211"/>
                <a:gd name="T2" fmla="*/ 199 w 201"/>
                <a:gd name="T3" fmla="*/ 211 h 211"/>
                <a:gd name="T4" fmla="*/ 201 w 201"/>
                <a:gd name="T5" fmla="*/ 202 h 211"/>
                <a:gd name="T6" fmla="*/ 2 w 201"/>
                <a:gd name="T7" fmla="*/ 0 h 211"/>
                <a:gd name="T8" fmla="*/ 0 w 201"/>
                <a:gd name="T9" fmla="*/ 7 h 211"/>
              </a:gdLst>
              <a:ahLst/>
              <a:cxnLst>
                <a:cxn ang="0">
                  <a:pos x="T0" y="T1"/>
                </a:cxn>
                <a:cxn ang="0">
                  <a:pos x="T2" y="T3"/>
                </a:cxn>
                <a:cxn ang="0">
                  <a:pos x="T4" y="T5"/>
                </a:cxn>
                <a:cxn ang="0">
                  <a:pos x="T6" y="T7"/>
                </a:cxn>
                <a:cxn ang="0">
                  <a:pos x="T8" y="T9"/>
                </a:cxn>
              </a:cxnLst>
              <a:rect l="0" t="0" r="r" b="b"/>
              <a:pathLst>
                <a:path w="201" h="211">
                  <a:moveTo>
                    <a:pt x="0" y="7"/>
                  </a:moveTo>
                  <a:lnTo>
                    <a:pt x="199" y="211"/>
                  </a:lnTo>
                  <a:lnTo>
                    <a:pt x="201" y="202"/>
                  </a:lnTo>
                  <a:lnTo>
                    <a:pt x="2" y="0"/>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35"/>
            <p:cNvSpPr>
              <a:spLocks/>
            </p:cNvSpPr>
            <p:nvPr/>
          </p:nvSpPr>
          <p:spPr bwMode="auto">
            <a:xfrm>
              <a:off x="3330576" y="2636838"/>
              <a:ext cx="115888" cy="327025"/>
            </a:xfrm>
            <a:custGeom>
              <a:avLst/>
              <a:gdLst>
                <a:gd name="T0" fmla="*/ 71 w 73"/>
                <a:gd name="T1" fmla="*/ 0 h 206"/>
                <a:gd name="T2" fmla="*/ 0 w 73"/>
                <a:gd name="T3" fmla="*/ 197 h 206"/>
                <a:gd name="T4" fmla="*/ 4 w 73"/>
                <a:gd name="T5" fmla="*/ 206 h 206"/>
                <a:gd name="T6" fmla="*/ 73 w 73"/>
                <a:gd name="T7" fmla="*/ 5 h 206"/>
                <a:gd name="T8" fmla="*/ 71 w 73"/>
                <a:gd name="T9" fmla="*/ 0 h 206"/>
              </a:gdLst>
              <a:ahLst/>
              <a:cxnLst>
                <a:cxn ang="0">
                  <a:pos x="T0" y="T1"/>
                </a:cxn>
                <a:cxn ang="0">
                  <a:pos x="T2" y="T3"/>
                </a:cxn>
                <a:cxn ang="0">
                  <a:pos x="T4" y="T5"/>
                </a:cxn>
                <a:cxn ang="0">
                  <a:pos x="T6" y="T7"/>
                </a:cxn>
                <a:cxn ang="0">
                  <a:pos x="T8" y="T9"/>
                </a:cxn>
              </a:cxnLst>
              <a:rect l="0" t="0" r="r" b="b"/>
              <a:pathLst>
                <a:path w="73" h="206">
                  <a:moveTo>
                    <a:pt x="71" y="0"/>
                  </a:moveTo>
                  <a:lnTo>
                    <a:pt x="0" y="197"/>
                  </a:lnTo>
                  <a:lnTo>
                    <a:pt x="4" y="206"/>
                  </a:lnTo>
                  <a:lnTo>
                    <a:pt x="73" y="5"/>
                  </a:lnTo>
                  <a:lnTo>
                    <a:pt x="71"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36"/>
            <p:cNvSpPr>
              <a:spLocks/>
            </p:cNvSpPr>
            <p:nvPr/>
          </p:nvSpPr>
          <p:spPr bwMode="auto">
            <a:xfrm>
              <a:off x="3048001" y="2312988"/>
              <a:ext cx="384175" cy="296863"/>
            </a:xfrm>
            <a:custGeom>
              <a:avLst/>
              <a:gdLst>
                <a:gd name="T0" fmla="*/ 0 w 242"/>
                <a:gd name="T1" fmla="*/ 7 h 187"/>
                <a:gd name="T2" fmla="*/ 237 w 242"/>
                <a:gd name="T3" fmla="*/ 187 h 187"/>
                <a:gd name="T4" fmla="*/ 242 w 242"/>
                <a:gd name="T5" fmla="*/ 183 h 187"/>
                <a:gd name="T6" fmla="*/ 7 w 242"/>
                <a:gd name="T7" fmla="*/ 0 h 187"/>
                <a:gd name="T8" fmla="*/ 0 w 242"/>
                <a:gd name="T9" fmla="*/ 7 h 187"/>
              </a:gdLst>
              <a:ahLst/>
              <a:cxnLst>
                <a:cxn ang="0">
                  <a:pos x="T0" y="T1"/>
                </a:cxn>
                <a:cxn ang="0">
                  <a:pos x="T2" y="T3"/>
                </a:cxn>
                <a:cxn ang="0">
                  <a:pos x="T4" y="T5"/>
                </a:cxn>
                <a:cxn ang="0">
                  <a:pos x="T6" y="T7"/>
                </a:cxn>
                <a:cxn ang="0">
                  <a:pos x="T8" y="T9"/>
                </a:cxn>
              </a:cxnLst>
              <a:rect l="0" t="0" r="r" b="b"/>
              <a:pathLst>
                <a:path w="242" h="187">
                  <a:moveTo>
                    <a:pt x="0" y="7"/>
                  </a:moveTo>
                  <a:lnTo>
                    <a:pt x="237" y="187"/>
                  </a:lnTo>
                  <a:lnTo>
                    <a:pt x="242" y="183"/>
                  </a:lnTo>
                  <a:lnTo>
                    <a:pt x="7" y="0"/>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37"/>
            <p:cNvSpPr>
              <a:spLocks/>
            </p:cNvSpPr>
            <p:nvPr/>
          </p:nvSpPr>
          <p:spPr bwMode="auto">
            <a:xfrm>
              <a:off x="3454401" y="2022475"/>
              <a:ext cx="71438" cy="569913"/>
            </a:xfrm>
            <a:custGeom>
              <a:avLst/>
              <a:gdLst>
                <a:gd name="T0" fmla="*/ 38 w 45"/>
                <a:gd name="T1" fmla="*/ 0 h 359"/>
                <a:gd name="T2" fmla="*/ 0 w 45"/>
                <a:gd name="T3" fmla="*/ 359 h 359"/>
                <a:gd name="T4" fmla="*/ 5 w 45"/>
                <a:gd name="T5" fmla="*/ 359 h 359"/>
                <a:gd name="T6" fmla="*/ 45 w 45"/>
                <a:gd name="T7" fmla="*/ 0 h 359"/>
                <a:gd name="T8" fmla="*/ 38 w 45"/>
                <a:gd name="T9" fmla="*/ 0 h 359"/>
              </a:gdLst>
              <a:ahLst/>
              <a:cxnLst>
                <a:cxn ang="0">
                  <a:pos x="T0" y="T1"/>
                </a:cxn>
                <a:cxn ang="0">
                  <a:pos x="T2" y="T3"/>
                </a:cxn>
                <a:cxn ang="0">
                  <a:pos x="T4" y="T5"/>
                </a:cxn>
                <a:cxn ang="0">
                  <a:pos x="T6" y="T7"/>
                </a:cxn>
                <a:cxn ang="0">
                  <a:pos x="T8" y="T9"/>
                </a:cxn>
              </a:cxnLst>
              <a:rect l="0" t="0" r="r" b="b"/>
              <a:pathLst>
                <a:path w="45" h="359">
                  <a:moveTo>
                    <a:pt x="38" y="0"/>
                  </a:moveTo>
                  <a:lnTo>
                    <a:pt x="0" y="359"/>
                  </a:lnTo>
                  <a:lnTo>
                    <a:pt x="5" y="359"/>
                  </a:lnTo>
                  <a:lnTo>
                    <a:pt x="45" y="0"/>
                  </a:lnTo>
                  <a:lnTo>
                    <a:pt x="3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38"/>
            <p:cNvSpPr>
              <a:spLocks/>
            </p:cNvSpPr>
            <p:nvPr/>
          </p:nvSpPr>
          <p:spPr bwMode="auto">
            <a:xfrm>
              <a:off x="3525838" y="2030413"/>
              <a:ext cx="439738" cy="436563"/>
            </a:xfrm>
            <a:custGeom>
              <a:avLst/>
              <a:gdLst>
                <a:gd name="T0" fmla="*/ 0 w 277"/>
                <a:gd name="T1" fmla="*/ 0 h 275"/>
                <a:gd name="T2" fmla="*/ 273 w 277"/>
                <a:gd name="T3" fmla="*/ 275 h 275"/>
                <a:gd name="T4" fmla="*/ 277 w 277"/>
                <a:gd name="T5" fmla="*/ 275 h 275"/>
                <a:gd name="T6" fmla="*/ 7 w 277"/>
                <a:gd name="T7" fmla="*/ 0 h 275"/>
                <a:gd name="T8" fmla="*/ 0 w 277"/>
                <a:gd name="T9" fmla="*/ 0 h 275"/>
              </a:gdLst>
              <a:ahLst/>
              <a:cxnLst>
                <a:cxn ang="0">
                  <a:pos x="T0" y="T1"/>
                </a:cxn>
                <a:cxn ang="0">
                  <a:pos x="T2" y="T3"/>
                </a:cxn>
                <a:cxn ang="0">
                  <a:pos x="T4" y="T5"/>
                </a:cxn>
                <a:cxn ang="0">
                  <a:pos x="T6" y="T7"/>
                </a:cxn>
                <a:cxn ang="0">
                  <a:pos x="T8" y="T9"/>
                </a:cxn>
              </a:cxnLst>
              <a:rect l="0" t="0" r="r" b="b"/>
              <a:pathLst>
                <a:path w="277" h="275">
                  <a:moveTo>
                    <a:pt x="0" y="0"/>
                  </a:moveTo>
                  <a:lnTo>
                    <a:pt x="273" y="275"/>
                  </a:lnTo>
                  <a:lnTo>
                    <a:pt x="277" y="275"/>
                  </a:lnTo>
                  <a:lnTo>
                    <a:pt x="7"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39"/>
            <p:cNvSpPr>
              <a:spLocks/>
            </p:cNvSpPr>
            <p:nvPr/>
          </p:nvSpPr>
          <p:spPr bwMode="auto">
            <a:xfrm>
              <a:off x="3344863" y="2305050"/>
              <a:ext cx="334963" cy="644525"/>
            </a:xfrm>
            <a:custGeom>
              <a:avLst/>
              <a:gdLst>
                <a:gd name="T0" fmla="*/ 207 w 211"/>
                <a:gd name="T1" fmla="*/ 0 h 406"/>
                <a:gd name="T2" fmla="*/ 0 w 211"/>
                <a:gd name="T3" fmla="*/ 406 h 406"/>
                <a:gd name="T4" fmla="*/ 7 w 211"/>
                <a:gd name="T5" fmla="*/ 406 h 406"/>
                <a:gd name="T6" fmla="*/ 211 w 211"/>
                <a:gd name="T7" fmla="*/ 7 h 406"/>
                <a:gd name="T8" fmla="*/ 207 w 211"/>
                <a:gd name="T9" fmla="*/ 0 h 406"/>
              </a:gdLst>
              <a:ahLst/>
              <a:cxnLst>
                <a:cxn ang="0">
                  <a:pos x="T0" y="T1"/>
                </a:cxn>
                <a:cxn ang="0">
                  <a:pos x="T2" y="T3"/>
                </a:cxn>
                <a:cxn ang="0">
                  <a:pos x="T4" y="T5"/>
                </a:cxn>
                <a:cxn ang="0">
                  <a:pos x="T6" y="T7"/>
                </a:cxn>
                <a:cxn ang="0">
                  <a:pos x="T8" y="T9"/>
                </a:cxn>
              </a:cxnLst>
              <a:rect l="0" t="0" r="r" b="b"/>
              <a:pathLst>
                <a:path w="211" h="406">
                  <a:moveTo>
                    <a:pt x="207" y="0"/>
                  </a:moveTo>
                  <a:lnTo>
                    <a:pt x="0" y="406"/>
                  </a:lnTo>
                  <a:lnTo>
                    <a:pt x="7" y="406"/>
                  </a:lnTo>
                  <a:lnTo>
                    <a:pt x="211" y="7"/>
                  </a:lnTo>
                  <a:lnTo>
                    <a:pt x="207"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0"/>
            <p:cNvSpPr>
              <a:spLocks/>
            </p:cNvSpPr>
            <p:nvPr/>
          </p:nvSpPr>
          <p:spPr bwMode="auto">
            <a:xfrm>
              <a:off x="3481388" y="2478088"/>
              <a:ext cx="477838" cy="144463"/>
            </a:xfrm>
            <a:custGeom>
              <a:avLst/>
              <a:gdLst>
                <a:gd name="T0" fmla="*/ 0 w 301"/>
                <a:gd name="T1" fmla="*/ 83 h 91"/>
                <a:gd name="T2" fmla="*/ 301 w 301"/>
                <a:gd name="T3" fmla="*/ 0 h 91"/>
                <a:gd name="T4" fmla="*/ 301 w 301"/>
                <a:gd name="T5" fmla="*/ 5 h 91"/>
                <a:gd name="T6" fmla="*/ 0 w 301"/>
                <a:gd name="T7" fmla="*/ 91 h 91"/>
                <a:gd name="T8" fmla="*/ 0 w 301"/>
                <a:gd name="T9" fmla="*/ 83 h 91"/>
              </a:gdLst>
              <a:ahLst/>
              <a:cxnLst>
                <a:cxn ang="0">
                  <a:pos x="T0" y="T1"/>
                </a:cxn>
                <a:cxn ang="0">
                  <a:pos x="T2" y="T3"/>
                </a:cxn>
                <a:cxn ang="0">
                  <a:pos x="T4" y="T5"/>
                </a:cxn>
                <a:cxn ang="0">
                  <a:pos x="T6" y="T7"/>
                </a:cxn>
                <a:cxn ang="0">
                  <a:pos x="T8" y="T9"/>
                </a:cxn>
              </a:cxnLst>
              <a:rect l="0" t="0" r="r" b="b"/>
              <a:pathLst>
                <a:path w="301" h="91">
                  <a:moveTo>
                    <a:pt x="0" y="83"/>
                  </a:moveTo>
                  <a:lnTo>
                    <a:pt x="301" y="0"/>
                  </a:lnTo>
                  <a:lnTo>
                    <a:pt x="301" y="5"/>
                  </a:lnTo>
                  <a:lnTo>
                    <a:pt x="0" y="91"/>
                  </a:lnTo>
                  <a:lnTo>
                    <a:pt x="0" y="8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1"/>
            <p:cNvSpPr>
              <a:spLocks/>
            </p:cNvSpPr>
            <p:nvPr/>
          </p:nvSpPr>
          <p:spPr bwMode="auto">
            <a:xfrm>
              <a:off x="3989388" y="2305050"/>
              <a:ext cx="527050" cy="173038"/>
            </a:xfrm>
            <a:custGeom>
              <a:avLst/>
              <a:gdLst>
                <a:gd name="T0" fmla="*/ 0 w 332"/>
                <a:gd name="T1" fmla="*/ 105 h 109"/>
                <a:gd name="T2" fmla="*/ 332 w 332"/>
                <a:gd name="T3" fmla="*/ 0 h 109"/>
                <a:gd name="T4" fmla="*/ 332 w 332"/>
                <a:gd name="T5" fmla="*/ 5 h 109"/>
                <a:gd name="T6" fmla="*/ 0 w 332"/>
                <a:gd name="T7" fmla="*/ 109 h 109"/>
                <a:gd name="T8" fmla="*/ 0 w 332"/>
                <a:gd name="T9" fmla="*/ 105 h 109"/>
              </a:gdLst>
              <a:ahLst/>
              <a:cxnLst>
                <a:cxn ang="0">
                  <a:pos x="T0" y="T1"/>
                </a:cxn>
                <a:cxn ang="0">
                  <a:pos x="T2" y="T3"/>
                </a:cxn>
                <a:cxn ang="0">
                  <a:pos x="T4" y="T5"/>
                </a:cxn>
                <a:cxn ang="0">
                  <a:pos x="T6" y="T7"/>
                </a:cxn>
                <a:cxn ang="0">
                  <a:pos x="T8" y="T9"/>
                </a:cxn>
              </a:cxnLst>
              <a:rect l="0" t="0" r="r" b="b"/>
              <a:pathLst>
                <a:path w="332" h="109">
                  <a:moveTo>
                    <a:pt x="0" y="105"/>
                  </a:moveTo>
                  <a:lnTo>
                    <a:pt x="332" y="0"/>
                  </a:lnTo>
                  <a:lnTo>
                    <a:pt x="332" y="5"/>
                  </a:lnTo>
                  <a:lnTo>
                    <a:pt x="0" y="109"/>
                  </a:lnTo>
                  <a:lnTo>
                    <a:pt x="0" y="10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2"/>
            <p:cNvSpPr>
              <a:spLocks/>
            </p:cNvSpPr>
            <p:nvPr/>
          </p:nvSpPr>
          <p:spPr bwMode="auto">
            <a:xfrm>
              <a:off x="4538663" y="2305050"/>
              <a:ext cx="481013" cy="169863"/>
            </a:xfrm>
            <a:custGeom>
              <a:avLst/>
              <a:gdLst>
                <a:gd name="T0" fmla="*/ 0 w 303"/>
                <a:gd name="T1" fmla="*/ 5 h 107"/>
                <a:gd name="T2" fmla="*/ 301 w 303"/>
                <a:gd name="T3" fmla="*/ 107 h 107"/>
                <a:gd name="T4" fmla="*/ 303 w 303"/>
                <a:gd name="T5" fmla="*/ 102 h 107"/>
                <a:gd name="T6" fmla="*/ 0 w 303"/>
                <a:gd name="T7" fmla="*/ 0 h 107"/>
                <a:gd name="T8" fmla="*/ 0 w 303"/>
                <a:gd name="T9" fmla="*/ 5 h 107"/>
              </a:gdLst>
              <a:ahLst/>
              <a:cxnLst>
                <a:cxn ang="0">
                  <a:pos x="T0" y="T1"/>
                </a:cxn>
                <a:cxn ang="0">
                  <a:pos x="T2" y="T3"/>
                </a:cxn>
                <a:cxn ang="0">
                  <a:pos x="T4" y="T5"/>
                </a:cxn>
                <a:cxn ang="0">
                  <a:pos x="T6" y="T7"/>
                </a:cxn>
                <a:cxn ang="0">
                  <a:pos x="T8" y="T9"/>
                </a:cxn>
              </a:cxnLst>
              <a:rect l="0" t="0" r="r" b="b"/>
              <a:pathLst>
                <a:path w="303" h="107">
                  <a:moveTo>
                    <a:pt x="0" y="5"/>
                  </a:moveTo>
                  <a:lnTo>
                    <a:pt x="301" y="107"/>
                  </a:lnTo>
                  <a:lnTo>
                    <a:pt x="303" y="102"/>
                  </a:lnTo>
                  <a:lnTo>
                    <a:pt x="0" y="0"/>
                  </a:lnTo>
                  <a:lnTo>
                    <a:pt x="0"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3"/>
            <p:cNvSpPr>
              <a:spLocks/>
            </p:cNvSpPr>
            <p:nvPr/>
          </p:nvSpPr>
          <p:spPr bwMode="auto">
            <a:xfrm>
              <a:off x="5057776" y="1973263"/>
              <a:ext cx="301625" cy="485775"/>
            </a:xfrm>
            <a:custGeom>
              <a:avLst/>
              <a:gdLst>
                <a:gd name="T0" fmla="*/ 190 w 190"/>
                <a:gd name="T1" fmla="*/ 0 h 306"/>
                <a:gd name="T2" fmla="*/ 0 w 190"/>
                <a:gd name="T3" fmla="*/ 306 h 306"/>
                <a:gd name="T4" fmla="*/ 3 w 190"/>
                <a:gd name="T5" fmla="*/ 306 h 306"/>
                <a:gd name="T6" fmla="*/ 190 w 190"/>
                <a:gd name="T7" fmla="*/ 8 h 306"/>
                <a:gd name="T8" fmla="*/ 190 w 190"/>
                <a:gd name="T9" fmla="*/ 0 h 306"/>
              </a:gdLst>
              <a:ahLst/>
              <a:cxnLst>
                <a:cxn ang="0">
                  <a:pos x="T0" y="T1"/>
                </a:cxn>
                <a:cxn ang="0">
                  <a:pos x="T2" y="T3"/>
                </a:cxn>
                <a:cxn ang="0">
                  <a:pos x="T4" y="T5"/>
                </a:cxn>
                <a:cxn ang="0">
                  <a:pos x="T6" y="T7"/>
                </a:cxn>
                <a:cxn ang="0">
                  <a:pos x="T8" y="T9"/>
                </a:cxn>
              </a:cxnLst>
              <a:rect l="0" t="0" r="r" b="b"/>
              <a:pathLst>
                <a:path w="190" h="306">
                  <a:moveTo>
                    <a:pt x="190" y="0"/>
                  </a:moveTo>
                  <a:lnTo>
                    <a:pt x="0" y="306"/>
                  </a:lnTo>
                  <a:lnTo>
                    <a:pt x="3" y="306"/>
                  </a:lnTo>
                  <a:lnTo>
                    <a:pt x="190" y="8"/>
                  </a:lnTo>
                  <a:lnTo>
                    <a:pt x="19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4"/>
            <p:cNvSpPr>
              <a:spLocks/>
            </p:cNvSpPr>
            <p:nvPr/>
          </p:nvSpPr>
          <p:spPr bwMode="auto">
            <a:xfrm>
              <a:off x="5381626" y="1981200"/>
              <a:ext cx="46038" cy="636588"/>
            </a:xfrm>
            <a:custGeom>
              <a:avLst/>
              <a:gdLst>
                <a:gd name="T0" fmla="*/ 0 w 29"/>
                <a:gd name="T1" fmla="*/ 0 h 401"/>
                <a:gd name="T2" fmla="*/ 24 w 29"/>
                <a:gd name="T3" fmla="*/ 401 h 401"/>
                <a:gd name="T4" fmla="*/ 29 w 29"/>
                <a:gd name="T5" fmla="*/ 401 h 401"/>
                <a:gd name="T6" fmla="*/ 5 w 29"/>
                <a:gd name="T7" fmla="*/ 0 h 401"/>
                <a:gd name="T8" fmla="*/ 0 w 29"/>
                <a:gd name="T9" fmla="*/ 0 h 401"/>
              </a:gdLst>
              <a:ahLst/>
              <a:cxnLst>
                <a:cxn ang="0">
                  <a:pos x="T0" y="T1"/>
                </a:cxn>
                <a:cxn ang="0">
                  <a:pos x="T2" y="T3"/>
                </a:cxn>
                <a:cxn ang="0">
                  <a:pos x="T4" y="T5"/>
                </a:cxn>
                <a:cxn ang="0">
                  <a:pos x="T6" y="T7"/>
                </a:cxn>
                <a:cxn ang="0">
                  <a:pos x="T8" y="T9"/>
                </a:cxn>
              </a:cxnLst>
              <a:rect l="0" t="0" r="r" b="b"/>
              <a:pathLst>
                <a:path w="29" h="401">
                  <a:moveTo>
                    <a:pt x="0" y="0"/>
                  </a:moveTo>
                  <a:lnTo>
                    <a:pt x="24" y="401"/>
                  </a:lnTo>
                  <a:lnTo>
                    <a:pt x="29" y="401"/>
                  </a:lnTo>
                  <a:lnTo>
                    <a:pt x="5"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45"/>
            <p:cNvSpPr>
              <a:spLocks/>
            </p:cNvSpPr>
            <p:nvPr/>
          </p:nvSpPr>
          <p:spPr bwMode="auto">
            <a:xfrm>
              <a:off x="5434013" y="2297113"/>
              <a:ext cx="169863" cy="328613"/>
            </a:xfrm>
            <a:custGeom>
              <a:avLst/>
              <a:gdLst>
                <a:gd name="T0" fmla="*/ 100 w 107"/>
                <a:gd name="T1" fmla="*/ 0 h 207"/>
                <a:gd name="T2" fmla="*/ 0 w 107"/>
                <a:gd name="T3" fmla="*/ 202 h 207"/>
                <a:gd name="T4" fmla="*/ 5 w 107"/>
                <a:gd name="T5" fmla="*/ 207 h 207"/>
                <a:gd name="T6" fmla="*/ 107 w 107"/>
                <a:gd name="T7" fmla="*/ 0 h 207"/>
                <a:gd name="T8" fmla="*/ 100 w 107"/>
                <a:gd name="T9" fmla="*/ 0 h 207"/>
              </a:gdLst>
              <a:ahLst/>
              <a:cxnLst>
                <a:cxn ang="0">
                  <a:pos x="T0" y="T1"/>
                </a:cxn>
                <a:cxn ang="0">
                  <a:pos x="T2" y="T3"/>
                </a:cxn>
                <a:cxn ang="0">
                  <a:pos x="T4" y="T5"/>
                </a:cxn>
                <a:cxn ang="0">
                  <a:pos x="T6" y="T7"/>
                </a:cxn>
                <a:cxn ang="0">
                  <a:pos x="T8" y="T9"/>
                </a:cxn>
              </a:cxnLst>
              <a:rect l="0" t="0" r="r" b="b"/>
              <a:pathLst>
                <a:path w="107" h="207">
                  <a:moveTo>
                    <a:pt x="100" y="0"/>
                  </a:moveTo>
                  <a:lnTo>
                    <a:pt x="0" y="202"/>
                  </a:lnTo>
                  <a:lnTo>
                    <a:pt x="5" y="207"/>
                  </a:lnTo>
                  <a:lnTo>
                    <a:pt x="107" y="0"/>
                  </a:lnTo>
                  <a:lnTo>
                    <a:pt x="10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46"/>
            <p:cNvSpPr>
              <a:spLocks/>
            </p:cNvSpPr>
            <p:nvPr/>
          </p:nvSpPr>
          <p:spPr bwMode="auto">
            <a:xfrm>
              <a:off x="5057776" y="2486025"/>
              <a:ext cx="334963" cy="158750"/>
            </a:xfrm>
            <a:custGeom>
              <a:avLst/>
              <a:gdLst>
                <a:gd name="T0" fmla="*/ 0 w 211"/>
                <a:gd name="T1" fmla="*/ 5 h 100"/>
                <a:gd name="T2" fmla="*/ 211 w 211"/>
                <a:gd name="T3" fmla="*/ 100 h 100"/>
                <a:gd name="T4" fmla="*/ 211 w 211"/>
                <a:gd name="T5" fmla="*/ 90 h 100"/>
                <a:gd name="T6" fmla="*/ 0 w 211"/>
                <a:gd name="T7" fmla="*/ 0 h 100"/>
                <a:gd name="T8" fmla="*/ 0 w 211"/>
                <a:gd name="T9" fmla="*/ 5 h 100"/>
              </a:gdLst>
              <a:ahLst/>
              <a:cxnLst>
                <a:cxn ang="0">
                  <a:pos x="T0" y="T1"/>
                </a:cxn>
                <a:cxn ang="0">
                  <a:pos x="T2" y="T3"/>
                </a:cxn>
                <a:cxn ang="0">
                  <a:pos x="T4" y="T5"/>
                </a:cxn>
                <a:cxn ang="0">
                  <a:pos x="T6" y="T7"/>
                </a:cxn>
                <a:cxn ang="0">
                  <a:pos x="T8" y="T9"/>
                </a:cxn>
              </a:cxnLst>
              <a:rect l="0" t="0" r="r" b="b"/>
              <a:pathLst>
                <a:path w="211" h="100">
                  <a:moveTo>
                    <a:pt x="0" y="5"/>
                  </a:moveTo>
                  <a:lnTo>
                    <a:pt x="211" y="100"/>
                  </a:lnTo>
                  <a:lnTo>
                    <a:pt x="211" y="90"/>
                  </a:lnTo>
                  <a:lnTo>
                    <a:pt x="0" y="0"/>
                  </a:lnTo>
                  <a:lnTo>
                    <a:pt x="0"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47"/>
            <p:cNvSpPr>
              <a:spLocks/>
            </p:cNvSpPr>
            <p:nvPr/>
          </p:nvSpPr>
          <p:spPr bwMode="auto">
            <a:xfrm>
              <a:off x="5326063" y="2667000"/>
              <a:ext cx="93663" cy="425450"/>
            </a:xfrm>
            <a:custGeom>
              <a:avLst/>
              <a:gdLst>
                <a:gd name="T0" fmla="*/ 56 w 59"/>
                <a:gd name="T1" fmla="*/ 0 h 268"/>
                <a:gd name="T2" fmla="*/ 0 w 59"/>
                <a:gd name="T3" fmla="*/ 268 h 268"/>
                <a:gd name="T4" fmla="*/ 7 w 59"/>
                <a:gd name="T5" fmla="*/ 268 h 268"/>
                <a:gd name="T6" fmla="*/ 59 w 59"/>
                <a:gd name="T7" fmla="*/ 0 h 268"/>
                <a:gd name="T8" fmla="*/ 56 w 59"/>
                <a:gd name="T9" fmla="*/ 0 h 268"/>
              </a:gdLst>
              <a:ahLst/>
              <a:cxnLst>
                <a:cxn ang="0">
                  <a:pos x="T0" y="T1"/>
                </a:cxn>
                <a:cxn ang="0">
                  <a:pos x="T2" y="T3"/>
                </a:cxn>
                <a:cxn ang="0">
                  <a:pos x="T4" y="T5"/>
                </a:cxn>
                <a:cxn ang="0">
                  <a:pos x="T6" y="T7"/>
                </a:cxn>
                <a:cxn ang="0">
                  <a:pos x="T8" y="T9"/>
                </a:cxn>
              </a:cxnLst>
              <a:rect l="0" t="0" r="r" b="b"/>
              <a:pathLst>
                <a:path w="59" h="268">
                  <a:moveTo>
                    <a:pt x="56" y="0"/>
                  </a:moveTo>
                  <a:lnTo>
                    <a:pt x="0" y="268"/>
                  </a:lnTo>
                  <a:lnTo>
                    <a:pt x="7" y="268"/>
                  </a:lnTo>
                  <a:lnTo>
                    <a:pt x="59" y="0"/>
                  </a:lnTo>
                  <a:lnTo>
                    <a:pt x="56"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48"/>
            <p:cNvSpPr>
              <a:spLocks/>
            </p:cNvSpPr>
            <p:nvPr/>
          </p:nvSpPr>
          <p:spPr bwMode="auto">
            <a:xfrm>
              <a:off x="4994276" y="2497138"/>
              <a:ext cx="52388" cy="614363"/>
            </a:xfrm>
            <a:custGeom>
              <a:avLst/>
              <a:gdLst>
                <a:gd name="T0" fmla="*/ 28 w 33"/>
                <a:gd name="T1" fmla="*/ 0 h 387"/>
                <a:gd name="T2" fmla="*/ 0 w 33"/>
                <a:gd name="T3" fmla="*/ 387 h 387"/>
                <a:gd name="T4" fmla="*/ 2 w 33"/>
                <a:gd name="T5" fmla="*/ 387 h 387"/>
                <a:gd name="T6" fmla="*/ 33 w 33"/>
                <a:gd name="T7" fmla="*/ 0 h 387"/>
                <a:gd name="T8" fmla="*/ 28 w 33"/>
                <a:gd name="T9" fmla="*/ 0 h 387"/>
              </a:gdLst>
              <a:ahLst/>
              <a:cxnLst>
                <a:cxn ang="0">
                  <a:pos x="T0" y="T1"/>
                </a:cxn>
                <a:cxn ang="0">
                  <a:pos x="T2" y="T3"/>
                </a:cxn>
                <a:cxn ang="0">
                  <a:pos x="T4" y="T5"/>
                </a:cxn>
                <a:cxn ang="0">
                  <a:pos x="T6" y="T7"/>
                </a:cxn>
                <a:cxn ang="0">
                  <a:pos x="T8" y="T9"/>
                </a:cxn>
              </a:cxnLst>
              <a:rect l="0" t="0" r="r" b="b"/>
              <a:pathLst>
                <a:path w="33" h="387">
                  <a:moveTo>
                    <a:pt x="28" y="0"/>
                  </a:moveTo>
                  <a:lnTo>
                    <a:pt x="0" y="387"/>
                  </a:lnTo>
                  <a:lnTo>
                    <a:pt x="2" y="387"/>
                  </a:lnTo>
                  <a:lnTo>
                    <a:pt x="33" y="0"/>
                  </a:lnTo>
                  <a:lnTo>
                    <a:pt x="2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49"/>
            <p:cNvSpPr>
              <a:spLocks/>
            </p:cNvSpPr>
            <p:nvPr/>
          </p:nvSpPr>
          <p:spPr bwMode="auto">
            <a:xfrm>
              <a:off x="5005388" y="2667000"/>
              <a:ext cx="409575" cy="444500"/>
            </a:xfrm>
            <a:custGeom>
              <a:avLst/>
              <a:gdLst>
                <a:gd name="T0" fmla="*/ 254 w 258"/>
                <a:gd name="T1" fmla="*/ 0 h 280"/>
                <a:gd name="T2" fmla="*/ 0 w 258"/>
                <a:gd name="T3" fmla="*/ 278 h 280"/>
                <a:gd name="T4" fmla="*/ 5 w 258"/>
                <a:gd name="T5" fmla="*/ 280 h 280"/>
                <a:gd name="T6" fmla="*/ 258 w 258"/>
                <a:gd name="T7" fmla="*/ 0 h 280"/>
                <a:gd name="T8" fmla="*/ 254 w 258"/>
                <a:gd name="T9" fmla="*/ 0 h 280"/>
              </a:gdLst>
              <a:ahLst/>
              <a:cxnLst>
                <a:cxn ang="0">
                  <a:pos x="T0" y="T1"/>
                </a:cxn>
                <a:cxn ang="0">
                  <a:pos x="T2" y="T3"/>
                </a:cxn>
                <a:cxn ang="0">
                  <a:pos x="T4" y="T5"/>
                </a:cxn>
                <a:cxn ang="0">
                  <a:pos x="T6" y="T7"/>
                </a:cxn>
                <a:cxn ang="0">
                  <a:pos x="T8" y="T9"/>
                </a:cxn>
              </a:cxnLst>
              <a:rect l="0" t="0" r="r" b="b"/>
              <a:pathLst>
                <a:path w="258" h="280">
                  <a:moveTo>
                    <a:pt x="254" y="0"/>
                  </a:moveTo>
                  <a:lnTo>
                    <a:pt x="0" y="278"/>
                  </a:lnTo>
                  <a:lnTo>
                    <a:pt x="5" y="280"/>
                  </a:lnTo>
                  <a:lnTo>
                    <a:pt x="258" y="0"/>
                  </a:lnTo>
                  <a:lnTo>
                    <a:pt x="2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0"/>
            <p:cNvSpPr>
              <a:spLocks/>
            </p:cNvSpPr>
            <p:nvPr/>
          </p:nvSpPr>
          <p:spPr bwMode="auto">
            <a:xfrm>
              <a:off x="5241926" y="2735263"/>
              <a:ext cx="76200" cy="357188"/>
            </a:xfrm>
            <a:custGeom>
              <a:avLst/>
              <a:gdLst>
                <a:gd name="T0" fmla="*/ 0 w 48"/>
                <a:gd name="T1" fmla="*/ 0 h 225"/>
                <a:gd name="T2" fmla="*/ 41 w 48"/>
                <a:gd name="T3" fmla="*/ 225 h 225"/>
                <a:gd name="T4" fmla="*/ 48 w 48"/>
                <a:gd name="T5" fmla="*/ 225 h 225"/>
                <a:gd name="T6" fmla="*/ 8 w 48"/>
                <a:gd name="T7" fmla="*/ 0 h 225"/>
                <a:gd name="T8" fmla="*/ 0 w 48"/>
                <a:gd name="T9" fmla="*/ 0 h 225"/>
              </a:gdLst>
              <a:ahLst/>
              <a:cxnLst>
                <a:cxn ang="0">
                  <a:pos x="T0" y="T1"/>
                </a:cxn>
                <a:cxn ang="0">
                  <a:pos x="T2" y="T3"/>
                </a:cxn>
                <a:cxn ang="0">
                  <a:pos x="T4" y="T5"/>
                </a:cxn>
                <a:cxn ang="0">
                  <a:pos x="T6" y="T7"/>
                </a:cxn>
                <a:cxn ang="0">
                  <a:pos x="T8" y="T9"/>
                </a:cxn>
              </a:cxnLst>
              <a:rect l="0" t="0" r="r" b="b"/>
              <a:pathLst>
                <a:path w="48" h="225">
                  <a:moveTo>
                    <a:pt x="0" y="0"/>
                  </a:moveTo>
                  <a:lnTo>
                    <a:pt x="41" y="225"/>
                  </a:lnTo>
                  <a:lnTo>
                    <a:pt x="48" y="225"/>
                  </a:lnTo>
                  <a:lnTo>
                    <a:pt x="8" y="0"/>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1"/>
            <p:cNvSpPr>
              <a:spLocks/>
            </p:cNvSpPr>
            <p:nvPr/>
          </p:nvSpPr>
          <p:spPr bwMode="auto">
            <a:xfrm>
              <a:off x="4492626" y="2312988"/>
              <a:ext cx="38100" cy="546100"/>
            </a:xfrm>
            <a:custGeom>
              <a:avLst/>
              <a:gdLst>
                <a:gd name="T0" fmla="*/ 19 w 24"/>
                <a:gd name="T1" fmla="*/ 2 h 344"/>
                <a:gd name="T2" fmla="*/ 0 w 24"/>
                <a:gd name="T3" fmla="*/ 344 h 344"/>
                <a:gd name="T4" fmla="*/ 5 w 24"/>
                <a:gd name="T5" fmla="*/ 344 h 344"/>
                <a:gd name="T6" fmla="*/ 24 w 24"/>
                <a:gd name="T7" fmla="*/ 0 h 344"/>
                <a:gd name="T8" fmla="*/ 19 w 24"/>
                <a:gd name="T9" fmla="*/ 2 h 344"/>
              </a:gdLst>
              <a:ahLst/>
              <a:cxnLst>
                <a:cxn ang="0">
                  <a:pos x="T0" y="T1"/>
                </a:cxn>
                <a:cxn ang="0">
                  <a:pos x="T2" y="T3"/>
                </a:cxn>
                <a:cxn ang="0">
                  <a:pos x="T4" y="T5"/>
                </a:cxn>
                <a:cxn ang="0">
                  <a:pos x="T6" y="T7"/>
                </a:cxn>
                <a:cxn ang="0">
                  <a:pos x="T8" y="T9"/>
                </a:cxn>
              </a:cxnLst>
              <a:rect l="0" t="0" r="r" b="b"/>
              <a:pathLst>
                <a:path w="24" h="344">
                  <a:moveTo>
                    <a:pt x="19" y="2"/>
                  </a:moveTo>
                  <a:lnTo>
                    <a:pt x="0" y="344"/>
                  </a:lnTo>
                  <a:lnTo>
                    <a:pt x="5" y="344"/>
                  </a:lnTo>
                  <a:lnTo>
                    <a:pt x="24" y="0"/>
                  </a:lnTo>
                  <a:lnTo>
                    <a:pt x="19"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2"/>
            <p:cNvSpPr>
              <a:spLocks/>
            </p:cNvSpPr>
            <p:nvPr/>
          </p:nvSpPr>
          <p:spPr bwMode="auto">
            <a:xfrm>
              <a:off x="4508501" y="2493963"/>
              <a:ext cx="523875" cy="379413"/>
            </a:xfrm>
            <a:custGeom>
              <a:avLst/>
              <a:gdLst>
                <a:gd name="T0" fmla="*/ 0 w 330"/>
                <a:gd name="T1" fmla="*/ 235 h 239"/>
                <a:gd name="T2" fmla="*/ 327 w 330"/>
                <a:gd name="T3" fmla="*/ 0 h 239"/>
                <a:gd name="T4" fmla="*/ 330 w 330"/>
                <a:gd name="T5" fmla="*/ 5 h 239"/>
                <a:gd name="T6" fmla="*/ 0 w 330"/>
                <a:gd name="T7" fmla="*/ 239 h 239"/>
                <a:gd name="T8" fmla="*/ 0 w 330"/>
                <a:gd name="T9" fmla="*/ 235 h 239"/>
              </a:gdLst>
              <a:ahLst/>
              <a:cxnLst>
                <a:cxn ang="0">
                  <a:pos x="T0" y="T1"/>
                </a:cxn>
                <a:cxn ang="0">
                  <a:pos x="T2" y="T3"/>
                </a:cxn>
                <a:cxn ang="0">
                  <a:pos x="T4" y="T5"/>
                </a:cxn>
                <a:cxn ang="0">
                  <a:pos x="T6" y="T7"/>
                </a:cxn>
                <a:cxn ang="0">
                  <a:pos x="T8" y="T9"/>
                </a:cxn>
              </a:cxnLst>
              <a:rect l="0" t="0" r="r" b="b"/>
              <a:pathLst>
                <a:path w="330" h="239">
                  <a:moveTo>
                    <a:pt x="0" y="235"/>
                  </a:moveTo>
                  <a:lnTo>
                    <a:pt x="327" y="0"/>
                  </a:lnTo>
                  <a:lnTo>
                    <a:pt x="330" y="5"/>
                  </a:lnTo>
                  <a:lnTo>
                    <a:pt x="0" y="239"/>
                  </a:lnTo>
                  <a:lnTo>
                    <a:pt x="0" y="2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3"/>
            <p:cNvSpPr>
              <a:spLocks/>
            </p:cNvSpPr>
            <p:nvPr/>
          </p:nvSpPr>
          <p:spPr bwMode="auto">
            <a:xfrm>
              <a:off x="4508501" y="2878138"/>
              <a:ext cx="466725" cy="252413"/>
            </a:xfrm>
            <a:custGeom>
              <a:avLst/>
              <a:gdLst>
                <a:gd name="T0" fmla="*/ 0 w 294"/>
                <a:gd name="T1" fmla="*/ 7 h 159"/>
                <a:gd name="T2" fmla="*/ 289 w 294"/>
                <a:gd name="T3" fmla="*/ 159 h 159"/>
                <a:gd name="T4" fmla="*/ 294 w 294"/>
                <a:gd name="T5" fmla="*/ 156 h 159"/>
                <a:gd name="T6" fmla="*/ 2 w 294"/>
                <a:gd name="T7" fmla="*/ 0 h 159"/>
                <a:gd name="T8" fmla="*/ 0 w 294"/>
                <a:gd name="T9" fmla="*/ 7 h 159"/>
              </a:gdLst>
              <a:ahLst/>
              <a:cxnLst>
                <a:cxn ang="0">
                  <a:pos x="T0" y="T1"/>
                </a:cxn>
                <a:cxn ang="0">
                  <a:pos x="T2" y="T3"/>
                </a:cxn>
                <a:cxn ang="0">
                  <a:pos x="T4" y="T5"/>
                </a:cxn>
                <a:cxn ang="0">
                  <a:pos x="T6" y="T7"/>
                </a:cxn>
                <a:cxn ang="0">
                  <a:pos x="T8" y="T9"/>
                </a:cxn>
              </a:cxnLst>
              <a:rect l="0" t="0" r="r" b="b"/>
              <a:pathLst>
                <a:path w="294" h="159">
                  <a:moveTo>
                    <a:pt x="0" y="7"/>
                  </a:moveTo>
                  <a:lnTo>
                    <a:pt x="289" y="159"/>
                  </a:lnTo>
                  <a:lnTo>
                    <a:pt x="294" y="156"/>
                  </a:lnTo>
                  <a:lnTo>
                    <a:pt x="2" y="0"/>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4"/>
            <p:cNvSpPr>
              <a:spLocks/>
            </p:cNvSpPr>
            <p:nvPr/>
          </p:nvSpPr>
          <p:spPr bwMode="auto">
            <a:xfrm>
              <a:off x="3981451" y="2478088"/>
              <a:ext cx="496888" cy="400050"/>
            </a:xfrm>
            <a:custGeom>
              <a:avLst/>
              <a:gdLst>
                <a:gd name="T0" fmla="*/ 0 w 313"/>
                <a:gd name="T1" fmla="*/ 7 h 252"/>
                <a:gd name="T2" fmla="*/ 313 w 313"/>
                <a:gd name="T3" fmla="*/ 252 h 252"/>
                <a:gd name="T4" fmla="*/ 313 w 313"/>
                <a:gd name="T5" fmla="*/ 245 h 252"/>
                <a:gd name="T6" fmla="*/ 2 w 313"/>
                <a:gd name="T7" fmla="*/ 0 h 252"/>
                <a:gd name="T8" fmla="*/ 0 w 313"/>
                <a:gd name="T9" fmla="*/ 7 h 252"/>
              </a:gdLst>
              <a:ahLst/>
              <a:cxnLst>
                <a:cxn ang="0">
                  <a:pos x="T0" y="T1"/>
                </a:cxn>
                <a:cxn ang="0">
                  <a:pos x="T2" y="T3"/>
                </a:cxn>
                <a:cxn ang="0">
                  <a:pos x="T4" y="T5"/>
                </a:cxn>
                <a:cxn ang="0">
                  <a:pos x="T6" y="T7"/>
                </a:cxn>
                <a:cxn ang="0">
                  <a:pos x="T8" y="T9"/>
                </a:cxn>
              </a:cxnLst>
              <a:rect l="0" t="0" r="r" b="b"/>
              <a:pathLst>
                <a:path w="313" h="252">
                  <a:moveTo>
                    <a:pt x="0" y="7"/>
                  </a:moveTo>
                  <a:lnTo>
                    <a:pt x="313" y="252"/>
                  </a:lnTo>
                  <a:lnTo>
                    <a:pt x="313" y="245"/>
                  </a:lnTo>
                  <a:lnTo>
                    <a:pt x="2" y="0"/>
                  </a:lnTo>
                  <a:lnTo>
                    <a:pt x="0" y="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55"/>
            <p:cNvSpPr>
              <a:spLocks/>
            </p:cNvSpPr>
            <p:nvPr/>
          </p:nvSpPr>
          <p:spPr bwMode="auto">
            <a:xfrm>
              <a:off x="3857626" y="2486025"/>
              <a:ext cx="120650" cy="576263"/>
            </a:xfrm>
            <a:custGeom>
              <a:avLst/>
              <a:gdLst>
                <a:gd name="T0" fmla="*/ 73 w 76"/>
                <a:gd name="T1" fmla="*/ 0 h 363"/>
                <a:gd name="T2" fmla="*/ 0 w 76"/>
                <a:gd name="T3" fmla="*/ 363 h 363"/>
                <a:gd name="T4" fmla="*/ 7 w 76"/>
                <a:gd name="T5" fmla="*/ 363 h 363"/>
                <a:gd name="T6" fmla="*/ 76 w 76"/>
                <a:gd name="T7" fmla="*/ 2 h 363"/>
                <a:gd name="T8" fmla="*/ 73 w 76"/>
                <a:gd name="T9" fmla="*/ 0 h 363"/>
              </a:gdLst>
              <a:ahLst/>
              <a:cxnLst>
                <a:cxn ang="0">
                  <a:pos x="T0" y="T1"/>
                </a:cxn>
                <a:cxn ang="0">
                  <a:pos x="T2" y="T3"/>
                </a:cxn>
                <a:cxn ang="0">
                  <a:pos x="T4" y="T5"/>
                </a:cxn>
                <a:cxn ang="0">
                  <a:pos x="T6" y="T7"/>
                </a:cxn>
                <a:cxn ang="0">
                  <a:pos x="T8" y="T9"/>
                </a:cxn>
              </a:cxnLst>
              <a:rect l="0" t="0" r="r" b="b"/>
              <a:pathLst>
                <a:path w="76" h="363">
                  <a:moveTo>
                    <a:pt x="73" y="0"/>
                  </a:moveTo>
                  <a:lnTo>
                    <a:pt x="0" y="363"/>
                  </a:lnTo>
                  <a:lnTo>
                    <a:pt x="7" y="363"/>
                  </a:lnTo>
                  <a:lnTo>
                    <a:pt x="76" y="2"/>
                  </a:lnTo>
                  <a:lnTo>
                    <a:pt x="7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56"/>
            <p:cNvSpPr>
              <a:spLocks/>
            </p:cNvSpPr>
            <p:nvPr/>
          </p:nvSpPr>
          <p:spPr bwMode="auto">
            <a:xfrm>
              <a:off x="3451226" y="2633663"/>
              <a:ext cx="387350" cy="428625"/>
            </a:xfrm>
            <a:custGeom>
              <a:avLst/>
              <a:gdLst>
                <a:gd name="T0" fmla="*/ 0 w 244"/>
                <a:gd name="T1" fmla="*/ 4 h 270"/>
                <a:gd name="T2" fmla="*/ 239 w 244"/>
                <a:gd name="T3" fmla="*/ 270 h 270"/>
                <a:gd name="T4" fmla="*/ 244 w 244"/>
                <a:gd name="T5" fmla="*/ 270 h 270"/>
                <a:gd name="T6" fmla="*/ 7 w 244"/>
                <a:gd name="T7" fmla="*/ 0 h 270"/>
                <a:gd name="T8" fmla="*/ 0 w 244"/>
                <a:gd name="T9" fmla="*/ 4 h 270"/>
              </a:gdLst>
              <a:ahLst/>
              <a:cxnLst>
                <a:cxn ang="0">
                  <a:pos x="T0" y="T1"/>
                </a:cxn>
                <a:cxn ang="0">
                  <a:pos x="T2" y="T3"/>
                </a:cxn>
                <a:cxn ang="0">
                  <a:pos x="T4" y="T5"/>
                </a:cxn>
                <a:cxn ang="0">
                  <a:pos x="T6" y="T7"/>
                </a:cxn>
                <a:cxn ang="0">
                  <a:pos x="T8" y="T9"/>
                </a:cxn>
              </a:cxnLst>
              <a:rect l="0" t="0" r="r" b="b"/>
              <a:pathLst>
                <a:path w="244" h="270">
                  <a:moveTo>
                    <a:pt x="0" y="4"/>
                  </a:moveTo>
                  <a:lnTo>
                    <a:pt x="239" y="270"/>
                  </a:lnTo>
                  <a:lnTo>
                    <a:pt x="244" y="270"/>
                  </a:lnTo>
                  <a:lnTo>
                    <a:pt x="7" y="0"/>
                  </a:lnTo>
                  <a:lnTo>
                    <a:pt x="0" y="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7"/>
            <p:cNvSpPr>
              <a:spLocks/>
            </p:cNvSpPr>
            <p:nvPr/>
          </p:nvSpPr>
          <p:spPr bwMode="auto">
            <a:xfrm>
              <a:off x="3879851" y="2878138"/>
              <a:ext cx="606425" cy="203200"/>
            </a:xfrm>
            <a:custGeom>
              <a:avLst/>
              <a:gdLst>
                <a:gd name="T0" fmla="*/ 0 w 382"/>
                <a:gd name="T1" fmla="*/ 123 h 128"/>
                <a:gd name="T2" fmla="*/ 382 w 382"/>
                <a:gd name="T3" fmla="*/ 0 h 128"/>
                <a:gd name="T4" fmla="*/ 382 w 382"/>
                <a:gd name="T5" fmla="*/ 7 h 128"/>
                <a:gd name="T6" fmla="*/ 0 w 382"/>
                <a:gd name="T7" fmla="*/ 128 h 128"/>
                <a:gd name="T8" fmla="*/ 0 w 382"/>
                <a:gd name="T9" fmla="*/ 123 h 128"/>
              </a:gdLst>
              <a:ahLst/>
              <a:cxnLst>
                <a:cxn ang="0">
                  <a:pos x="T0" y="T1"/>
                </a:cxn>
                <a:cxn ang="0">
                  <a:pos x="T2" y="T3"/>
                </a:cxn>
                <a:cxn ang="0">
                  <a:pos x="T4" y="T5"/>
                </a:cxn>
                <a:cxn ang="0">
                  <a:pos x="T6" y="T7"/>
                </a:cxn>
                <a:cxn ang="0">
                  <a:pos x="T8" y="T9"/>
                </a:cxn>
              </a:cxnLst>
              <a:rect l="0" t="0" r="r" b="b"/>
              <a:pathLst>
                <a:path w="382" h="128">
                  <a:moveTo>
                    <a:pt x="0" y="123"/>
                  </a:moveTo>
                  <a:lnTo>
                    <a:pt x="382" y="0"/>
                  </a:lnTo>
                  <a:lnTo>
                    <a:pt x="382" y="7"/>
                  </a:lnTo>
                  <a:lnTo>
                    <a:pt x="0" y="128"/>
                  </a:lnTo>
                  <a:lnTo>
                    <a:pt x="0"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58"/>
            <p:cNvSpPr>
              <a:spLocks/>
            </p:cNvSpPr>
            <p:nvPr/>
          </p:nvSpPr>
          <p:spPr bwMode="auto">
            <a:xfrm>
              <a:off x="4384676" y="2889250"/>
              <a:ext cx="112713" cy="455613"/>
            </a:xfrm>
            <a:custGeom>
              <a:avLst/>
              <a:gdLst>
                <a:gd name="T0" fmla="*/ 68 w 71"/>
                <a:gd name="T1" fmla="*/ 0 h 287"/>
                <a:gd name="T2" fmla="*/ 0 w 71"/>
                <a:gd name="T3" fmla="*/ 287 h 287"/>
                <a:gd name="T4" fmla="*/ 4 w 71"/>
                <a:gd name="T5" fmla="*/ 287 h 287"/>
                <a:gd name="T6" fmla="*/ 71 w 71"/>
                <a:gd name="T7" fmla="*/ 0 h 287"/>
                <a:gd name="T8" fmla="*/ 68 w 71"/>
                <a:gd name="T9" fmla="*/ 0 h 287"/>
              </a:gdLst>
              <a:ahLst/>
              <a:cxnLst>
                <a:cxn ang="0">
                  <a:pos x="T0" y="T1"/>
                </a:cxn>
                <a:cxn ang="0">
                  <a:pos x="T2" y="T3"/>
                </a:cxn>
                <a:cxn ang="0">
                  <a:pos x="T4" y="T5"/>
                </a:cxn>
                <a:cxn ang="0">
                  <a:pos x="T6" y="T7"/>
                </a:cxn>
                <a:cxn ang="0">
                  <a:pos x="T8" y="T9"/>
                </a:cxn>
              </a:cxnLst>
              <a:rect l="0" t="0" r="r" b="b"/>
              <a:pathLst>
                <a:path w="71" h="287">
                  <a:moveTo>
                    <a:pt x="68" y="0"/>
                  </a:moveTo>
                  <a:lnTo>
                    <a:pt x="0" y="287"/>
                  </a:lnTo>
                  <a:lnTo>
                    <a:pt x="4" y="287"/>
                  </a:lnTo>
                  <a:lnTo>
                    <a:pt x="71" y="0"/>
                  </a:lnTo>
                  <a:lnTo>
                    <a:pt x="6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59"/>
            <p:cNvSpPr>
              <a:spLocks/>
            </p:cNvSpPr>
            <p:nvPr/>
          </p:nvSpPr>
          <p:spPr bwMode="auto">
            <a:xfrm>
              <a:off x="3360738" y="2982913"/>
              <a:ext cx="895350" cy="41275"/>
            </a:xfrm>
            <a:custGeom>
              <a:avLst/>
              <a:gdLst>
                <a:gd name="T0" fmla="*/ 0 w 564"/>
                <a:gd name="T1" fmla="*/ 0 h 26"/>
                <a:gd name="T2" fmla="*/ 564 w 564"/>
                <a:gd name="T3" fmla="*/ 19 h 26"/>
                <a:gd name="T4" fmla="*/ 564 w 564"/>
                <a:gd name="T5" fmla="*/ 26 h 26"/>
                <a:gd name="T6" fmla="*/ 0 w 564"/>
                <a:gd name="T7" fmla="*/ 5 h 26"/>
                <a:gd name="T8" fmla="*/ 0 w 564"/>
                <a:gd name="T9" fmla="*/ 0 h 26"/>
              </a:gdLst>
              <a:ahLst/>
              <a:cxnLst>
                <a:cxn ang="0">
                  <a:pos x="T0" y="T1"/>
                </a:cxn>
                <a:cxn ang="0">
                  <a:pos x="T2" y="T3"/>
                </a:cxn>
                <a:cxn ang="0">
                  <a:pos x="T4" y="T5"/>
                </a:cxn>
                <a:cxn ang="0">
                  <a:pos x="T6" y="T7"/>
                </a:cxn>
                <a:cxn ang="0">
                  <a:pos x="T8" y="T9"/>
                </a:cxn>
              </a:cxnLst>
              <a:rect l="0" t="0" r="r" b="b"/>
              <a:pathLst>
                <a:path w="564" h="26">
                  <a:moveTo>
                    <a:pt x="0" y="0"/>
                  </a:moveTo>
                  <a:lnTo>
                    <a:pt x="564" y="19"/>
                  </a:lnTo>
                  <a:lnTo>
                    <a:pt x="564" y="26"/>
                  </a:lnTo>
                  <a:lnTo>
                    <a:pt x="0" y="5"/>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0"/>
            <p:cNvSpPr>
              <a:spLocks/>
            </p:cNvSpPr>
            <p:nvPr/>
          </p:nvSpPr>
          <p:spPr bwMode="auto">
            <a:xfrm>
              <a:off x="3278188" y="3040063"/>
              <a:ext cx="549275" cy="49213"/>
            </a:xfrm>
            <a:custGeom>
              <a:avLst/>
              <a:gdLst>
                <a:gd name="T0" fmla="*/ 0 w 346"/>
                <a:gd name="T1" fmla="*/ 0 h 31"/>
                <a:gd name="T2" fmla="*/ 346 w 346"/>
                <a:gd name="T3" fmla="*/ 26 h 31"/>
                <a:gd name="T4" fmla="*/ 346 w 346"/>
                <a:gd name="T5" fmla="*/ 31 h 31"/>
                <a:gd name="T6" fmla="*/ 0 w 346"/>
                <a:gd name="T7" fmla="*/ 5 h 31"/>
                <a:gd name="T8" fmla="*/ 0 w 346"/>
                <a:gd name="T9" fmla="*/ 0 h 31"/>
              </a:gdLst>
              <a:ahLst/>
              <a:cxnLst>
                <a:cxn ang="0">
                  <a:pos x="T0" y="T1"/>
                </a:cxn>
                <a:cxn ang="0">
                  <a:pos x="T2" y="T3"/>
                </a:cxn>
                <a:cxn ang="0">
                  <a:pos x="T4" y="T5"/>
                </a:cxn>
                <a:cxn ang="0">
                  <a:pos x="T6" y="T7"/>
                </a:cxn>
                <a:cxn ang="0">
                  <a:pos x="T8" y="T9"/>
                </a:cxn>
              </a:cxnLst>
              <a:rect l="0" t="0" r="r" b="b"/>
              <a:pathLst>
                <a:path w="346" h="31">
                  <a:moveTo>
                    <a:pt x="0" y="0"/>
                  </a:moveTo>
                  <a:lnTo>
                    <a:pt x="346" y="26"/>
                  </a:lnTo>
                  <a:lnTo>
                    <a:pt x="346" y="31"/>
                  </a:lnTo>
                  <a:lnTo>
                    <a:pt x="0" y="5"/>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1"/>
            <p:cNvSpPr>
              <a:spLocks/>
            </p:cNvSpPr>
            <p:nvPr/>
          </p:nvSpPr>
          <p:spPr bwMode="auto">
            <a:xfrm>
              <a:off x="3259138" y="3051175"/>
              <a:ext cx="55563" cy="244475"/>
            </a:xfrm>
            <a:custGeom>
              <a:avLst/>
              <a:gdLst>
                <a:gd name="T0" fmla="*/ 0 w 35"/>
                <a:gd name="T1" fmla="*/ 0 h 154"/>
                <a:gd name="T2" fmla="*/ 30 w 35"/>
                <a:gd name="T3" fmla="*/ 154 h 154"/>
                <a:gd name="T4" fmla="*/ 35 w 35"/>
                <a:gd name="T5" fmla="*/ 154 h 154"/>
                <a:gd name="T6" fmla="*/ 4 w 35"/>
                <a:gd name="T7" fmla="*/ 0 h 154"/>
                <a:gd name="T8" fmla="*/ 0 w 35"/>
                <a:gd name="T9" fmla="*/ 0 h 154"/>
              </a:gdLst>
              <a:ahLst/>
              <a:cxnLst>
                <a:cxn ang="0">
                  <a:pos x="T0" y="T1"/>
                </a:cxn>
                <a:cxn ang="0">
                  <a:pos x="T2" y="T3"/>
                </a:cxn>
                <a:cxn ang="0">
                  <a:pos x="T4" y="T5"/>
                </a:cxn>
                <a:cxn ang="0">
                  <a:pos x="T6" y="T7"/>
                </a:cxn>
                <a:cxn ang="0">
                  <a:pos x="T8" y="T9"/>
                </a:cxn>
              </a:cxnLst>
              <a:rect l="0" t="0" r="r" b="b"/>
              <a:pathLst>
                <a:path w="35" h="154">
                  <a:moveTo>
                    <a:pt x="0" y="0"/>
                  </a:moveTo>
                  <a:lnTo>
                    <a:pt x="30" y="154"/>
                  </a:lnTo>
                  <a:lnTo>
                    <a:pt x="35" y="154"/>
                  </a:lnTo>
                  <a:lnTo>
                    <a:pt x="4"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2"/>
            <p:cNvSpPr>
              <a:spLocks/>
            </p:cNvSpPr>
            <p:nvPr/>
          </p:nvSpPr>
          <p:spPr bwMode="auto">
            <a:xfrm>
              <a:off x="3262313" y="3043238"/>
              <a:ext cx="560388" cy="477838"/>
            </a:xfrm>
            <a:custGeom>
              <a:avLst/>
              <a:gdLst>
                <a:gd name="T0" fmla="*/ 0 w 353"/>
                <a:gd name="T1" fmla="*/ 5 h 301"/>
                <a:gd name="T2" fmla="*/ 351 w 353"/>
                <a:gd name="T3" fmla="*/ 301 h 301"/>
                <a:gd name="T4" fmla="*/ 353 w 353"/>
                <a:gd name="T5" fmla="*/ 297 h 301"/>
                <a:gd name="T6" fmla="*/ 5 w 353"/>
                <a:gd name="T7" fmla="*/ 0 h 301"/>
                <a:gd name="T8" fmla="*/ 0 w 353"/>
                <a:gd name="T9" fmla="*/ 5 h 301"/>
              </a:gdLst>
              <a:ahLst/>
              <a:cxnLst>
                <a:cxn ang="0">
                  <a:pos x="T0" y="T1"/>
                </a:cxn>
                <a:cxn ang="0">
                  <a:pos x="T2" y="T3"/>
                </a:cxn>
                <a:cxn ang="0">
                  <a:pos x="T4" y="T5"/>
                </a:cxn>
                <a:cxn ang="0">
                  <a:pos x="T6" y="T7"/>
                </a:cxn>
                <a:cxn ang="0">
                  <a:pos x="T8" y="T9"/>
                </a:cxn>
              </a:cxnLst>
              <a:rect l="0" t="0" r="r" b="b"/>
              <a:pathLst>
                <a:path w="353" h="301">
                  <a:moveTo>
                    <a:pt x="0" y="5"/>
                  </a:moveTo>
                  <a:lnTo>
                    <a:pt x="351" y="301"/>
                  </a:lnTo>
                  <a:lnTo>
                    <a:pt x="353" y="297"/>
                  </a:lnTo>
                  <a:lnTo>
                    <a:pt x="5" y="0"/>
                  </a:lnTo>
                  <a:lnTo>
                    <a:pt x="0"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3"/>
            <p:cNvSpPr>
              <a:spLocks/>
            </p:cNvSpPr>
            <p:nvPr/>
          </p:nvSpPr>
          <p:spPr bwMode="auto">
            <a:xfrm>
              <a:off x="3838576" y="3114675"/>
              <a:ext cx="19050" cy="388938"/>
            </a:xfrm>
            <a:custGeom>
              <a:avLst/>
              <a:gdLst>
                <a:gd name="T0" fmla="*/ 7 w 12"/>
                <a:gd name="T1" fmla="*/ 5 h 245"/>
                <a:gd name="T2" fmla="*/ 0 w 12"/>
                <a:gd name="T3" fmla="*/ 245 h 245"/>
                <a:gd name="T4" fmla="*/ 7 w 12"/>
                <a:gd name="T5" fmla="*/ 245 h 245"/>
                <a:gd name="T6" fmla="*/ 12 w 12"/>
                <a:gd name="T7" fmla="*/ 0 h 245"/>
                <a:gd name="T8" fmla="*/ 7 w 12"/>
                <a:gd name="T9" fmla="*/ 5 h 245"/>
              </a:gdLst>
              <a:ahLst/>
              <a:cxnLst>
                <a:cxn ang="0">
                  <a:pos x="T0" y="T1"/>
                </a:cxn>
                <a:cxn ang="0">
                  <a:pos x="T2" y="T3"/>
                </a:cxn>
                <a:cxn ang="0">
                  <a:pos x="T4" y="T5"/>
                </a:cxn>
                <a:cxn ang="0">
                  <a:pos x="T6" y="T7"/>
                </a:cxn>
                <a:cxn ang="0">
                  <a:pos x="T8" y="T9"/>
                </a:cxn>
              </a:cxnLst>
              <a:rect l="0" t="0" r="r" b="b"/>
              <a:pathLst>
                <a:path w="12" h="245">
                  <a:moveTo>
                    <a:pt x="7" y="5"/>
                  </a:moveTo>
                  <a:lnTo>
                    <a:pt x="0" y="245"/>
                  </a:lnTo>
                  <a:lnTo>
                    <a:pt x="7" y="245"/>
                  </a:lnTo>
                  <a:lnTo>
                    <a:pt x="12" y="0"/>
                  </a:lnTo>
                  <a:lnTo>
                    <a:pt x="7" y="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4"/>
            <p:cNvSpPr>
              <a:spLocks/>
            </p:cNvSpPr>
            <p:nvPr/>
          </p:nvSpPr>
          <p:spPr bwMode="auto">
            <a:xfrm>
              <a:off x="3879851" y="3089275"/>
              <a:ext cx="477838" cy="274638"/>
            </a:xfrm>
            <a:custGeom>
              <a:avLst/>
              <a:gdLst>
                <a:gd name="T0" fmla="*/ 0 w 301"/>
                <a:gd name="T1" fmla="*/ 12 h 173"/>
                <a:gd name="T2" fmla="*/ 296 w 301"/>
                <a:gd name="T3" fmla="*/ 173 h 173"/>
                <a:gd name="T4" fmla="*/ 301 w 301"/>
                <a:gd name="T5" fmla="*/ 168 h 173"/>
                <a:gd name="T6" fmla="*/ 0 w 301"/>
                <a:gd name="T7" fmla="*/ 0 h 173"/>
                <a:gd name="T8" fmla="*/ 0 w 301"/>
                <a:gd name="T9" fmla="*/ 12 h 173"/>
              </a:gdLst>
              <a:ahLst/>
              <a:cxnLst>
                <a:cxn ang="0">
                  <a:pos x="T0" y="T1"/>
                </a:cxn>
                <a:cxn ang="0">
                  <a:pos x="T2" y="T3"/>
                </a:cxn>
                <a:cxn ang="0">
                  <a:pos x="T4" y="T5"/>
                </a:cxn>
                <a:cxn ang="0">
                  <a:pos x="T6" y="T7"/>
                </a:cxn>
                <a:cxn ang="0">
                  <a:pos x="T8" y="T9"/>
                </a:cxn>
              </a:cxnLst>
              <a:rect l="0" t="0" r="r" b="b"/>
              <a:pathLst>
                <a:path w="301" h="173">
                  <a:moveTo>
                    <a:pt x="0" y="12"/>
                  </a:moveTo>
                  <a:lnTo>
                    <a:pt x="296" y="173"/>
                  </a:lnTo>
                  <a:lnTo>
                    <a:pt x="301" y="168"/>
                  </a:lnTo>
                  <a:lnTo>
                    <a:pt x="0" y="0"/>
                  </a:lnTo>
                  <a:lnTo>
                    <a:pt x="0"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65"/>
            <p:cNvSpPr>
              <a:spLocks/>
            </p:cNvSpPr>
            <p:nvPr/>
          </p:nvSpPr>
          <p:spPr bwMode="auto">
            <a:xfrm>
              <a:off x="4398963" y="3136900"/>
              <a:ext cx="568325" cy="230188"/>
            </a:xfrm>
            <a:custGeom>
              <a:avLst/>
              <a:gdLst>
                <a:gd name="T0" fmla="*/ 0 w 358"/>
                <a:gd name="T1" fmla="*/ 136 h 145"/>
                <a:gd name="T2" fmla="*/ 358 w 358"/>
                <a:gd name="T3" fmla="*/ 0 h 145"/>
                <a:gd name="T4" fmla="*/ 358 w 358"/>
                <a:gd name="T5" fmla="*/ 8 h 145"/>
                <a:gd name="T6" fmla="*/ 0 w 358"/>
                <a:gd name="T7" fmla="*/ 145 h 145"/>
                <a:gd name="T8" fmla="*/ 0 w 358"/>
                <a:gd name="T9" fmla="*/ 136 h 145"/>
              </a:gdLst>
              <a:ahLst/>
              <a:cxnLst>
                <a:cxn ang="0">
                  <a:pos x="T0" y="T1"/>
                </a:cxn>
                <a:cxn ang="0">
                  <a:pos x="T2" y="T3"/>
                </a:cxn>
                <a:cxn ang="0">
                  <a:pos x="T4" y="T5"/>
                </a:cxn>
                <a:cxn ang="0">
                  <a:pos x="T6" y="T7"/>
                </a:cxn>
                <a:cxn ang="0">
                  <a:pos x="T8" y="T9"/>
                </a:cxn>
              </a:cxnLst>
              <a:rect l="0" t="0" r="r" b="b"/>
              <a:pathLst>
                <a:path w="358" h="145">
                  <a:moveTo>
                    <a:pt x="0" y="136"/>
                  </a:moveTo>
                  <a:lnTo>
                    <a:pt x="358" y="0"/>
                  </a:lnTo>
                  <a:lnTo>
                    <a:pt x="358" y="8"/>
                  </a:lnTo>
                  <a:lnTo>
                    <a:pt x="0" y="145"/>
                  </a:lnTo>
                  <a:lnTo>
                    <a:pt x="0" y="1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66"/>
            <p:cNvSpPr>
              <a:spLocks/>
            </p:cNvSpPr>
            <p:nvPr/>
          </p:nvSpPr>
          <p:spPr bwMode="auto">
            <a:xfrm>
              <a:off x="5019676" y="3122613"/>
              <a:ext cx="260350" cy="14288"/>
            </a:xfrm>
            <a:custGeom>
              <a:avLst/>
              <a:gdLst>
                <a:gd name="T0" fmla="*/ 0 w 164"/>
                <a:gd name="T1" fmla="*/ 2 h 9"/>
                <a:gd name="T2" fmla="*/ 164 w 164"/>
                <a:gd name="T3" fmla="*/ 0 h 9"/>
                <a:gd name="T4" fmla="*/ 164 w 164"/>
                <a:gd name="T5" fmla="*/ 2 h 9"/>
                <a:gd name="T6" fmla="*/ 0 w 164"/>
                <a:gd name="T7" fmla="*/ 9 h 9"/>
                <a:gd name="T8" fmla="*/ 0 w 164"/>
                <a:gd name="T9" fmla="*/ 2 h 9"/>
              </a:gdLst>
              <a:ahLst/>
              <a:cxnLst>
                <a:cxn ang="0">
                  <a:pos x="T0" y="T1"/>
                </a:cxn>
                <a:cxn ang="0">
                  <a:pos x="T2" y="T3"/>
                </a:cxn>
                <a:cxn ang="0">
                  <a:pos x="T4" y="T5"/>
                </a:cxn>
                <a:cxn ang="0">
                  <a:pos x="T6" y="T7"/>
                </a:cxn>
                <a:cxn ang="0">
                  <a:pos x="T8" y="T9"/>
                </a:cxn>
              </a:cxnLst>
              <a:rect l="0" t="0" r="r" b="b"/>
              <a:pathLst>
                <a:path w="164" h="9">
                  <a:moveTo>
                    <a:pt x="0" y="2"/>
                  </a:moveTo>
                  <a:lnTo>
                    <a:pt x="164" y="0"/>
                  </a:lnTo>
                  <a:lnTo>
                    <a:pt x="164" y="2"/>
                  </a:lnTo>
                  <a:lnTo>
                    <a:pt x="0" y="9"/>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7"/>
            <p:cNvSpPr>
              <a:spLocks/>
            </p:cNvSpPr>
            <p:nvPr/>
          </p:nvSpPr>
          <p:spPr bwMode="auto">
            <a:xfrm>
              <a:off x="4640263" y="3141663"/>
              <a:ext cx="331788" cy="417513"/>
            </a:xfrm>
            <a:custGeom>
              <a:avLst/>
              <a:gdLst>
                <a:gd name="T0" fmla="*/ 209 w 209"/>
                <a:gd name="T1" fmla="*/ 0 h 263"/>
                <a:gd name="T2" fmla="*/ 0 w 209"/>
                <a:gd name="T3" fmla="*/ 263 h 263"/>
                <a:gd name="T4" fmla="*/ 9 w 209"/>
                <a:gd name="T5" fmla="*/ 263 h 263"/>
                <a:gd name="T6" fmla="*/ 209 w 209"/>
                <a:gd name="T7" fmla="*/ 5 h 263"/>
                <a:gd name="T8" fmla="*/ 209 w 209"/>
                <a:gd name="T9" fmla="*/ 0 h 263"/>
              </a:gdLst>
              <a:ahLst/>
              <a:cxnLst>
                <a:cxn ang="0">
                  <a:pos x="T0" y="T1"/>
                </a:cxn>
                <a:cxn ang="0">
                  <a:pos x="T2" y="T3"/>
                </a:cxn>
                <a:cxn ang="0">
                  <a:pos x="T4" y="T5"/>
                </a:cxn>
                <a:cxn ang="0">
                  <a:pos x="T6" y="T7"/>
                </a:cxn>
                <a:cxn ang="0">
                  <a:pos x="T8" y="T9"/>
                </a:cxn>
              </a:cxnLst>
              <a:rect l="0" t="0" r="r" b="b"/>
              <a:pathLst>
                <a:path w="209" h="263">
                  <a:moveTo>
                    <a:pt x="209" y="0"/>
                  </a:moveTo>
                  <a:lnTo>
                    <a:pt x="0" y="263"/>
                  </a:lnTo>
                  <a:lnTo>
                    <a:pt x="9" y="263"/>
                  </a:lnTo>
                  <a:lnTo>
                    <a:pt x="209" y="5"/>
                  </a:lnTo>
                  <a:lnTo>
                    <a:pt x="20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68"/>
            <p:cNvSpPr>
              <a:spLocks/>
            </p:cNvSpPr>
            <p:nvPr/>
          </p:nvSpPr>
          <p:spPr bwMode="auto">
            <a:xfrm>
              <a:off x="4813301" y="3149600"/>
              <a:ext cx="169863" cy="247650"/>
            </a:xfrm>
            <a:custGeom>
              <a:avLst/>
              <a:gdLst>
                <a:gd name="T0" fmla="*/ 100 w 107"/>
                <a:gd name="T1" fmla="*/ 0 h 156"/>
                <a:gd name="T2" fmla="*/ 0 w 107"/>
                <a:gd name="T3" fmla="*/ 154 h 156"/>
                <a:gd name="T4" fmla="*/ 10 w 107"/>
                <a:gd name="T5" fmla="*/ 156 h 156"/>
                <a:gd name="T6" fmla="*/ 107 w 107"/>
                <a:gd name="T7" fmla="*/ 0 h 156"/>
                <a:gd name="T8" fmla="*/ 100 w 107"/>
                <a:gd name="T9" fmla="*/ 0 h 156"/>
              </a:gdLst>
              <a:ahLst/>
              <a:cxnLst>
                <a:cxn ang="0">
                  <a:pos x="T0" y="T1"/>
                </a:cxn>
                <a:cxn ang="0">
                  <a:pos x="T2" y="T3"/>
                </a:cxn>
                <a:cxn ang="0">
                  <a:pos x="T4" y="T5"/>
                </a:cxn>
                <a:cxn ang="0">
                  <a:pos x="T6" y="T7"/>
                </a:cxn>
                <a:cxn ang="0">
                  <a:pos x="T8" y="T9"/>
                </a:cxn>
              </a:cxnLst>
              <a:rect l="0" t="0" r="r" b="b"/>
              <a:pathLst>
                <a:path w="107" h="156">
                  <a:moveTo>
                    <a:pt x="100" y="0"/>
                  </a:moveTo>
                  <a:lnTo>
                    <a:pt x="0" y="154"/>
                  </a:lnTo>
                  <a:lnTo>
                    <a:pt x="10" y="156"/>
                  </a:lnTo>
                  <a:lnTo>
                    <a:pt x="107" y="0"/>
                  </a:lnTo>
                  <a:lnTo>
                    <a:pt x="10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69"/>
            <p:cNvSpPr>
              <a:spLocks/>
            </p:cNvSpPr>
            <p:nvPr/>
          </p:nvSpPr>
          <p:spPr bwMode="auto">
            <a:xfrm>
              <a:off x="4648201" y="3432175"/>
              <a:ext cx="138113" cy="131763"/>
            </a:xfrm>
            <a:custGeom>
              <a:avLst/>
              <a:gdLst>
                <a:gd name="T0" fmla="*/ 87 w 87"/>
                <a:gd name="T1" fmla="*/ 0 h 83"/>
                <a:gd name="T2" fmla="*/ 0 w 87"/>
                <a:gd name="T3" fmla="*/ 78 h 83"/>
                <a:gd name="T4" fmla="*/ 4 w 87"/>
                <a:gd name="T5" fmla="*/ 83 h 83"/>
                <a:gd name="T6" fmla="*/ 87 w 87"/>
                <a:gd name="T7" fmla="*/ 4 h 83"/>
                <a:gd name="T8" fmla="*/ 87 w 87"/>
                <a:gd name="T9" fmla="*/ 0 h 83"/>
              </a:gdLst>
              <a:ahLst/>
              <a:cxnLst>
                <a:cxn ang="0">
                  <a:pos x="T0" y="T1"/>
                </a:cxn>
                <a:cxn ang="0">
                  <a:pos x="T2" y="T3"/>
                </a:cxn>
                <a:cxn ang="0">
                  <a:pos x="T4" y="T5"/>
                </a:cxn>
                <a:cxn ang="0">
                  <a:pos x="T6" y="T7"/>
                </a:cxn>
                <a:cxn ang="0">
                  <a:pos x="T8" y="T9"/>
                </a:cxn>
              </a:cxnLst>
              <a:rect l="0" t="0" r="r" b="b"/>
              <a:pathLst>
                <a:path w="87" h="83">
                  <a:moveTo>
                    <a:pt x="87" y="0"/>
                  </a:moveTo>
                  <a:lnTo>
                    <a:pt x="0" y="78"/>
                  </a:lnTo>
                  <a:lnTo>
                    <a:pt x="4" y="83"/>
                  </a:lnTo>
                  <a:lnTo>
                    <a:pt x="87" y="4"/>
                  </a:lnTo>
                  <a:lnTo>
                    <a:pt x="87"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0"/>
            <p:cNvSpPr>
              <a:spLocks/>
            </p:cNvSpPr>
            <p:nvPr/>
          </p:nvSpPr>
          <p:spPr bwMode="auto">
            <a:xfrm>
              <a:off x="3860801" y="3371850"/>
              <a:ext cx="496888" cy="149225"/>
            </a:xfrm>
            <a:custGeom>
              <a:avLst/>
              <a:gdLst>
                <a:gd name="T0" fmla="*/ 0 w 313"/>
                <a:gd name="T1" fmla="*/ 87 h 94"/>
                <a:gd name="T2" fmla="*/ 311 w 313"/>
                <a:gd name="T3" fmla="*/ 0 h 94"/>
                <a:gd name="T4" fmla="*/ 313 w 313"/>
                <a:gd name="T5" fmla="*/ 4 h 94"/>
                <a:gd name="T6" fmla="*/ 0 w 313"/>
                <a:gd name="T7" fmla="*/ 94 h 94"/>
                <a:gd name="T8" fmla="*/ 0 w 313"/>
                <a:gd name="T9" fmla="*/ 87 h 94"/>
              </a:gdLst>
              <a:ahLst/>
              <a:cxnLst>
                <a:cxn ang="0">
                  <a:pos x="T0" y="T1"/>
                </a:cxn>
                <a:cxn ang="0">
                  <a:pos x="T2" y="T3"/>
                </a:cxn>
                <a:cxn ang="0">
                  <a:pos x="T4" y="T5"/>
                </a:cxn>
                <a:cxn ang="0">
                  <a:pos x="T6" y="T7"/>
                </a:cxn>
                <a:cxn ang="0">
                  <a:pos x="T8" y="T9"/>
                </a:cxn>
              </a:cxnLst>
              <a:rect l="0" t="0" r="r" b="b"/>
              <a:pathLst>
                <a:path w="313" h="94">
                  <a:moveTo>
                    <a:pt x="0" y="87"/>
                  </a:moveTo>
                  <a:lnTo>
                    <a:pt x="311" y="0"/>
                  </a:lnTo>
                  <a:lnTo>
                    <a:pt x="313" y="4"/>
                  </a:lnTo>
                  <a:lnTo>
                    <a:pt x="0" y="94"/>
                  </a:lnTo>
                  <a:lnTo>
                    <a:pt x="0" y="8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1"/>
            <p:cNvSpPr>
              <a:spLocks/>
            </p:cNvSpPr>
            <p:nvPr/>
          </p:nvSpPr>
          <p:spPr bwMode="auto">
            <a:xfrm>
              <a:off x="3868738" y="3525838"/>
              <a:ext cx="730250" cy="55563"/>
            </a:xfrm>
            <a:custGeom>
              <a:avLst/>
              <a:gdLst>
                <a:gd name="T0" fmla="*/ 0 w 460"/>
                <a:gd name="T1" fmla="*/ 0 h 35"/>
                <a:gd name="T2" fmla="*/ 460 w 460"/>
                <a:gd name="T3" fmla="*/ 31 h 35"/>
                <a:gd name="T4" fmla="*/ 460 w 460"/>
                <a:gd name="T5" fmla="*/ 35 h 35"/>
                <a:gd name="T6" fmla="*/ 0 w 460"/>
                <a:gd name="T7" fmla="*/ 5 h 35"/>
                <a:gd name="T8" fmla="*/ 0 w 460"/>
                <a:gd name="T9" fmla="*/ 0 h 35"/>
              </a:gdLst>
              <a:ahLst/>
              <a:cxnLst>
                <a:cxn ang="0">
                  <a:pos x="T0" y="T1"/>
                </a:cxn>
                <a:cxn ang="0">
                  <a:pos x="T2" y="T3"/>
                </a:cxn>
                <a:cxn ang="0">
                  <a:pos x="T4" y="T5"/>
                </a:cxn>
                <a:cxn ang="0">
                  <a:pos x="T6" y="T7"/>
                </a:cxn>
                <a:cxn ang="0">
                  <a:pos x="T8" y="T9"/>
                </a:cxn>
              </a:cxnLst>
              <a:rect l="0" t="0" r="r" b="b"/>
              <a:pathLst>
                <a:path w="460" h="35">
                  <a:moveTo>
                    <a:pt x="0" y="0"/>
                  </a:moveTo>
                  <a:lnTo>
                    <a:pt x="460" y="31"/>
                  </a:lnTo>
                  <a:lnTo>
                    <a:pt x="460" y="35"/>
                  </a:lnTo>
                  <a:lnTo>
                    <a:pt x="0" y="5"/>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2"/>
            <p:cNvSpPr>
              <a:spLocks/>
            </p:cNvSpPr>
            <p:nvPr/>
          </p:nvSpPr>
          <p:spPr bwMode="auto">
            <a:xfrm>
              <a:off x="4384676" y="3375025"/>
              <a:ext cx="217488" cy="195263"/>
            </a:xfrm>
            <a:custGeom>
              <a:avLst/>
              <a:gdLst>
                <a:gd name="T0" fmla="*/ 0 w 137"/>
                <a:gd name="T1" fmla="*/ 0 h 123"/>
                <a:gd name="T2" fmla="*/ 137 w 137"/>
                <a:gd name="T3" fmla="*/ 123 h 123"/>
                <a:gd name="T4" fmla="*/ 137 w 137"/>
                <a:gd name="T5" fmla="*/ 116 h 123"/>
                <a:gd name="T6" fmla="*/ 7 w 137"/>
                <a:gd name="T7" fmla="*/ 0 h 123"/>
                <a:gd name="T8" fmla="*/ 0 w 137"/>
                <a:gd name="T9" fmla="*/ 0 h 123"/>
              </a:gdLst>
              <a:ahLst/>
              <a:cxnLst>
                <a:cxn ang="0">
                  <a:pos x="T0" y="T1"/>
                </a:cxn>
                <a:cxn ang="0">
                  <a:pos x="T2" y="T3"/>
                </a:cxn>
                <a:cxn ang="0">
                  <a:pos x="T4" y="T5"/>
                </a:cxn>
                <a:cxn ang="0">
                  <a:pos x="T6" y="T7"/>
                </a:cxn>
                <a:cxn ang="0">
                  <a:pos x="T8" y="T9"/>
                </a:cxn>
              </a:cxnLst>
              <a:rect l="0" t="0" r="r" b="b"/>
              <a:pathLst>
                <a:path w="137" h="123">
                  <a:moveTo>
                    <a:pt x="0" y="0"/>
                  </a:moveTo>
                  <a:lnTo>
                    <a:pt x="137" y="123"/>
                  </a:lnTo>
                  <a:lnTo>
                    <a:pt x="137" y="116"/>
                  </a:lnTo>
                  <a:lnTo>
                    <a:pt x="7"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273"/>
            <p:cNvSpPr>
              <a:spLocks noChangeArrowheads="1"/>
            </p:cNvSpPr>
            <p:nvPr/>
          </p:nvSpPr>
          <p:spPr bwMode="auto">
            <a:xfrm>
              <a:off x="3243263" y="1250950"/>
              <a:ext cx="71438" cy="714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Oval 274"/>
            <p:cNvSpPr>
              <a:spLocks noChangeArrowheads="1"/>
            </p:cNvSpPr>
            <p:nvPr/>
          </p:nvSpPr>
          <p:spPr bwMode="auto">
            <a:xfrm>
              <a:off x="3748088" y="1352550"/>
              <a:ext cx="79375" cy="825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Oval 275"/>
            <p:cNvSpPr>
              <a:spLocks noChangeArrowheads="1"/>
            </p:cNvSpPr>
            <p:nvPr/>
          </p:nvSpPr>
          <p:spPr bwMode="auto">
            <a:xfrm>
              <a:off x="3792538" y="1025525"/>
              <a:ext cx="60325"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Oval 276"/>
            <p:cNvSpPr>
              <a:spLocks noChangeArrowheads="1"/>
            </p:cNvSpPr>
            <p:nvPr/>
          </p:nvSpPr>
          <p:spPr bwMode="auto">
            <a:xfrm>
              <a:off x="3973513" y="908050"/>
              <a:ext cx="76200" cy="714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Oval 277"/>
            <p:cNvSpPr>
              <a:spLocks noChangeArrowheads="1"/>
            </p:cNvSpPr>
            <p:nvPr/>
          </p:nvSpPr>
          <p:spPr bwMode="auto">
            <a:xfrm>
              <a:off x="4365626" y="1266825"/>
              <a:ext cx="55563" cy="587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Oval 278"/>
            <p:cNvSpPr>
              <a:spLocks noChangeArrowheads="1"/>
            </p:cNvSpPr>
            <p:nvPr/>
          </p:nvSpPr>
          <p:spPr bwMode="auto">
            <a:xfrm>
              <a:off x="4692651" y="1127125"/>
              <a:ext cx="79375" cy="825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Oval 279"/>
            <p:cNvSpPr>
              <a:spLocks noChangeArrowheads="1"/>
            </p:cNvSpPr>
            <p:nvPr/>
          </p:nvSpPr>
          <p:spPr bwMode="auto">
            <a:xfrm>
              <a:off x="4967288" y="1352550"/>
              <a:ext cx="65088" cy="6350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Oval 280"/>
            <p:cNvSpPr>
              <a:spLocks noChangeArrowheads="1"/>
            </p:cNvSpPr>
            <p:nvPr/>
          </p:nvSpPr>
          <p:spPr bwMode="auto">
            <a:xfrm>
              <a:off x="5013326" y="2447925"/>
              <a:ext cx="55563"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Oval 281"/>
            <p:cNvSpPr>
              <a:spLocks noChangeArrowheads="1"/>
            </p:cNvSpPr>
            <p:nvPr/>
          </p:nvSpPr>
          <p:spPr bwMode="auto">
            <a:xfrm>
              <a:off x="4140201" y="1819275"/>
              <a:ext cx="44450" cy="460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Oval 282"/>
            <p:cNvSpPr>
              <a:spLocks noChangeArrowheads="1"/>
            </p:cNvSpPr>
            <p:nvPr/>
          </p:nvSpPr>
          <p:spPr bwMode="auto">
            <a:xfrm>
              <a:off x="5197476" y="2667000"/>
              <a:ext cx="85725" cy="825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Oval 283"/>
            <p:cNvSpPr>
              <a:spLocks noChangeArrowheads="1"/>
            </p:cNvSpPr>
            <p:nvPr/>
          </p:nvSpPr>
          <p:spPr bwMode="auto">
            <a:xfrm>
              <a:off x="4572001" y="1931988"/>
              <a:ext cx="98425" cy="984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Oval 284"/>
            <p:cNvSpPr>
              <a:spLocks noChangeArrowheads="1"/>
            </p:cNvSpPr>
            <p:nvPr/>
          </p:nvSpPr>
          <p:spPr bwMode="auto">
            <a:xfrm>
              <a:off x="4802188" y="1789113"/>
              <a:ext cx="57150" cy="571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Oval 285"/>
            <p:cNvSpPr>
              <a:spLocks noChangeArrowheads="1"/>
            </p:cNvSpPr>
            <p:nvPr/>
          </p:nvSpPr>
          <p:spPr bwMode="auto">
            <a:xfrm>
              <a:off x="5276851" y="1398588"/>
              <a:ext cx="79375" cy="7778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Oval 286"/>
            <p:cNvSpPr>
              <a:spLocks noChangeArrowheads="1"/>
            </p:cNvSpPr>
            <p:nvPr/>
          </p:nvSpPr>
          <p:spPr bwMode="auto">
            <a:xfrm>
              <a:off x="5280026" y="1778000"/>
              <a:ext cx="87313" cy="8731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Oval 287"/>
            <p:cNvSpPr>
              <a:spLocks noChangeArrowheads="1"/>
            </p:cNvSpPr>
            <p:nvPr/>
          </p:nvSpPr>
          <p:spPr bwMode="auto">
            <a:xfrm>
              <a:off x="5389563" y="2609850"/>
              <a:ext cx="60325"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Oval 288"/>
            <p:cNvSpPr>
              <a:spLocks noChangeArrowheads="1"/>
            </p:cNvSpPr>
            <p:nvPr/>
          </p:nvSpPr>
          <p:spPr bwMode="auto">
            <a:xfrm>
              <a:off x="5562601" y="2241550"/>
              <a:ext cx="74613" cy="7461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Oval 289"/>
            <p:cNvSpPr>
              <a:spLocks noChangeArrowheads="1"/>
            </p:cNvSpPr>
            <p:nvPr/>
          </p:nvSpPr>
          <p:spPr bwMode="auto">
            <a:xfrm>
              <a:off x="4505326" y="2279650"/>
              <a:ext cx="44450" cy="444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Oval 290"/>
            <p:cNvSpPr>
              <a:spLocks noChangeArrowheads="1"/>
            </p:cNvSpPr>
            <p:nvPr/>
          </p:nvSpPr>
          <p:spPr bwMode="auto">
            <a:xfrm>
              <a:off x="4591051" y="3548063"/>
              <a:ext cx="71438" cy="6826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Oval 291"/>
            <p:cNvSpPr>
              <a:spLocks noChangeArrowheads="1"/>
            </p:cNvSpPr>
            <p:nvPr/>
          </p:nvSpPr>
          <p:spPr bwMode="auto">
            <a:xfrm>
              <a:off x="4768851" y="3382963"/>
              <a:ext cx="66675" cy="666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Oval 292"/>
            <p:cNvSpPr>
              <a:spLocks noChangeArrowheads="1"/>
            </p:cNvSpPr>
            <p:nvPr/>
          </p:nvSpPr>
          <p:spPr bwMode="auto">
            <a:xfrm>
              <a:off x="4964113" y="3100388"/>
              <a:ext cx="55563"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Oval 293"/>
            <p:cNvSpPr>
              <a:spLocks noChangeArrowheads="1"/>
            </p:cNvSpPr>
            <p:nvPr/>
          </p:nvSpPr>
          <p:spPr bwMode="auto">
            <a:xfrm>
              <a:off x="5280026" y="3084513"/>
              <a:ext cx="76200" cy="7620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Oval 294"/>
            <p:cNvSpPr>
              <a:spLocks noChangeArrowheads="1"/>
            </p:cNvSpPr>
            <p:nvPr/>
          </p:nvSpPr>
          <p:spPr bwMode="auto">
            <a:xfrm>
              <a:off x="4346576" y="3333750"/>
              <a:ext cx="57150"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Oval 295"/>
            <p:cNvSpPr>
              <a:spLocks noChangeArrowheads="1"/>
            </p:cNvSpPr>
            <p:nvPr/>
          </p:nvSpPr>
          <p:spPr bwMode="auto">
            <a:xfrm>
              <a:off x="3756026" y="1439863"/>
              <a:ext cx="52388" cy="5238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Oval 296"/>
            <p:cNvSpPr>
              <a:spLocks noChangeArrowheads="1"/>
            </p:cNvSpPr>
            <p:nvPr/>
          </p:nvSpPr>
          <p:spPr bwMode="auto">
            <a:xfrm>
              <a:off x="3009901" y="2274888"/>
              <a:ext cx="57150" cy="571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Oval 297"/>
            <p:cNvSpPr>
              <a:spLocks noChangeArrowheads="1"/>
            </p:cNvSpPr>
            <p:nvPr/>
          </p:nvSpPr>
          <p:spPr bwMode="auto">
            <a:xfrm>
              <a:off x="2855913" y="2628900"/>
              <a:ext cx="82550" cy="793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Oval 298"/>
            <p:cNvSpPr>
              <a:spLocks noChangeArrowheads="1"/>
            </p:cNvSpPr>
            <p:nvPr/>
          </p:nvSpPr>
          <p:spPr bwMode="auto">
            <a:xfrm>
              <a:off x="3281363" y="3292475"/>
              <a:ext cx="68263" cy="666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Oval 299"/>
            <p:cNvSpPr>
              <a:spLocks noChangeArrowheads="1"/>
            </p:cNvSpPr>
            <p:nvPr/>
          </p:nvSpPr>
          <p:spPr bwMode="auto">
            <a:xfrm>
              <a:off x="3228976" y="3001963"/>
              <a:ext cx="60325"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Oval 300"/>
            <p:cNvSpPr>
              <a:spLocks noChangeArrowheads="1"/>
            </p:cNvSpPr>
            <p:nvPr/>
          </p:nvSpPr>
          <p:spPr bwMode="auto">
            <a:xfrm>
              <a:off x="3281363" y="2933700"/>
              <a:ext cx="85725" cy="8731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Oval 301"/>
            <p:cNvSpPr>
              <a:spLocks noChangeArrowheads="1"/>
            </p:cNvSpPr>
            <p:nvPr/>
          </p:nvSpPr>
          <p:spPr bwMode="auto">
            <a:xfrm>
              <a:off x="2855913" y="1868488"/>
              <a:ext cx="79375" cy="825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Oval 302"/>
            <p:cNvSpPr>
              <a:spLocks noChangeArrowheads="1"/>
            </p:cNvSpPr>
            <p:nvPr/>
          </p:nvSpPr>
          <p:spPr bwMode="auto">
            <a:xfrm>
              <a:off x="3954463" y="2455863"/>
              <a:ext cx="41275" cy="412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Oval 303"/>
            <p:cNvSpPr>
              <a:spLocks noChangeArrowheads="1"/>
            </p:cNvSpPr>
            <p:nvPr/>
          </p:nvSpPr>
          <p:spPr bwMode="auto">
            <a:xfrm>
              <a:off x="3827463" y="3054350"/>
              <a:ext cx="55563" cy="539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Oval 304"/>
            <p:cNvSpPr>
              <a:spLocks noChangeArrowheads="1"/>
            </p:cNvSpPr>
            <p:nvPr/>
          </p:nvSpPr>
          <p:spPr bwMode="auto">
            <a:xfrm>
              <a:off x="3951288" y="3544888"/>
              <a:ext cx="68263" cy="714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Oval 305"/>
            <p:cNvSpPr>
              <a:spLocks noChangeArrowheads="1"/>
            </p:cNvSpPr>
            <p:nvPr/>
          </p:nvSpPr>
          <p:spPr bwMode="auto">
            <a:xfrm>
              <a:off x="3811588" y="3498850"/>
              <a:ext cx="57150" cy="571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Oval 306"/>
            <p:cNvSpPr>
              <a:spLocks noChangeArrowheads="1"/>
            </p:cNvSpPr>
            <p:nvPr/>
          </p:nvSpPr>
          <p:spPr bwMode="auto">
            <a:xfrm>
              <a:off x="3209926" y="1533525"/>
              <a:ext cx="60325" cy="6032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Oval 307"/>
            <p:cNvSpPr>
              <a:spLocks noChangeArrowheads="1"/>
            </p:cNvSpPr>
            <p:nvPr/>
          </p:nvSpPr>
          <p:spPr bwMode="auto">
            <a:xfrm>
              <a:off x="2998788" y="1981200"/>
              <a:ext cx="87313" cy="8731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Oval 308"/>
            <p:cNvSpPr>
              <a:spLocks noChangeArrowheads="1"/>
            </p:cNvSpPr>
            <p:nvPr/>
          </p:nvSpPr>
          <p:spPr bwMode="auto">
            <a:xfrm>
              <a:off x="3498851" y="1981200"/>
              <a:ext cx="57150" cy="571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Oval 309"/>
            <p:cNvSpPr>
              <a:spLocks noChangeArrowheads="1"/>
            </p:cNvSpPr>
            <p:nvPr/>
          </p:nvSpPr>
          <p:spPr bwMode="auto">
            <a:xfrm>
              <a:off x="3643313" y="2233613"/>
              <a:ext cx="93663" cy="9366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Oval 310"/>
            <p:cNvSpPr>
              <a:spLocks noChangeArrowheads="1"/>
            </p:cNvSpPr>
            <p:nvPr/>
          </p:nvSpPr>
          <p:spPr bwMode="auto">
            <a:xfrm>
              <a:off x="3421063" y="2587625"/>
              <a:ext cx="60325" cy="57150"/>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Oval 311"/>
            <p:cNvSpPr>
              <a:spLocks noChangeArrowheads="1"/>
            </p:cNvSpPr>
            <p:nvPr/>
          </p:nvSpPr>
          <p:spPr bwMode="auto">
            <a:xfrm>
              <a:off x="4248151" y="2971800"/>
              <a:ext cx="95250" cy="93663"/>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Oval 312"/>
            <p:cNvSpPr>
              <a:spLocks noChangeArrowheads="1"/>
            </p:cNvSpPr>
            <p:nvPr/>
          </p:nvSpPr>
          <p:spPr bwMode="auto">
            <a:xfrm>
              <a:off x="4475163" y="2855913"/>
              <a:ext cx="41275" cy="41275"/>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Oval 313"/>
            <p:cNvSpPr>
              <a:spLocks noChangeArrowheads="1"/>
            </p:cNvSpPr>
            <p:nvPr/>
          </p:nvSpPr>
          <p:spPr bwMode="auto">
            <a:xfrm>
              <a:off x="4583113" y="949325"/>
              <a:ext cx="71438" cy="71438"/>
            </a:xfrm>
            <a:prstGeom prst="ellipse">
              <a:avLst/>
            </a:prstGeom>
            <a:solidFill>
              <a:srgbClr val="DB193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314"/>
            <p:cNvSpPr>
              <a:spLocks/>
            </p:cNvSpPr>
            <p:nvPr/>
          </p:nvSpPr>
          <p:spPr bwMode="auto">
            <a:xfrm>
              <a:off x="3303588" y="949325"/>
              <a:ext cx="685800" cy="331788"/>
            </a:xfrm>
            <a:custGeom>
              <a:avLst/>
              <a:gdLst>
                <a:gd name="T0" fmla="*/ 0 w 432"/>
                <a:gd name="T1" fmla="*/ 202 h 209"/>
                <a:gd name="T2" fmla="*/ 427 w 432"/>
                <a:gd name="T3" fmla="*/ 0 h 209"/>
                <a:gd name="T4" fmla="*/ 432 w 432"/>
                <a:gd name="T5" fmla="*/ 7 h 209"/>
                <a:gd name="T6" fmla="*/ 2 w 432"/>
                <a:gd name="T7" fmla="*/ 209 h 209"/>
                <a:gd name="T8" fmla="*/ 0 w 432"/>
                <a:gd name="T9" fmla="*/ 202 h 209"/>
              </a:gdLst>
              <a:ahLst/>
              <a:cxnLst>
                <a:cxn ang="0">
                  <a:pos x="T0" y="T1"/>
                </a:cxn>
                <a:cxn ang="0">
                  <a:pos x="T2" y="T3"/>
                </a:cxn>
                <a:cxn ang="0">
                  <a:pos x="T4" y="T5"/>
                </a:cxn>
                <a:cxn ang="0">
                  <a:pos x="T6" y="T7"/>
                </a:cxn>
                <a:cxn ang="0">
                  <a:pos x="T8" y="T9"/>
                </a:cxn>
              </a:cxnLst>
              <a:rect l="0" t="0" r="r" b="b"/>
              <a:pathLst>
                <a:path w="432" h="209">
                  <a:moveTo>
                    <a:pt x="0" y="202"/>
                  </a:moveTo>
                  <a:lnTo>
                    <a:pt x="427" y="0"/>
                  </a:lnTo>
                  <a:lnTo>
                    <a:pt x="432" y="7"/>
                  </a:lnTo>
                  <a:lnTo>
                    <a:pt x="2" y="209"/>
                  </a:lnTo>
                  <a:lnTo>
                    <a:pt x="0" y="202"/>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15"/>
            <p:cNvSpPr>
              <a:spLocks/>
            </p:cNvSpPr>
            <p:nvPr/>
          </p:nvSpPr>
          <p:spPr bwMode="auto">
            <a:xfrm>
              <a:off x="4041776" y="946150"/>
              <a:ext cx="546100" cy="44450"/>
            </a:xfrm>
            <a:custGeom>
              <a:avLst/>
              <a:gdLst>
                <a:gd name="T0" fmla="*/ 0 w 344"/>
                <a:gd name="T1" fmla="*/ 0 h 28"/>
                <a:gd name="T2" fmla="*/ 344 w 344"/>
                <a:gd name="T3" fmla="*/ 24 h 28"/>
                <a:gd name="T4" fmla="*/ 344 w 344"/>
                <a:gd name="T5" fmla="*/ 28 h 28"/>
                <a:gd name="T6" fmla="*/ 0 w 344"/>
                <a:gd name="T7" fmla="*/ 7 h 28"/>
                <a:gd name="T8" fmla="*/ 0 w 344"/>
                <a:gd name="T9" fmla="*/ 0 h 28"/>
              </a:gdLst>
              <a:ahLst/>
              <a:cxnLst>
                <a:cxn ang="0">
                  <a:pos x="T0" y="T1"/>
                </a:cxn>
                <a:cxn ang="0">
                  <a:pos x="T2" y="T3"/>
                </a:cxn>
                <a:cxn ang="0">
                  <a:pos x="T4" y="T5"/>
                </a:cxn>
                <a:cxn ang="0">
                  <a:pos x="T6" y="T7"/>
                </a:cxn>
                <a:cxn ang="0">
                  <a:pos x="T8" y="T9"/>
                </a:cxn>
              </a:cxnLst>
              <a:rect l="0" t="0" r="r" b="b"/>
              <a:pathLst>
                <a:path w="344" h="28">
                  <a:moveTo>
                    <a:pt x="0" y="0"/>
                  </a:moveTo>
                  <a:lnTo>
                    <a:pt x="344" y="24"/>
                  </a:lnTo>
                  <a:lnTo>
                    <a:pt x="344" y="28"/>
                  </a:lnTo>
                  <a:lnTo>
                    <a:pt x="0" y="7"/>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16"/>
            <p:cNvSpPr>
              <a:spLocks/>
            </p:cNvSpPr>
            <p:nvPr/>
          </p:nvSpPr>
          <p:spPr bwMode="auto">
            <a:xfrm>
              <a:off x="4041776" y="949325"/>
              <a:ext cx="658813" cy="219075"/>
            </a:xfrm>
            <a:custGeom>
              <a:avLst/>
              <a:gdLst>
                <a:gd name="T0" fmla="*/ 0 w 415"/>
                <a:gd name="T1" fmla="*/ 5 h 138"/>
                <a:gd name="T2" fmla="*/ 415 w 415"/>
                <a:gd name="T3" fmla="*/ 138 h 138"/>
                <a:gd name="T4" fmla="*/ 415 w 415"/>
                <a:gd name="T5" fmla="*/ 131 h 138"/>
                <a:gd name="T6" fmla="*/ 0 w 415"/>
                <a:gd name="T7" fmla="*/ 0 h 138"/>
                <a:gd name="T8" fmla="*/ 0 w 415"/>
                <a:gd name="T9" fmla="*/ 5 h 138"/>
              </a:gdLst>
              <a:ahLst/>
              <a:cxnLst>
                <a:cxn ang="0">
                  <a:pos x="T0" y="T1"/>
                </a:cxn>
                <a:cxn ang="0">
                  <a:pos x="T2" y="T3"/>
                </a:cxn>
                <a:cxn ang="0">
                  <a:pos x="T4" y="T5"/>
                </a:cxn>
                <a:cxn ang="0">
                  <a:pos x="T6" y="T7"/>
                </a:cxn>
                <a:cxn ang="0">
                  <a:pos x="T8" y="T9"/>
                </a:cxn>
              </a:cxnLst>
              <a:rect l="0" t="0" r="r" b="b"/>
              <a:pathLst>
                <a:path w="415" h="138">
                  <a:moveTo>
                    <a:pt x="0" y="5"/>
                  </a:moveTo>
                  <a:lnTo>
                    <a:pt x="415" y="138"/>
                  </a:lnTo>
                  <a:lnTo>
                    <a:pt x="415" y="131"/>
                  </a:lnTo>
                  <a:lnTo>
                    <a:pt x="0"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17"/>
            <p:cNvSpPr>
              <a:spLocks/>
            </p:cNvSpPr>
            <p:nvPr/>
          </p:nvSpPr>
          <p:spPr bwMode="auto">
            <a:xfrm>
              <a:off x="4637088" y="1001713"/>
              <a:ext cx="650875" cy="430213"/>
            </a:xfrm>
            <a:custGeom>
              <a:avLst/>
              <a:gdLst>
                <a:gd name="T0" fmla="*/ 0 w 410"/>
                <a:gd name="T1" fmla="*/ 10 h 271"/>
                <a:gd name="T2" fmla="*/ 405 w 410"/>
                <a:gd name="T3" fmla="*/ 271 h 271"/>
                <a:gd name="T4" fmla="*/ 410 w 410"/>
                <a:gd name="T5" fmla="*/ 266 h 271"/>
                <a:gd name="T6" fmla="*/ 4 w 410"/>
                <a:gd name="T7" fmla="*/ 0 h 271"/>
                <a:gd name="T8" fmla="*/ 0 w 410"/>
                <a:gd name="T9" fmla="*/ 10 h 271"/>
              </a:gdLst>
              <a:ahLst/>
              <a:cxnLst>
                <a:cxn ang="0">
                  <a:pos x="T0" y="T1"/>
                </a:cxn>
                <a:cxn ang="0">
                  <a:pos x="T2" y="T3"/>
                </a:cxn>
                <a:cxn ang="0">
                  <a:pos x="T4" y="T5"/>
                </a:cxn>
                <a:cxn ang="0">
                  <a:pos x="T6" y="T7"/>
                </a:cxn>
                <a:cxn ang="0">
                  <a:pos x="T8" y="T9"/>
                </a:cxn>
              </a:cxnLst>
              <a:rect l="0" t="0" r="r" b="b"/>
              <a:pathLst>
                <a:path w="410" h="271">
                  <a:moveTo>
                    <a:pt x="0" y="10"/>
                  </a:moveTo>
                  <a:lnTo>
                    <a:pt x="405" y="271"/>
                  </a:lnTo>
                  <a:lnTo>
                    <a:pt x="410" y="266"/>
                  </a:lnTo>
                  <a:lnTo>
                    <a:pt x="4" y="0"/>
                  </a:lnTo>
                  <a:lnTo>
                    <a:pt x="0" y="1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18"/>
            <p:cNvSpPr>
              <a:spLocks/>
            </p:cNvSpPr>
            <p:nvPr/>
          </p:nvSpPr>
          <p:spPr bwMode="auto">
            <a:xfrm>
              <a:off x="5326063" y="2309813"/>
              <a:ext cx="277813" cy="782638"/>
            </a:xfrm>
            <a:custGeom>
              <a:avLst/>
              <a:gdLst>
                <a:gd name="T0" fmla="*/ 175 w 175"/>
                <a:gd name="T1" fmla="*/ 0 h 493"/>
                <a:gd name="T2" fmla="*/ 7 w 175"/>
                <a:gd name="T3" fmla="*/ 493 h 493"/>
                <a:gd name="T4" fmla="*/ 0 w 175"/>
                <a:gd name="T5" fmla="*/ 493 h 493"/>
                <a:gd name="T6" fmla="*/ 168 w 175"/>
                <a:gd name="T7" fmla="*/ 0 h 493"/>
                <a:gd name="T8" fmla="*/ 175 w 175"/>
                <a:gd name="T9" fmla="*/ 0 h 493"/>
              </a:gdLst>
              <a:ahLst/>
              <a:cxnLst>
                <a:cxn ang="0">
                  <a:pos x="T0" y="T1"/>
                </a:cxn>
                <a:cxn ang="0">
                  <a:pos x="T2" y="T3"/>
                </a:cxn>
                <a:cxn ang="0">
                  <a:pos x="T4" y="T5"/>
                </a:cxn>
                <a:cxn ang="0">
                  <a:pos x="T6" y="T7"/>
                </a:cxn>
                <a:cxn ang="0">
                  <a:pos x="T8" y="T9"/>
                </a:cxn>
              </a:cxnLst>
              <a:rect l="0" t="0" r="r" b="b"/>
              <a:pathLst>
                <a:path w="175" h="493">
                  <a:moveTo>
                    <a:pt x="175" y="0"/>
                  </a:moveTo>
                  <a:lnTo>
                    <a:pt x="7" y="493"/>
                  </a:lnTo>
                  <a:lnTo>
                    <a:pt x="0" y="493"/>
                  </a:lnTo>
                  <a:lnTo>
                    <a:pt x="168" y="0"/>
                  </a:lnTo>
                  <a:lnTo>
                    <a:pt x="175"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19"/>
            <p:cNvSpPr>
              <a:spLocks/>
            </p:cNvSpPr>
            <p:nvPr/>
          </p:nvSpPr>
          <p:spPr bwMode="auto">
            <a:xfrm>
              <a:off x="4654551" y="3144838"/>
              <a:ext cx="647700" cy="433388"/>
            </a:xfrm>
            <a:custGeom>
              <a:avLst/>
              <a:gdLst>
                <a:gd name="T0" fmla="*/ 0 w 408"/>
                <a:gd name="T1" fmla="*/ 273 h 273"/>
                <a:gd name="T2" fmla="*/ 408 w 408"/>
                <a:gd name="T3" fmla="*/ 3 h 273"/>
                <a:gd name="T4" fmla="*/ 404 w 408"/>
                <a:gd name="T5" fmla="*/ 0 h 273"/>
                <a:gd name="T6" fmla="*/ 0 w 408"/>
                <a:gd name="T7" fmla="*/ 266 h 273"/>
                <a:gd name="T8" fmla="*/ 0 w 408"/>
                <a:gd name="T9" fmla="*/ 273 h 273"/>
              </a:gdLst>
              <a:ahLst/>
              <a:cxnLst>
                <a:cxn ang="0">
                  <a:pos x="T0" y="T1"/>
                </a:cxn>
                <a:cxn ang="0">
                  <a:pos x="T2" y="T3"/>
                </a:cxn>
                <a:cxn ang="0">
                  <a:pos x="T4" y="T5"/>
                </a:cxn>
                <a:cxn ang="0">
                  <a:pos x="T6" y="T7"/>
                </a:cxn>
                <a:cxn ang="0">
                  <a:pos x="T8" y="T9"/>
                </a:cxn>
              </a:cxnLst>
              <a:rect l="0" t="0" r="r" b="b"/>
              <a:pathLst>
                <a:path w="408" h="273">
                  <a:moveTo>
                    <a:pt x="0" y="273"/>
                  </a:moveTo>
                  <a:lnTo>
                    <a:pt x="408" y="3"/>
                  </a:lnTo>
                  <a:lnTo>
                    <a:pt x="404" y="0"/>
                  </a:lnTo>
                  <a:lnTo>
                    <a:pt x="0" y="266"/>
                  </a:lnTo>
                  <a:lnTo>
                    <a:pt x="0" y="273"/>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20"/>
            <p:cNvSpPr>
              <a:spLocks/>
            </p:cNvSpPr>
            <p:nvPr/>
          </p:nvSpPr>
          <p:spPr bwMode="auto">
            <a:xfrm>
              <a:off x="3333751" y="3336925"/>
              <a:ext cx="482600" cy="200025"/>
            </a:xfrm>
            <a:custGeom>
              <a:avLst/>
              <a:gdLst>
                <a:gd name="T0" fmla="*/ 0 w 304"/>
                <a:gd name="T1" fmla="*/ 10 h 126"/>
                <a:gd name="T2" fmla="*/ 304 w 304"/>
                <a:gd name="T3" fmla="*/ 126 h 126"/>
                <a:gd name="T4" fmla="*/ 304 w 304"/>
                <a:gd name="T5" fmla="*/ 116 h 126"/>
                <a:gd name="T6" fmla="*/ 5 w 304"/>
                <a:gd name="T7" fmla="*/ 0 h 126"/>
                <a:gd name="T8" fmla="*/ 0 w 304"/>
                <a:gd name="T9" fmla="*/ 10 h 126"/>
              </a:gdLst>
              <a:ahLst/>
              <a:cxnLst>
                <a:cxn ang="0">
                  <a:pos x="T0" y="T1"/>
                </a:cxn>
                <a:cxn ang="0">
                  <a:pos x="T2" y="T3"/>
                </a:cxn>
                <a:cxn ang="0">
                  <a:pos x="T4" y="T5"/>
                </a:cxn>
                <a:cxn ang="0">
                  <a:pos x="T6" y="T7"/>
                </a:cxn>
                <a:cxn ang="0">
                  <a:pos x="T8" y="T9"/>
                </a:cxn>
              </a:cxnLst>
              <a:rect l="0" t="0" r="r" b="b"/>
              <a:pathLst>
                <a:path w="304" h="126">
                  <a:moveTo>
                    <a:pt x="0" y="10"/>
                  </a:moveTo>
                  <a:lnTo>
                    <a:pt x="304" y="126"/>
                  </a:lnTo>
                  <a:lnTo>
                    <a:pt x="304" y="116"/>
                  </a:lnTo>
                  <a:lnTo>
                    <a:pt x="5" y="0"/>
                  </a:lnTo>
                  <a:lnTo>
                    <a:pt x="0" y="1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21"/>
            <p:cNvSpPr>
              <a:spLocks/>
            </p:cNvSpPr>
            <p:nvPr/>
          </p:nvSpPr>
          <p:spPr bwMode="auto">
            <a:xfrm>
              <a:off x="2900363" y="2700338"/>
              <a:ext cx="400050" cy="606425"/>
            </a:xfrm>
            <a:custGeom>
              <a:avLst/>
              <a:gdLst>
                <a:gd name="T0" fmla="*/ 0 w 252"/>
                <a:gd name="T1" fmla="*/ 0 h 382"/>
                <a:gd name="T2" fmla="*/ 245 w 252"/>
                <a:gd name="T3" fmla="*/ 382 h 382"/>
                <a:gd name="T4" fmla="*/ 252 w 252"/>
                <a:gd name="T5" fmla="*/ 380 h 382"/>
                <a:gd name="T6" fmla="*/ 7 w 252"/>
                <a:gd name="T7" fmla="*/ 0 h 382"/>
                <a:gd name="T8" fmla="*/ 0 w 252"/>
                <a:gd name="T9" fmla="*/ 0 h 382"/>
              </a:gdLst>
              <a:ahLst/>
              <a:cxnLst>
                <a:cxn ang="0">
                  <a:pos x="T0" y="T1"/>
                </a:cxn>
                <a:cxn ang="0">
                  <a:pos x="T2" y="T3"/>
                </a:cxn>
                <a:cxn ang="0">
                  <a:pos x="T4" y="T5"/>
                </a:cxn>
                <a:cxn ang="0">
                  <a:pos x="T6" y="T7"/>
                </a:cxn>
                <a:cxn ang="0">
                  <a:pos x="T8" y="T9"/>
                </a:cxn>
              </a:cxnLst>
              <a:rect l="0" t="0" r="r" b="b"/>
              <a:pathLst>
                <a:path w="252" h="382">
                  <a:moveTo>
                    <a:pt x="0" y="0"/>
                  </a:moveTo>
                  <a:lnTo>
                    <a:pt x="245" y="382"/>
                  </a:lnTo>
                  <a:lnTo>
                    <a:pt x="252" y="380"/>
                  </a:lnTo>
                  <a:lnTo>
                    <a:pt x="7" y="0"/>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Rectangle 322"/>
            <p:cNvSpPr>
              <a:spLocks noChangeArrowheads="1"/>
            </p:cNvSpPr>
            <p:nvPr/>
          </p:nvSpPr>
          <p:spPr bwMode="auto">
            <a:xfrm>
              <a:off x="2889251" y="1944688"/>
              <a:ext cx="7938" cy="700088"/>
            </a:xfrm>
            <a:prstGeom prst="rect">
              <a:avLst/>
            </a:prstGeom>
            <a:solidFill>
              <a:srgbClr val="4747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23"/>
            <p:cNvSpPr>
              <a:spLocks/>
            </p:cNvSpPr>
            <p:nvPr/>
          </p:nvSpPr>
          <p:spPr bwMode="auto">
            <a:xfrm>
              <a:off x="2908301" y="1308100"/>
              <a:ext cx="365125" cy="582613"/>
            </a:xfrm>
            <a:custGeom>
              <a:avLst/>
              <a:gdLst>
                <a:gd name="T0" fmla="*/ 0 w 230"/>
                <a:gd name="T1" fmla="*/ 363 h 367"/>
                <a:gd name="T2" fmla="*/ 223 w 230"/>
                <a:gd name="T3" fmla="*/ 0 h 367"/>
                <a:gd name="T4" fmla="*/ 230 w 230"/>
                <a:gd name="T5" fmla="*/ 0 h 367"/>
                <a:gd name="T6" fmla="*/ 7 w 230"/>
                <a:gd name="T7" fmla="*/ 367 h 367"/>
                <a:gd name="T8" fmla="*/ 0 w 230"/>
                <a:gd name="T9" fmla="*/ 363 h 367"/>
              </a:gdLst>
              <a:ahLst/>
              <a:cxnLst>
                <a:cxn ang="0">
                  <a:pos x="T0" y="T1"/>
                </a:cxn>
                <a:cxn ang="0">
                  <a:pos x="T2" y="T3"/>
                </a:cxn>
                <a:cxn ang="0">
                  <a:pos x="T4" y="T5"/>
                </a:cxn>
                <a:cxn ang="0">
                  <a:pos x="T6" y="T7"/>
                </a:cxn>
                <a:cxn ang="0">
                  <a:pos x="T8" y="T9"/>
                </a:cxn>
              </a:cxnLst>
              <a:rect l="0" t="0" r="r" b="b"/>
              <a:pathLst>
                <a:path w="230" h="367">
                  <a:moveTo>
                    <a:pt x="0" y="363"/>
                  </a:moveTo>
                  <a:lnTo>
                    <a:pt x="223" y="0"/>
                  </a:lnTo>
                  <a:lnTo>
                    <a:pt x="230" y="0"/>
                  </a:lnTo>
                  <a:lnTo>
                    <a:pt x="7" y="367"/>
                  </a:lnTo>
                  <a:lnTo>
                    <a:pt x="0" y="363"/>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24"/>
            <p:cNvSpPr>
              <a:spLocks/>
            </p:cNvSpPr>
            <p:nvPr/>
          </p:nvSpPr>
          <p:spPr bwMode="auto">
            <a:xfrm>
              <a:off x="3048001" y="1311275"/>
              <a:ext cx="225425" cy="685800"/>
            </a:xfrm>
            <a:custGeom>
              <a:avLst/>
              <a:gdLst>
                <a:gd name="T0" fmla="*/ 135 w 142"/>
                <a:gd name="T1" fmla="*/ 0 h 432"/>
                <a:gd name="T2" fmla="*/ 0 w 142"/>
                <a:gd name="T3" fmla="*/ 429 h 432"/>
                <a:gd name="T4" fmla="*/ 9 w 142"/>
                <a:gd name="T5" fmla="*/ 432 h 432"/>
                <a:gd name="T6" fmla="*/ 142 w 142"/>
                <a:gd name="T7" fmla="*/ 0 h 432"/>
                <a:gd name="T8" fmla="*/ 135 w 142"/>
                <a:gd name="T9" fmla="*/ 0 h 432"/>
              </a:gdLst>
              <a:ahLst/>
              <a:cxnLst>
                <a:cxn ang="0">
                  <a:pos x="T0" y="T1"/>
                </a:cxn>
                <a:cxn ang="0">
                  <a:pos x="T2" y="T3"/>
                </a:cxn>
                <a:cxn ang="0">
                  <a:pos x="T4" y="T5"/>
                </a:cxn>
                <a:cxn ang="0">
                  <a:pos x="T6" y="T7"/>
                </a:cxn>
                <a:cxn ang="0">
                  <a:pos x="T8" y="T9"/>
                </a:cxn>
              </a:cxnLst>
              <a:rect l="0" t="0" r="r" b="b"/>
              <a:pathLst>
                <a:path w="142" h="432">
                  <a:moveTo>
                    <a:pt x="135" y="0"/>
                  </a:moveTo>
                  <a:lnTo>
                    <a:pt x="0" y="429"/>
                  </a:lnTo>
                  <a:lnTo>
                    <a:pt x="9" y="432"/>
                  </a:lnTo>
                  <a:lnTo>
                    <a:pt x="142" y="0"/>
                  </a:lnTo>
                  <a:lnTo>
                    <a:pt x="135"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5"/>
            <p:cNvSpPr>
              <a:spLocks/>
            </p:cNvSpPr>
            <p:nvPr/>
          </p:nvSpPr>
          <p:spPr bwMode="auto">
            <a:xfrm>
              <a:off x="3797301" y="968375"/>
              <a:ext cx="206375" cy="400050"/>
            </a:xfrm>
            <a:custGeom>
              <a:avLst/>
              <a:gdLst>
                <a:gd name="T0" fmla="*/ 121 w 130"/>
                <a:gd name="T1" fmla="*/ 0 h 252"/>
                <a:gd name="T2" fmla="*/ 0 w 130"/>
                <a:gd name="T3" fmla="*/ 247 h 252"/>
                <a:gd name="T4" fmla="*/ 5 w 130"/>
                <a:gd name="T5" fmla="*/ 252 h 252"/>
                <a:gd name="T6" fmla="*/ 130 w 130"/>
                <a:gd name="T7" fmla="*/ 0 h 252"/>
                <a:gd name="T8" fmla="*/ 121 w 130"/>
                <a:gd name="T9" fmla="*/ 0 h 252"/>
              </a:gdLst>
              <a:ahLst/>
              <a:cxnLst>
                <a:cxn ang="0">
                  <a:pos x="T0" y="T1"/>
                </a:cxn>
                <a:cxn ang="0">
                  <a:pos x="T2" y="T3"/>
                </a:cxn>
                <a:cxn ang="0">
                  <a:pos x="T4" y="T5"/>
                </a:cxn>
                <a:cxn ang="0">
                  <a:pos x="T6" y="T7"/>
                </a:cxn>
                <a:cxn ang="0">
                  <a:pos x="T8" y="T9"/>
                </a:cxn>
              </a:cxnLst>
              <a:rect l="0" t="0" r="r" b="b"/>
              <a:pathLst>
                <a:path w="130" h="252">
                  <a:moveTo>
                    <a:pt x="121" y="0"/>
                  </a:moveTo>
                  <a:lnTo>
                    <a:pt x="0" y="247"/>
                  </a:lnTo>
                  <a:lnTo>
                    <a:pt x="5" y="252"/>
                  </a:lnTo>
                  <a:lnTo>
                    <a:pt x="130" y="0"/>
                  </a:lnTo>
                  <a:lnTo>
                    <a:pt x="121"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26"/>
            <p:cNvSpPr>
              <a:spLocks/>
            </p:cNvSpPr>
            <p:nvPr/>
          </p:nvSpPr>
          <p:spPr bwMode="auto">
            <a:xfrm>
              <a:off x="3822701" y="1171575"/>
              <a:ext cx="885825" cy="222250"/>
            </a:xfrm>
            <a:custGeom>
              <a:avLst/>
              <a:gdLst>
                <a:gd name="T0" fmla="*/ 0 w 558"/>
                <a:gd name="T1" fmla="*/ 133 h 140"/>
                <a:gd name="T2" fmla="*/ 558 w 558"/>
                <a:gd name="T3" fmla="*/ 0 h 140"/>
                <a:gd name="T4" fmla="*/ 558 w 558"/>
                <a:gd name="T5" fmla="*/ 10 h 140"/>
                <a:gd name="T6" fmla="*/ 0 w 558"/>
                <a:gd name="T7" fmla="*/ 140 h 140"/>
                <a:gd name="T8" fmla="*/ 0 w 558"/>
                <a:gd name="T9" fmla="*/ 133 h 140"/>
              </a:gdLst>
              <a:ahLst/>
              <a:cxnLst>
                <a:cxn ang="0">
                  <a:pos x="T0" y="T1"/>
                </a:cxn>
                <a:cxn ang="0">
                  <a:pos x="T2" y="T3"/>
                </a:cxn>
                <a:cxn ang="0">
                  <a:pos x="T4" y="T5"/>
                </a:cxn>
                <a:cxn ang="0">
                  <a:pos x="T6" y="T7"/>
                </a:cxn>
                <a:cxn ang="0">
                  <a:pos x="T8" y="T9"/>
                </a:cxn>
              </a:cxnLst>
              <a:rect l="0" t="0" r="r" b="b"/>
              <a:pathLst>
                <a:path w="558" h="140">
                  <a:moveTo>
                    <a:pt x="0" y="133"/>
                  </a:moveTo>
                  <a:lnTo>
                    <a:pt x="558" y="0"/>
                  </a:lnTo>
                  <a:lnTo>
                    <a:pt x="558" y="10"/>
                  </a:lnTo>
                  <a:lnTo>
                    <a:pt x="0" y="140"/>
                  </a:lnTo>
                  <a:lnTo>
                    <a:pt x="0" y="133"/>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27"/>
            <p:cNvSpPr>
              <a:spLocks/>
            </p:cNvSpPr>
            <p:nvPr/>
          </p:nvSpPr>
          <p:spPr bwMode="auto">
            <a:xfrm>
              <a:off x="3811588" y="1404938"/>
              <a:ext cx="771525" cy="557213"/>
            </a:xfrm>
            <a:custGeom>
              <a:avLst/>
              <a:gdLst>
                <a:gd name="T0" fmla="*/ 0 w 486"/>
                <a:gd name="T1" fmla="*/ 0 h 351"/>
                <a:gd name="T2" fmla="*/ 486 w 486"/>
                <a:gd name="T3" fmla="*/ 344 h 351"/>
                <a:gd name="T4" fmla="*/ 482 w 486"/>
                <a:gd name="T5" fmla="*/ 351 h 351"/>
                <a:gd name="T6" fmla="*/ 0 w 486"/>
                <a:gd name="T7" fmla="*/ 10 h 351"/>
                <a:gd name="T8" fmla="*/ 0 w 486"/>
                <a:gd name="T9" fmla="*/ 0 h 351"/>
              </a:gdLst>
              <a:ahLst/>
              <a:cxnLst>
                <a:cxn ang="0">
                  <a:pos x="T0" y="T1"/>
                </a:cxn>
                <a:cxn ang="0">
                  <a:pos x="T2" y="T3"/>
                </a:cxn>
                <a:cxn ang="0">
                  <a:pos x="T4" y="T5"/>
                </a:cxn>
                <a:cxn ang="0">
                  <a:pos x="T6" y="T7"/>
                </a:cxn>
                <a:cxn ang="0">
                  <a:pos x="T8" y="T9"/>
                </a:cxn>
              </a:cxnLst>
              <a:rect l="0" t="0" r="r" b="b"/>
              <a:pathLst>
                <a:path w="486" h="351">
                  <a:moveTo>
                    <a:pt x="0" y="0"/>
                  </a:moveTo>
                  <a:lnTo>
                    <a:pt x="486" y="344"/>
                  </a:lnTo>
                  <a:lnTo>
                    <a:pt x="482" y="351"/>
                  </a:lnTo>
                  <a:lnTo>
                    <a:pt x="0" y="10"/>
                  </a:lnTo>
                  <a:lnTo>
                    <a:pt x="0"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8"/>
            <p:cNvSpPr>
              <a:spLocks/>
            </p:cNvSpPr>
            <p:nvPr/>
          </p:nvSpPr>
          <p:spPr bwMode="auto">
            <a:xfrm>
              <a:off x="2897188" y="2057400"/>
              <a:ext cx="146050" cy="587375"/>
            </a:xfrm>
            <a:custGeom>
              <a:avLst/>
              <a:gdLst>
                <a:gd name="T0" fmla="*/ 85 w 92"/>
                <a:gd name="T1" fmla="*/ 0 h 370"/>
                <a:gd name="T2" fmla="*/ 0 w 92"/>
                <a:gd name="T3" fmla="*/ 370 h 370"/>
                <a:gd name="T4" fmla="*/ 9 w 92"/>
                <a:gd name="T5" fmla="*/ 370 h 370"/>
                <a:gd name="T6" fmla="*/ 92 w 92"/>
                <a:gd name="T7" fmla="*/ 0 h 370"/>
                <a:gd name="T8" fmla="*/ 85 w 92"/>
                <a:gd name="T9" fmla="*/ 0 h 370"/>
              </a:gdLst>
              <a:ahLst/>
              <a:cxnLst>
                <a:cxn ang="0">
                  <a:pos x="T0" y="T1"/>
                </a:cxn>
                <a:cxn ang="0">
                  <a:pos x="T2" y="T3"/>
                </a:cxn>
                <a:cxn ang="0">
                  <a:pos x="T4" y="T5"/>
                </a:cxn>
                <a:cxn ang="0">
                  <a:pos x="T6" y="T7"/>
                </a:cxn>
                <a:cxn ang="0">
                  <a:pos x="T8" y="T9"/>
                </a:cxn>
              </a:cxnLst>
              <a:rect l="0" t="0" r="r" b="b"/>
              <a:pathLst>
                <a:path w="92" h="370">
                  <a:moveTo>
                    <a:pt x="85" y="0"/>
                  </a:moveTo>
                  <a:lnTo>
                    <a:pt x="0" y="370"/>
                  </a:lnTo>
                  <a:lnTo>
                    <a:pt x="9" y="370"/>
                  </a:lnTo>
                  <a:lnTo>
                    <a:pt x="92" y="0"/>
                  </a:lnTo>
                  <a:lnTo>
                    <a:pt x="85"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29"/>
            <p:cNvSpPr>
              <a:spLocks/>
            </p:cNvSpPr>
            <p:nvPr/>
          </p:nvSpPr>
          <p:spPr bwMode="auto">
            <a:xfrm>
              <a:off x="4624388" y="1006475"/>
              <a:ext cx="98425" cy="134938"/>
            </a:xfrm>
            <a:custGeom>
              <a:avLst/>
              <a:gdLst>
                <a:gd name="T0" fmla="*/ 0 w 62"/>
                <a:gd name="T1" fmla="*/ 7 h 85"/>
                <a:gd name="T2" fmla="*/ 53 w 62"/>
                <a:gd name="T3" fmla="*/ 85 h 85"/>
                <a:gd name="T4" fmla="*/ 62 w 62"/>
                <a:gd name="T5" fmla="*/ 85 h 85"/>
                <a:gd name="T6" fmla="*/ 8 w 62"/>
                <a:gd name="T7" fmla="*/ 0 h 85"/>
                <a:gd name="T8" fmla="*/ 0 w 62"/>
                <a:gd name="T9" fmla="*/ 7 h 85"/>
              </a:gdLst>
              <a:ahLst/>
              <a:cxnLst>
                <a:cxn ang="0">
                  <a:pos x="T0" y="T1"/>
                </a:cxn>
                <a:cxn ang="0">
                  <a:pos x="T2" y="T3"/>
                </a:cxn>
                <a:cxn ang="0">
                  <a:pos x="T4" y="T5"/>
                </a:cxn>
                <a:cxn ang="0">
                  <a:pos x="T6" y="T7"/>
                </a:cxn>
                <a:cxn ang="0">
                  <a:pos x="T8" y="T9"/>
                </a:cxn>
              </a:cxnLst>
              <a:rect l="0" t="0" r="r" b="b"/>
              <a:pathLst>
                <a:path w="62" h="85">
                  <a:moveTo>
                    <a:pt x="0" y="7"/>
                  </a:moveTo>
                  <a:lnTo>
                    <a:pt x="53" y="85"/>
                  </a:lnTo>
                  <a:lnTo>
                    <a:pt x="62" y="85"/>
                  </a:lnTo>
                  <a:lnTo>
                    <a:pt x="8" y="0"/>
                  </a:lnTo>
                  <a:lnTo>
                    <a:pt x="0" y="7"/>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30"/>
            <p:cNvSpPr>
              <a:spLocks/>
            </p:cNvSpPr>
            <p:nvPr/>
          </p:nvSpPr>
          <p:spPr bwMode="auto">
            <a:xfrm>
              <a:off x="4764088" y="1171575"/>
              <a:ext cx="515938" cy="260350"/>
            </a:xfrm>
            <a:custGeom>
              <a:avLst/>
              <a:gdLst>
                <a:gd name="T0" fmla="*/ 0 w 325"/>
                <a:gd name="T1" fmla="*/ 12 h 164"/>
                <a:gd name="T2" fmla="*/ 325 w 325"/>
                <a:gd name="T3" fmla="*/ 164 h 164"/>
                <a:gd name="T4" fmla="*/ 325 w 325"/>
                <a:gd name="T5" fmla="*/ 157 h 164"/>
                <a:gd name="T6" fmla="*/ 0 w 325"/>
                <a:gd name="T7" fmla="*/ 0 h 164"/>
                <a:gd name="T8" fmla="*/ 0 w 325"/>
                <a:gd name="T9" fmla="*/ 12 h 164"/>
              </a:gdLst>
              <a:ahLst/>
              <a:cxnLst>
                <a:cxn ang="0">
                  <a:pos x="T0" y="T1"/>
                </a:cxn>
                <a:cxn ang="0">
                  <a:pos x="T2" y="T3"/>
                </a:cxn>
                <a:cxn ang="0">
                  <a:pos x="T4" y="T5"/>
                </a:cxn>
                <a:cxn ang="0">
                  <a:pos x="T6" y="T7"/>
                </a:cxn>
                <a:cxn ang="0">
                  <a:pos x="T8" y="T9"/>
                </a:cxn>
              </a:cxnLst>
              <a:rect l="0" t="0" r="r" b="b"/>
              <a:pathLst>
                <a:path w="325" h="164">
                  <a:moveTo>
                    <a:pt x="0" y="12"/>
                  </a:moveTo>
                  <a:lnTo>
                    <a:pt x="325" y="164"/>
                  </a:lnTo>
                  <a:lnTo>
                    <a:pt x="325" y="157"/>
                  </a:lnTo>
                  <a:lnTo>
                    <a:pt x="0" y="0"/>
                  </a:lnTo>
                  <a:lnTo>
                    <a:pt x="0" y="12"/>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31"/>
            <p:cNvSpPr>
              <a:spLocks/>
            </p:cNvSpPr>
            <p:nvPr/>
          </p:nvSpPr>
          <p:spPr bwMode="auto">
            <a:xfrm>
              <a:off x="4749801" y="1190625"/>
              <a:ext cx="546100" cy="606425"/>
            </a:xfrm>
            <a:custGeom>
              <a:avLst/>
              <a:gdLst>
                <a:gd name="T0" fmla="*/ 0 w 344"/>
                <a:gd name="T1" fmla="*/ 2 h 382"/>
                <a:gd name="T2" fmla="*/ 339 w 344"/>
                <a:gd name="T3" fmla="*/ 382 h 382"/>
                <a:gd name="T4" fmla="*/ 344 w 344"/>
                <a:gd name="T5" fmla="*/ 377 h 382"/>
                <a:gd name="T6" fmla="*/ 9 w 344"/>
                <a:gd name="T7" fmla="*/ 0 h 382"/>
                <a:gd name="T8" fmla="*/ 0 w 344"/>
                <a:gd name="T9" fmla="*/ 2 h 382"/>
              </a:gdLst>
              <a:ahLst/>
              <a:cxnLst>
                <a:cxn ang="0">
                  <a:pos x="T0" y="T1"/>
                </a:cxn>
                <a:cxn ang="0">
                  <a:pos x="T2" y="T3"/>
                </a:cxn>
                <a:cxn ang="0">
                  <a:pos x="T4" y="T5"/>
                </a:cxn>
                <a:cxn ang="0">
                  <a:pos x="T6" y="T7"/>
                </a:cxn>
                <a:cxn ang="0">
                  <a:pos x="T8" y="T9"/>
                </a:cxn>
              </a:cxnLst>
              <a:rect l="0" t="0" r="r" b="b"/>
              <a:pathLst>
                <a:path w="344" h="382">
                  <a:moveTo>
                    <a:pt x="0" y="2"/>
                  </a:moveTo>
                  <a:lnTo>
                    <a:pt x="339" y="382"/>
                  </a:lnTo>
                  <a:lnTo>
                    <a:pt x="344" y="377"/>
                  </a:lnTo>
                  <a:lnTo>
                    <a:pt x="9" y="0"/>
                  </a:lnTo>
                  <a:lnTo>
                    <a:pt x="0" y="2"/>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32"/>
            <p:cNvSpPr>
              <a:spLocks/>
            </p:cNvSpPr>
            <p:nvPr/>
          </p:nvSpPr>
          <p:spPr bwMode="auto">
            <a:xfrm>
              <a:off x="4621213" y="1201738"/>
              <a:ext cx="117475" cy="735013"/>
            </a:xfrm>
            <a:custGeom>
              <a:avLst/>
              <a:gdLst>
                <a:gd name="T0" fmla="*/ 64 w 74"/>
                <a:gd name="T1" fmla="*/ 0 h 463"/>
                <a:gd name="T2" fmla="*/ 0 w 74"/>
                <a:gd name="T3" fmla="*/ 463 h 463"/>
                <a:gd name="T4" fmla="*/ 10 w 74"/>
                <a:gd name="T5" fmla="*/ 463 h 463"/>
                <a:gd name="T6" fmla="*/ 74 w 74"/>
                <a:gd name="T7" fmla="*/ 0 h 463"/>
                <a:gd name="T8" fmla="*/ 64 w 74"/>
                <a:gd name="T9" fmla="*/ 0 h 463"/>
              </a:gdLst>
              <a:ahLst/>
              <a:cxnLst>
                <a:cxn ang="0">
                  <a:pos x="T0" y="T1"/>
                </a:cxn>
                <a:cxn ang="0">
                  <a:pos x="T2" y="T3"/>
                </a:cxn>
                <a:cxn ang="0">
                  <a:pos x="T4" y="T5"/>
                </a:cxn>
                <a:cxn ang="0">
                  <a:pos x="T6" y="T7"/>
                </a:cxn>
                <a:cxn ang="0">
                  <a:pos x="T8" y="T9"/>
                </a:cxn>
              </a:cxnLst>
              <a:rect l="0" t="0" r="r" b="b"/>
              <a:pathLst>
                <a:path w="74" h="463">
                  <a:moveTo>
                    <a:pt x="64" y="0"/>
                  </a:moveTo>
                  <a:lnTo>
                    <a:pt x="0" y="463"/>
                  </a:lnTo>
                  <a:lnTo>
                    <a:pt x="10" y="463"/>
                  </a:lnTo>
                  <a:lnTo>
                    <a:pt x="74" y="0"/>
                  </a:lnTo>
                  <a:lnTo>
                    <a:pt x="64"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33"/>
            <p:cNvSpPr>
              <a:spLocks/>
            </p:cNvSpPr>
            <p:nvPr/>
          </p:nvSpPr>
          <p:spPr bwMode="auto">
            <a:xfrm>
              <a:off x="4643438" y="2016125"/>
              <a:ext cx="388938" cy="450850"/>
            </a:xfrm>
            <a:custGeom>
              <a:avLst/>
              <a:gdLst>
                <a:gd name="T0" fmla="*/ 0 w 245"/>
                <a:gd name="T1" fmla="*/ 4 h 284"/>
                <a:gd name="T2" fmla="*/ 237 w 245"/>
                <a:gd name="T3" fmla="*/ 284 h 284"/>
                <a:gd name="T4" fmla="*/ 245 w 245"/>
                <a:gd name="T5" fmla="*/ 279 h 284"/>
                <a:gd name="T6" fmla="*/ 7 w 245"/>
                <a:gd name="T7" fmla="*/ 0 h 284"/>
                <a:gd name="T8" fmla="*/ 0 w 245"/>
                <a:gd name="T9" fmla="*/ 4 h 284"/>
              </a:gdLst>
              <a:ahLst/>
              <a:cxnLst>
                <a:cxn ang="0">
                  <a:pos x="T0" y="T1"/>
                </a:cxn>
                <a:cxn ang="0">
                  <a:pos x="T2" y="T3"/>
                </a:cxn>
                <a:cxn ang="0">
                  <a:pos x="T4" y="T5"/>
                </a:cxn>
                <a:cxn ang="0">
                  <a:pos x="T6" y="T7"/>
                </a:cxn>
                <a:cxn ang="0">
                  <a:pos x="T8" y="T9"/>
                </a:cxn>
              </a:cxnLst>
              <a:rect l="0" t="0" r="r" b="b"/>
              <a:pathLst>
                <a:path w="245" h="284">
                  <a:moveTo>
                    <a:pt x="0" y="4"/>
                  </a:moveTo>
                  <a:lnTo>
                    <a:pt x="237" y="284"/>
                  </a:lnTo>
                  <a:lnTo>
                    <a:pt x="245" y="279"/>
                  </a:lnTo>
                  <a:lnTo>
                    <a:pt x="7"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34"/>
            <p:cNvSpPr>
              <a:spLocks/>
            </p:cNvSpPr>
            <p:nvPr/>
          </p:nvSpPr>
          <p:spPr bwMode="auto">
            <a:xfrm>
              <a:off x="2919413" y="2686050"/>
              <a:ext cx="381000" cy="282575"/>
            </a:xfrm>
            <a:custGeom>
              <a:avLst/>
              <a:gdLst>
                <a:gd name="T0" fmla="*/ 0 w 240"/>
                <a:gd name="T1" fmla="*/ 5 h 178"/>
                <a:gd name="T2" fmla="*/ 233 w 240"/>
                <a:gd name="T3" fmla="*/ 178 h 178"/>
                <a:gd name="T4" fmla="*/ 240 w 240"/>
                <a:gd name="T5" fmla="*/ 173 h 178"/>
                <a:gd name="T6" fmla="*/ 5 w 240"/>
                <a:gd name="T7" fmla="*/ 0 h 178"/>
                <a:gd name="T8" fmla="*/ 0 w 240"/>
                <a:gd name="T9" fmla="*/ 5 h 178"/>
              </a:gdLst>
              <a:ahLst/>
              <a:cxnLst>
                <a:cxn ang="0">
                  <a:pos x="T0" y="T1"/>
                </a:cxn>
                <a:cxn ang="0">
                  <a:pos x="T2" y="T3"/>
                </a:cxn>
                <a:cxn ang="0">
                  <a:pos x="T4" y="T5"/>
                </a:cxn>
                <a:cxn ang="0">
                  <a:pos x="T6" y="T7"/>
                </a:cxn>
                <a:cxn ang="0">
                  <a:pos x="T8" y="T9"/>
                </a:cxn>
              </a:cxnLst>
              <a:rect l="0" t="0" r="r" b="b"/>
              <a:pathLst>
                <a:path w="240" h="178">
                  <a:moveTo>
                    <a:pt x="0" y="5"/>
                  </a:moveTo>
                  <a:lnTo>
                    <a:pt x="233" y="178"/>
                  </a:lnTo>
                  <a:lnTo>
                    <a:pt x="240" y="173"/>
                  </a:lnTo>
                  <a:lnTo>
                    <a:pt x="5"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35"/>
            <p:cNvSpPr>
              <a:spLocks/>
            </p:cNvSpPr>
            <p:nvPr/>
          </p:nvSpPr>
          <p:spPr bwMode="auto">
            <a:xfrm>
              <a:off x="5241926" y="1854200"/>
              <a:ext cx="71438" cy="815975"/>
            </a:xfrm>
            <a:custGeom>
              <a:avLst/>
              <a:gdLst>
                <a:gd name="T0" fmla="*/ 43 w 45"/>
                <a:gd name="T1" fmla="*/ 0 h 514"/>
                <a:gd name="T2" fmla="*/ 0 w 45"/>
                <a:gd name="T3" fmla="*/ 514 h 514"/>
                <a:gd name="T4" fmla="*/ 5 w 45"/>
                <a:gd name="T5" fmla="*/ 514 h 514"/>
                <a:gd name="T6" fmla="*/ 45 w 45"/>
                <a:gd name="T7" fmla="*/ 0 h 514"/>
                <a:gd name="T8" fmla="*/ 43 w 45"/>
                <a:gd name="T9" fmla="*/ 0 h 514"/>
              </a:gdLst>
              <a:ahLst/>
              <a:cxnLst>
                <a:cxn ang="0">
                  <a:pos x="T0" y="T1"/>
                </a:cxn>
                <a:cxn ang="0">
                  <a:pos x="T2" y="T3"/>
                </a:cxn>
                <a:cxn ang="0">
                  <a:pos x="T4" y="T5"/>
                </a:cxn>
                <a:cxn ang="0">
                  <a:pos x="T6" y="T7"/>
                </a:cxn>
                <a:cxn ang="0">
                  <a:pos x="T8" y="T9"/>
                </a:cxn>
              </a:cxnLst>
              <a:rect l="0" t="0" r="r" b="b"/>
              <a:pathLst>
                <a:path w="45" h="514">
                  <a:moveTo>
                    <a:pt x="43" y="0"/>
                  </a:moveTo>
                  <a:lnTo>
                    <a:pt x="0" y="514"/>
                  </a:lnTo>
                  <a:lnTo>
                    <a:pt x="5" y="514"/>
                  </a:lnTo>
                  <a:lnTo>
                    <a:pt x="45" y="0"/>
                  </a:lnTo>
                  <a:lnTo>
                    <a:pt x="43"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36"/>
            <p:cNvSpPr>
              <a:spLocks/>
            </p:cNvSpPr>
            <p:nvPr/>
          </p:nvSpPr>
          <p:spPr bwMode="auto">
            <a:xfrm>
              <a:off x="5265738" y="2301875"/>
              <a:ext cx="327025" cy="379413"/>
            </a:xfrm>
            <a:custGeom>
              <a:avLst/>
              <a:gdLst>
                <a:gd name="T0" fmla="*/ 0 w 206"/>
                <a:gd name="T1" fmla="*/ 235 h 239"/>
                <a:gd name="T2" fmla="*/ 201 w 206"/>
                <a:gd name="T3" fmla="*/ 0 h 239"/>
                <a:gd name="T4" fmla="*/ 206 w 206"/>
                <a:gd name="T5" fmla="*/ 5 h 239"/>
                <a:gd name="T6" fmla="*/ 7 w 206"/>
                <a:gd name="T7" fmla="*/ 239 h 239"/>
                <a:gd name="T8" fmla="*/ 0 w 206"/>
                <a:gd name="T9" fmla="*/ 235 h 239"/>
              </a:gdLst>
              <a:ahLst/>
              <a:cxnLst>
                <a:cxn ang="0">
                  <a:pos x="T0" y="T1"/>
                </a:cxn>
                <a:cxn ang="0">
                  <a:pos x="T2" y="T3"/>
                </a:cxn>
                <a:cxn ang="0">
                  <a:pos x="T4" y="T5"/>
                </a:cxn>
                <a:cxn ang="0">
                  <a:pos x="T6" y="T7"/>
                </a:cxn>
                <a:cxn ang="0">
                  <a:pos x="T8" y="T9"/>
                </a:cxn>
              </a:cxnLst>
              <a:rect l="0" t="0" r="r" b="b"/>
              <a:pathLst>
                <a:path w="206" h="239">
                  <a:moveTo>
                    <a:pt x="0" y="235"/>
                  </a:moveTo>
                  <a:lnTo>
                    <a:pt x="201" y="0"/>
                  </a:lnTo>
                  <a:lnTo>
                    <a:pt x="206" y="5"/>
                  </a:lnTo>
                  <a:lnTo>
                    <a:pt x="7" y="239"/>
                  </a:lnTo>
                  <a:lnTo>
                    <a:pt x="0" y="23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37"/>
            <p:cNvSpPr>
              <a:spLocks/>
            </p:cNvSpPr>
            <p:nvPr/>
          </p:nvSpPr>
          <p:spPr bwMode="auto">
            <a:xfrm>
              <a:off x="5049838" y="2489200"/>
              <a:ext cx="169863" cy="200025"/>
            </a:xfrm>
            <a:custGeom>
              <a:avLst/>
              <a:gdLst>
                <a:gd name="T0" fmla="*/ 0 w 107"/>
                <a:gd name="T1" fmla="*/ 5 h 126"/>
                <a:gd name="T2" fmla="*/ 102 w 107"/>
                <a:gd name="T3" fmla="*/ 126 h 126"/>
                <a:gd name="T4" fmla="*/ 107 w 107"/>
                <a:gd name="T5" fmla="*/ 119 h 126"/>
                <a:gd name="T6" fmla="*/ 8 w 107"/>
                <a:gd name="T7" fmla="*/ 0 h 126"/>
                <a:gd name="T8" fmla="*/ 0 w 107"/>
                <a:gd name="T9" fmla="*/ 5 h 126"/>
              </a:gdLst>
              <a:ahLst/>
              <a:cxnLst>
                <a:cxn ang="0">
                  <a:pos x="T0" y="T1"/>
                </a:cxn>
                <a:cxn ang="0">
                  <a:pos x="T2" y="T3"/>
                </a:cxn>
                <a:cxn ang="0">
                  <a:pos x="T4" y="T5"/>
                </a:cxn>
                <a:cxn ang="0">
                  <a:pos x="T6" y="T7"/>
                </a:cxn>
                <a:cxn ang="0">
                  <a:pos x="T8" y="T9"/>
                </a:cxn>
              </a:cxnLst>
              <a:rect l="0" t="0" r="r" b="b"/>
              <a:pathLst>
                <a:path w="107" h="126">
                  <a:moveTo>
                    <a:pt x="0" y="5"/>
                  </a:moveTo>
                  <a:lnTo>
                    <a:pt x="102" y="126"/>
                  </a:lnTo>
                  <a:lnTo>
                    <a:pt x="107" y="119"/>
                  </a:lnTo>
                  <a:lnTo>
                    <a:pt x="8"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38"/>
            <p:cNvSpPr>
              <a:spLocks/>
            </p:cNvSpPr>
            <p:nvPr/>
          </p:nvSpPr>
          <p:spPr bwMode="auto">
            <a:xfrm>
              <a:off x="4994276" y="2735263"/>
              <a:ext cx="236538" cy="384175"/>
            </a:xfrm>
            <a:custGeom>
              <a:avLst/>
              <a:gdLst>
                <a:gd name="T0" fmla="*/ 145 w 149"/>
                <a:gd name="T1" fmla="*/ 0 h 242"/>
                <a:gd name="T2" fmla="*/ 0 w 149"/>
                <a:gd name="T3" fmla="*/ 232 h 242"/>
                <a:gd name="T4" fmla="*/ 0 w 149"/>
                <a:gd name="T5" fmla="*/ 242 h 242"/>
                <a:gd name="T6" fmla="*/ 149 w 149"/>
                <a:gd name="T7" fmla="*/ 7 h 242"/>
                <a:gd name="T8" fmla="*/ 145 w 149"/>
                <a:gd name="T9" fmla="*/ 0 h 242"/>
              </a:gdLst>
              <a:ahLst/>
              <a:cxnLst>
                <a:cxn ang="0">
                  <a:pos x="T0" y="T1"/>
                </a:cxn>
                <a:cxn ang="0">
                  <a:pos x="T2" y="T3"/>
                </a:cxn>
                <a:cxn ang="0">
                  <a:pos x="T4" y="T5"/>
                </a:cxn>
                <a:cxn ang="0">
                  <a:pos x="T6" y="T7"/>
                </a:cxn>
                <a:cxn ang="0">
                  <a:pos x="T8" y="T9"/>
                </a:cxn>
              </a:cxnLst>
              <a:rect l="0" t="0" r="r" b="b"/>
              <a:pathLst>
                <a:path w="149" h="242">
                  <a:moveTo>
                    <a:pt x="145" y="0"/>
                  </a:moveTo>
                  <a:lnTo>
                    <a:pt x="0" y="232"/>
                  </a:lnTo>
                  <a:lnTo>
                    <a:pt x="0" y="242"/>
                  </a:lnTo>
                  <a:lnTo>
                    <a:pt x="149" y="7"/>
                  </a:lnTo>
                  <a:lnTo>
                    <a:pt x="145"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39"/>
            <p:cNvSpPr>
              <a:spLocks/>
            </p:cNvSpPr>
            <p:nvPr/>
          </p:nvSpPr>
          <p:spPr bwMode="auto">
            <a:xfrm>
              <a:off x="4338638" y="2719388"/>
              <a:ext cx="873125" cy="298450"/>
            </a:xfrm>
            <a:custGeom>
              <a:avLst/>
              <a:gdLst>
                <a:gd name="T0" fmla="*/ 0 w 550"/>
                <a:gd name="T1" fmla="*/ 180 h 188"/>
                <a:gd name="T2" fmla="*/ 550 w 550"/>
                <a:gd name="T3" fmla="*/ 0 h 188"/>
                <a:gd name="T4" fmla="*/ 550 w 550"/>
                <a:gd name="T5" fmla="*/ 7 h 188"/>
                <a:gd name="T6" fmla="*/ 0 w 550"/>
                <a:gd name="T7" fmla="*/ 188 h 188"/>
                <a:gd name="T8" fmla="*/ 0 w 550"/>
                <a:gd name="T9" fmla="*/ 180 h 188"/>
              </a:gdLst>
              <a:ahLst/>
              <a:cxnLst>
                <a:cxn ang="0">
                  <a:pos x="T0" y="T1"/>
                </a:cxn>
                <a:cxn ang="0">
                  <a:pos x="T2" y="T3"/>
                </a:cxn>
                <a:cxn ang="0">
                  <a:pos x="T4" y="T5"/>
                </a:cxn>
                <a:cxn ang="0">
                  <a:pos x="T6" y="T7"/>
                </a:cxn>
                <a:cxn ang="0">
                  <a:pos x="T8" y="T9"/>
                </a:cxn>
              </a:cxnLst>
              <a:rect l="0" t="0" r="r" b="b"/>
              <a:pathLst>
                <a:path w="550" h="188">
                  <a:moveTo>
                    <a:pt x="0" y="180"/>
                  </a:moveTo>
                  <a:lnTo>
                    <a:pt x="550" y="0"/>
                  </a:lnTo>
                  <a:lnTo>
                    <a:pt x="550" y="7"/>
                  </a:lnTo>
                  <a:lnTo>
                    <a:pt x="0" y="188"/>
                  </a:lnTo>
                  <a:lnTo>
                    <a:pt x="0" y="18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40"/>
            <p:cNvSpPr>
              <a:spLocks/>
            </p:cNvSpPr>
            <p:nvPr/>
          </p:nvSpPr>
          <p:spPr bwMode="auto">
            <a:xfrm>
              <a:off x="3344863" y="3005138"/>
              <a:ext cx="617538" cy="558800"/>
            </a:xfrm>
            <a:custGeom>
              <a:avLst/>
              <a:gdLst>
                <a:gd name="T0" fmla="*/ 0 w 389"/>
                <a:gd name="T1" fmla="*/ 5 h 352"/>
                <a:gd name="T2" fmla="*/ 384 w 389"/>
                <a:gd name="T3" fmla="*/ 352 h 352"/>
                <a:gd name="T4" fmla="*/ 389 w 389"/>
                <a:gd name="T5" fmla="*/ 352 h 352"/>
                <a:gd name="T6" fmla="*/ 7 w 389"/>
                <a:gd name="T7" fmla="*/ 0 h 352"/>
                <a:gd name="T8" fmla="*/ 0 w 389"/>
                <a:gd name="T9" fmla="*/ 5 h 352"/>
              </a:gdLst>
              <a:ahLst/>
              <a:cxnLst>
                <a:cxn ang="0">
                  <a:pos x="T0" y="T1"/>
                </a:cxn>
                <a:cxn ang="0">
                  <a:pos x="T2" y="T3"/>
                </a:cxn>
                <a:cxn ang="0">
                  <a:pos x="T4" y="T5"/>
                </a:cxn>
                <a:cxn ang="0">
                  <a:pos x="T6" y="T7"/>
                </a:cxn>
                <a:cxn ang="0">
                  <a:pos x="T8" y="T9"/>
                </a:cxn>
              </a:cxnLst>
              <a:rect l="0" t="0" r="r" b="b"/>
              <a:pathLst>
                <a:path w="389" h="352">
                  <a:moveTo>
                    <a:pt x="0" y="5"/>
                  </a:moveTo>
                  <a:lnTo>
                    <a:pt x="384" y="352"/>
                  </a:lnTo>
                  <a:lnTo>
                    <a:pt x="389" y="352"/>
                  </a:lnTo>
                  <a:lnTo>
                    <a:pt x="7"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41"/>
            <p:cNvSpPr>
              <a:spLocks/>
            </p:cNvSpPr>
            <p:nvPr/>
          </p:nvSpPr>
          <p:spPr bwMode="auto">
            <a:xfrm>
              <a:off x="4829176" y="3130550"/>
              <a:ext cx="466725" cy="274638"/>
            </a:xfrm>
            <a:custGeom>
              <a:avLst/>
              <a:gdLst>
                <a:gd name="T0" fmla="*/ 0 w 294"/>
                <a:gd name="T1" fmla="*/ 168 h 173"/>
                <a:gd name="T2" fmla="*/ 289 w 294"/>
                <a:gd name="T3" fmla="*/ 0 h 173"/>
                <a:gd name="T4" fmla="*/ 294 w 294"/>
                <a:gd name="T5" fmla="*/ 7 h 173"/>
                <a:gd name="T6" fmla="*/ 2 w 294"/>
                <a:gd name="T7" fmla="*/ 173 h 173"/>
                <a:gd name="T8" fmla="*/ 0 w 294"/>
                <a:gd name="T9" fmla="*/ 168 h 173"/>
              </a:gdLst>
              <a:ahLst/>
              <a:cxnLst>
                <a:cxn ang="0">
                  <a:pos x="T0" y="T1"/>
                </a:cxn>
                <a:cxn ang="0">
                  <a:pos x="T2" y="T3"/>
                </a:cxn>
                <a:cxn ang="0">
                  <a:pos x="T4" y="T5"/>
                </a:cxn>
                <a:cxn ang="0">
                  <a:pos x="T6" y="T7"/>
                </a:cxn>
                <a:cxn ang="0">
                  <a:pos x="T8" y="T9"/>
                </a:cxn>
              </a:cxnLst>
              <a:rect l="0" t="0" r="r" b="b"/>
              <a:pathLst>
                <a:path w="294" h="173">
                  <a:moveTo>
                    <a:pt x="0" y="168"/>
                  </a:moveTo>
                  <a:lnTo>
                    <a:pt x="289" y="0"/>
                  </a:lnTo>
                  <a:lnTo>
                    <a:pt x="294" y="7"/>
                  </a:lnTo>
                  <a:lnTo>
                    <a:pt x="2" y="173"/>
                  </a:lnTo>
                  <a:lnTo>
                    <a:pt x="0" y="168"/>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42"/>
            <p:cNvSpPr>
              <a:spLocks/>
            </p:cNvSpPr>
            <p:nvPr/>
          </p:nvSpPr>
          <p:spPr bwMode="auto">
            <a:xfrm>
              <a:off x="4008438" y="3416300"/>
              <a:ext cx="766763" cy="173038"/>
            </a:xfrm>
            <a:custGeom>
              <a:avLst/>
              <a:gdLst>
                <a:gd name="T0" fmla="*/ 0 w 483"/>
                <a:gd name="T1" fmla="*/ 102 h 109"/>
                <a:gd name="T2" fmla="*/ 483 w 483"/>
                <a:gd name="T3" fmla="*/ 0 h 109"/>
                <a:gd name="T4" fmla="*/ 483 w 483"/>
                <a:gd name="T5" fmla="*/ 7 h 109"/>
                <a:gd name="T6" fmla="*/ 4 w 483"/>
                <a:gd name="T7" fmla="*/ 109 h 109"/>
                <a:gd name="T8" fmla="*/ 0 w 483"/>
                <a:gd name="T9" fmla="*/ 102 h 109"/>
              </a:gdLst>
              <a:ahLst/>
              <a:cxnLst>
                <a:cxn ang="0">
                  <a:pos x="T0" y="T1"/>
                </a:cxn>
                <a:cxn ang="0">
                  <a:pos x="T2" y="T3"/>
                </a:cxn>
                <a:cxn ang="0">
                  <a:pos x="T4" y="T5"/>
                </a:cxn>
                <a:cxn ang="0">
                  <a:pos x="T6" y="T7"/>
                </a:cxn>
                <a:cxn ang="0">
                  <a:pos x="T8" y="T9"/>
                </a:cxn>
              </a:cxnLst>
              <a:rect l="0" t="0" r="r" b="b"/>
              <a:pathLst>
                <a:path w="483" h="109">
                  <a:moveTo>
                    <a:pt x="0" y="102"/>
                  </a:moveTo>
                  <a:lnTo>
                    <a:pt x="483" y="0"/>
                  </a:lnTo>
                  <a:lnTo>
                    <a:pt x="483" y="7"/>
                  </a:lnTo>
                  <a:lnTo>
                    <a:pt x="4" y="109"/>
                  </a:lnTo>
                  <a:lnTo>
                    <a:pt x="0" y="102"/>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Oval 343"/>
            <p:cNvSpPr>
              <a:spLocks noChangeArrowheads="1"/>
            </p:cNvSpPr>
            <p:nvPr/>
          </p:nvSpPr>
          <p:spPr bwMode="auto">
            <a:xfrm>
              <a:off x="5343526" y="1928813"/>
              <a:ext cx="65088" cy="60325"/>
            </a:xfrm>
            <a:prstGeom prst="ellipse">
              <a:avLst/>
            </a:pr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44"/>
            <p:cNvSpPr>
              <a:spLocks/>
            </p:cNvSpPr>
            <p:nvPr/>
          </p:nvSpPr>
          <p:spPr bwMode="auto">
            <a:xfrm>
              <a:off x="3070226" y="1412875"/>
              <a:ext cx="688975" cy="595313"/>
            </a:xfrm>
            <a:custGeom>
              <a:avLst/>
              <a:gdLst>
                <a:gd name="T0" fmla="*/ 0 w 434"/>
                <a:gd name="T1" fmla="*/ 368 h 375"/>
                <a:gd name="T2" fmla="*/ 429 w 434"/>
                <a:gd name="T3" fmla="*/ 0 h 375"/>
                <a:gd name="T4" fmla="*/ 434 w 434"/>
                <a:gd name="T5" fmla="*/ 5 h 375"/>
                <a:gd name="T6" fmla="*/ 7 w 434"/>
                <a:gd name="T7" fmla="*/ 375 h 375"/>
                <a:gd name="T8" fmla="*/ 0 w 434"/>
                <a:gd name="T9" fmla="*/ 368 h 375"/>
              </a:gdLst>
              <a:ahLst/>
              <a:cxnLst>
                <a:cxn ang="0">
                  <a:pos x="T0" y="T1"/>
                </a:cxn>
                <a:cxn ang="0">
                  <a:pos x="T2" y="T3"/>
                </a:cxn>
                <a:cxn ang="0">
                  <a:pos x="T4" y="T5"/>
                </a:cxn>
                <a:cxn ang="0">
                  <a:pos x="T6" y="T7"/>
                </a:cxn>
                <a:cxn ang="0">
                  <a:pos x="T8" y="T9"/>
                </a:cxn>
              </a:cxnLst>
              <a:rect l="0" t="0" r="r" b="b"/>
              <a:pathLst>
                <a:path w="434" h="375">
                  <a:moveTo>
                    <a:pt x="0" y="368"/>
                  </a:moveTo>
                  <a:lnTo>
                    <a:pt x="429" y="0"/>
                  </a:lnTo>
                  <a:lnTo>
                    <a:pt x="434" y="5"/>
                  </a:lnTo>
                  <a:lnTo>
                    <a:pt x="7" y="375"/>
                  </a:lnTo>
                  <a:lnTo>
                    <a:pt x="0" y="368"/>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45"/>
            <p:cNvSpPr>
              <a:spLocks/>
            </p:cNvSpPr>
            <p:nvPr/>
          </p:nvSpPr>
          <p:spPr bwMode="auto">
            <a:xfrm>
              <a:off x="3043238" y="2057400"/>
              <a:ext cx="276225" cy="892175"/>
            </a:xfrm>
            <a:custGeom>
              <a:avLst/>
              <a:gdLst>
                <a:gd name="T0" fmla="*/ 0 w 174"/>
                <a:gd name="T1" fmla="*/ 4 h 562"/>
                <a:gd name="T2" fmla="*/ 166 w 174"/>
                <a:gd name="T3" fmla="*/ 562 h 562"/>
                <a:gd name="T4" fmla="*/ 174 w 174"/>
                <a:gd name="T5" fmla="*/ 557 h 562"/>
                <a:gd name="T6" fmla="*/ 8 w 174"/>
                <a:gd name="T7" fmla="*/ 0 h 562"/>
                <a:gd name="T8" fmla="*/ 0 w 174"/>
                <a:gd name="T9" fmla="*/ 4 h 562"/>
              </a:gdLst>
              <a:ahLst/>
              <a:cxnLst>
                <a:cxn ang="0">
                  <a:pos x="T0" y="T1"/>
                </a:cxn>
                <a:cxn ang="0">
                  <a:pos x="T2" y="T3"/>
                </a:cxn>
                <a:cxn ang="0">
                  <a:pos x="T4" y="T5"/>
                </a:cxn>
                <a:cxn ang="0">
                  <a:pos x="T6" y="T7"/>
                </a:cxn>
                <a:cxn ang="0">
                  <a:pos x="T8" y="T9"/>
                </a:cxn>
              </a:cxnLst>
              <a:rect l="0" t="0" r="r" b="b"/>
              <a:pathLst>
                <a:path w="174" h="562">
                  <a:moveTo>
                    <a:pt x="0" y="4"/>
                  </a:moveTo>
                  <a:lnTo>
                    <a:pt x="166" y="562"/>
                  </a:lnTo>
                  <a:lnTo>
                    <a:pt x="174" y="557"/>
                  </a:lnTo>
                  <a:lnTo>
                    <a:pt x="8" y="0"/>
                  </a:lnTo>
                  <a:lnTo>
                    <a:pt x="0" y="4"/>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346"/>
            <p:cNvSpPr>
              <a:spLocks/>
            </p:cNvSpPr>
            <p:nvPr/>
          </p:nvSpPr>
          <p:spPr bwMode="auto">
            <a:xfrm>
              <a:off x="4308476" y="2312988"/>
              <a:ext cx="211138" cy="661988"/>
            </a:xfrm>
            <a:custGeom>
              <a:avLst/>
              <a:gdLst>
                <a:gd name="T0" fmla="*/ 128 w 133"/>
                <a:gd name="T1" fmla="*/ 0 h 417"/>
                <a:gd name="T2" fmla="*/ 0 w 133"/>
                <a:gd name="T3" fmla="*/ 417 h 417"/>
                <a:gd name="T4" fmla="*/ 7 w 133"/>
                <a:gd name="T5" fmla="*/ 417 h 417"/>
                <a:gd name="T6" fmla="*/ 133 w 133"/>
                <a:gd name="T7" fmla="*/ 5 h 417"/>
                <a:gd name="T8" fmla="*/ 128 w 133"/>
                <a:gd name="T9" fmla="*/ 0 h 417"/>
              </a:gdLst>
              <a:ahLst/>
              <a:cxnLst>
                <a:cxn ang="0">
                  <a:pos x="T0" y="T1"/>
                </a:cxn>
                <a:cxn ang="0">
                  <a:pos x="T2" y="T3"/>
                </a:cxn>
                <a:cxn ang="0">
                  <a:pos x="T4" y="T5"/>
                </a:cxn>
                <a:cxn ang="0">
                  <a:pos x="T6" y="T7"/>
                </a:cxn>
                <a:cxn ang="0">
                  <a:pos x="T8" y="T9"/>
                </a:cxn>
              </a:cxnLst>
              <a:rect l="0" t="0" r="r" b="b"/>
              <a:pathLst>
                <a:path w="133" h="417">
                  <a:moveTo>
                    <a:pt x="128" y="0"/>
                  </a:moveTo>
                  <a:lnTo>
                    <a:pt x="0" y="417"/>
                  </a:lnTo>
                  <a:lnTo>
                    <a:pt x="7" y="417"/>
                  </a:lnTo>
                  <a:lnTo>
                    <a:pt x="133" y="5"/>
                  </a:lnTo>
                  <a:lnTo>
                    <a:pt x="128"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47"/>
            <p:cNvSpPr>
              <a:spLocks/>
            </p:cNvSpPr>
            <p:nvPr/>
          </p:nvSpPr>
          <p:spPr bwMode="auto">
            <a:xfrm>
              <a:off x="3303588" y="1284288"/>
              <a:ext cx="444500" cy="109538"/>
            </a:xfrm>
            <a:custGeom>
              <a:avLst/>
              <a:gdLst>
                <a:gd name="T0" fmla="*/ 0 w 280"/>
                <a:gd name="T1" fmla="*/ 10 h 69"/>
                <a:gd name="T2" fmla="*/ 280 w 280"/>
                <a:gd name="T3" fmla="*/ 69 h 69"/>
                <a:gd name="T4" fmla="*/ 280 w 280"/>
                <a:gd name="T5" fmla="*/ 62 h 69"/>
                <a:gd name="T6" fmla="*/ 5 w 280"/>
                <a:gd name="T7" fmla="*/ 0 h 69"/>
                <a:gd name="T8" fmla="*/ 0 w 280"/>
                <a:gd name="T9" fmla="*/ 10 h 69"/>
              </a:gdLst>
              <a:ahLst/>
              <a:cxnLst>
                <a:cxn ang="0">
                  <a:pos x="T0" y="T1"/>
                </a:cxn>
                <a:cxn ang="0">
                  <a:pos x="T2" y="T3"/>
                </a:cxn>
                <a:cxn ang="0">
                  <a:pos x="T4" y="T5"/>
                </a:cxn>
                <a:cxn ang="0">
                  <a:pos x="T6" y="T7"/>
                </a:cxn>
                <a:cxn ang="0">
                  <a:pos x="T8" y="T9"/>
                </a:cxn>
              </a:cxnLst>
              <a:rect l="0" t="0" r="r" b="b"/>
              <a:pathLst>
                <a:path w="280" h="69">
                  <a:moveTo>
                    <a:pt x="0" y="10"/>
                  </a:moveTo>
                  <a:lnTo>
                    <a:pt x="280" y="69"/>
                  </a:lnTo>
                  <a:lnTo>
                    <a:pt x="280" y="62"/>
                  </a:lnTo>
                  <a:lnTo>
                    <a:pt x="5" y="0"/>
                  </a:lnTo>
                  <a:lnTo>
                    <a:pt x="0" y="1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348"/>
            <p:cNvSpPr>
              <a:spLocks/>
            </p:cNvSpPr>
            <p:nvPr/>
          </p:nvSpPr>
          <p:spPr bwMode="auto">
            <a:xfrm>
              <a:off x="4662488" y="1830388"/>
              <a:ext cx="636588" cy="150813"/>
            </a:xfrm>
            <a:custGeom>
              <a:avLst/>
              <a:gdLst>
                <a:gd name="T0" fmla="*/ 0 w 401"/>
                <a:gd name="T1" fmla="*/ 88 h 95"/>
                <a:gd name="T2" fmla="*/ 396 w 401"/>
                <a:gd name="T3" fmla="*/ 0 h 95"/>
                <a:gd name="T4" fmla="*/ 401 w 401"/>
                <a:gd name="T5" fmla="*/ 7 h 95"/>
                <a:gd name="T6" fmla="*/ 0 w 401"/>
                <a:gd name="T7" fmla="*/ 95 h 95"/>
                <a:gd name="T8" fmla="*/ 0 w 401"/>
                <a:gd name="T9" fmla="*/ 88 h 95"/>
              </a:gdLst>
              <a:ahLst/>
              <a:cxnLst>
                <a:cxn ang="0">
                  <a:pos x="T0" y="T1"/>
                </a:cxn>
                <a:cxn ang="0">
                  <a:pos x="T2" y="T3"/>
                </a:cxn>
                <a:cxn ang="0">
                  <a:pos x="T4" y="T5"/>
                </a:cxn>
                <a:cxn ang="0">
                  <a:pos x="T6" y="T7"/>
                </a:cxn>
                <a:cxn ang="0">
                  <a:pos x="T8" y="T9"/>
                </a:cxn>
              </a:cxnLst>
              <a:rect l="0" t="0" r="r" b="b"/>
              <a:pathLst>
                <a:path w="401" h="95">
                  <a:moveTo>
                    <a:pt x="0" y="88"/>
                  </a:moveTo>
                  <a:lnTo>
                    <a:pt x="396" y="0"/>
                  </a:lnTo>
                  <a:lnTo>
                    <a:pt x="401" y="7"/>
                  </a:lnTo>
                  <a:lnTo>
                    <a:pt x="0" y="95"/>
                  </a:lnTo>
                  <a:lnTo>
                    <a:pt x="0" y="88"/>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49"/>
            <p:cNvSpPr>
              <a:spLocks/>
            </p:cNvSpPr>
            <p:nvPr/>
          </p:nvSpPr>
          <p:spPr bwMode="auto">
            <a:xfrm>
              <a:off x="4319588" y="3035300"/>
              <a:ext cx="460375" cy="366713"/>
            </a:xfrm>
            <a:custGeom>
              <a:avLst/>
              <a:gdLst>
                <a:gd name="T0" fmla="*/ 0 w 290"/>
                <a:gd name="T1" fmla="*/ 3 h 231"/>
                <a:gd name="T2" fmla="*/ 290 w 290"/>
                <a:gd name="T3" fmla="*/ 231 h 231"/>
                <a:gd name="T4" fmla="*/ 290 w 290"/>
                <a:gd name="T5" fmla="*/ 223 h 231"/>
                <a:gd name="T6" fmla="*/ 8 w 290"/>
                <a:gd name="T7" fmla="*/ 0 h 231"/>
                <a:gd name="T8" fmla="*/ 0 w 290"/>
                <a:gd name="T9" fmla="*/ 3 h 231"/>
              </a:gdLst>
              <a:ahLst/>
              <a:cxnLst>
                <a:cxn ang="0">
                  <a:pos x="T0" y="T1"/>
                </a:cxn>
                <a:cxn ang="0">
                  <a:pos x="T2" y="T3"/>
                </a:cxn>
                <a:cxn ang="0">
                  <a:pos x="T4" y="T5"/>
                </a:cxn>
                <a:cxn ang="0">
                  <a:pos x="T6" y="T7"/>
                </a:cxn>
                <a:cxn ang="0">
                  <a:pos x="T8" y="T9"/>
                </a:cxn>
              </a:cxnLst>
              <a:rect l="0" t="0" r="r" b="b"/>
              <a:pathLst>
                <a:path w="290" h="231">
                  <a:moveTo>
                    <a:pt x="0" y="3"/>
                  </a:moveTo>
                  <a:lnTo>
                    <a:pt x="290" y="231"/>
                  </a:lnTo>
                  <a:lnTo>
                    <a:pt x="290" y="223"/>
                  </a:lnTo>
                  <a:lnTo>
                    <a:pt x="8" y="0"/>
                  </a:lnTo>
                  <a:lnTo>
                    <a:pt x="0" y="3"/>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50"/>
            <p:cNvSpPr>
              <a:spLocks/>
            </p:cNvSpPr>
            <p:nvPr/>
          </p:nvSpPr>
          <p:spPr bwMode="auto">
            <a:xfrm>
              <a:off x="4003676" y="3051175"/>
              <a:ext cx="279400" cy="508000"/>
            </a:xfrm>
            <a:custGeom>
              <a:avLst/>
              <a:gdLst>
                <a:gd name="T0" fmla="*/ 0 w 176"/>
                <a:gd name="T1" fmla="*/ 315 h 320"/>
                <a:gd name="T2" fmla="*/ 171 w 176"/>
                <a:gd name="T3" fmla="*/ 0 h 320"/>
                <a:gd name="T4" fmla="*/ 176 w 176"/>
                <a:gd name="T5" fmla="*/ 0 h 320"/>
                <a:gd name="T6" fmla="*/ 5 w 176"/>
                <a:gd name="T7" fmla="*/ 320 h 320"/>
                <a:gd name="T8" fmla="*/ 0 w 176"/>
                <a:gd name="T9" fmla="*/ 315 h 320"/>
              </a:gdLst>
              <a:ahLst/>
              <a:cxnLst>
                <a:cxn ang="0">
                  <a:pos x="T0" y="T1"/>
                </a:cxn>
                <a:cxn ang="0">
                  <a:pos x="T2" y="T3"/>
                </a:cxn>
                <a:cxn ang="0">
                  <a:pos x="T4" y="T5"/>
                </a:cxn>
                <a:cxn ang="0">
                  <a:pos x="T6" y="T7"/>
                </a:cxn>
                <a:cxn ang="0">
                  <a:pos x="T8" y="T9"/>
                </a:cxn>
              </a:cxnLst>
              <a:rect l="0" t="0" r="r" b="b"/>
              <a:pathLst>
                <a:path w="176" h="320">
                  <a:moveTo>
                    <a:pt x="0" y="315"/>
                  </a:moveTo>
                  <a:lnTo>
                    <a:pt x="171" y="0"/>
                  </a:lnTo>
                  <a:lnTo>
                    <a:pt x="176" y="0"/>
                  </a:lnTo>
                  <a:lnTo>
                    <a:pt x="5" y="320"/>
                  </a:lnTo>
                  <a:lnTo>
                    <a:pt x="0" y="31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351"/>
            <p:cNvSpPr>
              <a:spLocks noChangeArrowheads="1"/>
            </p:cNvSpPr>
            <p:nvPr/>
          </p:nvSpPr>
          <p:spPr bwMode="auto">
            <a:xfrm>
              <a:off x="3319463" y="3017838"/>
              <a:ext cx="6350" cy="277813"/>
            </a:xfrm>
            <a:prstGeom prst="rect">
              <a:avLst/>
            </a:prstGeom>
            <a:solidFill>
              <a:srgbClr val="4747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52"/>
            <p:cNvSpPr>
              <a:spLocks/>
            </p:cNvSpPr>
            <p:nvPr/>
          </p:nvSpPr>
          <p:spPr bwMode="auto">
            <a:xfrm>
              <a:off x="3709988" y="2305050"/>
              <a:ext cx="561975" cy="685800"/>
            </a:xfrm>
            <a:custGeom>
              <a:avLst/>
              <a:gdLst>
                <a:gd name="T0" fmla="*/ 0 w 354"/>
                <a:gd name="T1" fmla="*/ 5 h 432"/>
                <a:gd name="T2" fmla="*/ 349 w 354"/>
                <a:gd name="T3" fmla="*/ 432 h 432"/>
                <a:gd name="T4" fmla="*/ 354 w 354"/>
                <a:gd name="T5" fmla="*/ 427 h 432"/>
                <a:gd name="T6" fmla="*/ 7 w 354"/>
                <a:gd name="T7" fmla="*/ 0 h 432"/>
                <a:gd name="T8" fmla="*/ 0 w 354"/>
                <a:gd name="T9" fmla="*/ 5 h 432"/>
              </a:gdLst>
              <a:ahLst/>
              <a:cxnLst>
                <a:cxn ang="0">
                  <a:pos x="T0" y="T1"/>
                </a:cxn>
                <a:cxn ang="0">
                  <a:pos x="T2" y="T3"/>
                </a:cxn>
                <a:cxn ang="0">
                  <a:pos x="T4" y="T5"/>
                </a:cxn>
                <a:cxn ang="0">
                  <a:pos x="T6" y="T7"/>
                </a:cxn>
                <a:cxn ang="0">
                  <a:pos x="T8" y="T9"/>
                </a:cxn>
              </a:cxnLst>
              <a:rect l="0" t="0" r="r" b="b"/>
              <a:pathLst>
                <a:path w="354" h="432">
                  <a:moveTo>
                    <a:pt x="0" y="5"/>
                  </a:moveTo>
                  <a:lnTo>
                    <a:pt x="349" y="432"/>
                  </a:lnTo>
                  <a:lnTo>
                    <a:pt x="354" y="427"/>
                  </a:lnTo>
                  <a:lnTo>
                    <a:pt x="7" y="0"/>
                  </a:lnTo>
                  <a:lnTo>
                    <a:pt x="0" y="5"/>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3" name="椭圆 172"/>
          <p:cNvSpPr/>
          <p:nvPr/>
        </p:nvSpPr>
        <p:spPr bwMode="auto">
          <a:xfrm>
            <a:off x="2850032" y="291510"/>
            <a:ext cx="612911" cy="675156"/>
          </a:xfrm>
          <a:prstGeom prst="ellipse">
            <a:avLst/>
          </a:prstGeom>
          <a:solidFill>
            <a:srgbClr val="DB1934">
              <a:alpha val="70000"/>
            </a:srgbClr>
          </a:solidFill>
          <a:ln w="9525">
            <a:solidFill>
              <a:srgbClr val="DB1934"/>
            </a:solidFill>
            <a:miter lim="800000"/>
            <a:headEnd/>
            <a:tailEnd/>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09" name="直接连接符 208"/>
          <p:cNvCxnSpPr/>
          <p:nvPr/>
        </p:nvCxnSpPr>
        <p:spPr>
          <a:xfrm flipH="1">
            <a:off x="3516540" y="771375"/>
            <a:ext cx="2439670" cy="0"/>
          </a:xfrm>
          <a:prstGeom prst="line">
            <a:avLst/>
          </a:prstGeom>
          <a:ln>
            <a:gradFill flip="none" rotWithShape="1">
              <a:gsLst>
                <a:gs pos="0">
                  <a:srgbClr val="0E1629"/>
                </a:gs>
                <a:gs pos="100000">
                  <a:schemeClr val="bg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30" name="文本框 229"/>
          <p:cNvSpPr txBox="1"/>
          <p:nvPr/>
        </p:nvSpPr>
        <p:spPr>
          <a:xfrm>
            <a:off x="6156176" y="483518"/>
            <a:ext cx="2681066" cy="346249"/>
          </a:xfrm>
          <a:prstGeom prst="rect">
            <a:avLst/>
          </a:prstGeom>
          <a:noFill/>
        </p:spPr>
        <p:txBody>
          <a:bodyPr wrap="square" lIns="68580" tIns="34290" rIns="68580" bIns="34290"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ES</a:t>
            </a:r>
            <a:r>
              <a:rPr lang="zh-CN" altLang="en-US" b="1" dirty="0">
                <a:solidFill>
                  <a:schemeClr val="bg1"/>
                </a:solidFill>
                <a:latin typeface="微软雅黑" panose="020B0503020204020204" pitchFamily="34" charset="-122"/>
                <a:ea typeface="微软雅黑" panose="020B0503020204020204" pitchFamily="34" charset="-122"/>
              </a:rPr>
              <a:t>简介</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31" name="矩形 230"/>
          <p:cNvSpPr/>
          <p:nvPr/>
        </p:nvSpPr>
        <p:spPr>
          <a:xfrm>
            <a:off x="2930105" y="432881"/>
            <a:ext cx="532838" cy="392415"/>
          </a:xfrm>
          <a:prstGeom prst="rect">
            <a:avLst/>
          </a:prstGeom>
        </p:spPr>
        <p:txBody>
          <a:bodyPr wrap="none" lIns="68580" tIns="34290" rIns="68580" bIns="34290">
            <a:spAutoFit/>
          </a:bodyPr>
          <a:lstStyle/>
          <a:p>
            <a:r>
              <a:rPr lang="en-US" altLang="zh-CN" sz="2100" b="1" dirty="0">
                <a:solidFill>
                  <a:schemeClr val="bg1"/>
                </a:solidFill>
                <a:latin typeface="张海山锐谐体" panose="02000000000000000000" pitchFamily="2" charset="-122"/>
                <a:ea typeface="张海山锐谐体" panose="02000000000000000000" pitchFamily="2" charset="-122"/>
              </a:rPr>
              <a:t>01</a:t>
            </a:r>
            <a:endParaRPr lang="zh-CN" altLang="en-US" sz="2100" dirty="0"/>
          </a:p>
        </p:txBody>
      </p:sp>
      <p:grpSp>
        <p:nvGrpSpPr>
          <p:cNvPr id="267" name="组合 266"/>
          <p:cNvGrpSpPr/>
          <p:nvPr/>
        </p:nvGrpSpPr>
        <p:grpSpPr>
          <a:xfrm>
            <a:off x="744816" y="1393110"/>
            <a:ext cx="962617" cy="962617"/>
            <a:chOff x="1386038" y="1866763"/>
            <a:chExt cx="1203158" cy="1203158"/>
          </a:xfrm>
        </p:grpSpPr>
        <p:sp>
          <p:nvSpPr>
            <p:cNvPr id="268" name="泪滴形 267"/>
            <p:cNvSpPr/>
            <p:nvPr/>
          </p:nvSpPr>
          <p:spPr>
            <a:xfrm rot="8100000">
              <a:off x="1386038" y="1866763"/>
              <a:ext cx="1203158" cy="1203158"/>
            </a:xfrm>
            <a:prstGeom prst="teardrop">
              <a:avLst/>
            </a:prstGeom>
            <a:solidFill>
              <a:srgbClr val="DB1934">
                <a:alpha val="7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endParaRPr kumimoji="0" lang="zh-CN" altLang="en-US" sz="1400" kern="0">
                <a:ln w="0"/>
                <a:solidFill>
                  <a:srgbClr val="FFD03B"/>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9" name="泪滴形 268"/>
            <p:cNvSpPr/>
            <p:nvPr/>
          </p:nvSpPr>
          <p:spPr>
            <a:xfrm rot="8100000">
              <a:off x="1525467" y="2006192"/>
              <a:ext cx="924300" cy="924300"/>
            </a:xfrm>
            <a:prstGeom prst="teardrop">
              <a:avLst/>
            </a:prstGeom>
            <a:solidFill>
              <a:sysClr val="window" lastClr="FFFFFF"/>
            </a:solidFill>
            <a:ln w="12700" cap="flat" cmpd="sng" algn="ctr">
              <a:noFill/>
              <a:prstDash val="solid"/>
              <a:miter lim="800000"/>
            </a:ln>
            <a:effectLst>
              <a:outerShdw blurRad="50800" dist="76200" dir="2700000" algn="tl" rotWithShape="0">
                <a:prstClr val="black">
                  <a:alpha val="1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endParaRPr kumimoji="0" lang="zh-CN" altLang="en-US" sz="1400" kern="0">
                <a:ln w="0"/>
                <a:solidFill>
                  <a:srgbClr val="FFD03B"/>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2" name="文本框 6"/>
          <p:cNvSpPr txBox="1"/>
          <p:nvPr/>
        </p:nvSpPr>
        <p:spPr>
          <a:xfrm>
            <a:off x="629562" y="1664540"/>
            <a:ext cx="1187715" cy="45704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120000"/>
              </a:lnSpc>
              <a:defRPr/>
            </a:pPr>
            <a:r>
              <a:rPr lang="zh-CN" altLang="en-US" sz="2100" b="1" kern="2200" dirty="0">
                <a:solidFill>
                  <a:srgbClr val="DB1934"/>
                </a:solidFill>
                <a:latin typeface="微软雅黑" panose="020B0503020204020204" pitchFamily="34" charset="-122"/>
                <a:ea typeface="微软雅黑" panose="020B0503020204020204" pitchFamily="34" charset="-122"/>
                <a:cs typeface="Times New Roman" panose="02020603050405020304" pitchFamily="18" charset="0"/>
              </a:rPr>
              <a:t>目录</a:t>
            </a:r>
          </a:p>
        </p:txBody>
      </p:sp>
      <p:sp>
        <p:nvSpPr>
          <p:cNvPr id="229" name="椭圆 228"/>
          <p:cNvSpPr/>
          <p:nvPr/>
        </p:nvSpPr>
        <p:spPr bwMode="auto">
          <a:xfrm>
            <a:off x="2850032" y="1305368"/>
            <a:ext cx="612911" cy="675156"/>
          </a:xfrm>
          <a:prstGeom prst="ellipse">
            <a:avLst/>
          </a:prstGeom>
          <a:solidFill>
            <a:srgbClr val="DB1934">
              <a:alpha val="70000"/>
            </a:srgbClr>
          </a:solidFill>
          <a:ln w="9525">
            <a:solidFill>
              <a:srgbClr val="DB1934"/>
            </a:solidFill>
            <a:miter lim="800000"/>
            <a:headEnd/>
            <a:tailEnd/>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48" name="直接连接符 247"/>
          <p:cNvCxnSpPr/>
          <p:nvPr/>
        </p:nvCxnSpPr>
        <p:spPr>
          <a:xfrm flipH="1">
            <a:off x="3516540" y="1785233"/>
            <a:ext cx="2439670" cy="0"/>
          </a:xfrm>
          <a:prstGeom prst="line">
            <a:avLst/>
          </a:prstGeom>
          <a:ln>
            <a:gradFill flip="none" rotWithShape="1">
              <a:gsLst>
                <a:gs pos="0">
                  <a:srgbClr val="0E1629"/>
                </a:gs>
                <a:gs pos="100000">
                  <a:schemeClr val="bg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6156176" y="1497376"/>
            <a:ext cx="2681066" cy="346249"/>
          </a:xfrm>
          <a:prstGeom prst="rect">
            <a:avLst/>
          </a:prstGeom>
          <a:noFill/>
        </p:spPr>
        <p:txBody>
          <a:bodyPr wrap="square" lIns="68580" tIns="34290" rIns="68580" bIns="34290"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REST API</a:t>
            </a:r>
          </a:p>
        </p:txBody>
      </p:sp>
      <p:sp>
        <p:nvSpPr>
          <p:cNvPr id="250" name="矩形 249"/>
          <p:cNvSpPr/>
          <p:nvPr/>
        </p:nvSpPr>
        <p:spPr>
          <a:xfrm>
            <a:off x="2930105" y="1446739"/>
            <a:ext cx="385362" cy="392415"/>
          </a:xfrm>
          <a:prstGeom prst="rect">
            <a:avLst/>
          </a:prstGeom>
        </p:spPr>
        <p:txBody>
          <a:bodyPr wrap="none" lIns="68580" tIns="34290" rIns="68580" bIns="34290">
            <a:spAutoFit/>
          </a:bodyPr>
          <a:lstStyle/>
          <a:p>
            <a:r>
              <a:rPr lang="en-US" altLang="zh-CN" sz="2100" b="1" dirty="0">
                <a:solidFill>
                  <a:schemeClr val="bg1"/>
                </a:solidFill>
                <a:latin typeface="张海山锐谐体" panose="02000000000000000000" pitchFamily="2" charset="-122"/>
                <a:ea typeface="张海山锐谐体" panose="02000000000000000000" pitchFamily="2" charset="-122"/>
              </a:rPr>
              <a:t>02</a:t>
            </a:r>
            <a:endParaRPr lang="zh-CN" altLang="en-US" sz="2100" dirty="0"/>
          </a:p>
        </p:txBody>
      </p:sp>
    </p:spTree>
    <p:extLst>
      <p:ext uri="{BB962C8B-B14F-4D97-AF65-F5344CB8AC3E}">
        <p14:creationId xmlns:p14="http://schemas.microsoft.com/office/powerpoint/2010/main" val="386135132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23528" y="1059582"/>
            <a:ext cx="8452214" cy="317010"/>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DELETE http://172.16.123.80:8200/article/news/1</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删除文档</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90770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994081" y="1491630"/>
            <a:ext cx="6516216" cy="3525491"/>
          </a:xfrm>
          <a:prstGeom prst="rect">
            <a:avLst/>
          </a:prstGeom>
        </p:spPr>
      </p:pic>
    </p:spTree>
    <p:extLst>
      <p:ext uri="{BB962C8B-B14F-4D97-AF65-F5344CB8AC3E}">
        <p14:creationId xmlns:p14="http://schemas.microsoft.com/office/powerpoint/2010/main" val="367800971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23528" y="1059582"/>
            <a:ext cx="8452214" cy="338554"/>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POST http://172.16.123.80:8200/_bulk</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345671"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批量提交</a:t>
            </a:r>
            <a:r>
              <a:rPr lang="en-US" altLang="zh-CN" sz="1400" b="1" dirty="0">
                <a:solidFill>
                  <a:schemeClr val="bg1"/>
                </a:solidFill>
                <a:latin typeface="微软雅黑" panose="020B0503020204020204" pitchFamily="34" charset="-122"/>
                <a:ea typeface="微软雅黑" panose="020B0503020204020204" pitchFamily="34" charset="-122"/>
              </a:rPr>
              <a:t>bulk</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26774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368258" y="1441635"/>
            <a:ext cx="8262409" cy="3606016"/>
          </a:xfrm>
          <a:prstGeom prst="rect">
            <a:avLst/>
          </a:prstGeom>
        </p:spPr>
      </p:pic>
    </p:spTree>
    <p:extLst>
      <p:ext uri="{BB962C8B-B14F-4D97-AF65-F5344CB8AC3E}">
        <p14:creationId xmlns:p14="http://schemas.microsoft.com/office/powerpoint/2010/main" val="26695508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23528" y="1059582"/>
            <a:ext cx="8452214" cy="338554"/>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POST http://172.16.123.80:8200/article/_search</a:t>
            </a: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913623"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查询语法</a:t>
            </a: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907704" y="304051"/>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691680" y="1563638"/>
            <a:ext cx="4267200" cy="914400"/>
          </a:xfrm>
          <a:prstGeom prst="rect">
            <a:avLst/>
          </a:prstGeom>
        </p:spPr>
      </p:pic>
    </p:spTree>
    <p:extLst>
      <p:ext uri="{BB962C8B-B14F-4D97-AF65-F5344CB8AC3E}">
        <p14:creationId xmlns:p14="http://schemas.microsoft.com/office/powerpoint/2010/main" val="15346243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8" name="椭圆 147"/>
          <p:cNvSpPr/>
          <p:nvPr/>
        </p:nvSpPr>
        <p:spPr>
          <a:xfrm>
            <a:off x="1890402" y="2089017"/>
            <a:ext cx="103359" cy="103359"/>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7" name="椭圆 146"/>
          <p:cNvSpPr/>
          <p:nvPr/>
        </p:nvSpPr>
        <p:spPr>
          <a:xfrm>
            <a:off x="1930359" y="2588502"/>
            <a:ext cx="103359" cy="103359"/>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28" name="组合 127"/>
          <p:cNvGrpSpPr/>
          <p:nvPr/>
        </p:nvGrpSpPr>
        <p:grpSpPr>
          <a:xfrm rot="3729601">
            <a:off x="375188" y="1615298"/>
            <a:ext cx="1626641" cy="1626641"/>
            <a:chOff x="4005297" y="4209895"/>
            <a:chExt cx="1368989" cy="1368989"/>
          </a:xfrm>
        </p:grpSpPr>
        <p:sp>
          <p:nvSpPr>
            <p:cNvPr id="129" name="椭圆 128"/>
            <p:cNvSpPr/>
            <p:nvPr/>
          </p:nvSpPr>
          <p:spPr>
            <a:xfrm>
              <a:off x="4005297" y="4209895"/>
              <a:ext cx="1368989" cy="136898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412311" y="4616909"/>
              <a:ext cx="554961" cy="55496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553145" y="4757743"/>
              <a:ext cx="288000" cy="288000"/>
            </a:xfrm>
            <a:prstGeom prst="ellipse">
              <a:avLst/>
            </a:prstGeom>
            <a:solidFill>
              <a:srgbClr val="0E162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628239" y="4832837"/>
              <a:ext cx="137812" cy="137812"/>
            </a:xfrm>
            <a:prstGeom prst="ellipse">
              <a:avLst/>
            </a:prstGeom>
            <a:solidFill>
              <a:schemeClr val="bg1">
                <a:alpha val="20000"/>
              </a:schemeClr>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p:cNvGrpSpPr/>
            <p:nvPr/>
          </p:nvGrpSpPr>
          <p:grpSpPr>
            <a:xfrm>
              <a:off x="4081080" y="4302414"/>
              <a:ext cx="745357" cy="710728"/>
              <a:chOff x="2463369" y="786480"/>
              <a:chExt cx="745357" cy="710728"/>
            </a:xfrm>
          </p:grpSpPr>
          <p:sp>
            <p:nvSpPr>
              <p:cNvPr id="134" name="矩形 133"/>
              <p:cNvSpPr/>
              <p:nvPr/>
            </p:nvSpPr>
            <p:spPr>
              <a:xfrm rot="15725275">
                <a:off x="2593658" y="133519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rot="16325275">
                <a:off x="2589385" y="1251177"/>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rot="16925275">
                <a:off x="2599765" y="1167698"/>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rot="17525275">
                <a:off x="2624483" y="1087288"/>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rot="18125275">
                <a:off x="2662789" y="1012393"/>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rot="18725275">
                <a:off x="2713518" y="945287"/>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rot="19325275">
                <a:off x="2775130" y="88801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rot="19925275">
                <a:off x="2845751" y="84230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rot="20525275">
                <a:off x="2923237" y="809552"/>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rot="21125275">
                <a:off x="3005232" y="790754"/>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rot="21725275">
                <a:off x="3089247" y="78648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rot="22325275">
                <a:off x="3172726" y="796860"/>
                <a:ext cx="36000" cy="288032"/>
              </a:xfrm>
              <a:prstGeom prst="rect">
                <a:avLst/>
              </a:prstGeom>
              <a:solidFill>
                <a:srgbClr val="DB19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52" name="直接连接符 151"/>
          <p:cNvCxnSpPr/>
          <p:nvPr/>
        </p:nvCxnSpPr>
        <p:spPr>
          <a:xfrm>
            <a:off x="1366184" y="1653648"/>
            <a:ext cx="1075707" cy="551429"/>
          </a:xfrm>
          <a:prstGeom prst="line">
            <a:avLst/>
          </a:prstGeom>
          <a:ln w="19050">
            <a:gradFill flip="none" rotWithShape="1">
              <a:gsLst>
                <a:gs pos="35000">
                  <a:srgbClr val="ED8C9A"/>
                </a:gs>
                <a:gs pos="0">
                  <a:srgbClr val="0F0000"/>
                </a:gs>
                <a:gs pos="66000">
                  <a:srgbClr val="DB193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2011086" y="2200502"/>
            <a:ext cx="426415" cy="396756"/>
          </a:xfrm>
          <a:prstGeom prst="line">
            <a:avLst/>
          </a:prstGeom>
          <a:ln w="19050">
            <a:solidFill>
              <a:srgbClr val="DB1934"/>
            </a:soli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1755408" y="-3423804"/>
            <a:ext cx="7854590" cy="7840039"/>
            <a:chOff x="1890126" y="-2294035"/>
            <a:chExt cx="10280414" cy="10261370"/>
          </a:xfrm>
          <a:solidFill>
            <a:srgbClr val="DB1934">
              <a:alpha val="20000"/>
            </a:srgbClr>
          </a:solidFill>
        </p:grpSpPr>
        <p:sp>
          <p:nvSpPr>
            <p:cNvPr id="157" name="矩形 156"/>
            <p:cNvSpPr/>
            <p:nvPr/>
          </p:nvSpPr>
          <p:spPr bwMode="auto">
            <a:xfrm rot="16200000">
              <a:off x="2060334" y="2522442"/>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rot="16632000">
              <a:off x="2098389" y="191758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rot="17064000">
              <a:off x="2211952" y="132226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rot="17496000">
              <a:off x="2399233" y="74587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rot="17928000">
              <a:off x="2657277" y="19749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rot="18360000">
              <a:off x="2982018" y="-314210"/>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rot="18792000">
              <a:off x="3368331" y="-78118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rot="19224000">
              <a:off x="3810126" y="-119605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5" name="矩形 164"/>
            <p:cNvSpPr/>
            <p:nvPr/>
          </p:nvSpPr>
          <p:spPr bwMode="auto">
            <a:xfrm rot="19656000">
              <a:off x="4300434" y="-155228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6" name="矩形 165"/>
            <p:cNvSpPr/>
            <p:nvPr/>
          </p:nvSpPr>
          <p:spPr bwMode="auto">
            <a:xfrm rot="20088000">
              <a:off x="4831523" y="-184425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7" name="矩形 166"/>
            <p:cNvSpPr/>
            <p:nvPr/>
          </p:nvSpPr>
          <p:spPr bwMode="auto">
            <a:xfrm rot="20520000">
              <a:off x="5395019" y="-2067357"/>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8" name="矩形 167"/>
            <p:cNvSpPr/>
            <p:nvPr/>
          </p:nvSpPr>
          <p:spPr bwMode="auto">
            <a:xfrm rot="20952000">
              <a:off x="5982031" y="-221807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9" name="矩形 168"/>
            <p:cNvSpPr/>
            <p:nvPr/>
          </p:nvSpPr>
          <p:spPr bwMode="auto">
            <a:xfrm rot="21384000">
              <a:off x="6583306" y="-229403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0" name="矩形 169"/>
            <p:cNvSpPr/>
            <p:nvPr/>
          </p:nvSpPr>
          <p:spPr bwMode="auto">
            <a:xfrm rot="216000">
              <a:off x="7189361" y="-229403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1" name="矩形 170"/>
            <p:cNvSpPr/>
            <p:nvPr/>
          </p:nvSpPr>
          <p:spPr bwMode="auto">
            <a:xfrm rot="648000">
              <a:off x="7790638" y="-221807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2" name="矩形 171"/>
            <p:cNvSpPr/>
            <p:nvPr/>
          </p:nvSpPr>
          <p:spPr bwMode="auto">
            <a:xfrm rot="1080000">
              <a:off x="8377650" y="-2067357"/>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3" name="矩形 172"/>
            <p:cNvSpPr/>
            <p:nvPr/>
          </p:nvSpPr>
          <p:spPr bwMode="auto">
            <a:xfrm rot="1512000">
              <a:off x="8941145" y="-184425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4" name="矩形 173"/>
            <p:cNvSpPr/>
            <p:nvPr/>
          </p:nvSpPr>
          <p:spPr bwMode="auto">
            <a:xfrm rot="1944000">
              <a:off x="9472234" y="-155228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5" name="矩形 174"/>
            <p:cNvSpPr/>
            <p:nvPr/>
          </p:nvSpPr>
          <p:spPr bwMode="auto">
            <a:xfrm rot="2375999">
              <a:off x="9962541" y="-1196055"/>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6" name="矩形 175"/>
            <p:cNvSpPr/>
            <p:nvPr/>
          </p:nvSpPr>
          <p:spPr bwMode="auto">
            <a:xfrm rot="2808000">
              <a:off x="10404337" y="-78118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7" name="矩形 176"/>
            <p:cNvSpPr/>
            <p:nvPr/>
          </p:nvSpPr>
          <p:spPr bwMode="auto">
            <a:xfrm rot="3240000">
              <a:off x="10790650" y="-314210"/>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8" name="矩形 177"/>
            <p:cNvSpPr/>
            <p:nvPr/>
          </p:nvSpPr>
          <p:spPr bwMode="auto">
            <a:xfrm rot="3672000">
              <a:off x="11115390" y="19749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9" name="矩形 178"/>
            <p:cNvSpPr/>
            <p:nvPr/>
          </p:nvSpPr>
          <p:spPr bwMode="auto">
            <a:xfrm rot="4104000">
              <a:off x="11373436" y="745873"/>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0" name="矩形 179"/>
            <p:cNvSpPr/>
            <p:nvPr/>
          </p:nvSpPr>
          <p:spPr bwMode="auto">
            <a:xfrm rot="4535999">
              <a:off x="11560717" y="1322264"/>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1" name="矩形 180"/>
            <p:cNvSpPr/>
            <p:nvPr/>
          </p:nvSpPr>
          <p:spPr bwMode="auto">
            <a:xfrm rot="4967999">
              <a:off x="11674279" y="191758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2" name="矩形 181"/>
            <p:cNvSpPr/>
            <p:nvPr/>
          </p:nvSpPr>
          <p:spPr bwMode="auto">
            <a:xfrm rot="5400000">
              <a:off x="11712333" y="2522442"/>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3" name="矩形 182"/>
            <p:cNvSpPr/>
            <p:nvPr/>
          </p:nvSpPr>
          <p:spPr bwMode="auto">
            <a:xfrm rot="5832000">
              <a:off x="11674280" y="312730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4" name="矩形 183"/>
            <p:cNvSpPr/>
            <p:nvPr/>
          </p:nvSpPr>
          <p:spPr bwMode="auto">
            <a:xfrm rot="6264000">
              <a:off x="11560717" y="3722618"/>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5" name="矩形 184"/>
            <p:cNvSpPr/>
            <p:nvPr/>
          </p:nvSpPr>
          <p:spPr bwMode="auto">
            <a:xfrm rot="6695999">
              <a:off x="11373436" y="429901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rot="7127999">
              <a:off x="11115390" y="484738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7" name="矩形 186"/>
            <p:cNvSpPr/>
            <p:nvPr/>
          </p:nvSpPr>
          <p:spPr bwMode="auto">
            <a:xfrm rot="7560000">
              <a:off x="10790651" y="535909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8" name="矩形 187"/>
            <p:cNvSpPr/>
            <p:nvPr/>
          </p:nvSpPr>
          <p:spPr bwMode="auto">
            <a:xfrm rot="7992000">
              <a:off x="10404337" y="582606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9" name="矩形 188"/>
            <p:cNvSpPr/>
            <p:nvPr/>
          </p:nvSpPr>
          <p:spPr bwMode="auto">
            <a:xfrm rot="8424000">
              <a:off x="9962543" y="6240938"/>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0" name="矩形 189"/>
            <p:cNvSpPr/>
            <p:nvPr/>
          </p:nvSpPr>
          <p:spPr bwMode="auto">
            <a:xfrm rot="8855999">
              <a:off x="9472235" y="659716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1" name="矩形 190"/>
            <p:cNvSpPr/>
            <p:nvPr/>
          </p:nvSpPr>
          <p:spPr bwMode="auto">
            <a:xfrm rot="9287999">
              <a:off x="8941147" y="6889136"/>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2" name="矩形 191"/>
            <p:cNvSpPr/>
            <p:nvPr/>
          </p:nvSpPr>
          <p:spPr bwMode="auto">
            <a:xfrm rot="9720000">
              <a:off x="8377651" y="711224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3" name="矩形 192"/>
            <p:cNvSpPr/>
            <p:nvPr/>
          </p:nvSpPr>
          <p:spPr bwMode="auto">
            <a:xfrm rot="10151999">
              <a:off x="7790636" y="7262961"/>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rot="10584000">
              <a:off x="7189361" y="7338919"/>
              <a:ext cx="288000" cy="628416"/>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rot="11016000">
              <a:off x="6583307" y="7338920"/>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rot="11447999">
              <a:off x="5982033" y="726296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rot="11880000">
              <a:off x="5395018" y="711224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8" name="矩形 197"/>
            <p:cNvSpPr/>
            <p:nvPr/>
          </p:nvSpPr>
          <p:spPr bwMode="auto">
            <a:xfrm rot="12311999">
              <a:off x="4831525" y="688913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9" name="矩形 198"/>
            <p:cNvSpPr/>
            <p:nvPr/>
          </p:nvSpPr>
          <p:spPr bwMode="auto">
            <a:xfrm rot="12744000">
              <a:off x="4300435" y="659716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0" name="矩形 199"/>
            <p:cNvSpPr/>
            <p:nvPr/>
          </p:nvSpPr>
          <p:spPr bwMode="auto">
            <a:xfrm rot="13176000">
              <a:off x="3810126" y="6240939"/>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rot="13607999">
              <a:off x="3368332" y="582606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rot="14040000">
              <a:off x="2982019" y="5359094"/>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rot="14471999">
              <a:off x="2657279" y="4847386"/>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rot="14904000">
              <a:off x="2399233" y="4299012"/>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rot="15335999">
              <a:off x="2211952" y="3722623"/>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rot="15767999">
              <a:off x="2098389" y="3127301"/>
              <a:ext cx="288000" cy="628415"/>
            </a:xfrm>
            <a:prstGeom prst="rect">
              <a:avLst/>
            </a:prstGeom>
            <a:grpFill/>
            <a:ln>
              <a:noFill/>
            </a:ln>
            <a:effectLst/>
            <a:extLst/>
          </p:spPr>
          <p:txBody>
            <a:bodyPr rtlCol="0" anchor="ctr">
              <a:spAutoFit/>
            </a:bodyPr>
            <a:lstStyle/>
            <a:p>
              <a:pPr algn="ctr">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32956" y="1599642"/>
            <a:ext cx="1480220" cy="1458162"/>
            <a:chOff x="443942" y="2132856"/>
            <a:chExt cx="1973626" cy="1944216"/>
          </a:xfrm>
        </p:grpSpPr>
        <p:sp>
          <p:nvSpPr>
            <p:cNvPr id="6" name="椭圆 5"/>
            <p:cNvSpPr/>
            <p:nvPr/>
          </p:nvSpPr>
          <p:spPr>
            <a:xfrm>
              <a:off x="443942" y="2132856"/>
              <a:ext cx="1944216" cy="194421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7968" y="2366882"/>
              <a:ext cx="1476164" cy="1476164"/>
            </a:xfrm>
            <a:prstGeom prst="ellipse">
              <a:avLst/>
            </a:prstGeom>
            <a:noFill/>
            <a:ln w="28575">
              <a:solidFill>
                <a:schemeClr val="bg1"/>
              </a:solidFill>
            </a:ln>
            <a:effectLst>
              <a:glow rad="63500">
                <a:schemeClr val="bg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0068" y="2588982"/>
              <a:ext cx="1031965" cy="103196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96491" y="2885405"/>
              <a:ext cx="439119" cy="439119"/>
            </a:xfrm>
            <a:prstGeom prst="ellipse">
              <a:avLst/>
            </a:prstGeom>
            <a:noFill/>
            <a:ln w="28575">
              <a:solidFill>
                <a:schemeClr val="bg1"/>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254050" y="2942964"/>
              <a:ext cx="324000" cy="324000"/>
            </a:xfrm>
            <a:prstGeom prst="ellipse">
              <a:avLst/>
            </a:prstGeom>
            <a:solidFill>
              <a:schemeClr val="bg1"/>
            </a:solidFill>
            <a:ln>
              <a:no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67452" y="2729271"/>
              <a:ext cx="156134" cy="156134"/>
            </a:xfrm>
            <a:prstGeom prst="ellipse">
              <a:avLst/>
            </a:prstGeom>
            <a:solidFill>
              <a:schemeClr val="bg1"/>
            </a:solidFill>
            <a:ln>
              <a:noFill/>
            </a:ln>
            <a:effectLst>
              <a:glow rad="889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空心弧 15"/>
            <p:cNvSpPr/>
            <p:nvPr/>
          </p:nvSpPr>
          <p:spPr>
            <a:xfrm rot="19343736" flipV="1">
              <a:off x="724712" y="3131948"/>
              <a:ext cx="914400" cy="914400"/>
            </a:xfrm>
            <a:prstGeom prst="blockArc">
              <a:avLst>
                <a:gd name="adj1" fmla="val 11419772"/>
                <a:gd name="adj2" fmla="val 13617007"/>
                <a:gd name="adj3" fmla="val 4335"/>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p:nvSpPr>
          <p:spPr>
            <a:xfrm rot="17656349" flipV="1">
              <a:off x="1070562" y="2803499"/>
              <a:ext cx="1407483" cy="1113076"/>
            </a:xfrm>
            <a:prstGeom prst="blockArc">
              <a:avLst>
                <a:gd name="adj1" fmla="val 12190565"/>
                <a:gd name="adj2" fmla="val 15767817"/>
                <a:gd name="adj3" fmla="val 3526"/>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空心弧 17"/>
            <p:cNvSpPr/>
            <p:nvPr/>
          </p:nvSpPr>
          <p:spPr>
            <a:xfrm rot="13390301" flipV="1">
              <a:off x="1503168" y="2777582"/>
              <a:ext cx="914400" cy="914400"/>
            </a:xfrm>
            <a:prstGeom prst="blockArc">
              <a:avLst>
                <a:gd name="adj1" fmla="val 11419772"/>
                <a:gd name="adj2" fmla="val 14095708"/>
                <a:gd name="adj3" fmla="val 5029"/>
              </a:avLst>
            </a:prstGeom>
            <a:solidFill>
              <a:schemeClr val="bg1"/>
            </a:solidFill>
            <a:ln>
              <a:noFill/>
            </a:ln>
            <a:effectLst>
              <a:glow rad="127000">
                <a:schemeClr val="bg1">
                  <a:alpha val="2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5" name="椭圆 154"/>
          <p:cNvSpPr/>
          <p:nvPr/>
        </p:nvSpPr>
        <p:spPr>
          <a:xfrm>
            <a:off x="4156041" y="2875070"/>
            <a:ext cx="2522193" cy="2522193"/>
          </a:xfrm>
          <a:prstGeom prst="ellipse">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1" name="组合 10"/>
          <p:cNvGrpSpPr/>
          <p:nvPr/>
        </p:nvGrpSpPr>
        <p:grpSpPr>
          <a:xfrm>
            <a:off x="3761910" y="3597864"/>
            <a:ext cx="756084" cy="756084"/>
            <a:chOff x="4005297" y="4209895"/>
            <a:chExt cx="1368989" cy="1368989"/>
          </a:xfrm>
        </p:grpSpPr>
        <p:sp>
          <p:nvSpPr>
            <p:cNvPr id="22" name="椭圆 21"/>
            <p:cNvSpPr/>
            <p:nvPr/>
          </p:nvSpPr>
          <p:spPr>
            <a:xfrm>
              <a:off x="4005297" y="4209895"/>
              <a:ext cx="1368989" cy="1368989"/>
            </a:xfrm>
            <a:prstGeom prst="ellipse">
              <a:avLst/>
            </a:prstGeom>
            <a:noFill/>
            <a:ln w="190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412311" y="4616909"/>
              <a:ext cx="554961" cy="55496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553145" y="4757743"/>
              <a:ext cx="288000" cy="288000"/>
            </a:xfrm>
            <a:prstGeom prst="ellipse">
              <a:avLst/>
            </a:prstGeom>
            <a:solidFill>
              <a:srgbClr val="15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081080" y="4302414"/>
              <a:ext cx="745357" cy="710728"/>
              <a:chOff x="2463369" y="786480"/>
              <a:chExt cx="745357" cy="710728"/>
            </a:xfrm>
          </p:grpSpPr>
          <p:sp>
            <p:nvSpPr>
              <p:cNvPr id="92" name="矩形 91"/>
              <p:cNvSpPr/>
              <p:nvPr/>
            </p:nvSpPr>
            <p:spPr>
              <a:xfrm rot="15725275">
                <a:off x="2593658" y="1335192"/>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rot="16325275">
                <a:off x="2589385" y="1251177"/>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rot="16925275">
                <a:off x="2599765" y="1167698"/>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17525275">
                <a:off x="2624483" y="1087288"/>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rot="18125275">
                <a:off x="2662789" y="1012393"/>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rot="18725275">
                <a:off x="2713518" y="945287"/>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rot="19325275">
                <a:off x="2775130" y="888010"/>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19925275">
                <a:off x="2845751" y="842302"/>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rot="20525275">
                <a:off x="2923237" y="809552"/>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rot="21125275">
                <a:off x="3005232" y="790754"/>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rot="21725275">
                <a:off x="3089247" y="786480"/>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2325275">
                <a:off x="3172726" y="796860"/>
                <a:ext cx="36000" cy="28803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4628239" y="4832837"/>
              <a:ext cx="137813" cy="137813"/>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椭圆 153"/>
          <p:cNvSpPr/>
          <p:nvPr/>
        </p:nvSpPr>
        <p:spPr>
          <a:xfrm>
            <a:off x="2129634" y="-3044874"/>
            <a:ext cx="7464924" cy="7464924"/>
          </a:xfrm>
          <a:prstGeom prst="ellipse">
            <a:avLst/>
          </a:prstGeom>
          <a:noFill/>
          <a:ln w="28575">
            <a:solidFill>
              <a:srgbClr val="DB1934"/>
            </a:solidFill>
          </a:ln>
          <a:effectLst>
            <a:glow rad="63500">
              <a:srgbClr val="DB1934">
                <a:alpha val="22000"/>
              </a:srgb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8" name="椭圆 207"/>
          <p:cNvSpPr/>
          <p:nvPr/>
        </p:nvSpPr>
        <p:spPr>
          <a:xfrm>
            <a:off x="2396324" y="2141951"/>
            <a:ext cx="117101" cy="117101"/>
          </a:xfrm>
          <a:prstGeom prst="ellipse">
            <a:avLst/>
          </a:prstGeom>
          <a:solidFill>
            <a:srgbClr val="DB1934"/>
          </a:solidFill>
          <a:ln>
            <a:noFill/>
          </a:ln>
          <a:effectLst>
            <a:glow rad="889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cxnSp>
        <p:nvCxnSpPr>
          <p:cNvPr id="215" name="直接连接符 214"/>
          <p:cNvCxnSpPr>
            <a:endCxn id="210" idx="2"/>
          </p:cNvCxnSpPr>
          <p:nvPr/>
        </p:nvCxnSpPr>
        <p:spPr>
          <a:xfrm flipV="1">
            <a:off x="2553419" y="1896545"/>
            <a:ext cx="1523340" cy="273546"/>
          </a:xfrm>
          <a:prstGeom prst="line">
            <a:avLst/>
          </a:prstGeom>
          <a:ln w="19050">
            <a:gradFill flip="none" rotWithShape="1">
              <a:gsLst>
                <a:gs pos="35000">
                  <a:srgbClr val="ED8C9A"/>
                </a:gs>
                <a:gs pos="0">
                  <a:srgbClr val="491E00"/>
                </a:gs>
                <a:gs pos="66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42138" y="951570"/>
            <a:ext cx="671749" cy="1659976"/>
            <a:chOff x="5122851" y="1268760"/>
            <a:chExt cx="895665" cy="2213301"/>
          </a:xfrm>
        </p:grpSpPr>
        <p:grpSp>
          <p:nvGrpSpPr>
            <p:cNvPr id="211" name="组合 210"/>
            <p:cNvGrpSpPr/>
            <p:nvPr/>
          </p:nvGrpSpPr>
          <p:grpSpPr>
            <a:xfrm>
              <a:off x="5338540" y="2306589"/>
              <a:ext cx="444276" cy="444276"/>
              <a:chOff x="5338540" y="2306589"/>
              <a:chExt cx="444276" cy="444276"/>
            </a:xfrm>
          </p:grpSpPr>
          <p:sp>
            <p:nvSpPr>
              <p:cNvPr id="209" name="椭圆 208"/>
              <p:cNvSpPr/>
              <p:nvPr/>
            </p:nvSpPr>
            <p:spPr>
              <a:xfrm>
                <a:off x="5338540" y="2306589"/>
                <a:ext cx="444276" cy="444276"/>
              </a:xfrm>
              <a:prstGeom prst="ellipse">
                <a:avLst/>
              </a:prstGeom>
              <a:solidFill>
                <a:srgbClr val="0E1629"/>
              </a:solidFill>
              <a:ln>
                <a:noFill/>
              </a:ln>
              <a:effectLst>
                <a:glow rad="1651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5406251" y="1268760"/>
              <a:ext cx="269085" cy="269085"/>
              <a:chOff x="5338540" y="2306589"/>
              <a:chExt cx="444276" cy="444276"/>
            </a:xfrm>
          </p:grpSpPr>
          <p:sp>
            <p:nvSpPr>
              <p:cNvPr id="220" name="椭圆 219"/>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7" name="组合 236"/>
            <p:cNvGrpSpPr/>
            <p:nvPr/>
          </p:nvGrpSpPr>
          <p:grpSpPr>
            <a:xfrm>
              <a:off x="5122851" y="3270846"/>
              <a:ext cx="181061" cy="181061"/>
              <a:chOff x="5338540" y="2306589"/>
              <a:chExt cx="444276" cy="444276"/>
            </a:xfrm>
          </p:grpSpPr>
          <p:sp>
            <p:nvSpPr>
              <p:cNvPr id="238" name="椭圆 237"/>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2" name="组合 211"/>
            <p:cNvGrpSpPr/>
            <p:nvPr/>
          </p:nvGrpSpPr>
          <p:grpSpPr>
            <a:xfrm>
              <a:off x="5441902" y="3212976"/>
              <a:ext cx="269085" cy="269085"/>
              <a:chOff x="5338540" y="2306589"/>
              <a:chExt cx="444276" cy="444276"/>
            </a:xfrm>
          </p:grpSpPr>
          <p:sp>
            <p:nvSpPr>
              <p:cNvPr id="213" name="椭圆 212"/>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0" name="组合 239"/>
            <p:cNvGrpSpPr/>
            <p:nvPr/>
          </p:nvGrpSpPr>
          <p:grpSpPr>
            <a:xfrm>
              <a:off x="5143060" y="1628800"/>
              <a:ext cx="181061" cy="181061"/>
              <a:chOff x="5338540" y="2306589"/>
              <a:chExt cx="444276" cy="444276"/>
            </a:xfrm>
          </p:grpSpPr>
          <p:sp>
            <p:nvSpPr>
              <p:cNvPr id="241" name="椭圆 240"/>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p:cNvCxnSpPr>
              <a:stCxn id="214" idx="0"/>
              <a:endCxn id="221" idx="4"/>
            </p:cNvCxnSpPr>
            <p:nvPr/>
          </p:nvCxnSpPr>
          <p:spPr>
            <a:xfrm flipH="1" flipV="1">
              <a:off x="5540794" y="1479012"/>
              <a:ext cx="35651" cy="179279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221" idx="3"/>
            </p:cNvCxnSpPr>
            <p:nvPr/>
          </p:nvCxnSpPr>
          <p:spPr>
            <a:xfrm flipV="1">
              <a:off x="5238897" y="1456837"/>
              <a:ext cx="248363" cy="24429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5177738" y="3371894"/>
              <a:ext cx="76306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5837455" y="3270846"/>
              <a:ext cx="181061" cy="181061"/>
              <a:chOff x="5338540" y="2306589"/>
              <a:chExt cx="444276" cy="444276"/>
            </a:xfrm>
          </p:grpSpPr>
          <p:sp>
            <p:nvSpPr>
              <p:cNvPr id="153" name="椭圆 152"/>
              <p:cNvSpPr/>
              <p:nvPr/>
            </p:nvSpPr>
            <p:spPr>
              <a:xfrm>
                <a:off x="5338540" y="2306589"/>
                <a:ext cx="444276" cy="444276"/>
              </a:xfrm>
              <a:prstGeom prst="ellipse">
                <a:avLst/>
              </a:prstGeom>
              <a:solidFill>
                <a:srgbClr val="0E1629"/>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435678" y="2403727"/>
                <a:ext cx="250000" cy="250000"/>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4450061" y="1318491"/>
            <a:ext cx="4271267" cy="1831271"/>
          </a:xfrm>
          <a:prstGeom prst="rect">
            <a:avLst/>
          </a:prstGeom>
          <a:noFill/>
        </p:spPr>
        <p:txBody>
          <a:bodyPr wrap="square" lIns="68580" tIns="34290" rIns="68580" bIns="34290" rtlCol="0">
            <a:spAutoFit/>
          </a:bodyPr>
          <a:lstStyle/>
          <a:p>
            <a:r>
              <a:rPr lang="en-US" altLang="zh-CN" sz="2700" b="1" dirty="0">
                <a:solidFill>
                  <a:schemeClr val="bg1"/>
                </a:solidFill>
                <a:latin typeface="微软雅黑" panose="020B0503020204020204" pitchFamily="34" charset="-122"/>
                <a:ea typeface="微软雅黑" panose="020B0503020204020204" pitchFamily="34" charset="-122"/>
              </a:rPr>
              <a:t>ES</a:t>
            </a:r>
            <a:r>
              <a:rPr lang="zh-CN" altLang="en-US" sz="2700" b="1" dirty="0">
                <a:solidFill>
                  <a:schemeClr val="bg1"/>
                </a:solidFill>
                <a:latin typeface="微软雅黑" panose="020B0503020204020204" pitchFamily="34" charset="-122"/>
                <a:ea typeface="微软雅黑" panose="020B0503020204020204" pitchFamily="34" charset="-122"/>
              </a:rPr>
              <a:t>简介</a:t>
            </a:r>
            <a:endParaRPr lang="en-US" altLang="zh-CN" sz="27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b="1" dirty="0" err="1">
                <a:solidFill>
                  <a:schemeClr val="bg1"/>
                </a:solidFill>
                <a:latin typeface="微软雅黑" panose="020B0503020204020204" pitchFamily="34" charset="-122"/>
                <a:ea typeface="微软雅黑" panose="020B0503020204020204" pitchFamily="34" charset="-122"/>
              </a:rPr>
              <a:t>ElasticSearch</a:t>
            </a:r>
            <a:r>
              <a:rPr lang="zh-CN" altLang="en-US" b="1" dirty="0">
                <a:solidFill>
                  <a:schemeClr val="bg1"/>
                </a:solidFill>
                <a:latin typeface="微软雅黑" panose="020B0503020204020204" pitchFamily="34" charset="-122"/>
                <a:ea typeface="微软雅黑" panose="020B0503020204020204" pitchFamily="34" charset="-122"/>
              </a:rPr>
              <a:t>是一个基于</a:t>
            </a:r>
            <a:r>
              <a:rPr lang="en-US" altLang="zh-CN" b="1" dirty="0">
                <a:solidFill>
                  <a:schemeClr val="bg1"/>
                </a:solidFill>
                <a:latin typeface="微软雅黑" panose="020B0503020204020204" pitchFamily="34" charset="-122"/>
                <a:ea typeface="微软雅黑" panose="020B0503020204020204" pitchFamily="34" charset="-122"/>
              </a:rPr>
              <a:t>Lucene</a:t>
            </a:r>
            <a:r>
              <a:rPr lang="zh-CN" altLang="en-US" b="1" dirty="0">
                <a:solidFill>
                  <a:schemeClr val="bg1"/>
                </a:solidFill>
                <a:latin typeface="微软雅黑" panose="020B0503020204020204" pitchFamily="34" charset="-122"/>
                <a:ea typeface="微软雅黑" panose="020B0503020204020204" pitchFamily="34" charset="-122"/>
              </a:rPr>
              <a:t>的搜索服务器。它提供了一个分布式多用户能力的全文搜索引擎，基于</a:t>
            </a:r>
            <a:r>
              <a:rPr lang="en-US" altLang="zh-CN" b="1" dirty="0">
                <a:solidFill>
                  <a:schemeClr val="bg1"/>
                </a:solidFill>
                <a:latin typeface="微软雅黑" panose="020B0503020204020204" pitchFamily="34" charset="-122"/>
                <a:ea typeface="微软雅黑" panose="020B0503020204020204" pitchFamily="34" charset="-122"/>
              </a:rPr>
              <a:t>RESTful web</a:t>
            </a:r>
            <a:r>
              <a:rPr lang="zh-CN" altLang="en-US" b="1" dirty="0">
                <a:solidFill>
                  <a:schemeClr val="bg1"/>
                </a:solidFill>
                <a:latin typeface="微软雅黑" panose="020B0503020204020204" pitchFamily="34" charset="-122"/>
                <a:ea typeface="微软雅黑" panose="020B0503020204020204" pitchFamily="34" charset="-122"/>
              </a:rPr>
              <a:t>接口。轻松的横向扩展，可支持</a:t>
            </a:r>
            <a:r>
              <a:rPr lang="en-US" altLang="zh-CN" b="1" dirty="0">
                <a:solidFill>
                  <a:schemeClr val="bg1"/>
                </a:solidFill>
                <a:latin typeface="微软雅黑" panose="020B0503020204020204" pitchFamily="34" charset="-122"/>
                <a:ea typeface="微软雅黑" panose="020B0503020204020204" pitchFamily="34" charset="-122"/>
              </a:rPr>
              <a:t>PB</a:t>
            </a:r>
            <a:r>
              <a:rPr lang="zh-CN" altLang="en-US" b="1" dirty="0">
                <a:solidFill>
                  <a:schemeClr val="bg1"/>
                </a:solidFill>
                <a:latin typeface="微软雅黑" panose="020B0503020204020204" pitchFamily="34" charset="-122"/>
                <a:ea typeface="微软雅黑" panose="020B0503020204020204" pitchFamily="34" charset="-122"/>
              </a:rPr>
              <a:t>级的结构化和非结构化数据处理。</a:t>
            </a:r>
          </a:p>
        </p:txBody>
      </p:sp>
      <p:sp>
        <p:nvSpPr>
          <p:cNvPr id="216" name="椭圆 215"/>
          <p:cNvSpPr/>
          <p:nvPr/>
        </p:nvSpPr>
        <p:spPr>
          <a:xfrm>
            <a:off x="6412749" y="3457490"/>
            <a:ext cx="306502" cy="306502"/>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17" name="椭圆 216"/>
          <p:cNvSpPr/>
          <p:nvPr/>
        </p:nvSpPr>
        <p:spPr>
          <a:xfrm>
            <a:off x="6532004" y="3576745"/>
            <a:ext cx="76113" cy="76113"/>
          </a:xfrm>
          <a:prstGeom prst="ellipse">
            <a:avLst/>
          </a:prstGeom>
          <a:solidFill>
            <a:schemeClr val="bg1"/>
          </a:solidFill>
          <a:ln>
            <a:solidFill>
              <a:schemeClr val="bg1">
                <a:lumMod val="75000"/>
              </a:schemeClr>
            </a:solidFill>
          </a:ln>
          <a:effectLst>
            <a:glow rad="635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extLst>
      <p:ext uri="{BB962C8B-B14F-4D97-AF65-F5344CB8AC3E}">
        <p14:creationId xmlns:p14="http://schemas.microsoft.com/office/powerpoint/2010/main" val="42754314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68258" y="1131590"/>
            <a:ext cx="8452214" cy="1415772"/>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文档（</a:t>
            </a:r>
            <a:r>
              <a:rPr lang="en-US" altLang="zh-CN" sz="1500" b="1" dirty="0">
                <a:solidFill>
                  <a:schemeClr val="bg1"/>
                </a:solidFill>
                <a:latin typeface="微软雅黑" panose="020B0503020204020204" pitchFamily="34" charset="-122"/>
                <a:ea typeface="微软雅黑" panose="020B0503020204020204" pitchFamily="34" charset="-122"/>
              </a:rPr>
              <a:t>document</a:t>
            </a:r>
            <a:r>
              <a:rPr lang="zh-CN" altLang="en-US" sz="1500" b="1" dirty="0">
                <a:solidFill>
                  <a:schemeClr val="bg1"/>
                </a:solidFill>
                <a:latin typeface="微软雅黑" panose="020B0503020204020204" pitchFamily="34" charset="-122"/>
                <a:ea typeface="微软雅黑" panose="020B0503020204020204" pitchFamily="34" charset="-122"/>
              </a:rPr>
              <a:t>）：索引和搜索时使用的主要数据载体，包含一个或多个存有数据的字段。</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字段（</a:t>
            </a:r>
            <a:r>
              <a:rPr lang="en-US" altLang="zh-CN" sz="1500" b="1" dirty="0">
                <a:solidFill>
                  <a:schemeClr val="bg1"/>
                </a:solidFill>
                <a:latin typeface="微软雅黑" panose="020B0503020204020204" pitchFamily="34" charset="-122"/>
                <a:ea typeface="微软雅黑" panose="020B0503020204020204" pitchFamily="34" charset="-122"/>
              </a:rPr>
              <a:t>field</a:t>
            </a:r>
            <a:r>
              <a:rPr lang="zh-CN" altLang="en-US" sz="1500" b="1" dirty="0">
                <a:solidFill>
                  <a:schemeClr val="bg1"/>
                </a:solidFill>
                <a:latin typeface="微软雅黑" panose="020B0503020204020204" pitchFamily="34" charset="-122"/>
                <a:ea typeface="微软雅黑" panose="020B0503020204020204" pitchFamily="34" charset="-122"/>
              </a:rPr>
              <a:t>）：文档的一部分，包含名称和值两部分。</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词（</a:t>
            </a:r>
            <a:r>
              <a:rPr lang="en-US" altLang="zh-CN" sz="1500" b="1" dirty="0">
                <a:solidFill>
                  <a:schemeClr val="bg1"/>
                </a:solidFill>
                <a:latin typeface="微软雅黑" panose="020B0503020204020204" pitchFamily="34" charset="-122"/>
                <a:ea typeface="微软雅黑" panose="020B0503020204020204" pitchFamily="34" charset="-122"/>
              </a:rPr>
              <a:t>term</a:t>
            </a:r>
            <a:r>
              <a:rPr lang="zh-CN" altLang="en-US" sz="1500" b="1" dirty="0">
                <a:solidFill>
                  <a:schemeClr val="bg1"/>
                </a:solidFill>
                <a:latin typeface="微软雅黑" panose="020B0503020204020204" pitchFamily="34" charset="-122"/>
                <a:ea typeface="微软雅黑" panose="020B0503020204020204" pitchFamily="34" charset="-122"/>
              </a:rPr>
              <a:t>）：一个搜索单元，表示文本中的一个词。</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 标记（</a:t>
            </a:r>
            <a:r>
              <a:rPr lang="en-US" altLang="zh-CN" sz="1500" b="1" dirty="0">
                <a:solidFill>
                  <a:schemeClr val="bg1"/>
                </a:solidFill>
                <a:latin typeface="微软雅黑" panose="020B0503020204020204" pitchFamily="34" charset="-122"/>
                <a:ea typeface="微软雅黑" panose="020B0503020204020204" pitchFamily="34" charset="-122"/>
              </a:rPr>
              <a:t>token</a:t>
            </a:r>
            <a:r>
              <a:rPr lang="zh-CN" altLang="en-US" sz="1500" b="1" dirty="0">
                <a:solidFill>
                  <a:schemeClr val="bg1"/>
                </a:solidFill>
                <a:latin typeface="微软雅黑" panose="020B0503020204020204" pitchFamily="34" charset="-122"/>
                <a:ea typeface="微软雅黑" panose="020B0503020204020204" pitchFamily="34" charset="-122"/>
              </a:rPr>
              <a:t>）：表示在字段文本中出现的词，由这个词的文本、开始和结束偏移量以及类</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型组成。</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417679" cy="284693"/>
          </a:xfrm>
          <a:prstGeom prst="rect">
            <a:avLst/>
          </a:prstGeom>
          <a:noFill/>
        </p:spPr>
        <p:txBody>
          <a:bodyPr wrap="square" lIns="68580" tIns="34290" rIns="68580" bIns="34290"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Lucene</a:t>
            </a:r>
            <a:r>
              <a:rPr lang="zh-CN" altLang="en-US" sz="1400" b="1" dirty="0">
                <a:solidFill>
                  <a:schemeClr val="bg1"/>
                </a:solidFill>
                <a:latin typeface="微软雅黑" panose="020B0503020204020204" pitchFamily="34" charset="-122"/>
                <a:ea typeface="微软雅黑" panose="020B0503020204020204" pitchFamily="34" charset="-122"/>
              </a:rPr>
              <a:t>词汇表</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339752"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507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489687" cy="284693"/>
          </a:xfrm>
          <a:prstGeom prst="rect">
            <a:avLst/>
          </a:prstGeom>
          <a:noFill/>
        </p:spPr>
        <p:txBody>
          <a:bodyPr wrap="square" lIns="68580" tIns="34290" rIns="68580" bIns="34290"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Lucene</a:t>
            </a:r>
            <a:r>
              <a:rPr lang="zh-CN" altLang="en-US" sz="1400" b="1" dirty="0">
                <a:solidFill>
                  <a:schemeClr val="bg1"/>
                </a:solidFill>
                <a:latin typeface="微软雅黑" panose="020B0503020204020204" pitchFamily="34" charset="-122"/>
                <a:ea typeface="微软雅黑" panose="020B0503020204020204" pitchFamily="34" charset="-122"/>
              </a:rPr>
              <a:t>倒排索引</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48376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1115616" y="828397"/>
            <a:ext cx="6800850" cy="4000500"/>
          </a:xfrm>
          <a:prstGeom prst="rect">
            <a:avLst/>
          </a:prstGeom>
        </p:spPr>
      </p:pic>
    </p:spTree>
    <p:extLst>
      <p:ext uri="{BB962C8B-B14F-4D97-AF65-F5344CB8AC3E}">
        <p14:creationId xmlns:p14="http://schemas.microsoft.com/office/powerpoint/2010/main" val="8254772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68258" y="1131590"/>
            <a:ext cx="8452214" cy="1932837"/>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全文搜索引擎会用某种算法对要建索引的文档进行分析， 从文档中提取出若干</a:t>
            </a:r>
            <a:r>
              <a:rPr lang="en-US" altLang="zh-CN" sz="1500" b="1" dirty="0">
                <a:solidFill>
                  <a:schemeClr val="bg1"/>
                </a:solidFill>
                <a:latin typeface="微软雅黑" panose="020B0503020204020204" pitchFamily="34" charset="-122"/>
                <a:ea typeface="微软雅黑" panose="020B0503020204020204" pitchFamily="34" charset="-122"/>
              </a:rPr>
              <a:t>Token(</a:t>
            </a:r>
            <a:r>
              <a:rPr lang="zh-CN" altLang="en-US" sz="1500" b="1" dirty="0">
                <a:solidFill>
                  <a:schemeClr val="bg1"/>
                </a:solidFill>
                <a:latin typeface="微软雅黑" panose="020B0503020204020204" pitchFamily="34" charset="-122"/>
                <a:ea typeface="微软雅黑" panose="020B0503020204020204" pitchFamily="34" charset="-122"/>
              </a:rPr>
              <a:t>词元</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 这些算法称为</a:t>
            </a:r>
            <a:r>
              <a:rPr lang="en-US" altLang="zh-CN" sz="1500" b="1" dirty="0">
                <a:solidFill>
                  <a:schemeClr val="bg1"/>
                </a:solidFill>
                <a:latin typeface="微软雅黑" panose="020B0503020204020204" pitchFamily="34" charset="-122"/>
                <a:ea typeface="微软雅黑" panose="020B0503020204020204" pitchFamily="34" charset="-122"/>
              </a:rPr>
              <a:t>Tokenizer(</a:t>
            </a:r>
            <a:r>
              <a:rPr lang="zh-CN" altLang="en-US" sz="1500" b="1" dirty="0">
                <a:solidFill>
                  <a:schemeClr val="bg1"/>
                </a:solidFill>
                <a:latin typeface="微软雅黑" panose="020B0503020204020204" pitchFamily="34" charset="-122"/>
                <a:ea typeface="微软雅黑" panose="020B0503020204020204" pitchFamily="34" charset="-122"/>
              </a:rPr>
              <a:t>分词器</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；这些</a:t>
            </a:r>
            <a:r>
              <a:rPr lang="en-US" altLang="zh-CN" sz="1500" b="1" dirty="0">
                <a:solidFill>
                  <a:schemeClr val="bg1"/>
                </a:solidFill>
                <a:latin typeface="微软雅黑" panose="020B0503020204020204" pitchFamily="34" charset="-122"/>
                <a:ea typeface="微软雅黑" panose="020B0503020204020204" pitchFamily="34" charset="-122"/>
              </a:rPr>
              <a:t>Token</a:t>
            </a:r>
            <a:r>
              <a:rPr lang="zh-CN" altLang="en-US" sz="1500" b="1" dirty="0">
                <a:solidFill>
                  <a:schemeClr val="bg1"/>
                </a:solidFill>
                <a:latin typeface="微软雅黑" panose="020B0503020204020204" pitchFamily="34" charset="-122"/>
                <a:ea typeface="微软雅黑" panose="020B0503020204020204" pitchFamily="34" charset="-122"/>
              </a:rPr>
              <a:t>会被进一步处理， 比如转成小写等， 这些处理算法被称为</a:t>
            </a:r>
            <a:r>
              <a:rPr lang="en-US" altLang="zh-CN" sz="1500" b="1" dirty="0">
                <a:solidFill>
                  <a:schemeClr val="bg1"/>
                </a:solidFill>
                <a:latin typeface="微软雅黑" panose="020B0503020204020204" pitchFamily="34" charset="-122"/>
                <a:ea typeface="微软雅黑" panose="020B0503020204020204" pitchFamily="34" charset="-122"/>
              </a:rPr>
              <a:t>Token Filter(</a:t>
            </a:r>
            <a:r>
              <a:rPr lang="zh-CN" altLang="en-US" sz="1500" b="1" dirty="0">
                <a:solidFill>
                  <a:schemeClr val="bg1"/>
                </a:solidFill>
                <a:latin typeface="微软雅黑" panose="020B0503020204020204" pitchFamily="34" charset="-122"/>
                <a:ea typeface="微软雅黑" panose="020B0503020204020204" pitchFamily="34" charset="-122"/>
              </a:rPr>
              <a:t>词元处理器</a:t>
            </a:r>
            <a:r>
              <a:rPr lang="en-US" altLang="zh-CN" sz="1500" b="1" dirty="0">
                <a:solidFill>
                  <a:schemeClr val="bg1"/>
                </a:solidFill>
                <a:latin typeface="微软雅黑" panose="020B0503020204020204" pitchFamily="34" charset="-122"/>
                <a:ea typeface="微软雅黑" panose="020B0503020204020204" pitchFamily="34" charset="-122"/>
              </a:rPr>
              <a:t>), </a:t>
            </a:r>
            <a:r>
              <a:rPr lang="zh-CN" altLang="en-US" sz="1500" b="1" dirty="0">
                <a:solidFill>
                  <a:schemeClr val="bg1"/>
                </a:solidFill>
                <a:latin typeface="微软雅黑" panose="020B0503020204020204" pitchFamily="34" charset="-122"/>
                <a:ea typeface="微软雅黑" panose="020B0503020204020204" pitchFamily="34" charset="-122"/>
              </a:rPr>
              <a:t>被处理后的结果被称为</a:t>
            </a:r>
            <a:r>
              <a:rPr lang="en-US" altLang="zh-CN" sz="1500" b="1" dirty="0">
                <a:solidFill>
                  <a:schemeClr val="bg1"/>
                </a:solidFill>
                <a:latin typeface="微软雅黑" panose="020B0503020204020204" pitchFamily="34" charset="-122"/>
                <a:ea typeface="微软雅黑" panose="020B0503020204020204" pitchFamily="34" charset="-122"/>
              </a:rPr>
              <a:t>Term(</a:t>
            </a:r>
            <a:r>
              <a:rPr lang="zh-CN" altLang="en-US" sz="1500" b="1" dirty="0">
                <a:solidFill>
                  <a:schemeClr val="bg1"/>
                </a:solidFill>
                <a:latin typeface="微软雅黑" panose="020B0503020204020204" pitchFamily="34" charset="-122"/>
                <a:ea typeface="微软雅黑" panose="020B0503020204020204" pitchFamily="34" charset="-122"/>
              </a:rPr>
              <a:t>词</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 文档中包含了几个这样的</a:t>
            </a:r>
            <a:r>
              <a:rPr lang="en-US" altLang="zh-CN" sz="1500" b="1" dirty="0">
                <a:solidFill>
                  <a:schemeClr val="bg1"/>
                </a:solidFill>
                <a:latin typeface="微软雅黑" panose="020B0503020204020204" pitchFamily="34" charset="-122"/>
                <a:ea typeface="微软雅黑" panose="020B0503020204020204" pitchFamily="34" charset="-122"/>
              </a:rPr>
              <a:t>Term</a:t>
            </a:r>
            <a:r>
              <a:rPr lang="zh-CN" altLang="en-US" sz="1500" b="1" dirty="0">
                <a:solidFill>
                  <a:schemeClr val="bg1"/>
                </a:solidFill>
                <a:latin typeface="微软雅黑" panose="020B0503020204020204" pitchFamily="34" charset="-122"/>
                <a:ea typeface="微软雅黑" panose="020B0503020204020204" pitchFamily="34" charset="-122"/>
              </a:rPr>
              <a:t>被称为</a:t>
            </a:r>
            <a:r>
              <a:rPr lang="en-US" altLang="zh-CN" sz="1500" b="1" dirty="0">
                <a:solidFill>
                  <a:schemeClr val="bg1"/>
                </a:solidFill>
                <a:latin typeface="微软雅黑" panose="020B0503020204020204" pitchFamily="34" charset="-122"/>
                <a:ea typeface="微软雅黑" panose="020B0503020204020204" pitchFamily="34" charset="-122"/>
              </a:rPr>
              <a:t>Frequency(</a:t>
            </a:r>
            <a:r>
              <a:rPr lang="zh-CN" altLang="en-US" sz="1500" b="1" dirty="0">
                <a:solidFill>
                  <a:schemeClr val="bg1"/>
                </a:solidFill>
                <a:latin typeface="微软雅黑" panose="020B0503020204020204" pitchFamily="34" charset="-122"/>
                <a:ea typeface="微软雅黑" panose="020B0503020204020204" pitchFamily="34" charset="-122"/>
              </a:rPr>
              <a:t>词频</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 引擎会建立</a:t>
            </a:r>
            <a:r>
              <a:rPr lang="en-US" altLang="zh-CN" sz="1500" b="1" dirty="0">
                <a:solidFill>
                  <a:schemeClr val="bg1"/>
                </a:solidFill>
                <a:latin typeface="微软雅黑" panose="020B0503020204020204" pitchFamily="34" charset="-122"/>
                <a:ea typeface="微软雅黑" panose="020B0503020204020204" pitchFamily="34" charset="-122"/>
              </a:rPr>
              <a:t>Term</a:t>
            </a:r>
            <a:r>
              <a:rPr lang="zh-CN" altLang="en-US" sz="1500" b="1" dirty="0">
                <a:solidFill>
                  <a:schemeClr val="bg1"/>
                </a:solidFill>
                <a:latin typeface="微软雅黑" panose="020B0503020204020204" pitchFamily="34" charset="-122"/>
                <a:ea typeface="微软雅黑" panose="020B0503020204020204" pitchFamily="34" charset="-122"/>
              </a:rPr>
              <a:t>和原文档的</a:t>
            </a:r>
            <a:r>
              <a:rPr lang="en-US" altLang="zh-CN" sz="1500" b="1" dirty="0">
                <a:solidFill>
                  <a:schemeClr val="bg1"/>
                </a:solidFill>
                <a:latin typeface="微软雅黑" panose="020B0503020204020204" pitchFamily="34" charset="-122"/>
                <a:ea typeface="微软雅黑" panose="020B0503020204020204" pitchFamily="34" charset="-122"/>
              </a:rPr>
              <a:t>Inverted Index(</a:t>
            </a:r>
            <a:r>
              <a:rPr lang="zh-CN" altLang="en-US" sz="1500" b="1" dirty="0">
                <a:solidFill>
                  <a:schemeClr val="bg1"/>
                </a:solidFill>
                <a:latin typeface="微软雅黑" panose="020B0503020204020204" pitchFamily="34" charset="-122"/>
                <a:ea typeface="微软雅黑" panose="020B0503020204020204" pitchFamily="34" charset="-122"/>
              </a:rPr>
              <a:t>倒排索引</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 这样就能根据</a:t>
            </a:r>
            <a:r>
              <a:rPr lang="en-US" altLang="zh-CN" sz="1500" b="1" dirty="0">
                <a:solidFill>
                  <a:schemeClr val="bg1"/>
                </a:solidFill>
                <a:latin typeface="微软雅黑" panose="020B0503020204020204" pitchFamily="34" charset="-122"/>
                <a:ea typeface="微软雅黑" panose="020B0503020204020204" pitchFamily="34" charset="-122"/>
              </a:rPr>
              <a:t>Term</a:t>
            </a:r>
            <a:r>
              <a:rPr lang="zh-CN" altLang="en-US" sz="1500" b="1" dirty="0">
                <a:solidFill>
                  <a:schemeClr val="bg1"/>
                </a:solidFill>
                <a:latin typeface="微软雅黑" panose="020B0503020204020204" pitchFamily="34" charset="-122"/>
                <a:ea typeface="微软雅黑" panose="020B0503020204020204" pitchFamily="34" charset="-122"/>
              </a:rPr>
              <a:t>很快到找到源文档了。 文本被</a:t>
            </a:r>
            <a:r>
              <a:rPr lang="en-US" altLang="zh-CN" sz="1500" b="1" dirty="0">
                <a:solidFill>
                  <a:schemeClr val="bg1"/>
                </a:solidFill>
                <a:latin typeface="微软雅黑" panose="020B0503020204020204" pitchFamily="34" charset="-122"/>
                <a:ea typeface="微软雅黑" panose="020B0503020204020204" pitchFamily="34" charset="-122"/>
              </a:rPr>
              <a:t>Tokenizer</a:t>
            </a:r>
            <a:r>
              <a:rPr lang="zh-CN" altLang="en-US" sz="1500" b="1" dirty="0">
                <a:solidFill>
                  <a:schemeClr val="bg1"/>
                </a:solidFill>
                <a:latin typeface="微软雅黑" panose="020B0503020204020204" pitchFamily="34" charset="-122"/>
                <a:ea typeface="微软雅黑" panose="020B0503020204020204" pitchFamily="34" charset="-122"/>
              </a:rPr>
              <a:t>处理前可能要做一些预处理， 比如去掉里面的</a:t>
            </a:r>
            <a:r>
              <a:rPr lang="en-US" altLang="zh-CN" sz="1500" b="1" dirty="0">
                <a:solidFill>
                  <a:schemeClr val="bg1"/>
                </a:solidFill>
                <a:latin typeface="微软雅黑" panose="020B0503020204020204" pitchFamily="34" charset="-122"/>
                <a:ea typeface="微软雅黑" panose="020B0503020204020204" pitchFamily="34" charset="-122"/>
              </a:rPr>
              <a:t>HTML</a:t>
            </a:r>
            <a:r>
              <a:rPr lang="zh-CN" altLang="en-US" sz="1500" b="1" dirty="0">
                <a:solidFill>
                  <a:schemeClr val="bg1"/>
                </a:solidFill>
                <a:latin typeface="微软雅黑" panose="020B0503020204020204" pitchFamily="34" charset="-122"/>
                <a:ea typeface="微软雅黑" panose="020B0503020204020204" pitchFamily="34" charset="-122"/>
              </a:rPr>
              <a:t>标记， 这些处理的算法被称为</a:t>
            </a:r>
            <a:r>
              <a:rPr lang="en-US" altLang="zh-CN" sz="1500" b="1" dirty="0">
                <a:solidFill>
                  <a:schemeClr val="bg1"/>
                </a:solidFill>
                <a:latin typeface="微软雅黑" panose="020B0503020204020204" pitchFamily="34" charset="-122"/>
                <a:ea typeface="微软雅黑" panose="020B0503020204020204" pitchFamily="34" charset="-122"/>
              </a:rPr>
              <a:t>Character Filter(</a:t>
            </a:r>
            <a:r>
              <a:rPr lang="zh-CN" altLang="en-US" sz="1500" b="1" dirty="0">
                <a:solidFill>
                  <a:schemeClr val="bg1"/>
                </a:solidFill>
                <a:latin typeface="微软雅黑" panose="020B0503020204020204" pitchFamily="34" charset="-122"/>
                <a:ea typeface="微软雅黑" panose="020B0503020204020204" pitchFamily="34" charset="-122"/>
              </a:rPr>
              <a:t>字符过滤器</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 这整个的分析算法被称为</a:t>
            </a:r>
            <a:r>
              <a:rPr lang="en-US" altLang="zh-CN" sz="1500" b="1" dirty="0">
                <a:solidFill>
                  <a:schemeClr val="bg1"/>
                </a:solidFill>
                <a:latin typeface="微软雅黑" panose="020B0503020204020204" pitchFamily="34" charset="-122"/>
                <a:ea typeface="微软雅黑" panose="020B0503020204020204" pitchFamily="34" charset="-122"/>
              </a:rPr>
              <a:t>Analyzer(</a:t>
            </a:r>
            <a:r>
              <a:rPr lang="zh-CN" altLang="en-US" sz="1500" b="1" dirty="0">
                <a:solidFill>
                  <a:schemeClr val="bg1"/>
                </a:solidFill>
                <a:latin typeface="微软雅黑" panose="020B0503020204020204" pitchFamily="34" charset="-122"/>
                <a:ea typeface="微软雅黑" panose="020B0503020204020204" pitchFamily="34" charset="-122"/>
              </a:rPr>
              <a:t>分析器</a:t>
            </a:r>
            <a:r>
              <a:rPr lang="en-US" altLang="zh-CN" sz="1500" b="1" dirty="0">
                <a:solidFill>
                  <a:schemeClr val="bg1"/>
                </a:solidFill>
                <a:latin typeface="微软雅黑" panose="020B0503020204020204" pitchFamily="34" charset="-122"/>
                <a:ea typeface="微软雅黑" panose="020B0503020204020204" pitchFamily="34" charset="-122"/>
              </a:rPr>
              <a:t>)</a:t>
            </a:r>
            <a:r>
              <a:rPr lang="zh-CN" altLang="en-US" sz="1500" b="1" dirty="0">
                <a:solidFill>
                  <a:schemeClr val="bg1"/>
                </a:solidFill>
                <a:latin typeface="微软雅黑" panose="020B0503020204020204" pitchFamily="34" charset="-122"/>
                <a:ea typeface="微软雅黑" panose="020B0503020204020204" pitchFamily="34" charset="-122"/>
              </a:rPr>
              <a:t>。</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697599"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分析器</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176368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403648" y="3144452"/>
            <a:ext cx="5601869" cy="1755452"/>
          </a:xfrm>
          <a:prstGeom prst="rect">
            <a:avLst/>
          </a:prstGeom>
        </p:spPr>
      </p:pic>
    </p:spTree>
    <p:extLst>
      <p:ext uri="{BB962C8B-B14F-4D97-AF65-F5344CB8AC3E}">
        <p14:creationId xmlns:p14="http://schemas.microsoft.com/office/powerpoint/2010/main" val="3829890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65297" y="1131590"/>
            <a:ext cx="8452214" cy="1415772"/>
          </a:xfrm>
          <a:prstGeom prst="rect">
            <a:avLst/>
          </a:prstGeom>
          <a:noFill/>
        </p:spPr>
        <p:txBody>
          <a:bodyPr wrap="square" lIns="68580" tIns="34290" rIns="68580" bIns="34290" rtlCol="0">
            <a:spAutoFit/>
          </a:bodyPr>
          <a:lstStyle/>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建立索引时， </a:t>
            </a:r>
            <a:r>
              <a:rPr lang="en-US" altLang="zh-CN" sz="1500" b="1" dirty="0">
                <a:solidFill>
                  <a:schemeClr val="bg1"/>
                </a:solidFill>
                <a:latin typeface="微软雅黑" panose="020B0503020204020204" pitchFamily="34" charset="-122"/>
                <a:ea typeface="微软雅黑" panose="020B0503020204020204" pitchFamily="34" charset="-122"/>
              </a:rPr>
              <a:t>Lucene</a:t>
            </a:r>
            <a:r>
              <a:rPr lang="zh-CN" altLang="en-US" sz="1500" b="1" dirty="0">
                <a:solidFill>
                  <a:schemeClr val="bg1"/>
                </a:solidFill>
                <a:latin typeface="微软雅黑" panose="020B0503020204020204" pitchFamily="34" charset="-122"/>
                <a:ea typeface="微软雅黑" panose="020B0503020204020204" pitchFamily="34" charset="-122"/>
              </a:rPr>
              <a:t>会使用你选择的分析器来处理你的文档内容。查询时，查询将被分析。</a:t>
            </a:r>
            <a:endParaRPr lang="en-US" altLang="zh-CN" sz="1500" b="1" dirty="0">
              <a:solidFill>
                <a:schemeClr val="bg1"/>
              </a:solidFill>
              <a:latin typeface="微软雅黑" panose="020B0503020204020204" pitchFamily="34" charset="-122"/>
              <a:ea typeface="微软雅黑" panose="020B0503020204020204" pitchFamily="34" charset="-122"/>
            </a:endParaRP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所以索引应该和查询词匹配。如果它们不匹配， </a:t>
            </a:r>
            <a:r>
              <a:rPr lang="en-US" altLang="zh-CN" sz="1500" b="1" dirty="0">
                <a:solidFill>
                  <a:schemeClr val="bg1"/>
                </a:solidFill>
                <a:latin typeface="微软雅黑" panose="020B0503020204020204" pitchFamily="34" charset="-122"/>
                <a:ea typeface="微软雅黑" panose="020B0503020204020204" pitchFamily="34" charset="-122"/>
              </a:rPr>
              <a:t>Lucene</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不会返回所需文档。比如，你在建立索引时使用了词干提取和小写，那你应该保证查询中的词也</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必须是词干和小写，否则你的查询不会返回任何结果。重要的是在索引和查询分析时，对所用标</a:t>
            </a:r>
          </a:p>
          <a:p>
            <a:pPr>
              <a:lnSpc>
                <a:spcPts val="2100"/>
              </a:lnSpc>
            </a:pPr>
            <a:r>
              <a:rPr lang="zh-CN" altLang="en-US" sz="1500" b="1" dirty="0">
                <a:solidFill>
                  <a:schemeClr val="bg1"/>
                </a:solidFill>
                <a:latin typeface="微软雅黑" panose="020B0503020204020204" pitchFamily="34" charset="-122"/>
                <a:ea typeface="微软雅黑" panose="020B0503020204020204" pitchFamily="34" charset="-122"/>
              </a:rPr>
              <a:t>记过滤器保持相同的顺序，这样被分析出来的词是一样的。</a:t>
            </a:r>
            <a:endParaRPr lang="en-US" altLang="zh-CN" sz="15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1163459"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索引和查询</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087724"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9433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2281775" cy="284693"/>
          </a:xfrm>
          <a:prstGeom prst="rect">
            <a:avLst/>
          </a:prstGeom>
          <a:noFill/>
        </p:spPr>
        <p:txBody>
          <a:bodyPr wrap="square" lIns="68580" tIns="34290" rIns="68580" bIns="34290"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与关系数据库对比</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2555776"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164578" y="987574"/>
            <a:ext cx="6448425" cy="3562350"/>
          </a:xfrm>
          <a:prstGeom prst="rect">
            <a:avLst/>
          </a:prstGeom>
        </p:spPr>
      </p:pic>
    </p:spTree>
    <p:extLst>
      <p:ext uri="{BB962C8B-B14F-4D97-AF65-F5344CB8AC3E}">
        <p14:creationId xmlns:p14="http://schemas.microsoft.com/office/powerpoint/2010/main" val="7852482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65297" y="915566"/>
            <a:ext cx="8452214" cy="4108817"/>
          </a:xfrm>
          <a:prstGeom prst="rect">
            <a:avLst/>
          </a:prstGeom>
          <a:noFill/>
        </p:spPr>
        <p:txBody>
          <a:bodyPr wrap="square" lIns="68580" tIns="34290" rIns="68580" bIns="34290" rtlCol="0">
            <a:spAutoFit/>
          </a:bodyPr>
          <a:lstStyle/>
          <a:p>
            <a:pPr>
              <a:lnSpc>
                <a:spcPts val="2100"/>
              </a:lnSpc>
            </a:pPr>
            <a:r>
              <a:rPr lang="en-US" altLang="zh-CN" sz="1500" b="1" dirty="0">
                <a:solidFill>
                  <a:schemeClr val="bg1"/>
                </a:solidFill>
                <a:latin typeface="微软雅黑" panose="020B0503020204020204" pitchFamily="34" charset="-122"/>
                <a:ea typeface="微软雅黑" panose="020B0503020204020204" pitchFamily="34" charset="-122"/>
              </a:rPr>
              <a:t>ES</a:t>
            </a:r>
            <a:r>
              <a:rPr lang="zh-CN" altLang="en-US" sz="1500" b="1" dirty="0">
                <a:solidFill>
                  <a:schemeClr val="bg1"/>
                </a:solidFill>
                <a:latin typeface="微软雅黑" panose="020B0503020204020204" pitchFamily="34" charset="-122"/>
                <a:ea typeface="微软雅黑" panose="020B0503020204020204" pitchFamily="34" charset="-122"/>
              </a:rPr>
              <a:t>把数据存储在一个或多个索引上，每个索引包含各种类型的文档。</a:t>
            </a:r>
            <a:r>
              <a:rPr lang="en-US" altLang="zh-CN" sz="1500" b="1" dirty="0">
                <a:solidFill>
                  <a:schemeClr val="bg1"/>
                </a:solidFill>
                <a:latin typeface="微软雅黑" panose="020B0503020204020204" pitchFamily="34" charset="-122"/>
                <a:ea typeface="微软雅黑" panose="020B0503020204020204" pitchFamily="34" charset="-122"/>
              </a:rPr>
              <a:t>ES</a:t>
            </a:r>
            <a:r>
              <a:rPr lang="zh-CN" altLang="en-US" sz="1500" b="1" dirty="0">
                <a:solidFill>
                  <a:schemeClr val="bg1"/>
                </a:solidFill>
                <a:latin typeface="微软雅黑" panose="020B0503020204020204" pitchFamily="34" charset="-122"/>
                <a:ea typeface="微软雅黑" panose="020B0503020204020204" pitchFamily="34" charset="-122"/>
              </a:rPr>
              <a:t>就被设计为能处理数以亿计的文档和每秒数以百计的搜索请求的分布式解决方案。这归功于几个重要的概念</a:t>
            </a:r>
            <a:r>
              <a:rPr lang="en-US" altLang="zh-CN" sz="1500" b="1" dirty="0">
                <a:solidFill>
                  <a:schemeClr val="bg1"/>
                </a:solidFill>
                <a:latin typeface="微软雅黑" panose="020B0503020204020204" pitchFamily="34" charset="-122"/>
                <a:ea typeface="微软雅黑" panose="020B0503020204020204" pitchFamily="34" charset="-122"/>
              </a:rPr>
              <a:t>:</a:t>
            </a:r>
          </a:p>
          <a:p>
            <a:pPr>
              <a:lnSpc>
                <a:spcPts val="2100"/>
              </a:lnSpc>
            </a:pPr>
            <a:r>
              <a:rPr lang="en-US" altLang="zh-CN" sz="1200" b="1" dirty="0">
                <a:solidFill>
                  <a:schemeClr val="bg1"/>
                </a:solidFill>
                <a:latin typeface="微软雅黑" panose="020B0503020204020204" pitchFamily="34" charset="-122"/>
                <a:ea typeface="微软雅黑" panose="020B0503020204020204" pitchFamily="34" charset="-122"/>
              </a:rPr>
              <a:t>1. </a:t>
            </a:r>
            <a:r>
              <a:rPr lang="zh-CN" altLang="en-US" sz="1200" b="1" dirty="0">
                <a:solidFill>
                  <a:schemeClr val="bg1"/>
                </a:solidFill>
                <a:latin typeface="微软雅黑" panose="020B0503020204020204" pitchFamily="34" charset="-122"/>
                <a:ea typeface="微软雅黑" panose="020B0503020204020204" pitchFamily="34" charset="-122"/>
              </a:rPr>
              <a:t>节点和集群</a:t>
            </a:r>
            <a:br>
              <a:rPr lang="zh-CN" altLang="en-US" sz="1200" b="1" dirty="0">
                <a:solidFill>
                  <a:schemeClr val="bg1"/>
                </a:solidFill>
                <a:latin typeface="微软雅黑" panose="020B0503020204020204" pitchFamily="34" charset="-122"/>
                <a:ea typeface="微软雅黑" panose="020B0503020204020204" pitchFamily="34" charset="-122"/>
              </a:rPr>
            </a:br>
            <a:r>
              <a:rPr lang="en-US" altLang="zh-CN" sz="1200" b="1" dirty="0">
                <a:solidFill>
                  <a:schemeClr val="bg1"/>
                </a:solidFill>
                <a:latin typeface="微软雅黑" panose="020B0503020204020204" pitchFamily="34" charset="-122"/>
                <a:ea typeface="微软雅黑" panose="020B0503020204020204" pitchFamily="34" charset="-122"/>
              </a:rPr>
              <a:t>ES</a:t>
            </a:r>
            <a:r>
              <a:rPr lang="zh-CN" altLang="en-US" sz="1200" b="1" dirty="0">
                <a:solidFill>
                  <a:schemeClr val="bg1"/>
                </a:solidFill>
                <a:latin typeface="微软雅黑" panose="020B0503020204020204" pitchFamily="34" charset="-122"/>
                <a:ea typeface="微软雅黑" panose="020B0503020204020204" pitchFamily="34" charset="-122"/>
              </a:rPr>
              <a:t>可以作为一个独立的单个搜索服务器。不过，为了能够处理大型数据集，实现容错和高可用性， </a:t>
            </a:r>
            <a:r>
              <a:rPr lang="en-US" altLang="zh-CN" sz="1200" b="1" dirty="0">
                <a:solidFill>
                  <a:schemeClr val="bg1"/>
                </a:solidFill>
                <a:latin typeface="微软雅黑" panose="020B0503020204020204" pitchFamily="34" charset="-122"/>
                <a:ea typeface="微软雅黑" panose="020B0503020204020204" pitchFamily="34" charset="-122"/>
              </a:rPr>
              <a:t>ES</a:t>
            </a:r>
            <a:r>
              <a:rPr lang="zh-CN" altLang="en-US" sz="1200" b="1" dirty="0">
                <a:solidFill>
                  <a:schemeClr val="bg1"/>
                </a:solidFill>
                <a:latin typeface="微软雅黑" panose="020B0503020204020204" pitchFamily="34" charset="-122"/>
                <a:ea typeface="微软雅黑" panose="020B0503020204020204" pitchFamily="34" charset="-122"/>
              </a:rPr>
              <a:t>可以运行在许多互相合作的服务器上。这些服务器称为集群（</a:t>
            </a:r>
            <a:r>
              <a:rPr lang="en-US" altLang="zh-CN" sz="1200" b="1" dirty="0">
                <a:solidFill>
                  <a:schemeClr val="bg1"/>
                </a:solidFill>
                <a:latin typeface="微软雅黑" panose="020B0503020204020204" pitchFamily="34" charset="-122"/>
                <a:ea typeface="微软雅黑" panose="020B0503020204020204" pitchFamily="34" charset="-122"/>
              </a:rPr>
              <a:t>cluster</a:t>
            </a:r>
            <a:r>
              <a:rPr lang="zh-CN" altLang="en-US" sz="1200" b="1" dirty="0">
                <a:solidFill>
                  <a:schemeClr val="bg1"/>
                </a:solidFill>
                <a:latin typeface="微软雅黑" panose="020B0503020204020204" pitchFamily="34" charset="-122"/>
                <a:ea typeface="微软雅黑" panose="020B0503020204020204" pitchFamily="34" charset="-122"/>
              </a:rPr>
              <a:t>），形成集群的每个服务器称为节点（</a:t>
            </a:r>
            <a:r>
              <a:rPr lang="en-US" altLang="zh-CN" sz="1200" b="1" dirty="0">
                <a:solidFill>
                  <a:schemeClr val="bg1"/>
                </a:solidFill>
                <a:latin typeface="微软雅黑" panose="020B0503020204020204" pitchFamily="34" charset="-122"/>
                <a:ea typeface="微软雅黑" panose="020B0503020204020204" pitchFamily="34" charset="-122"/>
              </a:rPr>
              <a:t>node</a:t>
            </a:r>
            <a:r>
              <a:rPr lang="zh-CN" altLang="en-US" sz="1200" b="1" dirty="0">
                <a:solidFill>
                  <a:schemeClr val="bg1"/>
                </a:solidFill>
                <a:latin typeface="微软雅黑" panose="020B0503020204020204" pitchFamily="34" charset="-122"/>
                <a:ea typeface="微软雅黑" panose="020B0503020204020204" pitchFamily="34" charset="-122"/>
              </a:rPr>
              <a:t>）。</a:t>
            </a:r>
            <a:br>
              <a:rPr lang="zh-CN" altLang="en-US" sz="1200" b="1" dirty="0">
                <a:solidFill>
                  <a:schemeClr val="bg1"/>
                </a:solidFill>
                <a:latin typeface="微软雅黑" panose="020B0503020204020204" pitchFamily="34" charset="-122"/>
                <a:ea typeface="微软雅黑" panose="020B0503020204020204" pitchFamily="34" charset="-122"/>
              </a:rPr>
            </a:br>
            <a:r>
              <a:rPr lang="en-US" altLang="zh-CN" sz="1200" b="1" dirty="0">
                <a:solidFill>
                  <a:schemeClr val="bg1"/>
                </a:solidFill>
                <a:latin typeface="微软雅黑" panose="020B0503020204020204" pitchFamily="34" charset="-122"/>
                <a:ea typeface="微软雅黑" panose="020B0503020204020204" pitchFamily="34" charset="-122"/>
              </a:rPr>
              <a:t>2. </a:t>
            </a:r>
            <a:r>
              <a:rPr lang="zh-CN" altLang="en-US" sz="1200" b="1" dirty="0">
                <a:solidFill>
                  <a:schemeClr val="bg1"/>
                </a:solidFill>
                <a:latin typeface="微软雅黑" panose="020B0503020204020204" pitchFamily="34" charset="-122"/>
                <a:ea typeface="微软雅黑" panose="020B0503020204020204" pitchFamily="34" charset="-122"/>
              </a:rPr>
              <a:t>分片</a:t>
            </a:r>
            <a:br>
              <a:rPr lang="zh-CN" altLang="en-US" sz="1200" b="1" dirty="0">
                <a:solidFill>
                  <a:schemeClr val="bg1"/>
                </a:solidFill>
                <a:latin typeface="微软雅黑" panose="020B0503020204020204" pitchFamily="34" charset="-122"/>
                <a:ea typeface="微软雅黑" panose="020B0503020204020204" pitchFamily="34" charset="-122"/>
              </a:rPr>
            </a:br>
            <a:r>
              <a:rPr lang="zh-CN" altLang="en-US" sz="1200" b="1" dirty="0">
                <a:solidFill>
                  <a:schemeClr val="bg1"/>
                </a:solidFill>
                <a:latin typeface="微软雅黑" panose="020B0503020204020204" pitchFamily="34" charset="-122"/>
                <a:ea typeface="微软雅黑" panose="020B0503020204020204" pitchFamily="34" charset="-122"/>
              </a:rPr>
              <a:t>当有大量的文档时，由于内存的限制、硬盘能力、处理能力不足、无法足够快地响应客户端请求等，一个节点可能不够。在这种情况下，数据可以分为较小的称为分片（</a:t>
            </a:r>
            <a:r>
              <a:rPr lang="en-US" altLang="zh-CN" sz="1200" b="1" dirty="0">
                <a:solidFill>
                  <a:schemeClr val="bg1"/>
                </a:solidFill>
                <a:latin typeface="微软雅黑" panose="020B0503020204020204" pitchFamily="34" charset="-122"/>
                <a:ea typeface="微软雅黑" panose="020B0503020204020204" pitchFamily="34" charset="-122"/>
              </a:rPr>
              <a:t>shard</a:t>
            </a:r>
            <a:r>
              <a:rPr lang="zh-CN" altLang="en-US" sz="1200" b="1" dirty="0">
                <a:solidFill>
                  <a:schemeClr val="bg1"/>
                </a:solidFill>
                <a:latin typeface="微软雅黑" panose="020B0503020204020204" pitchFamily="34" charset="-122"/>
                <a:ea typeface="微软雅黑" panose="020B0503020204020204" pitchFamily="34" charset="-122"/>
              </a:rPr>
              <a:t>）的部分（其中每个分片都是一个独立的</a:t>
            </a:r>
            <a:r>
              <a:rPr lang="en-US" altLang="zh-CN" sz="1200" b="1" dirty="0">
                <a:solidFill>
                  <a:schemeClr val="bg1"/>
                </a:solidFill>
                <a:latin typeface="微软雅黑" panose="020B0503020204020204" pitchFamily="34" charset="-122"/>
                <a:ea typeface="微软雅黑" panose="020B0503020204020204" pitchFamily="34" charset="-122"/>
              </a:rPr>
              <a:t>Apache Lucene</a:t>
            </a:r>
            <a:r>
              <a:rPr lang="zh-CN" altLang="en-US" sz="1200" b="1" dirty="0">
                <a:solidFill>
                  <a:schemeClr val="bg1"/>
                </a:solidFill>
                <a:latin typeface="微软雅黑" panose="020B0503020204020204" pitchFamily="34" charset="-122"/>
                <a:ea typeface="微软雅黑" panose="020B0503020204020204" pitchFamily="34" charset="-122"/>
              </a:rPr>
              <a:t>索引）。每个分片可以放在不同的服务器上，因此，数据可以在集群的节点中传播。当你查询的索引分布在多个分片上时， </a:t>
            </a:r>
            <a:r>
              <a:rPr lang="en-US" altLang="zh-CN" sz="1200" b="1" dirty="0">
                <a:solidFill>
                  <a:schemeClr val="bg1"/>
                </a:solidFill>
                <a:latin typeface="微软雅黑" panose="020B0503020204020204" pitchFamily="34" charset="-122"/>
                <a:ea typeface="微软雅黑" panose="020B0503020204020204" pitchFamily="34" charset="-122"/>
              </a:rPr>
              <a:t>ES</a:t>
            </a:r>
            <a:r>
              <a:rPr lang="zh-CN" altLang="en-US" sz="1200" b="1" dirty="0">
                <a:solidFill>
                  <a:schemeClr val="bg1"/>
                </a:solidFill>
                <a:latin typeface="微软雅黑" panose="020B0503020204020204" pitchFamily="34" charset="-122"/>
                <a:ea typeface="微软雅黑" panose="020B0503020204020204" pitchFamily="34" charset="-122"/>
              </a:rPr>
              <a:t>会把查询发送给每个相关的分片，并将结果合并在一起，而应用程序并不知道分片的存在。此外，多个分片可以加快索引。</a:t>
            </a:r>
            <a:br>
              <a:rPr lang="zh-CN" altLang="en-US" sz="1200" b="1" dirty="0">
                <a:solidFill>
                  <a:schemeClr val="bg1"/>
                </a:solidFill>
                <a:latin typeface="微软雅黑" panose="020B0503020204020204" pitchFamily="34" charset="-122"/>
                <a:ea typeface="微软雅黑" panose="020B0503020204020204" pitchFamily="34" charset="-122"/>
              </a:rPr>
            </a:br>
            <a:r>
              <a:rPr lang="en-US" altLang="zh-CN" sz="1200" b="1" dirty="0">
                <a:solidFill>
                  <a:schemeClr val="bg1"/>
                </a:solidFill>
                <a:latin typeface="微软雅黑" panose="020B0503020204020204" pitchFamily="34" charset="-122"/>
                <a:ea typeface="微软雅黑" panose="020B0503020204020204" pitchFamily="34" charset="-122"/>
              </a:rPr>
              <a:t>3. </a:t>
            </a:r>
            <a:r>
              <a:rPr lang="zh-CN" altLang="en-US" sz="1200" b="1" dirty="0">
                <a:solidFill>
                  <a:schemeClr val="bg1"/>
                </a:solidFill>
                <a:latin typeface="微软雅黑" panose="020B0503020204020204" pitchFamily="34" charset="-122"/>
                <a:ea typeface="微软雅黑" panose="020B0503020204020204" pitchFamily="34" charset="-122"/>
              </a:rPr>
              <a:t>副本</a:t>
            </a:r>
            <a:br>
              <a:rPr lang="zh-CN" altLang="en-US" sz="1200" b="1" dirty="0">
                <a:solidFill>
                  <a:schemeClr val="bg1"/>
                </a:solidFill>
                <a:latin typeface="微软雅黑" panose="020B0503020204020204" pitchFamily="34" charset="-122"/>
                <a:ea typeface="微软雅黑" panose="020B0503020204020204" pitchFamily="34" charset="-122"/>
              </a:rPr>
            </a:br>
            <a:r>
              <a:rPr lang="zh-CN" altLang="en-US" sz="1200" b="1" dirty="0">
                <a:solidFill>
                  <a:schemeClr val="bg1"/>
                </a:solidFill>
                <a:latin typeface="微软雅黑" panose="020B0503020204020204" pitchFamily="34" charset="-122"/>
                <a:ea typeface="微软雅黑" panose="020B0503020204020204" pitchFamily="34" charset="-122"/>
              </a:rPr>
              <a:t>为了提高查询吞吐量或实现高可用性，可以使用分片副本。 副本（</a:t>
            </a:r>
            <a:r>
              <a:rPr lang="en-US" altLang="zh-CN" sz="1200" b="1" dirty="0">
                <a:solidFill>
                  <a:schemeClr val="bg1"/>
                </a:solidFill>
                <a:latin typeface="微软雅黑" panose="020B0503020204020204" pitchFamily="34" charset="-122"/>
                <a:ea typeface="微软雅黑" panose="020B0503020204020204" pitchFamily="34" charset="-122"/>
              </a:rPr>
              <a:t>replica</a:t>
            </a:r>
            <a:r>
              <a:rPr lang="zh-CN" altLang="en-US" sz="1200" b="1" dirty="0">
                <a:solidFill>
                  <a:schemeClr val="bg1"/>
                </a:solidFill>
                <a:latin typeface="微软雅黑" panose="020B0503020204020204" pitchFamily="34" charset="-122"/>
                <a:ea typeface="微软雅黑" panose="020B0503020204020204" pitchFamily="34" charset="-122"/>
              </a:rPr>
              <a:t>）只是一个分片的精确复制，每个分片可以有零个或多个副本。换句话说， </a:t>
            </a:r>
            <a:r>
              <a:rPr lang="en-US" altLang="zh-CN" sz="1200" b="1" dirty="0">
                <a:solidFill>
                  <a:schemeClr val="bg1"/>
                </a:solidFill>
                <a:latin typeface="微软雅黑" panose="020B0503020204020204" pitchFamily="34" charset="-122"/>
                <a:ea typeface="微软雅黑" panose="020B0503020204020204" pitchFamily="34" charset="-122"/>
              </a:rPr>
              <a:t>ES</a:t>
            </a:r>
            <a:r>
              <a:rPr lang="zh-CN" altLang="en-US" sz="1200" b="1" dirty="0">
                <a:solidFill>
                  <a:schemeClr val="bg1"/>
                </a:solidFill>
                <a:latin typeface="微软雅黑" panose="020B0503020204020204" pitchFamily="34" charset="-122"/>
                <a:ea typeface="微软雅黑" panose="020B0503020204020204" pitchFamily="34" charset="-122"/>
              </a:rPr>
              <a:t>可以有许多相同的分片，其中之一被自动选择去更改索引操作。这种特殊的分片称为主分片（</a:t>
            </a:r>
            <a:r>
              <a:rPr lang="en-US" altLang="zh-CN" sz="1200" b="1" dirty="0">
                <a:solidFill>
                  <a:schemeClr val="bg1"/>
                </a:solidFill>
                <a:latin typeface="微软雅黑" panose="020B0503020204020204" pitchFamily="34" charset="-122"/>
                <a:ea typeface="微软雅黑" panose="020B0503020204020204" pitchFamily="34" charset="-122"/>
              </a:rPr>
              <a:t>primary shard</a:t>
            </a:r>
            <a:r>
              <a:rPr lang="zh-CN" altLang="en-US" sz="1200" b="1" dirty="0">
                <a:solidFill>
                  <a:schemeClr val="bg1"/>
                </a:solidFill>
                <a:latin typeface="微软雅黑" panose="020B0503020204020204" pitchFamily="34" charset="-122"/>
                <a:ea typeface="微软雅黑" panose="020B0503020204020204" pitchFamily="34" charset="-122"/>
              </a:rPr>
              <a:t>），其余称为副本分片（</a:t>
            </a:r>
            <a:r>
              <a:rPr lang="en-US" altLang="zh-CN" sz="1200" b="1" dirty="0">
                <a:solidFill>
                  <a:schemeClr val="bg1"/>
                </a:solidFill>
                <a:latin typeface="微软雅黑" panose="020B0503020204020204" pitchFamily="34" charset="-122"/>
                <a:ea typeface="微软雅黑" panose="020B0503020204020204" pitchFamily="34" charset="-122"/>
              </a:rPr>
              <a:t>replica shard</a:t>
            </a:r>
            <a:r>
              <a:rPr lang="zh-CN" altLang="en-US" sz="1200" b="1" dirty="0">
                <a:solidFill>
                  <a:schemeClr val="bg1"/>
                </a:solidFill>
                <a:latin typeface="微软雅黑" panose="020B0503020204020204" pitchFamily="34" charset="-122"/>
                <a:ea typeface="微软雅黑" panose="020B0503020204020204" pitchFamily="34" charset="-122"/>
              </a:rPr>
              <a:t>）。在主分片丢失时，例如该分片数据所在服务器不可用，集群将副本提升为新的主分片。</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2852625" y="3759882"/>
            <a:ext cx="1125310" cy="524592"/>
          </a:xfrm>
          <a:prstGeom prst="line">
            <a:avLst/>
          </a:prstGeom>
          <a:ln>
            <a:gradFill>
              <a:gsLst>
                <a:gs pos="0">
                  <a:srgbClr val="0E1629"/>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994081" y="256730"/>
            <a:ext cx="2065751" cy="284693"/>
          </a:xfrm>
          <a:prstGeom prst="rect">
            <a:avLst/>
          </a:prstGeom>
          <a:noFill/>
        </p:spPr>
        <p:txBody>
          <a:bodyPr wrap="square" lIns="68580" tIns="34290" rIns="68580" bIns="34290"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ES</a:t>
            </a:r>
            <a:r>
              <a:rPr lang="zh-CN" altLang="en-US" sz="1400" b="1" dirty="0">
                <a:solidFill>
                  <a:schemeClr val="bg1"/>
                </a:solidFill>
                <a:latin typeface="微软雅黑" panose="020B0503020204020204" pitchFamily="34" charset="-122"/>
                <a:ea typeface="微软雅黑" panose="020B0503020204020204" pitchFamily="34" charset="-122"/>
              </a:rPr>
              <a:t>主要概念</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68258"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25559" y="233646"/>
            <a:ext cx="763726" cy="530915"/>
          </a:xfrm>
          <a:prstGeom prst="rect">
            <a:avLst/>
          </a:prstGeom>
          <a:noFill/>
        </p:spPr>
        <p:txBody>
          <a:bodyPr wrap="square" lIns="68580" tIns="34290" rIns="68580" bIns="34290" rtlCol="0">
            <a:spAutoFit/>
          </a:bodyPr>
          <a:lstStyle/>
          <a:p>
            <a:r>
              <a:rPr lang="en-US" altLang="zh-CN" sz="3000" b="1" dirty="0">
                <a:solidFill>
                  <a:srgbClr val="DB1934"/>
                </a:solidFill>
                <a:latin typeface="张海山锐谐体" panose="02000000000000000000" pitchFamily="2" charset="-122"/>
                <a:ea typeface="张海山锐谐体" panose="02000000000000000000" pitchFamily="2" charset="-122"/>
              </a:rPr>
              <a:t>01</a:t>
            </a:r>
          </a:p>
        </p:txBody>
      </p:sp>
      <p:cxnSp>
        <p:nvCxnSpPr>
          <p:cNvPr id="67" name="直接连接符 66"/>
          <p:cNvCxnSpPr/>
          <p:nvPr/>
        </p:nvCxnSpPr>
        <p:spPr>
          <a:xfrm>
            <a:off x="3059832" y="290840"/>
            <a:ext cx="0" cy="474743"/>
          </a:xfrm>
          <a:prstGeom prst="line">
            <a:avLst/>
          </a:prstGeom>
          <a:ln>
            <a:gradFill>
              <a:gsLst>
                <a:gs pos="0">
                  <a:schemeClr val="bg1"/>
                </a:gs>
                <a:gs pos="100000">
                  <a:srgbClr val="0E1629"/>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18308"/>
      </p:ext>
    </p:extLst>
  </p:cSld>
  <p:clrMapOvr>
    <a:masterClrMapping/>
  </p:clrMapOvr>
  <p:transition spd="slow">
    <p:push dir="u"/>
  </p:transition>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spAutoFit/>
      </a:bodyPr>
      <a:lstStyle>
        <a:defPPr>
          <a:lnSpc>
            <a:spcPct val="140000"/>
          </a:lnSpc>
          <a:defRPr dirty="0">
            <a:solidFill>
              <a:schemeClr val="bg1"/>
            </a:solidFill>
            <a:latin typeface="微软雅黑" panose="020B0503020204020204" pitchFamily="34" charset="-122"/>
            <a:ea typeface="微软雅黑" panose="020B0503020204020204" pitchFamily="34" charset="-122"/>
          </a:defRPr>
        </a:defPPr>
      </a:lstStyle>
    </a:spDef>
    <a:txDef>
      <a:spPr>
        <a:noFill/>
      </a:spPr>
      <a:bodyPr wrap="non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17046</TotalTime>
  <Words>1347</Words>
  <Application>Microsoft Office PowerPoint</Application>
  <PresentationFormat>全屏显示(16:9)</PresentationFormat>
  <Paragraphs>84</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微软雅黑</vt:lpstr>
      <vt:lpstr>张海山锐谐体</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广告文案</dc:title>
  <dc:creator>第一PPT</dc:creator>
  <cp:keywords>www.1ppt.com</cp:keywords>
  <cp:lastModifiedBy>Chainh</cp:lastModifiedBy>
  <cp:revision>1138</cp:revision>
  <dcterms:created xsi:type="dcterms:W3CDTF">2001-03-05T10:50:22Z</dcterms:created>
  <dcterms:modified xsi:type="dcterms:W3CDTF">2019-03-05T12:41:46Z</dcterms:modified>
</cp:coreProperties>
</file>