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handoutMasterIdLst>
    <p:handoutMasterId r:id="rId24"/>
  </p:handoutMasterIdLst>
  <p:sldIdLst>
    <p:sldId id="256" r:id="rId3"/>
    <p:sldId id="260" r:id="rId4"/>
    <p:sldId id="257" r:id="rId5"/>
    <p:sldId id="261" r:id="rId6"/>
    <p:sldId id="276" r:id="rId8"/>
    <p:sldId id="271" r:id="rId9"/>
    <p:sldId id="274" r:id="rId10"/>
    <p:sldId id="359" r:id="rId11"/>
    <p:sldId id="360" r:id="rId12"/>
    <p:sldId id="361" r:id="rId13"/>
    <p:sldId id="362" r:id="rId14"/>
    <p:sldId id="363" r:id="rId15"/>
    <p:sldId id="364" r:id="rId16"/>
    <p:sldId id="365" r:id="rId17"/>
    <p:sldId id="366" r:id="rId18"/>
    <p:sldId id="258" r:id="rId19"/>
    <p:sldId id="275" r:id="rId20"/>
    <p:sldId id="280" r:id="rId21"/>
    <p:sldId id="336" r:id="rId22"/>
    <p:sldId id="334" r:id="rId2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handoutMaster" Target="handoutMasters/handoutMaster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12D86"/>
            </a:gs>
            <a:gs pos="100000">
              <a:srgbClr val="0E255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nginx.com/blog/what-is-a-service-mesh/&#13;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hyperlink" Target="https://mp.weixin.qq.com/s/com0uv4PyslE8Id9sStybw&#13;" TargetMode="External"/><Relationship Id="rId8" Type="http://schemas.openxmlformats.org/officeDocument/2006/relationships/hyperlink" Target="https://github.com/mosn/layotto&#13;" TargetMode="External"/><Relationship Id="rId7" Type="http://schemas.openxmlformats.org/officeDocument/2006/relationships/hyperlink" Target="https://isovalent.com/blog/post/2021-12-08-ebpf-servicemesh&#13;" TargetMode="External"/><Relationship Id="rId6" Type="http://schemas.openxmlformats.org/officeDocument/2006/relationships/hyperlink" Target="https://docs.dapr.io/concepts/overview/&#13;" TargetMode="External"/><Relationship Id="rId5" Type="http://schemas.openxmlformats.org/officeDocument/2006/relationships/hyperlink" Target="https://mp.weixin.qq.com/s/G8vmlJyaimux_K-548kFbA&#13;" TargetMode="External"/><Relationship Id="rId4" Type="http://schemas.openxmlformats.org/officeDocument/2006/relationships/hyperlink" Target="https://istio.io/latest/about/service-mesh/&#13;" TargetMode="External"/><Relationship Id="rId3" Type="http://schemas.openxmlformats.org/officeDocument/2006/relationships/hyperlink" Target="https://nginx.com/blog/what-is-a-service-mesh/&#13;" TargetMode="External"/><Relationship Id="rId2" Type="http://schemas.openxmlformats.org/officeDocument/2006/relationships/hyperlink" Target="https://martinfowler.com/articles/microservices.html&#13;" TargetMode="External"/><Relationship Id="rId14" Type="http://schemas.openxmlformats.org/officeDocument/2006/relationships/slideLayout" Target="../slideLayouts/slideLayout2.xml"/><Relationship Id="rId13" Type="http://schemas.openxmlformats.org/officeDocument/2006/relationships/hyperlink" Target="https://github.com/wongoo/dapr-demo" TargetMode="External"/><Relationship Id="rId12" Type="http://schemas.openxmlformats.org/officeDocument/2006/relationships/hyperlink" Target="https://docs.aws.amazon.com/whitepapers/latest/microservices-on-aws/serverless-microservices.html&#13;" TargetMode="External"/><Relationship Id="rId11" Type="http://schemas.openxmlformats.org/officeDocument/2006/relationships/hyperlink" Target="http://d0.awsstatic.com/whitepapers/International/cn/AWS_Serverless_Multi-Tier_Architectures_CN" TargetMode="External"/><Relationship Id="rId10" Type="http://schemas.openxmlformats.org/officeDocument/2006/relationships/hyperlink" Target="https://aws.amazon.com/cn/serverless/getting-started" TargetMode="External"/><Relationship Id="rId1" Type="http://schemas.openxmlformats.org/officeDocument/2006/relationships/hyperlink" Target="https://microservices.io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microservices.io/patterns/monolithic.htm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microservices.io/patterns/monolithic.html&#13;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microservices.io/index.html&#13;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hyperlink" Target="https://microservices.io/patterns/data/transactional-outbox.html&#13;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764348"/>
            <a:ext cx="9144000" cy="2387600"/>
          </a:xfrm>
        </p:spPr>
        <p:txBody>
          <a:bodyPr>
            <a:normAutofit/>
          </a:bodyPr>
          <a:p>
            <a:r>
              <a:rPr lang="en-US" altLang="zh-CN" sz="8000">
                <a:solidFill>
                  <a:schemeClr val="bg1"/>
                </a:solidFill>
              </a:rPr>
              <a:t>golang for javaer</a:t>
            </a:r>
            <a:endParaRPr lang="en-US" altLang="zh-CN" sz="8000">
              <a:solidFill>
                <a:schemeClr val="bg1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4514533"/>
            <a:ext cx="9144000" cy="1655762"/>
          </a:xfrm>
        </p:spPr>
        <p:txBody>
          <a:bodyPr/>
          <a:p>
            <a:r>
              <a:rPr lang="en-US" altLang="zh-CN">
                <a:solidFill>
                  <a:schemeClr val="bg1"/>
                </a:solidFill>
              </a:rPr>
              <a:t>wongoo,2022/02/14</a:t>
            </a:r>
            <a:endParaRPr lang="en-US" altLang="zh-CN">
              <a:solidFill>
                <a:schemeClr val="bg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olidFill>
                  <a:schemeClr val="bg1"/>
                </a:solidFill>
                <a:sym typeface="+mn-ea"/>
              </a:rPr>
              <a:t>Golang Syntax - Arrays,Slices,Maps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26965"/>
          </a:xfrm>
        </p:spPr>
        <p:txBody>
          <a:bodyPr>
            <a:normAutofit lnSpcReduction="20000"/>
          </a:bodyPr>
          <a:p>
            <a:r>
              <a:rPr lang="en-US" altLang="zh-CN" sz="3200">
                <a:solidFill>
                  <a:schemeClr val="bg1"/>
                </a:solidFill>
              </a:rPr>
              <a:t>ss</a:t>
            </a:r>
            <a:endParaRPr lang="en-US" altLang="zh-CN" sz="32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olidFill>
                  <a:schemeClr val="bg1"/>
                </a:solidFill>
                <a:sym typeface="+mn-ea"/>
              </a:rPr>
              <a:t>Golang Syntax - Functions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26965"/>
          </a:xfrm>
        </p:spPr>
        <p:txBody>
          <a:bodyPr>
            <a:normAutofit lnSpcReduction="20000"/>
          </a:bodyPr>
          <a:p>
            <a:r>
              <a:rPr lang="en-US" altLang="zh-CN" sz="3200">
                <a:solidFill>
                  <a:schemeClr val="bg1"/>
                </a:solidFill>
              </a:rPr>
              <a:t>ss</a:t>
            </a:r>
            <a:endParaRPr lang="en-US" altLang="zh-CN" sz="32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olidFill>
                  <a:schemeClr val="bg1"/>
                </a:solidFill>
                <a:sym typeface="+mn-ea"/>
              </a:rPr>
              <a:t>Golang Syntax - Pointers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26965"/>
          </a:xfrm>
        </p:spPr>
        <p:txBody>
          <a:bodyPr>
            <a:normAutofit lnSpcReduction="20000"/>
          </a:bodyPr>
          <a:p>
            <a:r>
              <a:rPr lang="en-US" altLang="zh-CN" sz="3200">
                <a:solidFill>
                  <a:schemeClr val="bg1"/>
                </a:solidFill>
              </a:rPr>
              <a:t>ss</a:t>
            </a:r>
            <a:endParaRPr lang="en-US" altLang="zh-CN" sz="32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olidFill>
                  <a:schemeClr val="bg1"/>
                </a:solidFill>
                <a:sym typeface="+mn-ea"/>
              </a:rPr>
              <a:t>Golang Syntax - Struct/Interface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26965"/>
          </a:xfrm>
        </p:spPr>
        <p:txBody>
          <a:bodyPr>
            <a:normAutofit lnSpcReduction="20000"/>
          </a:bodyPr>
          <a:p>
            <a:r>
              <a:rPr lang="en-US" altLang="zh-CN" sz="3200">
                <a:solidFill>
                  <a:schemeClr val="bg1"/>
                </a:solidFill>
              </a:rPr>
              <a:t>ss</a:t>
            </a:r>
            <a:endParaRPr lang="en-US" altLang="zh-CN" sz="32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olidFill>
                  <a:schemeClr val="bg1"/>
                </a:solidFill>
                <a:sym typeface="+mn-ea"/>
              </a:rPr>
              <a:t>Golang Syntax - inherit/override</a:t>
            </a:r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26965"/>
          </a:xfrm>
        </p:spPr>
        <p:txBody>
          <a:bodyPr>
            <a:normAutofit lnSpcReduction="20000"/>
          </a:bodyPr>
          <a:p>
            <a:r>
              <a:rPr lang="en-US" altLang="zh-CN" sz="3200">
                <a:solidFill>
                  <a:schemeClr val="bg1"/>
                </a:solidFill>
              </a:rPr>
              <a:t>ss</a:t>
            </a:r>
            <a:endParaRPr lang="en-US" altLang="zh-CN" sz="32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olidFill>
                  <a:schemeClr val="bg1"/>
                </a:solidFill>
                <a:sym typeface="+mn-ea"/>
              </a:rPr>
              <a:t>Golang Core Packages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26965"/>
          </a:xfrm>
        </p:spPr>
        <p:txBody>
          <a:bodyPr>
            <a:normAutofit lnSpcReduction="20000"/>
          </a:bodyPr>
          <a:p>
            <a:r>
              <a:rPr lang="en-US" altLang="zh-CN" sz="3200">
                <a:solidFill>
                  <a:schemeClr val="bg1"/>
                </a:solidFill>
              </a:rPr>
              <a:t>ss</a:t>
            </a:r>
            <a:endParaRPr lang="en-US" altLang="zh-CN" sz="32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>
                <a:solidFill>
                  <a:schemeClr val="bg1"/>
                </a:solidFill>
                <a:sym typeface="+mn-ea"/>
              </a:rPr>
              <a:t>Golang 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Concurrency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>
                <a:solidFill>
                  <a:schemeClr val="bg1"/>
                </a:solidFill>
                <a:sym typeface="+mn-ea"/>
              </a:rPr>
              <a:t>aa</a:t>
            </a:r>
            <a:endParaRPr 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olidFill>
                  <a:schemeClr val="bg1"/>
                </a:solidFill>
              </a:rPr>
              <a:t>Golang GC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>
                <a:solidFill>
                  <a:schemeClr val="bg1"/>
                </a:solidFill>
              </a:rPr>
              <a:t>AA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文本框 3">
            <a:hlinkClick r:id="rId1" action="ppaction://hlinkfile"/>
          </p:cNvPr>
          <p:cNvSpPr txBox="1"/>
          <p:nvPr/>
        </p:nvSpPr>
        <p:spPr>
          <a:xfrm>
            <a:off x="0" y="6582410"/>
            <a:ext cx="5161915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200" i="1">
                <a:solidFill>
                  <a:schemeClr val="bg1"/>
                </a:solidFill>
                <a:hlinkClick r:id="rId1" action="ppaction://hlinkfile"/>
              </a:rPr>
              <a:t>https://</a:t>
            </a:r>
            <a:r>
              <a:rPr lang="zh-CN" altLang="en-US" sz="1200" i="1">
                <a:solidFill>
                  <a:schemeClr val="bg1"/>
                </a:solidFill>
                <a:hlinkClick r:id="rId1" action="ppaction://hlinkfile"/>
              </a:rPr>
              <a:t>nginx.com/blog/what-is-a-service-mesh/</a:t>
            </a:r>
            <a:endParaRPr lang="zh-CN" altLang="en-US" sz="1200" i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olidFill>
                  <a:schemeClr val="bg1"/>
                </a:solidFill>
              </a:rPr>
              <a:t>Golang Testing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>
                <a:solidFill>
                  <a:schemeClr val="bg1"/>
                </a:solidFill>
              </a:rPr>
              <a:t>Mesh is an 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capabilities </a:t>
            </a:r>
            <a:r>
              <a:rPr lang="en-US">
                <a:solidFill>
                  <a:schemeClr val="bg1"/>
                </a:solidFill>
              </a:rPr>
              <a:t>standard, managed by control panel</a:t>
            </a:r>
            <a:endParaRPr lang="en-US">
              <a:solidFill>
                <a:schemeClr val="bg1"/>
              </a:solidFill>
            </a:endParaRPr>
          </a:p>
          <a:p>
            <a:r>
              <a:rPr lang="en-US">
                <a:solidFill>
                  <a:schemeClr val="bg1"/>
                </a:solidFill>
              </a:rPr>
              <a:t>Proxyless is </a:t>
            </a:r>
            <a:r>
              <a:rPr lang="en-US">
                <a:solidFill>
                  <a:schemeClr val="bg1"/>
                </a:solidFill>
                <a:sym typeface="+mn-ea"/>
              </a:rPr>
              <a:t>prefer </a:t>
            </a:r>
            <a:r>
              <a:rPr lang="en-US">
                <a:solidFill>
                  <a:schemeClr val="bg1"/>
                </a:solidFill>
              </a:rPr>
              <a:t>a deployment composite mode</a:t>
            </a:r>
            <a:endParaRPr lang="en-US">
              <a:solidFill>
                <a:schemeClr val="bg1"/>
              </a:solidFill>
            </a:endParaRPr>
          </a:p>
          <a:p>
            <a:endParaRPr lang="en-US">
              <a:solidFill>
                <a:schemeClr val="bg1"/>
              </a:solidFill>
            </a:endParaRPr>
          </a:p>
          <a:p>
            <a:r>
              <a:rPr lang="en-US">
                <a:solidFill>
                  <a:schemeClr val="bg1"/>
                </a:solidFill>
              </a:rPr>
              <a:t>Tranditional-Microservice build on 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capabilities </a:t>
            </a:r>
            <a:r>
              <a:rPr lang="en-US">
                <a:solidFill>
                  <a:schemeClr val="bg1"/>
                </a:solidFill>
              </a:rPr>
              <a:t>framework</a:t>
            </a:r>
            <a:endParaRPr 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olidFill>
                  <a:schemeClr val="bg1"/>
                </a:solidFill>
              </a:rPr>
              <a:t>Reference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0000"/>
          </a:bodyPr>
          <a:p>
            <a:r>
              <a:rPr lang="zh-CN" altLang="en-US" i="1">
                <a:solidFill>
                  <a:schemeClr val="bg1"/>
                </a:solidFill>
                <a:sym typeface="+mn-ea"/>
                <a:hlinkClick r:id="rId1" action="ppaction://hlinkfile"/>
              </a:rPr>
              <a:t>https://microservices.io</a:t>
            </a:r>
            <a:endParaRPr lang="zh-CN" altLang="en-US" i="1">
              <a:solidFill>
                <a:schemeClr val="bg1"/>
              </a:solidFill>
              <a:sym typeface="+mn-ea"/>
              <a:hlinkClick r:id="rId1" action="ppaction://hlinkfile"/>
            </a:endParaRPr>
          </a:p>
          <a:p>
            <a:r>
              <a:rPr lang="zh-CN" altLang="en-US" i="1">
                <a:solidFill>
                  <a:schemeClr val="bg1"/>
                </a:solidFill>
                <a:sym typeface="+mn-ea"/>
                <a:hlinkClick r:id="rId2" action="ppaction://hlinkfile"/>
              </a:rPr>
              <a:t>https://martinfowler.com/articles/microservices.html</a:t>
            </a:r>
            <a:endParaRPr lang="zh-CN" altLang="en-US" i="1">
              <a:solidFill>
                <a:schemeClr val="bg1"/>
              </a:solidFill>
              <a:sym typeface="+mn-ea"/>
              <a:hlinkClick r:id="rId2" action="ppaction://hlinkfile"/>
            </a:endParaRPr>
          </a:p>
          <a:p>
            <a:r>
              <a:rPr lang="en-US" altLang="zh-CN" i="1">
                <a:solidFill>
                  <a:schemeClr val="bg1"/>
                </a:solidFill>
                <a:sym typeface="+mn-ea"/>
                <a:hlinkClick r:id="rId3" action="ppaction://hlinkfile"/>
              </a:rPr>
              <a:t>https://</a:t>
            </a:r>
            <a:r>
              <a:rPr lang="zh-CN" altLang="en-US" i="1">
                <a:solidFill>
                  <a:schemeClr val="bg1"/>
                </a:solidFill>
                <a:sym typeface="+mn-ea"/>
                <a:hlinkClick r:id="rId3" action="ppaction://hlinkfile"/>
              </a:rPr>
              <a:t>nginx.com/blog/what-is-a-service-mesh/</a:t>
            </a:r>
            <a:endParaRPr lang="zh-CN" altLang="en-US" i="1">
              <a:solidFill>
                <a:schemeClr val="bg1"/>
              </a:solidFill>
            </a:endParaRPr>
          </a:p>
          <a:p>
            <a:r>
              <a:rPr lang="zh-CN" altLang="en-US" i="1">
                <a:solidFill>
                  <a:schemeClr val="bg1"/>
                </a:solidFill>
                <a:sym typeface="+mn-ea"/>
                <a:hlinkClick r:id="rId4" action="ppaction://hlinkfile"/>
              </a:rPr>
              <a:t>https://istio.io/latest/about/service-mesh/</a:t>
            </a:r>
            <a:endParaRPr lang="zh-CN" altLang="en-US" i="1">
              <a:solidFill>
                <a:schemeClr val="bg1"/>
              </a:solidFill>
            </a:endParaRPr>
          </a:p>
          <a:p>
            <a:r>
              <a:rPr lang="zh-CN" altLang="en-US" i="1">
                <a:solidFill>
                  <a:schemeClr val="bg1"/>
                </a:solidFill>
                <a:sym typeface="+mn-ea"/>
                <a:hlinkClick r:id="rId5" action="ppaction://hlinkfile"/>
              </a:rPr>
              <a:t>https://mp.weixin.qq.com/s/G8vmlJyaimux_K-548kFbA</a:t>
            </a:r>
            <a:endParaRPr lang="zh-CN" altLang="en-US" i="1">
              <a:solidFill>
                <a:schemeClr val="bg1"/>
              </a:solidFill>
              <a:sym typeface="+mn-ea"/>
              <a:hlinkClick r:id="rId5" action="ppaction://hlinkfile"/>
            </a:endParaRPr>
          </a:p>
          <a:p>
            <a:r>
              <a:rPr lang="zh-CN" altLang="en-US" i="1">
                <a:solidFill>
                  <a:schemeClr val="bg1"/>
                </a:solidFill>
                <a:sym typeface="+mn-ea"/>
                <a:hlinkClick r:id="rId6" action="ppaction://hlinkfile"/>
              </a:rPr>
              <a:t>https://docs.dapr.io/concepts/overview/</a:t>
            </a:r>
            <a:endParaRPr lang="zh-CN" altLang="en-US" i="1">
              <a:solidFill>
                <a:schemeClr val="bg1"/>
              </a:solidFill>
              <a:sym typeface="+mn-ea"/>
              <a:hlinkClick r:id="rId6" action="ppaction://hlinkfile"/>
            </a:endParaRPr>
          </a:p>
          <a:p>
            <a:r>
              <a:rPr lang="zh-CN" altLang="en-US" i="1">
                <a:solidFill>
                  <a:schemeClr val="bg1"/>
                </a:solidFill>
                <a:sym typeface="+mn-ea"/>
                <a:hlinkClick r:id="rId7" action="ppaction://hlinkfile"/>
              </a:rPr>
              <a:t>https://isovalent.com/blog/post/2021-12-08-ebpf-servicemesh</a:t>
            </a:r>
            <a:endParaRPr lang="zh-CN" altLang="en-US" i="1">
              <a:solidFill>
                <a:schemeClr val="bg1"/>
              </a:solidFill>
              <a:sym typeface="+mn-ea"/>
              <a:hlinkClick r:id="rId7" action="ppaction://hlinkfile"/>
            </a:endParaRPr>
          </a:p>
          <a:p>
            <a:r>
              <a:rPr lang="zh-CN" altLang="en-US" i="1">
                <a:solidFill>
                  <a:schemeClr val="bg1"/>
                </a:solidFill>
                <a:sym typeface="+mn-ea"/>
                <a:hlinkClick r:id="rId8" action="ppaction://hlinkfile"/>
              </a:rPr>
              <a:t>https://github.com/mosn/layotto</a:t>
            </a:r>
            <a:endParaRPr lang="zh-CN" altLang="en-US" i="1">
              <a:solidFill>
                <a:schemeClr val="bg1"/>
              </a:solidFill>
              <a:sym typeface="+mn-ea"/>
              <a:hlinkClick r:id="rId8" action="ppaction://hlinkfile"/>
            </a:endParaRPr>
          </a:p>
          <a:p>
            <a:r>
              <a:rPr lang="zh-CN" altLang="en-US" i="1">
                <a:solidFill>
                  <a:schemeClr val="bg1"/>
                </a:solidFill>
                <a:sym typeface="+mn-ea"/>
                <a:hlinkClick r:id="rId9" action="ppaction://hlinkfile"/>
              </a:rPr>
              <a:t>https://mp.weixin.qq.com/s/com0uv4PyslE8Id9sStybw</a:t>
            </a:r>
            <a:endParaRPr lang="zh-CN" altLang="en-US" i="1">
              <a:solidFill>
                <a:schemeClr val="bg1"/>
              </a:solidFill>
              <a:sym typeface="+mn-ea"/>
              <a:hlinkClick r:id="rId9" action="ppaction://hlinkfile"/>
            </a:endParaRPr>
          </a:p>
          <a:p>
            <a:r>
              <a:rPr lang="zh-CN" altLang="en-US" i="1">
                <a:solidFill>
                  <a:schemeClr val="bg1"/>
                </a:solidFill>
                <a:sym typeface="+mn-ea"/>
                <a:hlinkClick r:id="rId10" action="ppaction://hlinkfile"/>
              </a:rPr>
              <a:t>https://aws.amazon.com/cn/serverless/getting-started</a:t>
            </a:r>
            <a:endParaRPr lang="zh-CN" altLang="en-US" i="1">
              <a:solidFill>
                <a:schemeClr val="bg1"/>
              </a:solidFill>
            </a:endParaRPr>
          </a:p>
          <a:p>
            <a:r>
              <a:rPr lang="zh-CN" altLang="en-US" i="1">
                <a:solidFill>
                  <a:schemeClr val="bg1"/>
                </a:solidFill>
                <a:sym typeface="+mn-ea"/>
                <a:hlinkClick r:id="rId11"/>
              </a:rPr>
              <a:t>http://d0.awsstatic.com/whitepapers/International/cn/AWS_Serverless_Multi-Tier_Architectures_CN</a:t>
            </a:r>
            <a:endParaRPr lang="zh-CN" altLang="en-US" i="1">
              <a:solidFill>
                <a:schemeClr val="bg1"/>
              </a:solidFill>
            </a:endParaRPr>
          </a:p>
          <a:p>
            <a:r>
              <a:rPr lang="zh-CN" altLang="en-US" i="1">
                <a:solidFill>
                  <a:schemeClr val="bg1"/>
                </a:solidFill>
                <a:sym typeface="+mn-ea"/>
                <a:hlinkClick r:id="rId12" action="ppaction://hlinkfile"/>
              </a:rPr>
              <a:t>https://docs.aws.amazon.com/whitepapers/latest/microservices-on-aws/serverless-microservices.html</a:t>
            </a:r>
            <a:endParaRPr lang="zh-CN" altLang="en-US" i="1">
              <a:solidFill>
                <a:schemeClr val="bg1"/>
              </a:solidFill>
              <a:sym typeface="+mn-ea"/>
              <a:hlinkClick r:id="rId12" action="ppaction://hlinkfile"/>
            </a:endParaRPr>
          </a:p>
          <a:p>
            <a:r>
              <a:rPr lang="zh-CN" altLang="en-US" i="1">
                <a:solidFill>
                  <a:schemeClr val="bg1"/>
                </a:solidFill>
                <a:hlinkClick r:id="rId13" action="ppaction://hlinkfile"/>
              </a:rPr>
              <a:t>https://github.com/wongoo/dapr-demo</a:t>
            </a:r>
            <a:endParaRPr lang="zh-CN" altLang="en-US" i="1">
              <a:solidFill>
                <a:schemeClr val="bg1"/>
              </a:solidFill>
            </a:endParaRPr>
          </a:p>
          <a:p>
            <a:endParaRPr lang="zh-CN" altLang="en-US" i="1">
              <a:solidFill>
                <a:schemeClr val="bg1"/>
              </a:solidFill>
            </a:endParaRPr>
          </a:p>
          <a:p>
            <a:endParaRPr lang="zh-CN" altLang="en-US" i="1">
              <a:solidFill>
                <a:schemeClr val="bg1"/>
              </a:solidFill>
            </a:endParaRPr>
          </a:p>
          <a:p>
            <a:endParaRPr lang="zh-CN" altLang="en-US" i="1">
              <a:solidFill>
                <a:schemeClr val="bg1"/>
              </a:solidFill>
            </a:endParaRPr>
          </a:p>
          <a:p>
            <a:endParaRPr lang="zh-CN" altLang="en-US" i="1">
              <a:solidFill>
                <a:schemeClr val="bg1"/>
              </a:solidFill>
            </a:endParaRPr>
          </a:p>
          <a:p>
            <a:endParaRPr lang="zh-CN" altLang="en-US" i="1">
              <a:solidFill>
                <a:schemeClr val="bg1"/>
              </a:solidFill>
            </a:endParaRPr>
          </a:p>
          <a:p>
            <a:endParaRPr lang="zh-CN" altLang="en-US" i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olidFill>
                  <a:schemeClr val="bg1"/>
                </a:solidFill>
                <a:sym typeface="+mn-ea"/>
              </a:rPr>
              <a:t>Agenda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en-US">
                <a:solidFill>
                  <a:schemeClr val="bg1"/>
                </a:solidFill>
              </a:rPr>
              <a:t>History</a:t>
            </a:r>
            <a:endParaRPr lang="en-US">
              <a:solidFill>
                <a:schemeClr val="bg1"/>
              </a:solidFill>
            </a:endParaRPr>
          </a:p>
          <a:p>
            <a:r>
              <a:rPr lang="en-US">
                <a:solidFill>
                  <a:schemeClr val="bg1"/>
                </a:solidFill>
              </a:rPr>
              <a:t>Hello</a:t>
            </a:r>
            <a:r>
              <a:rPr lang="en-US" altLang="zh-CN">
                <a:solidFill>
                  <a:schemeClr val="bg1"/>
                </a:solidFill>
              </a:rPr>
              <a:t> World Example</a:t>
            </a:r>
            <a:endParaRPr lang="en-US" altLang="zh-CN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Tools</a:t>
            </a:r>
            <a:endParaRPr lang="en-US" altLang="zh-CN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Module Management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Syntax</a:t>
            </a:r>
            <a:endParaRPr lang="en-US" altLang="zh-CN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Core Packages</a:t>
            </a:r>
            <a:endParaRPr lang="en-US" altLang="zh-CN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Concurrency</a:t>
            </a:r>
            <a:endParaRPr lang="en-US" altLang="zh-CN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GC</a:t>
            </a:r>
            <a:endParaRPr lang="en-US" altLang="zh-CN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Testing</a:t>
            </a:r>
            <a:endParaRPr lang="en-US" altLang="zh-CN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884805"/>
            <a:ext cx="10515600" cy="1325563"/>
          </a:xfrm>
        </p:spPr>
        <p:txBody>
          <a:bodyPr/>
          <a:p>
            <a:r>
              <a:rPr lang="en-US" altLang="zh-CN">
                <a:solidFill>
                  <a:schemeClr val="bg1"/>
                </a:solidFill>
              </a:rPr>
              <a:t>Q&amp;A</a:t>
            </a:r>
            <a:endParaRPr lang="en-US" altLang="zh-CN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7565" y="365125"/>
            <a:ext cx="10515600" cy="1325563"/>
          </a:xfrm>
        </p:spPr>
        <p:txBody>
          <a:bodyPr/>
          <a:p>
            <a:r>
              <a:rPr lang="en-US" altLang="zh-CN">
                <a:solidFill>
                  <a:schemeClr val="bg1"/>
                </a:solidFill>
              </a:rPr>
              <a:t>Golang History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0" y="6551295"/>
            <a:ext cx="739394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 i="1">
                <a:solidFill>
                  <a:schemeClr val="bg1"/>
                </a:solidFill>
                <a:hlinkClick r:id="rId1" action="ppaction://hlinkfile"/>
              </a:rPr>
              <a:t>https://microservices.io/patterns/monolithic.html</a:t>
            </a:r>
            <a:endParaRPr lang="zh-CN" altLang="en-US" sz="1400" i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olidFill>
                  <a:schemeClr val="bg1"/>
                </a:solidFill>
                <a:sym typeface="+mn-ea"/>
              </a:rPr>
              <a:t>Hello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 World Example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0" y="6551295"/>
            <a:ext cx="739394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 i="1">
                <a:solidFill>
                  <a:schemeClr val="bg1"/>
                </a:solidFill>
                <a:hlinkClick r:id="rId1" action="ppaction://hlinkfile"/>
              </a:rPr>
              <a:t>https://microservices.io/patterns/monolithic.html</a:t>
            </a:r>
            <a:endParaRPr lang="zh-CN" altLang="en-US" sz="1400" i="1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4075"/>
          </a:xfrm>
        </p:spPr>
        <p:txBody>
          <a:bodyPr/>
          <a:p>
            <a:r>
              <a:rPr lang="en-US">
                <a:solidFill>
                  <a:schemeClr val="bg1"/>
                </a:solidFill>
              </a:rPr>
              <a:t>aa</a:t>
            </a:r>
            <a:endParaRPr 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olidFill>
                  <a:schemeClr val="bg1"/>
                </a:solidFill>
              </a:rPr>
              <a:t>Golang 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Tools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p>
            <a:r>
              <a:rPr lang="en-US" altLang="zh-CN">
                <a:solidFill>
                  <a:schemeClr val="bg1"/>
                </a:solidFill>
              </a:rPr>
              <a:t>aa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0" y="6582410"/>
            <a:ext cx="6259195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200" i="1">
                <a:solidFill>
                  <a:schemeClr val="bg1"/>
                </a:solidFill>
                <a:hlinkClick r:id="rId1" action="ppaction://hlinkfile"/>
              </a:rPr>
              <a:t>https://microservices.io/index.html</a:t>
            </a:r>
            <a:endParaRPr lang="zh-CN" altLang="en-US" sz="1200" i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olidFill>
                  <a:schemeClr val="bg1"/>
                </a:solidFill>
              </a:rPr>
              <a:t>Golang 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Module Management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0" y="6551295"/>
            <a:ext cx="7365365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200" i="1">
                <a:solidFill>
                  <a:schemeClr val="bg1"/>
                </a:solidFill>
                <a:hlinkClick r:id="rId1" action="ppaction://hlinkfile"/>
              </a:rPr>
              <a:t>https://microservices.io/patterns/data/transactional-outbox.html</a:t>
            </a:r>
            <a:endParaRPr lang="zh-CN" altLang="en-US" sz="1200" i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olidFill>
                  <a:schemeClr val="bg1"/>
                </a:solidFill>
                <a:sym typeface="+mn-ea"/>
              </a:rPr>
              <a:t>Golang Syntax - Types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26965"/>
          </a:xfrm>
        </p:spPr>
        <p:txBody>
          <a:bodyPr>
            <a:normAutofit lnSpcReduction="20000"/>
          </a:bodyPr>
          <a:p>
            <a:r>
              <a:rPr lang="en-US" altLang="zh-CN" sz="3200">
                <a:solidFill>
                  <a:schemeClr val="bg1"/>
                </a:solidFill>
              </a:rPr>
              <a:t>ss</a:t>
            </a:r>
            <a:endParaRPr lang="en-US" altLang="zh-CN" sz="32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olidFill>
                  <a:schemeClr val="bg1"/>
                </a:solidFill>
                <a:sym typeface="+mn-ea"/>
              </a:rPr>
              <a:t>Golang Syntax - Variables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26965"/>
          </a:xfrm>
        </p:spPr>
        <p:txBody>
          <a:bodyPr>
            <a:normAutofit lnSpcReduction="20000"/>
          </a:bodyPr>
          <a:p>
            <a:r>
              <a:rPr lang="en-US" altLang="zh-CN" sz="3200">
                <a:solidFill>
                  <a:schemeClr val="bg1"/>
                </a:solidFill>
              </a:rPr>
              <a:t>ss</a:t>
            </a:r>
            <a:endParaRPr lang="en-US" altLang="zh-CN" sz="32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olidFill>
                  <a:schemeClr val="bg1"/>
                </a:solidFill>
                <a:sym typeface="+mn-ea"/>
              </a:rPr>
              <a:t>Golang Syntax - Control Structures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26965"/>
          </a:xfrm>
        </p:spPr>
        <p:txBody>
          <a:bodyPr>
            <a:normAutofit lnSpcReduction="20000"/>
          </a:bodyPr>
          <a:p>
            <a:r>
              <a:rPr lang="en-US" altLang="zh-CN" sz="3200">
                <a:solidFill>
                  <a:schemeClr val="bg1"/>
                </a:solidFill>
              </a:rPr>
              <a:t>ss</a:t>
            </a:r>
            <a:endParaRPr lang="en-US" altLang="zh-CN" sz="32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1598</Words>
  <Application>WPS 演示</Application>
  <PresentationFormat>宽屏</PresentationFormat>
  <Paragraphs>113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3" baseType="lpstr">
      <vt:lpstr>Arial</vt:lpstr>
      <vt:lpstr>方正书宋_GBK</vt:lpstr>
      <vt:lpstr>Wingdings</vt:lpstr>
      <vt:lpstr>Al Tarikh</vt:lpstr>
      <vt:lpstr>宋体</vt:lpstr>
      <vt:lpstr>汉仪书宋二KW</vt:lpstr>
      <vt:lpstr>Calibri Light</vt:lpstr>
      <vt:lpstr>Helvetica Neue</vt:lpstr>
      <vt:lpstr>Calibri</vt:lpstr>
      <vt:lpstr>微软雅黑</vt:lpstr>
      <vt:lpstr>汉仪旗黑</vt:lpstr>
      <vt:lpstr>Arial Unicode MS</vt:lpstr>
      <vt:lpstr>Office 主题</vt:lpstr>
      <vt:lpstr>The Future  of  Microservice</vt:lpstr>
      <vt:lpstr>Monolithic Success When</vt:lpstr>
      <vt:lpstr>Monolithic</vt:lpstr>
      <vt:lpstr>Drawbacks of Monolithic</vt:lpstr>
      <vt:lpstr>Microservice</vt:lpstr>
      <vt:lpstr>Transactional outbox</vt:lpstr>
      <vt:lpstr>Microservice Practice</vt:lpstr>
      <vt:lpstr>Golang Syntax - Types</vt:lpstr>
      <vt:lpstr>Golang Syntax - Types</vt:lpstr>
      <vt:lpstr>Golang Syntax - Types</vt:lpstr>
      <vt:lpstr>Golang Syntax - Types</vt:lpstr>
      <vt:lpstr>Golang Syntax - Types</vt:lpstr>
      <vt:lpstr>Golang Syntax - Types</vt:lpstr>
      <vt:lpstr>Golang Syntax - Struct/Interface</vt:lpstr>
      <vt:lpstr>Golang Syntax - Struct/Interface</vt:lpstr>
      <vt:lpstr>Drawbacks of “Tranditional” Microservice</vt:lpstr>
      <vt:lpstr>Service Mesh</vt:lpstr>
      <vt:lpstr>Proxyless Mesh vs Tranditional-Microservice</vt:lpstr>
      <vt:lpstr>Reference</vt:lpstr>
      <vt:lpstr>Q&amp;A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gelnyang</dc:creator>
  <cp:lastModifiedBy>gelnyang</cp:lastModifiedBy>
  <cp:revision>118</cp:revision>
  <dcterms:created xsi:type="dcterms:W3CDTF">2022-02-07T06:25:29Z</dcterms:created>
  <dcterms:modified xsi:type="dcterms:W3CDTF">2022-02-07T06:25:29Z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2052-3.8.0.6081</vt:lpwstr>
  </property>
</Properties>
</file>