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98" r:id="rId9"/>
    <p:sldId id="262" r:id="rId10"/>
    <p:sldId id="263" r:id="rId11"/>
    <p:sldId id="294" r:id="rId12"/>
    <p:sldId id="297" r:id="rId13"/>
    <p:sldId id="296" r:id="rId14"/>
    <p:sldId id="264" r:id="rId15"/>
    <p:sldId id="284" r:id="rId16"/>
    <p:sldId id="285" r:id="rId17"/>
    <p:sldId id="276" r:id="rId18"/>
    <p:sldId id="283" r:id="rId19"/>
    <p:sldId id="295" r:id="rId20"/>
    <p:sldId id="316" r:id="rId21"/>
    <p:sldId id="265" r:id="rId22"/>
    <p:sldId id="266" r:id="rId23"/>
    <p:sldId id="274" r:id="rId24"/>
    <p:sldId id="317" r:id="rId25"/>
    <p:sldId id="318" r:id="rId26"/>
    <p:sldId id="267" r:id="rId27"/>
    <p:sldId id="269" r:id="rId28"/>
    <p:sldId id="268" r:id="rId29"/>
    <p:sldId id="325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Java Concurrent Programming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wongoo,2021-01-12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CAS（Compare-And-Swap）并行程序的基石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691005"/>
            <a:ext cx="1051623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CAS指令，在Intel CPU上称为CMPXCHG。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CPU 相关原子操作指令：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- LOCK: 前缀指令，在所对应的指令操作期间，使此指令的目标操作数指定的存储区域锁定。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- XADD:先交换两个操作数的值，再进行算术加法操作。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- CMPXCHG:比较交换指令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- XCHG:交换两个操作数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基本上所有的同步机制，与信号量、atomic操作、同步操作(lock/sychronized)等的实现最终都要用到CAS指令，即使锁无关的数据结构也离不开CAS指令。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CAS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7565" y="1998345"/>
            <a:ext cx="107569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public final class Unsafe {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public final native boolean compareAndSetInt(Object o, long offset, int expected, int x);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public final native boolean compareAndSetLong(Object o, long offset,long expected,long x);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public final native boolean compareAndSetObject(Object o, long offset,Object expected, Object x);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Atomic </a:t>
            </a:r>
            <a:r>
              <a:rPr lang="zh-CN" altLang="en-US"/>
              <a:t>原子操作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7565" y="1998345"/>
            <a:ext cx="1019746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public class AtomicInteger {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private static final jdk.internal.misc.Unsafe U = jdk.internal.misc.Unsafe.getUnsafe();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private static final long VALUE = U.objectFieldOffset(AtomicInteger.class, "value");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private volatile int value;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public final boolean compareAndSet(int expectedValue, int newValue)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return U.compareAndSetInt(this, VALUE, expectedValue, newValue);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public final int getAndIncrement()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return U.getAndAddInt(this, VALUE, 1);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</a:t>
            </a:r>
            <a:r>
              <a:rPr lang="zh-CN" altLang="en-US"/>
              <a:t>线程状态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4365" cy="4351655"/>
          </a:xfrm>
        </p:spPr>
        <p:txBody>
          <a:bodyPr>
            <a:normAutofit/>
          </a:bodyPr>
          <a:p>
            <a:r>
              <a:rPr lang="zh-CN" altLang="en-US"/>
              <a:t>NEW: </a:t>
            </a:r>
            <a:r>
              <a:rPr lang="zh-CN" altLang="en-US" sz="2400"/>
              <a:t>新建状态（尚未调用start方法）</a:t>
            </a:r>
            <a:endParaRPr lang="zh-CN" altLang="en-US" sz="2400"/>
          </a:p>
          <a:p>
            <a:r>
              <a:rPr lang="zh-CN" altLang="en-US"/>
              <a:t>RUNNABLE: </a:t>
            </a:r>
            <a:r>
              <a:rPr lang="zh-CN" altLang="en-US" sz="2400"/>
              <a:t>运行状态</a:t>
            </a:r>
            <a:endParaRPr lang="zh-CN" altLang="en-US" sz="2400"/>
          </a:p>
          <a:p>
            <a:r>
              <a:rPr lang="zh-CN" altLang="en-US"/>
              <a:t>BLOCKED: </a:t>
            </a:r>
            <a:r>
              <a:rPr lang="zh-CN" altLang="en-US" sz="2400"/>
              <a:t>阻塞状态（等待锁资源）</a:t>
            </a:r>
            <a:endParaRPr lang="zh-CN" altLang="en-US" sz="2400"/>
          </a:p>
          <a:p>
            <a:r>
              <a:rPr lang="zh-CN" altLang="en-US"/>
              <a:t>WAITING: </a:t>
            </a:r>
            <a:r>
              <a:rPr lang="zh-CN" altLang="en-US" sz="2400"/>
              <a:t>等待状态（线程等待池中待被唤醒）</a:t>
            </a:r>
            <a:endParaRPr lang="zh-CN" altLang="en-US" sz="2400"/>
          </a:p>
          <a:p>
            <a:r>
              <a:rPr lang="zh-CN" altLang="en-US"/>
              <a:t>TIMED_WAITING: </a:t>
            </a:r>
            <a:r>
              <a:rPr lang="zh-CN" altLang="en-US" sz="2400"/>
              <a:t>等待超时状态</a:t>
            </a:r>
            <a:endParaRPr lang="zh-CN" altLang="en-US" sz="2400"/>
          </a:p>
          <a:p>
            <a:pPr lvl="1"/>
            <a:r>
              <a:rPr lang="zh-CN" altLang="en-US" sz="2055"/>
              <a:t>与WAITING状态相比，多了超时会被自动唤醒的方法</a:t>
            </a:r>
            <a:endParaRPr lang="zh-CN" altLang="en-US" sz="2055"/>
          </a:p>
          <a:p>
            <a:r>
              <a:rPr lang="zh-CN" altLang="en-US"/>
              <a:t>TERMINATED: </a:t>
            </a:r>
            <a:r>
              <a:rPr lang="zh-CN" altLang="en-US" sz="2400"/>
              <a:t>终止状态（线程运行完毕，不能再转换成其他状态）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 </a:t>
            </a:r>
            <a:r>
              <a:rPr lang="zh-CN" altLang="en-US"/>
              <a:t>线程状态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1052830" y="5277485"/>
            <a:ext cx="10810875" cy="1259205"/>
          </a:xfrm>
        </p:spPr>
        <p:txBody>
          <a:bodyPr>
            <a:normAutofit/>
          </a:bodyPr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RUNNABLE</a:t>
            </a:r>
            <a:r>
              <a:rPr lang="zh-CN" altLang="en-US" b="1"/>
              <a:t> </a:t>
            </a:r>
            <a:r>
              <a:rPr lang="zh-CN" altLang="en-US"/>
              <a:t>对应 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RUNNING，READY</a:t>
            </a:r>
            <a:endParaRPr lang="zh-CN" altLang="en-US" b="1"/>
          </a:p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WAITING、TIMED_WAITING、BLOCKED</a:t>
            </a:r>
            <a:r>
              <a:rPr lang="zh-CN" altLang="en-US"/>
              <a:t> 对应</a:t>
            </a:r>
            <a:r>
              <a:rPr lang="en-US" altLang="zh-CN"/>
              <a:t> 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WAITING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4840" y="1691005"/>
            <a:ext cx="8401685" cy="3335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30345" y="2334895"/>
            <a:ext cx="3833495" cy="2270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61315" y="3189605"/>
            <a:ext cx="542925" cy="52705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61160" y="3255010"/>
            <a:ext cx="1151890" cy="4279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NEW</a:t>
            </a:r>
            <a:endParaRPr lang="en-US" altLang="zh-CN" b="1"/>
          </a:p>
        </p:txBody>
      </p:sp>
      <p:cxnSp>
        <p:nvCxnSpPr>
          <p:cNvPr id="5" name="直接箭头连接符 4"/>
          <p:cNvCxnSpPr>
            <a:stCxn id="3" idx="6"/>
            <a:endCxn id="4" idx="1"/>
          </p:cNvCxnSpPr>
          <p:nvPr/>
        </p:nvCxnSpPr>
        <p:spPr>
          <a:xfrm>
            <a:off x="904240" y="3453130"/>
            <a:ext cx="75692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3"/>
            <a:endCxn id="2" idx="1"/>
          </p:cNvCxnSpPr>
          <p:nvPr/>
        </p:nvCxnSpPr>
        <p:spPr>
          <a:xfrm>
            <a:off x="2813050" y="3469005"/>
            <a:ext cx="1217295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241800" y="3215005"/>
            <a:ext cx="1151890" cy="427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READY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341110" y="3215005"/>
            <a:ext cx="1250950" cy="427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RUNNING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5393690" y="3429000"/>
            <a:ext cx="9474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rot="5400000">
            <a:off x="5944870" y="2741295"/>
            <a:ext cx="3175" cy="1805940"/>
          </a:xfrm>
          <a:prstGeom prst="bentConnector3">
            <a:avLst>
              <a:gd name="adj1" fmla="val 1481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015095" y="3249930"/>
            <a:ext cx="1694815" cy="4248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TERMINATED</a:t>
            </a:r>
            <a:endParaRPr lang="en-US" altLang="zh-CN" b="1"/>
          </a:p>
        </p:txBody>
      </p:sp>
      <p:cxnSp>
        <p:nvCxnSpPr>
          <p:cNvPr id="13" name="直接箭头连接符 12"/>
          <p:cNvCxnSpPr>
            <a:stCxn id="2" idx="3"/>
            <a:endCxn id="12" idx="1"/>
          </p:cNvCxnSpPr>
          <p:nvPr/>
        </p:nvCxnSpPr>
        <p:spPr>
          <a:xfrm flipV="1">
            <a:off x="7863840" y="3462655"/>
            <a:ext cx="1151255" cy="7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同心圆 13"/>
          <p:cNvSpPr/>
          <p:nvPr/>
        </p:nvSpPr>
        <p:spPr>
          <a:xfrm>
            <a:off x="11551285" y="3263265"/>
            <a:ext cx="378460" cy="394335"/>
          </a:xfrm>
          <a:prstGeom prst="donu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2" idx="3"/>
            <a:endCxn id="14" idx="2"/>
          </p:cNvCxnSpPr>
          <p:nvPr/>
        </p:nvCxnSpPr>
        <p:spPr>
          <a:xfrm flipV="1">
            <a:off x="10709910" y="3460750"/>
            <a:ext cx="841375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47640" y="873760"/>
            <a:ext cx="1398905" cy="4279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BLOCKED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5247005" y="4982210"/>
            <a:ext cx="1398905" cy="4279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WAITING</a:t>
            </a:r>
            <a:endParaRPr lang="en-US" altLang="zh-CN" b="1"/>
          </a:p>
        </p:txBody>
      </p:sp>
      <p:sp>
        <p:nvSpPr>
          <p:cNvPr id="18" name="矩形 17"/>
          <p:cNvSpPr/>
          <p:nvPr/>
        </p:nvSpPr>
        <p:spPr>
          <a:xfrm>
            <a:off x="5019675" y="5987415"/>
            <a:ext cx="1853565" cy="4279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TIME_WAITING</a:t>
            </a:r>
            <a:endParaRPr lang="en-US" altLang="zh-CN" b="1"/>
          </a:p>
        </p:txBody>
      </p:sp>
      <p:cxnSp>
        <p:nvCxnSpPr>
          <p:cNvPr id="19" name="肘形连接符 18"/>
          <p:cNvCxnSpPr>
            <a:endCxn id="17" idx="1"/>
          </p:cNvCxnSpPr>
          <p:nvPr/>
        </p:nvCxnSpPr>
        <p:spPr>
          <a:xfrm rot="5400000" flipV="1">
            <a:off x="4705350" y="4653915"/>
            <a:ext cx="591185" cy="49276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6200000">
            <a:off x="6630035" y="4603750"/>
            <a:ext cx="591185" cy="560070"/>
          </a:xfrm>
          <a:prstGeom prst="bentConnector3">
            <a:avLst>
              <a:gd name="adj1" fmla="val -5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endCxn id="18" idx="1"/>
          </p:cNvCxnSpPr>
          <p:nvPr/>
        </p:nvCxnSpPr>
        <p:spPr>
          <a:xfrm rot="5400000" flipV="1">
            <a:off x="3839845" y="5021580"/>
            <a:ext cx="1596390" cy="76263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8" idx="3"/>
          </p:cNvCxnSpPr>
          <p:nvPr/>
        </p:nvCxnSpPr>
        <p:spPr>
          <a:xfrm flipV="1">
            <a:off x="6873240" y="4605020"/>
            <a:ext cx="751205" cy="159639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32730" y="2391410"/>
            <a:ext cx="1287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RUNABLE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" name="肘形连接符 23"/>
          <p:cNvCxnSpPr>
            <a:endCxn id="16" idx="1"/>
          </p:cNvCxnSpPr>
          <p:nvPr/>
        </p:nvCxnSpPr>
        <p:spPr>
          <a:xfrm rot="16200000">
            <a:off x="4270375" y="1341120"/>
            <a:ext cx="1229995" cy="72326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6" idx="3"/>
          </p:cNvCxnSpPr>
          <p:nvPr/>
        </p:nvCxnSpPr>
        <p:spPr>
          <a:xfrm>
            <a:off x="6646545" y="1087755"/>
            <a:ext cx="740410" cy="126301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49880" y="3122295"/>
            <a:ext cx="114363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ym typeface="+mn-ea"/>
              </a:rPr>
              <a:t>Thread.start</a:t>
            </a:r>
            <a:endParaRPr lang="en-US" altLang="zh-CN" sz="140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96180" y="4098290"/>
            <a:ext cx="190055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thread context switch</a:t>
            </a:r>
            <a:endParaRPr lang="en-US" altLang="zh-CN" sz="14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49215" y="2900045"/>
            <a:ext cx="14249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>
                <a:sym typeface="+mn-ea"/>
              </a:rPr>
              <a:t>thread context switch</a:t>
            </a:r>
            <a:endParaRPr lang="en-US" altLang="zh-CN" sz="1400">
              <a:sym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2977515" y="1264920"/>
            <a:ext cx="1497330" cy="361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6845" y="746760"/>
            <a:ext cx="364363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1. enter synchronized block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2. notified after wait and re-enter the sychronized block</a:t>
            </a:r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7501890" y="1346835"/>
            <a:ext cx="1480820" cy="444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053830" y="922655"/>
            <a:ext cx="23755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get the lock</a:t>
            </a:r>
            <a:endParaRPr lang="en-US" altLang="zh-CN" sz="1400">
              <a:sym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 flipV="1">
            <a:off x="2253615" y="4341495"/>
            <a:ext cx="2501265" cy="509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89610" y="4029075"/>
            <a:ext cx="201485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1. Object.wait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2. Thread.join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3. LockSupport.park</a:t>
            </a:r>
            <a:endParaRPr lang="en-US" altLang="zh-CN" sz="1400">
              <a:sym typeface="+mn-ea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2303145" y="5361940"/>
            <a:ext cx="1974215" cy="377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90500" y="5342255"/>
            <a:ext cx="295211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1. Thread.sleep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2. Object.wait(timeout)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3. Thread.join(timeout)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4. LockSupport.parkNanos(nanos)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5. LockSupport.parkUntil(nanos)</a:t>
            </a:r>
            <a:endParaRPr lang="en-US" altLang="zh-CN" sz="1400">
              <a:sym typeface="+mn-ea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7222490" y="4424045"/>
            <a:ext cx="2023745" cy="509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262745" y="3916680"/>
            <a:ext cx="273875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1. Object.notify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2. Object.notifyAll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3. LockSupport.unpark(Thread)</a:t>
            </a:r>
            <a:endParaRPr lang="en-US" altLang="zh-CN" sz="1400">
              <a:sym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584440" y="5476875"/>
            <a:ext cx="1036320" cy="1149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763635" y="5464175"/>
            <a:ext cx="27387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timeout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线程中断标记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4365" cy="4351655"/>
          </a:xfrm>
        </p:spPr>
        <p:txBody>
          <a:bodyPr>
            <a:normAutofit/>
          </a:bodyPr>
          <a:p>
            <a:r>
              <a:rPr lang="zh-CN" altLang="en-US"/>
              <a:t>Thread</a:t>
            </a:r>
            <a:r>
              <a:rPr lang="en-US" altLang="zh-CN"/>
              <a:t>.</a:t>
            </a:r>
            <a:r>
              <a:rPr lang="zh-CN" altLang="en-US"/>
              <a:t>interrupt</a:t>
            </a:r>
            <a:r>
              <a:rPr lang="en-US" altLang="zh-CN"/>
              <a:t>()</a:t>
            </a:r>
            <a:r>
              <a:rPr lang="zh-CN" altLang="en-US"/>
              <a:t>： </a:t>
            </a:r>
            <a:endParaRPr lang="zh-CN" altLang="en-US"/>
          </a:p>
          <a:p>
            <a:pPr lvl="1"/>
            <a:r>
              <a:rPr lang="zh-CN" altLang="en-US"/>
              <a:t>给目标线程发一个中断信号，线程被打上中断标记。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Thread</a:t>
            </a:r>
            <a:r>
              <a:rPr lang="en-US" altLang="zh-CN"/>
              <a:t>.</a:t>
            </a:r>
            <a:r>
              <a:rPr lang="zh-CN" altLang="en-US"/>
              <a:t>isInterrupted()：</a:t>
            </a:r>
            <a:endParaRPr lang="zh-CN" altLang="en-US"/>
          </a:p>
          <a:p>
            <a:pPr lvl="1"/>
            <a:r>
              <a:rPr lang="zh-CN" altLang="en-US"/>
              <a:t>判断目标线程是否被中断，不会清除中断标记。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Thread</a:t>
            </a:r>
            <a:r>
              <a:rPr lang="en-US" altLang="zh-CN"/>
              <a:t>.</a:t>
            </a:r>
            <a:r>
              <a:rPr lang="zh-CN" altLang="en-US"/>
              <a:t>interrupted</a:t>
            </a:r>
            <a:r>
              <a:rPr lang="en-US" altLang="zh-CN"/>
              <a:t>()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判断目标线程是否被中断，会清除中断标记。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Object.wait &amp; Object.notify/notifyAll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4365" cy="4861560"/>
          </a:xfrm>
        </p:spPr>
        <p:txBody>
          <a:bodyPr>
            <a:normAutofit lnSpcReduction="20000"/>
          </a:bodyPr>
          <a:p>
            <a:r>
              <a:rPr lang="zh-CN" altLang="en-US"/>
              <a:t>条件：当前线程是当前对象的监视器锁</a:t>
            </a:r>
            <a:r>
              <a:rPr lang="en-US" altLang="zh-CN"/>
              <a:t>(synchronized)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Object.wait: </a:t>
            </a:r>
            <a:r>
              <a:rPr lang="en-US" altLang="zh-CN"/>
              <a:t>线程进入等待状态，释放被同步对象的锁;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>
                <a:sym typeface="+mn-ea"/>
              </a:rPr>
              <a:t>Object.notify: 随机唤醒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一个因执行wait而处于阻塞状态的线程</a:t>
            </a:r>
            <a:endParaRPr lang="en-US" altLang="zh-CN" sz="2800"/>
          </a:p>
          <a:p>
            <a:pPr lvl="1" fontAlgn="auto">
              <a:lnSpc>
                <a:spcPct val="100000"/>
              </a:lnSpc>
            </a:pPr>
            <a:r>
              <a:rPr lang="en-US" altLang="zh-CN" i="1">
                <a:sym typeface="+mn-ea"/>
              </a:rPr>
              <a:t>注意: notify并不会马上释放对象锁，会等到执行完该同步方法或同步代码块后才释放。</a:t>
            </a:r>
            <a:endParaRPr lang="en-US" altLang="zh-CN" sz="2800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marL="0" lvl="1"/>
            <a:r>
              <a:rPr lang="en-US" altLang="zh-CN" sz="2800">
                <a:sym typeface="+mn-ea"/>
              </a:rPr>
              <a:t>Object.notifyAll: 唤醒等待队列中</a:t>
            </a:r>
            <a:r>
              <a:rPr lang="zh-CN" altLang="en-US" sz="2800">
                <a:sym typeface="+mn-ea"/>
              </a:rPr>
              <a:t>所有线程</a:t>
            </a:r>
            <a:endParaRPr lang="zh-CN" altLang="en-US" sz="2800">
              <a:sym typeface="+mn-ea"/>
            </a:endParaRPr>
          </a:p>
          <a:p>
            <a:pPr marL="0" lvl="1"/>
            <a:endParaRPr lang="zh-CN" altLang="en-US" sz="2800">
              <a:sym typeface="+mn-ea"/>
            </a:endParaRPr>
          </a:p>
          <a:p>
            <a:pPr marL="0" lvl="1"/>
            <a:r>
              <a:rPr lang="en-US" altLang="zh-CN" sz="2800"/>
              <a:t>Thread.sleep: </a:t>
            </a:r>
            <a:r>
              <a:rPr lang="zh-CN" altLang="en-US" sz="2800"/>
              <a:t>不会释放锁</a:t>
            </a:r>
            <a:endParaRPr lang="en-US" altLang="zh-CN"/>
          </a:p>
          <a:p>
            <a:pPr lvl="1"/>
            <a:endParaRPr lang="en-US" altLang="zh-CN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LockSupport </a:t>
            </a:r>
            <a:r>
              <a:rPr lang="zh-CN" altLang="en-US"/>
              <a:t>锁支持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public static void park()</a:t>
            </a:r>
            <a:endParaRPr lang="zh-CN" altLang="en-US"/>
          </a:p>
          <a:p>
            <a:r>
              <a:rPr lang="zh-CN" altLang="en-US"/>
              <a:t>public static void parkNanos(long nanos)</a:t>
            </a:r>
            <a:endParaRPr lang="zh-CN" altLang="en-US"/>
          </a:p>
          <a:p>
            <a:r>
              <a:rPr lang="zh-CN" altLang="en-US"/>
              <a:t>public static void parkUntil(long deadline)</a:t>
            </a:r>
            <a:endParaRPr lang="zh-CN" altLang="en-US"/>
          </a:p>
          <a:p>
            <a:r>
              <a:rPr lang="zh-CN" altLang="en-US"/>
              <a:t>public static void park(Object blocker)</a:t>
            </a:r>
            <a:endParaRPr lang="zh-CN" altLang="en-US"/>
          </a:p>
          <a:p>
            <a:r>
              <a:rPr lang="zh-CN" altLang="en-US"/>
              <a:t>public static void parkNanos(Object blocker, long nanos)</a:t>
            </a:r>
            <a:endParaRPr lang="zh-CN" altLang="en-US"/>
          </a:p>
          <a:p>
            <a:r>
              <a:rPr lang="zh-CN" altLang="en-US"/>
              <a:t>public static void parkUntil(Object blocker, long deadline)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public static void unpark(Thread thread)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Unsafe </a:t>
            </a:r>
            <a:r>
              <a:rPr lang="zh-CN" altLang="en-US"/>
              <a:t>锁支持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200" y="1800860"/>
            <a:ext cx="107569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public final class Unsafe {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public native void park(boolean isAbsolute, long time);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public native void unpark(Object thread);</a:t>
            </a:r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s</a:t>
            </a:r>
            <a:r>
              <a:rPr lang="en-US" altLang="zh-CN">
                <a:sym typeface="+mn-ea"/>
              </a:rPr>
              <a:t>et os thread state to wait (os_posix.cpp)</a:t>
            </a:r>
            <a:endParaRPr lang="en-US" altLang="zh-CN">
              <a:sym typeface="+mn-ea"/>
            </a:endParaRPr>
          </a:p>
          <a:p>
            <a:r>
              <a:rPr lang="en-US" altLang="zh-CN"/>
              <a:t>OSThreadWaitState osts(thread-&gt;osthread(), false);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unpark thread </a:t>
            </a:r>
            <a:r>
              <a:rPr lang="en-US" altLang="zh-CN">
                <a:sym typeface="+mn-ea"/>
              </a:rPr>
              <a:t>(os_posix.cpp)</a:t>
            </a:r>
            <a:endParaRPr lang="en-US" altLang="zh-CN"/>
          </a:p>
          <a:p>
            <a:r>
              <a:rPr lang="en-US" altLang="zh-CN"/>
              <a:t>pthread_cond_signal(&amp;_cond[index]);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8200" y="5381625"/>
            <a:ext cx="111448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https://github.com/openjdk/jdk/blob/master/src/hotspot/share/prims/unsafe.cpp</a:t>
            </a:r>
            <a:endParaRPr lang="zh-CN" altLang="en-US"/>
          </a:p>
          <a:p>
            <a:r>
              <a:rPr lang="zh-CN" altLang="en-US"/>
              <a:t>https://github.com/openjdk/jdk/blob/master/src/hotspot/share/runtime/thread.hpp</a:t>
            </a:r>
            <a:endParaRPr lang="zh-CN" altLang="en-US"/>
          </a:p>
          <a:p>
            <a:r>
              <a:rPr lang="zh-CN" altLang="en-US"/>
              <a:t>https://github.com/openjdk/jdk/blob/master/src/hotspot/share/runtime/thread.cpp</a:t>
            </a:r>
            <a:endParaRPr lang="zh-CN" altLang="en-US"/>
          </a:p>
          <a:p>
            <a:r>
              <a:rPr lang="zh-CN" altLang="en-US"/>
              <a:t>https://github.com/openjdk/jdk/blob/master/src/hotspot/share/runtime/park.hpp</a:t>
            </a:r>
            <a:endParaRPr lang="zh-CN" altLang="en-US"/>
          </a:p>
          <a:p>
            <a:r>
              <a:rPr lang="zh-CN" altLang="en-US"/>
              <a:t>https://github.com/openjdk/jdk/blob/master/src/hotspot/os/posix/os_posix.cpp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Memory Model (JMM)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线程之间的共享变量存储在 </a:t>
            </a:r>
            <a:r>
              <a:rPr lang="en-US" altLang="zh-CN" b="1" u="sng"/>
              <a:t>主内存(main memory)</a:t>
            </a:r>
            <a:endParaRPr lang="en-US" altLang="zh-CN"/>
          </a:p>
          <a:p>
            <a:r>
              <a:rPr lang="en-US" altLang="zh-CN"/>
              <a:t>每个线程有一个私有的 </a:t>
            </a:r>
            <a:r>
              <a:rPr lang="en-US" altLang="zh-CN" b="1" u="sng"/>
              <a:t>本地内存(local memory)</a:t>
            </a:r>
            <a:endParaRPr lang="en-US" altLang="zh-CN"/>
          </a:p>
          <a:p>
            <a:r>
              <a:rPr lang="en-US" altLang="zh-CN"/>
              <a:t>线程会复制一份共享变量的副本放在本地内存中</a:t>
            </a:r>
            <a:endParaRPr lang="en-US" altLang="zh-CN"/>
          </a:p>
          <a:p>
            <a:r>
              <a:rPr lang="en-US" altLang="zh-CN"/>
              <a:t>线程操作</a:t>
            </a:r>
            <a:r>
              <a:rPr lang="zh-CN" altLang="en-US"/>
              <a:t>变更</a:t>
            </a:r>
            <a:r>
              <a:rPr lang="en-US" altLang="zh-CN"/>
              <a:t>线程本地内存中的副本变量</a:t>
            </a:r>
            <a:r>
              <a:rPr lang="zh-CN" altLang="en-US"/>
              <a:t>后</a:t>
            </a:r>
            <a:r>
              <a:rPr lang="en-US" altLang="zh-CN"/>
              <a:t>，会将它刷新到主内存中(并不一定立即刷新，何时刷新由线程自己控制)</a:t>
            </a:r>
            <a:endParaRPr lang="en-US" altLang="zh-CN"/>
          </a:p>
          <a:p>
            <a:r>
              <a:rPr lang="en-US" altLang="zh-CN"/>
              <a:t>主内存变量发生改变，发出信号通知其他线程将该变量的缓存行置为无效状态，其他线程从本地内存读取这个变量时，发现</a:t>
            </a:r>
            <a:r>
              <a:rPr lang="zh-CN" altLang="en-US"/>
              <a:t>该</a:t>
            </a:r>
            <a:r>
              <a:rPr lang="en-US" altLang="zh-CN"/>
              <a:t>变量已经无效了，就会从</a:t>
            </a:r>
            <a:r>
              <a:rPr lang="zh-CN" altLang="en-US"/>
              <a:t>主</a:t>
            </a:r>
            <a:r>
              <a:rPr lang="en-US" altLang="zh-CN"/>
              <a:t>内存重新读取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AQS--</a:t>
            </a:r>
            <a:r>
              <a:rPr lang="zh-CN" altLang="en-US"/>
              <a:t>AbstractQueuedSynchronizer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75505" cy="1949450"/>
          </a:xfrm>
        </p:spPr>
        <p:txBody>
          <a:bodyPr/>
          <a:p>
            <a:r>
              <a:rPr lang="zh-CN" altLang="en-US"/>
              <a:t>同步状态的原子性管理</a:t>
            </a:r>
            <a:endParaRPr lang="zh-CN" altLang="en-US"/>
          </a:p>
          <a:p>
            <a:r>
              <a:rPr lang="zh-CN" altLang="en-US"/>
              <a:t>线程的阻塞和解除阻塞</a:t>
            </a:r>
            <a:endParaRPr lang="zh-CN" altLang="en-US"/>
          </a:p>
          <a:p>
            <a:r>
              <a:rPr lang="zh-CN" altLang="en-US"/>
              <a:t>阻塞线程的存储队列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63565" y="1825625"/>
            <a:ext cx="6051550" cy="3353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u="sng"/>
              <a:t>// acquire操作如下：</a:t>
            </a:r>
            <a:endParaRPr lang="zh-CN" altLang="en-US"/>
          </a:p>
          <a:p>
            <a:r>
              <a:rPr lang="zh-CN" altLang="en-US"/>
              <a:t>while(同步状态申请获取失败){</a:t>
            </a:r>
            <a:endParaRPr lang="zh-CN" altLang="en-US"/>
          </a:p>
          <a:p>
            <a:r>
              <a:rPr lang="zh-CN" altLang="en-US"/>
              <a:t>    当前线程放入等待队列 </a:t>
            </a:r>
            <a:r>
              <a:rPr lang="en-US" altLang="zh-CN"/>
              <a:t>(</a:t>
            </a:r>
            <a:r>
              <a:rPr lang="zh-CN" altLang="en-US"/>
              <a:t>如果</a:t>
            </a:r>
            <a:r>
              <a:rPr lang="zh-CN" altLang="en-US">
                <a:sym typeface="+mn-ea"/>
              </a:rPr>
              <a:t>尚未进入等待队列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zh-CN" altLang="en-US"/>
              <a:t>    尝试阻塞当前线程;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当前线程移出等待队列 </a:t>
            </a:r>
            <a:r>
              <a:rPr lang="en-US" altLang="zh-CN"/>
              <a:t>(</a:t>
            </a:r>
            <a:r>
              <a:rPr lang="zh-CN" altLang="en-US"/>
              <a:t>如果已经在队列中</a:t>
            </a:r>
            <a:r>
              <a:rPr lang="en-US" altLang="zh-CN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 sz="1600" b="1" u="sng"/>
              <a:t>//release操作如下：</a:t>
            </a:r>
            <a:endParaRPr lang="zh-CN" altLang="en-US"/>
          </a:p>
          <a:p>
            <a:r>
              <a:rPr lang="zh-CN" altLang="en-US"/>
              <a:t>更新同步状态</a:t>
            </a:r>
            <a:endParaRPr lang="zh-CN" altLang="en-US"/>
          </a:p>
          <a:p>
            <a:r>
              <a:rPr lang="zh-CN" altLang="en-US"/>
              <a:t>if(同步状态能够允许一个阻塞的线程申请获取){</a:t>
            </a:r>
            <a:endParaRPr lang="zh-CN" altLang="en-US"/>
          </a:p>
          <a:p>
            <a:r>
              <a:rPr lang="zh-CN" altLang="en-US"/>
              <a:t>    解除一个或者多个等待队列中的线程的阻塞状态;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5910580"/>
            <a:ext cx="48139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chemeClr val="tx1"/>
                </a:solidFill>
                <a:sym typeface="+mn-ea"/>
              </a:rPr>
              <a:t>基于共享变量的线程调度器！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AQS-</a:t>
            </a:r>
            <a:r>
              <a:rPr lang="zh-CN" altLang="en-US">
                <a:sym typeface="+mn-ea"/>
              </a:rPr>
              <a:t>同步状态的原子性管理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825625"/>
            <a:ext cx="102527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private volatile int state;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private static final VarHandle STATE = MethodHandles.lookup().findVarHandle(AbstractQueuedSynchronizer.class, "state", int.class);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protected final int getState() {</a:t>
            </a:r>
            <a:endParaRPr lang="zh-CN" altLang="en-US"/>
          </a:p>
          <a:p>
            <a:r>
              <a:rPr lang="zh-CN" altLang="en-US"/>
              <a:t>    return state;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protected final void setState(int newState) {</a:t>
            </a:r>
            <a:endParaRPr lang="zh-CN" altLang="en-US"/>
          </a:p>
          <a:p>
            <a:r>
              <a:rPr lang="zh-CN" altLang="en-US"/>
              <a:t>    state = newState;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protected final boolean compareAndSetState(int expect, int update) {</a:t>
            </a:r>
            <a:endParaRPr lang="zh-CN" altLang="en-US"/>
          </a:p>
          <a:p>
            <a:r>
              <a:rPr lang="zh-CN" altLang="en-US"/>
              <a:t>    return STATE.compareAndSet(this, expect, update);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AQS-</a:t>
            </a:r>
            <a:r>
              <a:rPr lang="zh-CN" altLang="en-US">
                <a:sym typeface="+mn-ea"/>
              </a:rPr>
              <a:t>阻塞线程的存储队列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691005"/>
            <a:ext cx="1025271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public class AbstractQueuedSynchronizer{</a:t>
            </a:r>
            <a:endParaRPr lang="en-US" altLang="zh-CN"/>
          </a:p>
          <a:p>
            <a:pPr lvl="1"/>
            <a:r>
              <a:rPr lang="zh-CN" altLang="en-US"/>
              <a:t>static final class Node {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 volatile Thread thread;</a:t>
            </a:r>
            <a:endParaRPr lang="zh-CN" altLang="en-US"/>
          </a:p>
          <a:p>
            <a:pPr lvl="1"/>
            <a:r>
              <a:rPr lang="zh-CN" altLang="en-US"/>
              <a:t>  volatile int waitStatus; </a:t>
            </a:r>
            <a:r>
              <a:rPr lang="en-US" altLang="zh-CN"/>
              <a:t>// SIGNAL, </a:t>
            </a:r>
            <a:r>
              <a:rPr lang="en-US" altLang="zh-CN">
                <a:sym typeface="+mn-ea"/>
              </a:rPr>
              <a:t>CANCELLED,</a:t>
            </a:r>
            <a:r>
              <a:rPr lang="en-US" altLang="zh-CN"/>
              <a:t> CONDITION, PROPAGATE</a:t>
            </a:r>
            <a:endParaRPr lang="en-US" altLang="zh-CN"/>
          </a:p>
          <a:p>
            <a:pPr lvl="1"/>
            <a:r>
              <a:rPr lang="zh-CN" altLang="en-US"/>
              <a:t>  volatile Node prev;</a:t>
            </a:r>
            <a:endParaRPr lang="zh-CN" altLang="en-US"/>
          </a:p>
          <a:p>
            <a:pPr lvl="1"/>
            <a:r>
              <a:rPr lang="zh-CN" altLang="en-US"/>
              <a:t>  volatile Node next;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             Node nextWaiter;</a:t>
            </a:r>
            <a:endParaRPr lang="zh-CN" altLang="en-US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private transient volatile Node head;</a:t>
            </a:r>
            <a:endParaRPr lang="en-US" altLang="zh-CN"/>
          </a:p>
          <a:p>
            <a:pPr lvl="1"/>
            <a:r>
              <a:rPr lang="en-US" altLang="zh-CN"/>
              <a:t>private transient volatile Node tail;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public class ConditionObject{</a:t>
            </a:r>
            <a:endParaRPr lang="en-US" altLang="zh-CN"/>
          </a:p>
          <a:p>
            <a:pPr lvl="1"/>
            <a:r>
              <a:rPr lang="en-US" altLang="zh-CN"/>
              <a:t>	private transient Node firstWaiter;</a:t>
            </a:r>
            <a:endParaRPr lang="en-US" altLang="zh-CN"/>
          </a:p>
          <a:p>
            <a:pPr lvl="1"/>
            <a:r>
              <a:rPr lang="en-US" altLang="zh-CN"/>
              <a:t>	private transient Node lastWaiter;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AQS-</a:t>
            </a:r>
            <a:r>
              <a:rPr lang="zh-CN" altLang="en-US">
                <a:sym typeface="+mn-ea"/>
              </a:rPr>
              <a:t>阻塞线程的存储队列</a:t>
            </a:r>
            <a:endParaRPr lang="zh-CN" altLang="en-US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50160" y="2099945"/>
            <a:ext cx="921385" cy="7404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339590" y="2099945"/>
            <a:ext cx="921385" cy="740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029325" y="2099945"/>
            <a:ext cx="921385" cy="740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N1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19060" y="2099945"/>
            <a:ext cx="921385" cy="740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9408795" y="2099945"/>
            <a:ext cx="921385" cy="7404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tail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3" idx="3"/>
            <a:endCxn id="4" idx="1"/>
          </p:cNvCxnSpPr>
          <p:nvPr/>
        </p:nvCxnSpPr>
        <p:spPr>
          <a:xfrm>
            <a:off x="3471545" y="2470150"/>
            <a:ext cx="868045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161280" y="2305685"/>
            <a:ext cx="868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51015" y="2305685"/>
            <a:ext cx="868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8640445" y="2470150"/>
            <a:ext cx="768350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10705" y="2692400"/>
            <a:ext cx="773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265420" y="2708910"/>
            <a:ext cx="740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554605" y="4645660"/>
            <a:ext cx="921385" cy="7404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first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344035" y="4645660"/>
            <a:ext cx="921385" cy="740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W1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033770" y="4645660"/>
            <a:ext cx="921385" cy="740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W1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7723505" y="4645660"/>
            <a:ext cx="921385" cy="7404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W1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9413240" y="4645660"/>
            <a:ext cx="921385" cy="7404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last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26" idx="3"/>
            <a:endCxn id="27" idx="1"/>
          </p:cNvCxnSpPr>
          <p:nvPr/>
        </p:nvCxnSpPr>
        <p:spPr>
          <a:xfrm>
            <a:off x="3475990" y="5015865"/>
            <a:ext cx="86804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3"/>
            <a:endCxn id="28" idx="1"/>
          </p:cNvCxnSpPr>
          <p:nvPr/>
        </p:nvCxnSpPr>
        <p:spPr>
          <a:xfrm>
            <a:off x="5265420" y="5015865"/>
            <a:ext cx="76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3"/>
            <a:endCxn id="29" idx="1"/>
          </p:cNvCxnSpPr>
          <p:nvPr/>
        </p:nvCxnSpPr>
        <p:spPr>
          <a:xfrm>
            <a:off x="6955155" y="5015865"/>
            <a:ext cx="768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1365" y="2286000"/>
            <a:ext cx="13589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/>
            <a:r>
              <a:rPr lang="en-US" altLang="zh-CN">
                <a:sym typeface="+mn-ea"/>
              </a:rPr>
              <a:t>sync queue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91465" y="4851400"/>
            <a:ext cx="1828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/>
            <a:r>
              <a:rPr lang="en-US" altLang="zh-CN">
                <a:sym typeface="+mn-ea"/>
              </a:rPr>
              <a:t>condition queue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804410" y="3726815"/>
            <a:ext cx="77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r"/>
            <a:r>
              <a:rPr lang="en-US" altLang="zh-CN">
                <a:sym typeface="+mn-ea"/>
              </a:rPr>
              <a:t>signal</a:t>
            </a:r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8644890" y="5015865"/>
            <a:ext cx="768350" cy="0"/>
          </a:xfrm>
          <a:prstGeom prst="straightConnector1">
            <a:avLst/>
          </a:prstGeom>
          <a:ln w="12700" cmpd="sng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16200000">
            <a:off x="5591810" y="2055495"/>
            <a:ext cx="1805305" cy="3375025"/>
          </a:xfrm>
          <a:prstGeom prst="bentConnector3">
            <a:avLst>
              <a:gd name="adj1" fmla="val 49982"/>
            </a:avLst>
          </a:prstGeom>
          <a:ln w="28575" cmpd="dbl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AQS-</a:t>
            </a:r>
            <a:r>
              <a:rPr lang="zh-CN" altLang="en-US">
                <a:sym typeface="+mn-ea"/>
              </a:rPr>
              <a:t>阻塞线程的存储队列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691005"/>
            <a:ext cx="52603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private Node enq(Node node) {</a:t>
            </a:r>
            <a:endParaRPr lang="zh-CN" altLang="en-US"/>
          </a:p>
          <a:p>
            <a:r>
              <a:rPr lang="zh-CN" altLang="en-US"/>
              <a:t>        for (;;) {</a:t>
            </a:r>
            <a:endParaRPr lang="zh-CN" altLang="en-US"/>
          </a:p>
          <a:p>
            <a:r>
              <a:rPr lang="zh-CN" altLang="en-US"/>
              <a:t>            Node oldTail = tail;</a:t>
            </a:r>
            <a:endParaRPr lang="zh-CN" altLang="en-US"/>
          </a:p>
          <a:p>
            <a:r>
              <a:rPr lang="zh-CN" altLang="en-US"/>
              <a:t>            if (oldTail != null) {</a:t>
            </a:r>
            <a:endParaRPr lang="zh-CN" altLang="en-US"/>
          </a:p>
          <a:p>
            <a:r>
              <a:rPr lang="zh-CN" altLang="en-US"/>
              <a:t>                node.setPrevRelaxed(oldTail);</a:t>
            </a:r>
            <a:endParaRPr lang="zh-CN" altLang="en-US"/>
          </a:p>
          <a:p>
            <a:r>
              <a:rPr lang="zh-CN" altLang="en-US"/>
              <a:t>                if (compareAndSetTail(oldTail, node)) {</a:t>
            </a:r>
            <a:endParaRPr lang="zh-CN" altLang="en-US"/>
          </a:p>
          <a:p>
            <a:r>
              <a:rPr lang="zh-CN" altLang="en-US"/>
              <a:t>                    oldTail.next = node;</a:t>
            </a:r>
            <a:endParaRPr lang="zh-CN" altLang="en-US"/>
          </a:p>
          <a:p>
            <a:r>
              <a:rPr lang="zh-CN" altLang="en-US"/>
              <a:t>                    return oldTail;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 else {</a:t>
            </a:r>
            <a:endParaRPr lang="zh-CN" altLang="en-US"/>
          </a:p>
          <a:p>
            <a:r>
              <a:rPr lang="zh-CN" altLang="en-US"/>
              <a:t>                initializeSyncQueue();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AQS-</a:t>
            </a:r>
            <a:r>
              <a:rPr lang="zh-CN" altLang="en-US">
                <a:sym typeface="+mn-ea"/>
              </a:rPr>
              <a:t>线程的阻塞和解除阻塞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825625"/>
            <a:ext cx="102527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public final void acquire(int arg) {</a:t>
            </a:r>
            <a:endParaRPr lang="zh-CN" altLang="en-US"/>
          </a:p>
          <a:p>
            <a:r>
              <a:rPr lang="zh-CN" altLang="en-US"/>
              <a:t>   if (!tryAcquire(arg) &amp;&amp;</a:t>
            </a:r>
            <a:endParaRPr lang="zh-CN" altLang="en-US"/>
          </a:p>
          <a:p>
            <a:r>
              <a:rPr lang="zh-CN" altLang="en-US"/>
              <a:t>        acquireQueued(addWaiter(Node.EXCLUSIVE), arg))</a:t>
            </a:r>
            <a:endParaRPr lang="zh-CN" altLang="en-US"/>
          </a:p>
          <a:p>
            <a:r>
              <a:rPr lang="zh-CN" altLang="en-US"/>
              <a:t>   selfInterrupt();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public final boolean release(int arg) {</a:t>
            </a:r>
            <a:endParaRPr lang="zh-CN" altLang="en-US"/>
          </a:p>
          <a:p>
            <a:r>
              <a:rPr lang="zh-CN" altLang="en-US"/>
              <a:t>    if (tryRelease(arg)) {</a:t>
            </a:r>
            <a:endParaRPr lang="zh-CN" altLang="en-US"/>
          </a:p>
          <a:p>
            <a:r>
              <a:rPr lang="zh-CN" altLang="en-US"/>
              <a:t>        Node h = head;</a:t>
            </a:r>
            <a:endParaRPr lang="zh-CN" altLang="en-US"/>
          </a:p>
          <a:p>
            <a:r>
              <a:rPr lang="zh-CN" altLang="en-US"/>
              <a:t>        if (h != null &amp;&amp; h.waitStatus != 0)</a:t>
            </a:r>
            <a:endParaRPr lang="zh-CN" altLang="en-US"/>
          </a:p>
          <a:p>
            <a:r>
              <a:rPr lang="zh-CN" altLang="en-US"/>
              <a:t>            unparkSuccessor(h);</a:t>
            </a:r>
            <a:endParaRPr lang="zh-CN" altLang="en-US"/>
          </a:p>
          <a:p>
            <a:r>
              <a:rPr lang="zh-CN" altLang="en-US"/>
              <a:t>        return true;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false;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309985" y="3777615"/>
            <a:ext cx="76708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047355" y="1943100"/>
            <a:ext cx="2804160" cy="51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ReentrantLock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047355" y="2874645"/>
            <a:ext cx="280543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ReentrantReadWriteLock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047355" y="3753485"/>
            <a:ext cx="2805430" cy="51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Semaphore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41630" y="3769360"/>
            <a:ext cx="101346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AQS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046720" y="4654550"/>
            <a:ext cx="280479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CountDownLatch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162810" y="4638675"/>
            <a:ext cx="101346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Sync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162810" y="3769360"/>
            <a:ext cx="101346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Sync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162810" y="2874645"/>
            <a:ext cx="101346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Sync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2162810" y="1943100"/>
            <a:ext cx="101346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Sync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047990" y="5621020"/>
            <a:ext cx="2804795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ThreadPoolExecutor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162810" y="5605145"/>
            <a:ext cx="1013460" cy="503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790440" y="1543685"/>
            <a:ext cx="164211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FairSync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790440" y="1943100"/>
            <a:ext cx="1642745" cy="39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NonfairSync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790440" y="2580005"/>
            <a:ext cx="164211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FairSync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790440" y="2979420"/>
            <a:ext cx="1642745" cy="39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NonfairSync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790440" y="3727450"/>
            <a:ext cx="1642110" cy="39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FairSync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790440" y="4126865"/>
            <a:ext cx="1642745" cy="39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NonfairSync</a:t>
            </a:r>
            <a:endParaRPr lang="en-US" altLang="zh-CN"/>
          </a:p>
        </p:txBody>
      </p:sp>
      <p:cxnSp>
        <p:nvCxnSpPr>
          <p:cNvPr id="26" name="直接箭头连接符 25"/>
          <p:cNvCxnSpPr>
            <a:stCxn id="15" idx="1"/>
            <a:endCxn id="9" idx="3"/>
          </p:cNvCxnSpPr>
          <p:nvPr/>
        </p:nvCxnSpPr>
        <p:spPr>
          <a:xfrm flipH="1">
            <a:off x="1355090" y="2195195"/>
            <a:ext cx="807720" cy="1826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1"/>
          </p:cNvCxnSpPr>
          <p:nvPr/>
        </p:nvCxnSpPr>
        <p:spPr>
          <a:xfrm flipH="1">
            <a:off x="1332230" y="3126740"/>
            <a:ext cx="830580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1"/>
            <a:endCxn id="9" idx="3"/>
          </p:cNvCxnSpPr>
          <p:nvPr/>
        </p:nvCxnSpPr>
        <p:spPr>
          <a:xfrm flipH="1">
            <a:off x="1355090" y="4021455"/>
            <a:ext cx="8077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1"/>
            <a:endCxn id="9" idx="3"/>
          </p:cNvCxnSpPr>
          <p:nvPr/>
        </p:nvCxnSpPr>
        <p:spPr>
          <a:xfrm flipH="1" flipV="1">
            <a:off x="1355090" y="4021455"/>
            <a:ext cx="807720" cy="869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1"/>
            <a:endCxn id="9" idx="3"/>
          </p:cNvCxnSpPr>
          <p:nvPr/>
        </p:nvCxnSpPr>
        <p:spPr>
          <a:xfrm flipH="1" flipV="1">
            <a:off x="1355090" y="4021455"/>
            <a:ext cx="807720" cy="18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1"/>
            <a:endCxn id="15" idx="3"/>
          </p:cNvCxnSpPr>
          <p:nvPr/>
        </p:nvCxnSpPr>
        <p:spPr>
          <a:xfrm flipH="1">
            <a:off x="3176270" y="1743710"/>
            <a:ext cx="1614170" cy="45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1"/>
            <a:endCxn id="15" idx="3"/>
          </p:cNvCxnSpPr>
          <p:nvPr/>
        </p:nvCxnSpPr>
        <p:spPr>
          <a:xfrm flipH="1">
            <a:off x="3176270" y="2142490"/>
            <a:ext cx="1614170" cy="52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1"/>
            <a:endCxn id="14" idx="3"/>
          </p:cNvCxnSpPr>
          <p:nvPr/>
        </p:nvCxnSpPr>
        <p:spPr>
          <a:xfrm flipH="1">
            <a:off x="3176270" y="2780030"/>
            <a:ext cx="1614170" cy="346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1" idx="1"/>
            <a:endCxn id="14" idx="3"/>
          </p:cNvCxnSpPr>
          <p:nvPr/>
        </p:nvCxnSpPr>
        <p:spPr>
          <a:xfrm flipH="1" flipV="1">
            <a:off x="3176270" y="3126740"/>
            <a:ext cx="161417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1"/>
            <a:endCxn id="13" idx="3"/>
          </p:cNvCxnSpPr>
          <p:nvPr/>
        </p:nvCxnSpPr>
        <p:spPr>
          <a:xfrm flipH="1" flipV="1">
            <a:off x="3176270" y="4021455"/>
            <a:ext cx="161417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1"/>
            <a:endCxn id="13" idx="3"/>
          </p:cNvCxnSpPr>
          <p:nvPr/>
        </p:nvCxnSpPr>
        <p:spPr>
          <a:xfrm flipH="1">
            <a:off x="3176270" y="3927475"/>
            <a:ext cx="1614170" cy="9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6432550" y="1743710"/>
            <a:ext cx="1614805" cy="45910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1"/>
            <a:endCxn id="19" idx="3"/>
          </p:cNvCxnSpPr>
          <p:nvPr/>
        </p:nvCxnSpPr>
        <p:spPr>
          <a:xfrm flipH="1" flipV="1">
            <a:off x="6433185" y="2142490"/>
            <a:ext cx="1614170" cy="603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6" idx="1"/>
            <a:endCxn id="20" idx="3"/>
          </p:cNvCxnSpPr>
          <p:nvPr/>
        </p:nvCxnSpPr>
        <p:spPr>
          <a:xfrm flipH="1" flipV="1">
            <a:off x="6432550" y="2780030"/>
            <a:ext cx="1614805" cy="3467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6433185" y="3126740"/>
            <a:ext cx="1614170" cy="520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7" idx="1"/>
            <a:endCxn id="24" idx="3"/>
          </p:cNvCxnSpPr>
          <p:nvPr/>
        </p:nvCxnSpPr>
        <p:spPr>
          <a:xfrm flipH="1" flipV="1">
            <a:off x="6432550" y="3927475"/>
            <a:ext cx="1614805" cy="857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1"/>
            <a:endCxn id="25" idx="3"/>
          </p:cNvCxnSpPr>
          <p:nvPr/>
        </p:nvCxnSpPr>
        <p:spPr>
          <a:xfrm flipH="1">
            <a:off x="6433185" y="4013200"/>
            <a:ext cx="1614170" cy="3130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1"/>
            <a:endCxn id="11" idx="3"/>
          </p:cNvCxnSpPr>
          <p:nvPr/>
        </p:nvCxnSpPr>
        <p:spPr>
          <a:xfrm flipH="1" flipV="1">
            <a:off x="3176270" y="4890770"/>
            <a:ext cx="4870450" cy="76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1"/>
            <a:endCxn id="17" idx="3"/>
          </p:cNvCxnSpPr>
          <p:nvPr/>
        </p:nvCxnSpPr>
        <p:spPr>
          <a:xfrm flipH="1" flipV="1">
            <a:off x="3176270" y="5857240"/>
            <a:ext cx="4871720" cy="76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5" idx="3"/>
            <a:endCxn id="4" idx="1"/>
          </p:cNvCxnSpPr>
          <p:nvPr/>
        </p:nvCxnSpPr>
        <p:spPr>
          <a:xfrm>
            <a:off x="10851515" y="2202815"/>
            <a:ext cx="458470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3"/>
            <a:endCxn id="4" idx="1"/>
          </p:cNvCxnSpPr>
          <p:nvPr/>
        </p:nvCxnSpPr>
        <p:spPr>
          <a:xfrm>
            <a:off x="10852785" y="3126740"/>
            <a:ext cx="457200" cy="89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3"/>
            <a:endCxn id="4" idx="1"/>
          </p:cNvCxnSpPr>
          <p:nvPr/>
        </p:nvCxnSpPr>
        <p:spPr>
          <a:xfrm>
            <a:off x="10852785" y="4013200"/>
            <a:ext cx="45720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3"/>
            <a:endCxn id="4" idx="1"/>
          </p:cNvCxnSpPr>
          <p:nvPr/>
        </p:nvCxnSpPr>
        <p:spPr>
          <a:xfrm flipV="1">
            <a:off x="10851515" y="4021455"/>
            <a:ext cx="458470" cy="876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3"/>
          </p:cNvCxnSpPr>
          <p:nvPr/>
        </p:nvCxnSpPr>
        <p:spPr>
          <a:xfrm flipV="1">
            <a:off x="10852785" y="3927475"/>
            <a:ext cx="457200" cy="1937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Wait queue node class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912620"/>
            <a:ext cx="101244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static final class Node {</a:t>
            </a:r>
            <a:endParaRPr lang="zh-CN" altLang="en-US"/>
          </a:p>
          <a:p>
            <a:r>
              <a:rPr lang="zh-CN" altLang="en-US"/>
              <a:t>    volatile int waitStatus;</a:t>
            </a:r>
            <a:endParaRPr lang="zh-CN" altLang="en-US"/>
          </a:p>
          <a:p>
            <a:r>
              <a:rPr lang="zh-CN" altLang="en-US"/>
              <a:t>    volatile Node prev;</a:t>
            </a:r>
            <a:endParaRPr lang="zh-CN" altLang="en-US"/>
          </a:p>
          <a:p>
            <a:r>
              <a:rPr lang="zh-CN" altLang="en-US"/>
              <a:t>    volatile Node next; </a:t>
            </a:r>
            <a:endParaRPr lang="zh-CN" altLang="en-US"/>
          </a:p>
          <a:p>
            <a:r>
              <a:rPr lang="zh-CN" altLang="en-US"/>
              <a:t>    volatile Thread thread;</a:t>
            </a:r>
            <a:endParaRPr lang="zh-CN" altLang="en-US"/>
          </a:p>
          <a:p>
            <a:r>
              <a:rPr lang="zh-CN" altLang="en-US"/>
              <a:t>    Node nextWaiter;</a:t>
            </a:r>
            <a:endParaRPr lang="zh-CN" altLang="en-US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StampedLock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52820" y="1912620"/>
            <a:ext cx="49098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StampedLock和ReadWriteLock相比，改进之处在于：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读的过程中也允许获取写锁后写入！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读的数据就可能不一致</a:t>
            </a:r>
            <a:r>
              <a:rPr lang="en-US" altLang="zh-CN"/>
              <a:t>, </a:t>
            </a:r>
            <a:r>
              <a:rPr lang="zh-CN" altLang="en-US"/>
              <a:t>需额外判断读的过程中是否有写入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0685" y="1374140"/>
            <a:ext cx="756348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public class Point {</a:t>
            </a:r>
            <a:endParaRPr lang="zh-CN" altLang="en-US" sz="1200"/>
          </a:p>
          <a:p>
            <a:r>
              <a:rPr lang="zh-CN" altLang="en-US" sz="1200"/>
              <a:t>    private final StampedLock stampedLock = new StampedLock();</a:t>
            </a:r>
            <a:endParaRPr lang="zh-CN" altLang="en-US" sz="1200"/>
          </a:p>
          <a:p>
            <a:r>
              <a:rPr lang="zh-CN" altLang="en-US" sz="1200"/>
              <a:t>    private double x;</a:t>
            </a:r>
            <a:endParaRPr lang="zh-CN" altLang="en-US" sz="1200"/>
          </a:p>
          <a:p>
            <a:r>
              <a:rPr lang="zh-CN" altLang="en-US" sz="1200"/>
              <a:t>    private double y;</a:t>
            </a:r>
            <a:endParaRPr lang="zh-CN" altLang="en-US" sz="1200"/>
          </a:p>
          <a:p>
            <a:r>
              <a:rPr lang="zh-CN" altLang="en-US" sz="1200"/>
              <a:t>    public void move(double deltaX, double deltaY) {</a:t>
            </a:r>
            <a:endParaRPr lang="zh-CN" altLang="en-US" sz="1200"/>
          </a:p>
          <a:p>
            <a:r>
              <a:rPr lang="zh-CN" altLang="en-US" sz="1200"/>
              <a:t>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 long stamp = stampedLock.writeLock(); // 获取写锁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200"/>
              <a:t>        try {</a:t>
            </a:r>
            <a:endParaRPr lang="zh-CN" altLang="en-US" sz="1200"/>
          </a:p>
          <a:p>
            <a:r>
              <a:rPr lang="zh-CN" altLang="en-US" sz="1200"/>
              <a:t>            x += deltaX;</a:t>
            </a:r>
            <a:endParaRPr lang="zh-CN" altLang="en-US" sz="1200"/>
          </a:p>
          <a:p>
            <a:r>
              <a:rPr lang="zh-CN" altLang="en-US" sz="1200"/>
              <a:t>            y += deltaY;</a:t>
            </a:r>
            <a:endParaRPr lang="zh-CN" altLang="en-US" sz="1200"/>
          </a:p>
          <a:p>
            <a:r>
              <a:rPr lang="zh-CN" altLang="en-US" sz="1200"/>
              <a:t>        } finally {</a:t>
            </a:r>
            <a:endParaRPr lang="zh-CN" altLang="en-US" sz="1200"/>
          </a:p>
          <a:p>
            <a:r>
              <a:rPr lang="zh-CN" altLang="en-US" sz="1200"/>
              <a:t>    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 stampedLock.unlockWrite(stamp); // 释放写锁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    public double distanceFromOrigin() {</a:t>
            </a:r>
            <a:endParaRPr lang="zh-CN" altLang="en-US" sz="1200"/>
          </a:p>
          <a:p>
            <a:r>
              <a:rPr lang="zh-CN" altLang="en-US" sz="1200"/>
              <a:t>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 long stamp = stampedLock.tryOptimisticRead(); // 获得一个乐观读锁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200"/>
              <a:t>        double currentX = x;  </a:t>
            </a:r>
            <a:r>
              <a:rPr lang="zh-CN" altLang="en-US" sz="1200">
                <a:sym typeface="+mn-ea"/>
              </a:rPr>
              <a:t> // 注意下面两行代码不是原子操作 ，假设x,y = (100,200)</a:t>
            </a:r>
            <a:endParaRPr lang="zh-CN" altLang="en-US" sz="1200"/>
          </a:p>
          <a:p>
            <a:r>
              <a:rPr lang="zh-CN" altLang="en-US" sz="1200"/>
              <a:t>        double currentY = y; </a:t>
            </a:r>
            <a:r>
              <a:rPr lang="zh-CN" altLang="en-US" sz="1200">
                <a:sym typeface="+mn-ea"/>
              </a:rPr>
              <a:t>  // 此处已读取到x=100，但x,y可能被写线程修改为(300,400)</a:t>
            </a:r>
            <a:endParaRPr lang="zh-CN" altLang="en-US" sz="1200"/>
          </a:p>
          <a:p>
            <a:r>
              <a:rPr lang="zh-CN" altLang="en-US" sz="1200"/>
              <a:t>        // 此处已读取到y，如果没有写入，读取是正确的(100,200)， 如果有写入，读取是错误的(100,400)</a:t>
            </a:r>
            <a:endParaRPr lang="zh-CN" altLang="en-US" sz="1200"/>
          </a:p>
          <a:p>
            <a:r>
              <a:rPr lang="zh-CN" altLang="en-US" sz="1200"/>
              <a:t>      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</a:rPr>
              <a:t> if (!stampedLock.validate(stamp)) { // 检查乐观读锁后是否有其他写锁发生</a:t>
            </a:r>
            <a:endParaRPr lang="zh-CN" altLang="en-US" sz="1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200"/>
              <a:t>            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</a:rPr>
              <a:t>stamp = stampedLock.readLock(); // 获取一个悲观读锁</a:t>
            </a:r>
            <a:endParaRPr lang="zh-CN" altLang="en-US" sz="12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200"/>
              <a:t>            try {</a:t>
            </a:r>
            <a:endParaRPr lang="zh-CN" altLang="en-US" sz="1200"/>
          </a:p>
          <a:p>
            <a:r>
              <a:rPr lang="zh-CN" altLang="en-US" sz="1200"/>
              <a:t>                currentX = x;    currentY = y;</a:t>
            </a:r>
            <a:endParaRPr lang="zh-CN" altLang="en-US" sz="1200"/>
          </a:p>
          <a:p>
            <a:r>
              <a:rPr lang="zh-CN" altLang="en-US" sz="1200"/>
              <a:t>            } finally {</a:t>
            </a:r>
            <a:endParaRPr lang="zh-CN" altLang="en-US" sz="1200"/>
          </a:p>
          <a:p>
            <a:r>
              <a:rPr lang="zh-CN" altLang="en-US" sz="1200"/>
              <a:t>                </a:t>
            </a:r>
            <a:r>
              <a:rPr lang="zh-CN" altLang="en-US" sz="1200">
                <a:solidFill>
                  <a:schemeClr val="accent2">
                    <a:lumMod val="75000"/>
                  </a:schemeClr>
                </a:solidFill>
              </a:rPr>
              <a:t>stampedLock.unlockRead(stamp); // 释放悲观读锁</a:t>
            </a:r>
            <a:endParaRPr lang="zh-CN" altLang="en-US" sz="12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200"/>
              <a:t>            }</a:t>
            </a:r>
            <a:endParaRPr lang="zh-CN" altLang="en-US" sz="1200"/>
          </a:p>
          <a:p>
            <a:r>
              <a:rPr lang="zh-CN" altLang="en-US" sz="1200"/>
              <a:t>        }</a:t>
            </a:r>
            <a:endParaRPr lang="zh-CN" altLang="en-US" sz="1200"/>
          </a:p>
          <a:p>
            <a:r>
              <a:rPr lang="zh-CN" altLang="en-US" sz="1200"/>
              <a:t>        return Math.sqrt(currentX * currentX + currentY * currentY);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</a:t>
            </a: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可见性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5220" y="1825625"/>
            <a:ext cx="3987165" cy="4351655"/>
          </a:xfrm>
        </p:spPr>
        <p:txBody>
          <a:bodyPr/>
          <a:p>
            <a:r>
              <a:rPr lang="zh-CN" altLang="en-US"/>
              <a:t>一个线程对共享变量修改，对另一个线程来说并不是立即可见的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可能会出现x==y==0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825625"/>
            <a:ext cx="441515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Data {</a:t>
            </a:r>
            <a:endParaRPr lang="zh-CN" altLang="en-US"/>
          </a:p>
          <a:p>
            <a:r>
              <a:rPr lang="zh-CN" altLang="en-US"/>
              <a:t>    int a = 0;</a:t>
            </a:r>
            <a:endParaRPr lang="zh-CN" altLang="en-US"/>
          </a:p>
          <a:p>
            <a:r>
              <a:rPr lang="zh-CN" altLang="en-US"/>
              <a:t>    int b = 0;</a:t>
            </a:r>
            <a:endParaRPr lang="zh-CN" altLang="en-US"/>
          </a:p>
          <a:p>
            <a:r>
              <a:rPr lang="zh-CN" altLang="en-US"/>
              <a:t>    int x = 0;</a:t>
            </a:r>
            <a:endParaRPr lang="zh-CN" altLang="en-US"/>
          </a:p>
          <a:p>
            <a:r>
              <a:rPr lang="zh-CN" altLang="en-US"/>
              <a:t>    int y = 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a线程执行</a:t>
            </a:r>
            <a:endParaRPr lang="zh-CN" altLang="en-US"/>
          </a:p>
          <a:p>
            <a:r>
              <a:rPr lang="zh-CN" altLang="en-US"/>
              <a:t>    public void threadA() {</a:t>
            </a:r>
            <a:endParaRPr lang="zh-CN" altLang="en-US"/>
          </a:p>
          <a:p>
            <a:r>
              <a:rPr lang="zh-CN" altLang="en-US"/>
              <a:t>        a = 1;</a:t>
            </a:r>
            <a:endParaRPr lang="zh-CN" altLang="en-US"/>
          </a:p>
          <a:p>
            <a:r>
              <a:rPr lang="zh-CN" altLang="en-US"/>
              <a:t>        x = b;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b线程执行</a:t>
            </a:r>
            <a:endParaRPr lang="zh-CN" altLang="en-US"/>
          </a:p>
          <a:p>
            <a:r>
              <a:rPr lang="zh-CN" altLang="en-US"/>
              <a:t>    public void threadB() {</a:t>
            </a:r>
            <a:endParaRPr lang="zh-CN" altLang="en-US"/>
          </a:p>
          <a:p>
            <a:r>
              <a:rPr lang="zh-CN" altLang="en-US"/>
              <a:t>        b = 2;</a:t>
            </a:r>
            <a:endParaRPr lang="zh-CN" altLang="en-US"/>
          </a:p>
          <a:p>
            <a:r>
              <a:rPr lang="zh-CN" altLang="en-US"/>
              <a:t>        y = a;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有序性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5220" y="1825625"/>
            <a:ext cx="5031105" cy="4351655"/>
          </a:xfrm>
        </p:spPr>
        <p:txBody>
          <a:bodyPr/>
          <a:p>
            <a:r>
              <a:rPr lang="zh-CN" altLang="en-US"/>
              <a:t>为了提高程序执行性能，编译器和处理器对指令进行重排序。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重排序过程不会影响到单线程程序的执行，却会影响到多线程并发执行的正确性。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可能出现 </a:t>
            </a:r>
            <a:r>
              <a:rPr lang="en-US" altLang="zh-CN"/>
              <a:t>a = 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1825625"/>
            <a:ext cx="44151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class Reorder {</a:t>
            </a:r>
            <a:endParaRPr lang="zh-CN" altLang="en-US"/>
          </a:p>
          <a:p>
            <a:r>
              <a:rPr lang="zh-CN" altLang="en-US"/>
              <a:t>    int x = 0;</a:t>
            </a:r>
            <a:endParaRPr lang="zh-CN" altLang="en-US"/>
          </a:p>
          <a:p>
            <a:r>
              <a:rPr lang="zh-CN" altLang="en-US"/>
              <a:t>    boolean flag = false;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void writer() {</a:t>
            </a:r>
            <a:endParaRPr lang="zh-CN" altLang="en-US"/>
          </a:p>
          <a:p>
            <a:r>
              <a:rPr lang="zh-CN" altLang="en-US"/>
              <a:t>        x = 1;</a:t>
            </a:r>
            <a:endParaRPr lang="zh-CN" altLang="en-US"/>
          </a:p>
          <a:p>
            <a:r>
              <a:rPr lang="zh-CN" altLang="en-US"/>
              <a:t>        flag = true;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public void reader() {</a:t>
            </a:r>
            <a:endParaRPr lang="zh-CN" altLang="en-US"/>
          </a:p>
          <a:p>
            <a:r>
              <a:rPr lang="zh-CN" altLang="en-US"/>
              <a:t>        if (flag) {</a:t>
            </a:r>
            <a:endParaRPr lang="zh-CN" altLang="en-US"/>
          </a:p>
          <a:p>
            <a:r>
              <a:rPr lang="zh-CN" altLang="en-US"/>
              <a:t>            int a = x * x;</a:t>
            </a:r>
            <a:endParaRPr lang="zh-CN" altLang="en-US"/>
          </a:p>
          <a:p>
            <a:r>
              <a:rPr lang="zh-CN" altLang="en-US"/>
              <a:t>            ...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原子性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5220" y="1825625"/>
            <a:ext cx="5031105" cy="4351655"/>
          </a:xfrm>
        </p:spPr>
        <p:txBody>
          <a:bodyPr/>
          <a:p>
            <a:r>
              <a:rPr lang="zh-CN" altLang="en-US"/>
              <a:t>对基本数据类型的变量的读取和赋值操作是原子性操作，即这些操作是不可被中断的，要么执行，要么不执行。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825625"/>
            <a:ext cx="55454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= 1;  // 原子性（赋值常量）</a:t>
            </a:r>
            <a:endParaRPr lang="zh-CN" altLang="en-US"/>
          </a:p>
          <a:p>
            <a:r>
              <a:rPr lang="zh-CN" altLang="en-US">
                <a:sym typeface="+mn-ea"/>
              </a:rPr>
              <a:t>System.out.println(x); // 原子性（读取变量）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y = x; // 不是原子性 </a:t>
            </a:r>
            <a:r>
              <a:rPr lang="en-US" altLang="zh-CN"/>
              <a:t>(</a:t>
            </a:r>
            <a:r>
              <a:rPr lang="zh-CN" altLang="en-US"/>
              <a:t>读取</a:t>
            </a:r>
            <a:r>
              <a:rPr lang="en-US" altLang="zh-CN"/>
              <a:t>x, </a:t>
            </a:r>
            <a:r>
              <a:rPr lang="zh-CN" altLang="en-US"/>
              <a:t>再赋值给</a:t>
            </a:r>
            <a:r>
              <a:rPr lang="en-US" altLang="zh-CN"/>
              <a:t>y)</a:t>
            </a:r>
            <a:endParaRPr lang="zh-CN" altLang="en-US"/>
          </a:p>
          <a:p>
            <a:r>
              <a:rPr lang="zh-CN" altLang="en-US"/>
              <a:t>x = x + 1; // 不是原子性 </a:t>
            </a:r>
            <a:r>
              <a:rPr lang="en-US" altLang="zh-CN"/>
              <a:t>(</a:t>
            </a:r>
            <a:r>
              <a:rPr lang="zh-CN" altLang="en-US"/>
              <a:t>读取</a:t>
            </a:r>
            <a:r>
              <a:rPr lang="en-US" altLang="zh-CN"/>
              <a:t>x, </a:t>
            </a:r>
            <a:r>
              <a:rPr lang="zh-CN" altLang="en-US"/>
              <a:t>再加</a:t>
            </a:r>
            <a:r>
              <a:rPr lang="en-US" altLang="zh-CN"/>
              <a:t>1</a:t>
            </a:r>
            <a:r>
              <a:rPr lang="zh-CN" altLang="en-US"/>
              <a:t>，再赋值给</a:t>
            </a:r>
            <a:r>
              <a:rPr lang="en-US" altLang="zh-CN"/>
              <a:t>x)</a:t>
            </a:r>
            <a:endParaRPr lang="zh-CN" altLang="en-US"/>
          </a:p>
          <a:p>
            <a:r>
              <a:rPr lang="zh-CN" altLang="en-US"/>
              <a:t>x++; // 不是原子性 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读取</a:t>
            </a:r>
            <a:r>
              <a:rPr lang="en-US" altLang="zh-CN">
                <a:sym typeface="+mn-ea"/>
              </a:rPr>
              <a:t>x, </a:t>
            </a:r>
            <a:r>
              <a:rPr lang="zh-CN" altLang="en-US">
                <a:sym typeface="+mn-ea"/>
              </a:rPr>
              <a:t>再加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，再赋值给</a:t>
            </a:r>
            <a:r>
              <a:rPr lang="en-US" altLang="zh-CN">
                <a:sym typeface="+mn-ea"/>
              </a:rPr>
              <a:t>x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可见性、有序性和原子性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1" u="sng"/>
              <a:t>可见性</a:t>
            </a:r>
            <a:r>
              <a:rPr lang="zh-CN" altLang="en-US"/>
              <a:t>: 一个线程改变共享变量，可能并没有立即刷新到主内存，这个时候另一个线程读取共享变量，就是改变之前的值。所以这个共享变量的改变对其他线程并不是可见的。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 u="sng"/>
              <a:t>有序性</a:t>
            </a:r>
            <a:r>
              <a:rPr lang="zh-CN" altLang="en-US"/>
              <a:t>: 编译器和处理器会对指令进行重排序，语句的顺序发生改变，这样在多线程的情况下，可能出现奇怪的异常。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 u="sng"/>
              <a:t>原子性</a:t>
            </a:r>
            <a:r>
              <a:rPr lang="zh-CN" altLang="en-US"/>
              <a:t>: 只有对基本数据类型的变量的读取和赋值操作是原子性操作。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缓存一致性协议 </a:t>
            </a:r>
            <a:r>
              <a:rPr lang="en-US" altLang="zh-CN"/>
              <a:t>MESI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Intel CPU MESI协议中，缓存的每个数据单位（称为cache line，一般64字节）维护两个状态位，使得每个数据单位可能处于 M、E、S或I 这四种状态之一。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M </a:t>
            </a:r>
            <a:r>
              <a:rPr lang="en-US" altLang="zh-CN"/>
              <a:t>- </a:t>
            </a:r>
            <a:r>
              <a:rPr lang="zh-CN" altLang="en-US"/>
              <a:t>被修改的(Modified)：只在本CPU中有缓存，且其数据已被修改，没有更新到内存中</a:t>
            </a:r>
            <a:endParaRPr lang="zh-CN" altLang="en-US"/>
          </a:p>
          <a:p>
            <a:pPr lvl="1"/>
            <a:r>
              <a:rPr lang="zh-CN" altLang="en-US"/>
              <a:t>E </a:t>
            </a:r>
            <a:r>
              <a:rPr lang="en-US" altLang="zh-CN"/>
              <a:t>- </a:t>
            </a:r>
            <a:r>
              <a:rPr lang="zh-CN" altLang="en-US"/>
              <a:t>独占的(Exclusive)：只在本CPU中有缓存，且其数据没有被修改，与内存一致</a:t>
            </a:r>
            <a:endParaRPr lang="zh-CN" altLang="en-US"/>
          </a:p>
          <a:p>
            <a:pPr lvl="1"/>
            <a:r>
              <a:rPr lang="zh-CN" altLang="en-US"/>
              <a:t>S </a:t>
            </a:r>
            <a:r>
              <a:rPr lang="en-US" altLang="zh-CN"/>
              <a:t>- </a:t>
            </a:r>
            <a:r>
              <a:rPr lang="zh-CN" altLang="en-US"/>
              <a:t>共享的(Shared)：在多个CPU中有缓存</a:t>
            </a:r>
            <a:endParaRPr lang="zh-CN" altLang="en-US"/>
          </a:p>
          <a:p>
            <a:pPr lvl="1"/>
            <a:r>
              <a:rPr lang="zh-CN" altLang="en-US"/>
              <a:t>I </a:t>
            </a:r>
            <a:r>
              <a:rPr lang="en-US" altLang="zh-CN"/>
              <a:t>-</a:t>
            </a:r>
            <a:r>
              <a:rPr lang="zh-CN" altLang="en-US"/>
              <a:t>无效的(Invalid)：本CPU中的这份缓存已经无效了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内存屏障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73045"/>
            <a:ext cx="10725785" cy="2364740"/>
          </a:xfrm>
        </p:spPr>
        <p:txBody>
          <a:bodyPr>
            <a:normAutofit fontScale="90000"/>
          </a:bodyPr>
          <a:p>
            <a:r>
              <a:rPr lang="en-US" altLang="zh-CN" b="1">
                <a:sym typeface="+mn-ea"/>
              </a:rPr>
              <a:t>Unsafe.</a:t>
            </a:r>
            <a:r>
              <a:rPr lang="zh-CN" altLang="en-US" b="1">
                <a:sym typeface="+mn-ea"/>
              </a:rPr>
              <a:t>loadFence()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该方法之前所有load操作在内存屏障之前完成。</a:t>
            </a:r>
            <a:endParaRPr lang="zh-CN" altLang="en-US"/>
          </a:p>
          <a:p>
            <a:endParaRPr lang="zh-CN" altLang="en-US"/>
          </a:p>
          <a:p>
            <a:r>
              <a:rPr lang="en-US" altLang="zh-CN" b="1">
                <a:sym typeface="+mn-ea"/>
              </a:rPr>
              <a:t>Unsafe.</a:t>
            </a:r>
            <a:r>
              <a:rPr lang="zh-CN" altLang="en-US" b="1">
                <a:sym typeface="+mn-ea"/>
              </a:rPr>
              <a:t>storeFence()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该方法之前所有store操作在内存屏障之前完成。</a:t>
            </a:r>
            <a:endParaRPr lang="zh-CN" altLang="en-US"/>
          </a:p>
          <a:p>
            <a:endParaRPr lang="zh-CN" altLang="en-US"/>
          </a:p>
          <a:p>
            <a:r>
              <a:rPr lang="en-US" altLang="zh-CN" b="1">
                <a:sym typeface="+mn-ea"/>
              </a:rPr>
              <a:t>Unsafe.</a:t>
            </a:r>
            <a:r>
              <a:rPr lang="zh-CN" altLang="en-US" b="1">
                <a:sym typeface="+mn-ea"/>
              </a:rPr>
              <a:t>fullFence()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该方法之前所有load、store操作在内存屏障之前完成。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10515600" cy="782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内存屏障禁止指令重排，解决了 可见性、有序性 问题。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volatile关键字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7065" y="1825625"/>
            <a:ext cx="4356735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volatile关键字，相当于给变量添加加了内存屏障。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825625"/>
            <a:ext cx="572706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//使用volatile声明一个基本数据类型变量vl</a:t>
            </a:r>
            <a:endParaRPr lang="zh-CN" altLang="en-US"/>
          </a:p>
          <a:p>
            <a:r>
              <a:rPr lang="zh-CN" altLang="en-US"/>
              <a:t>    volatile long vl = 0L;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//对于单个volatile基本数据类型变量赋值</a:t>
            </a:r>
            <a:endParaRPr lang="zh-CN" altLang="en-US"/>
          </a:p>
          <a:p>
            <a:r>
              <a:rPr lang="zh-CN" altLang="en-US"/>
              <a:t>    public void set(long l) {</a:t>
            </a:r>
            <a:endParaRPr lang="zh-CN" altLang="en-US"/>
          </a:p>
          <a:p>
            <a:r>
              <a:rPr lang="zh-CN" altLang="en-US"/>
              <a:t>        vl = l;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//对于单个volatile基本数据类型变量的复合操作</a:t>
            </a:r>
            <a:endParaRPr lang="zh-CN" altLang="en-US"/>
          </a:p>
          <a:p>
            <a:r>
              <a:rPr lang="zh-CN" altLang="en-US"/>
              <a:t>    public void getAndIncrement () {</a:t>
            </a:r>
            <a:endParaRPr lang="zh-CN" altLang="en-US"/>
          </a:p>
          <a:p>
            <a:r>
              <a:rPr lang="zh-CN" altLang="en-US"/>
              <a:t>        vl++;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//对于单个volatile基本数据类型变量读取</a:t>
            </a:r>
            <a:endParaRPr lang="zh-CN" altLang="en-US"/>
          </a:p>
          <a:p>
            <a:r>
              <a:rPr lang="zh-CN" altLang="en-US"/>
              <a:t>    public long get() {</a:t>
            </a:r>
            <a:endParaRPr lang="zh-CN" altLang="en-US"/>
          </a:p>
          <a:p>
            <a:r>
              <a:rPr lang="zh-CN" altLang="en-US"/>
              <a:t>        return vl;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8437</Words>
  <Application>WPS 演示</Application>
  <PresentationFormat>宽屏</PresentationFormat>
  <Paragraphs>490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方正书宋_GBK</vt:lpstr>
      <vt:lpstr>Wingdings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汉仪书宋二KW</vt:lpstr>
      <vt:lpstr>Office 主题</vt:lpstr>
      <vt:lpstr>Java Concurrent Programming</vt:lpstr>
      <vt:lpstr>Java Memory Model (JMM)</vt:lpstr>
      <vt:lpstr>可见性</vt:lpstr>
      <vt:lpstr>有序性</vt:lpstr>
      <vt:lpstr>原子性</vt:lpstr>
      <vt:lpstr>可见性、有序性和原子性</vt:lpstr>
      <vt:lpstr>缓存一致性协议 MESI</vt:lpstr>
      <vt:lpstr>内存屏障</vt:lpstr>
      <vt:lpstr>volatile关键字</vt:lpstr>
      <vt:lpstr>CAS（Compare-And-Swap）并行程序的基石</vt:lpstr>
      <vt:lpstr>Java CAS</vt:lpstr>
      <vt:lpstr>Atomic 原子操作</vt:lpstr>
      <vt:lpstr>Java 线程状态</vt:lpstr>
      <vt:lpstr>OS 线程状态</vt:lpstr>
      <vt:lpstr>PowerPoint 演示文稿</vt:lpstr>
      <vt:lpstr>线程中断标记</vt:lpstr>
      <vt:lpstr>Object.wait &amp; Object.notify/notifyAll</vt:lpstr>
      <vt:lpstr>LockSupport 锁支持</vt:lpstr>
      <vt:lpstr>Unsafe 锁支持</vt:lpstr>
      <vt:lpstr>AQS--AbstractQueuedSynchronizer</vt:lpstr>
      <vt:lpstr>AQS-同步状态的原子性管理</vt:lpstr>
      <vt:lpstr>AQS-阻塞线程的存储队列</vt:lpstr>
      <vt:lpstr>AQS-阻塞线程的存储队列</vt:lpstr>
      <vt:lpstr>AQS-阻塞线程的存储队列</vt:lpstr>
      <vt:lpstr>AQS-线程的阻塞和解除阻塞</vt:lpstr>
      <vt:lpstr>PowerPoint 演示文稿</vt:lpstr>
      <vt:lpstr>Wait queue node class</vt:lpstr>
      <vt:lpstr>Wait queue node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gelnyang</dc:creator>
  <cp:lastModifiedBy>gelnyang</cp:lastModifiedBy>
  <cp:revision>157</cp:revision>
  <dcterms:created xsi:type="dcterms:W3CDTF">2021-09-13T11:34:17Z</dcterms:created>
  <dcterms:modified xsi:type="dcterms:W3CDTF">2021-09-13T11:34:17Z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