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4" r:id="rId7"/>
    <p:sldId id="265" r:id="rId8"/>
    <p:sldId id="293" r:id="rId9"/>
    <p:sldId id="294" r:id="rId10"/>
    <p:sldId id="266" r:id="rId11"/>
    <p:sldId id="281" r:id="rId12"/>
    <p:sldId id="267" r:id="rId13"/>
    <p:sldId id="271" r:id="rId14"/>
    <p:sldId id="269" r:id="rId15"/>
    <p:sldId id="268" r:id="rId16"/>
    <p:sldId id="258" r:id="rId17"/>
    <p:sldId id="257" r:id="rId18"/>
    <p:sldId id="259" r:id="rId19"/>
    <p:sldId id="272" r:id="rId20"/>
    <p:sldId id="278" r:id="rId21"/>
    <p:sldId id="279" r:id="rId22"/>
    <p:sldId id="27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mysql index simple guide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wongoo, 2021-01-13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联合索引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015" y="2782570"/>
            <a:ext cx="7924800" cy="407543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245"/>
          </a:xfrm>
        </p:spPr>
        <p:txBody>
          <a:bodyPr>
            <a:normAutofit/>
          </a:bodyPr>
          <a:p>
            <a:r>
              <a:rPr lang="en-US" altLang="zh-CN" i="1"/>
              <a:t>create table t1(a int primary key, b int,c int,d int, e varchar(20))</a:t>
            </a:r>
            <a:endParaRPr lang="en-US" altLang="zh-CN" i="1"/>
          </a:p>
          <a:p>
            <a:r>
              <a:rPr lang="en-US" altLang="zh-CN" i="1"/>
              <a:t>create index idx_t1_bcd on t1(b,c,d)</a:t>
            </a:r>
            <a:endParaRPr lang="zh-CN" altLang="en-US" sz="28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联合索引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多个列组成的索引，比如 </a:t>
            </a:r>
            <a:r>
              <a:rPr lang="en-US" altLang="zh-CN"/>
              <a:t>index(</a:t>
            </a:r>
            <a:r>
              <a:rPr lang="zh-CN" altLang="en-US"/>
              <a:t>a,</a:t>
            </a:r>
            <a:r>
              <a:rPr lang="en-US" altLang="zh-CN"/>
              <a:t>b</a:t>
            </a:r>
            <a:r>
              <a:rPr lang="zh-CN" altLang="en-US"/>
              <a:t>,</a:t>
            </a:r>
            <a:r>
              <a:rPr lang="en-US" altLang="zh-CN"/>
              <a:t>c)</a:t>
            </a:r>
            <a:endParaRPr lang="zh-CN" altLang="en-US"/>
          </a:p>
          <a:p>
            <a:r>
              <a:rPr lang="zh-CN" altLang="en-US" sz="2800">
                <a:sym typeface="+mn-ea"/>
              </a:rPr>
              <a:t>最左前缀匹配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查询条件中匹配最左边开始的连续一个或几个条件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支持a | a,b | a,b,c 3种组合进行查找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支持前缀模糊匹配</a:t>
            </a:r>
            <a:endParaRPr lang="zh-CN" altLang="en-US"/>
          </a:p>
          <a:p>
            <a:r>
              <a:rPr lang="zh-CN" altLang="en-US"/>
              <a:t>如果联合索引中包含主键，则优先使用主键</a:t>
            </a:r>
            <a:endParaRPr lang="zh-CN" altLang="en-US"/>
          </a:p>
          <a:p>
            <a:r>
              <a:rPr lang="zh-CN" altLang="en-US"/>
              <a:t>查询优化器自动调整where子句的条件顺序以使用适合的索引</a:t>
            </a: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联合索引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>
                <a:sym typeface="+mn-ea"/>
              </a:rPr>
              <a:t>优势及条件</a:t>
            </a:r>
            <a:r>
              <a:rPr lang="en-US" altLang="zh-CN">
                <a:sym typeface="+mn-ea"/>
              </a:rPr>
              <a:t>: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避免回表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单列查询返回行较多，多列同时查返回行较少，联合索引更高效</a:t>
            </a:r>
            <a:endParaRPr lang="zh-CN" altLang="en-US"/>
          </a:p>
          <a:p>
            <a:r>
              <a:rPr lang="zh-CN" altLang="en-US" sz="2800">
                <a:sym typeface="+mn-ea"/>
              </a:rPr>
              <a:t>劣势</a:t>
            </a:r>
            <a:r>
              <a:rPr lang="en-US" altLang="zh-CN" sz="2800">
                <a:sym typeface="+mn-ea"/>
              </a:rPr>
              <a:t>:</a:t>
            </a:r>
            <a:endParaRPr lang="en-US" altLang="zh-CN" sz="2800"/>
          </a:p>
          <a:p>
            <a:pPr lvl="1"/>
            <a:r>
              <a:rPr lang="zh-CN" altLang="en-US">
                <a:sym typeface="+mn-ea"/>
              </a:rPr>
              <a:t>索引越多插入明显慢得多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INSERT/DELETE/UPDATE </a:t>
            </a:r>
            <a:r>
              <a:rPr lang="zh-CN" altLang="en-US">
                <a:sym typeface="+mn-ea"/>
              </a:rPr>
              <a:t>都会导致索引调整</a:t>
            </a:r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避免超过3列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区分度最高的在最左边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等值查询的列建在前、范围查询的列建在后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建索引会产生表级锁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海量数据表有频繁更新，可先删除索引，插入数据，再重新建立索引</a:t>
            </a:r>
            <a:endParaRPr lang="zh-CN" altLang="en-US">
              <a:sym typeface="+mn-ea"/>
            </a:endParaRPr>
          </a:p>
          <a:p>
            <a:pPr lvl="1"/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创建索引的条件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字段重复率较低</a:t>
            </a:r>
            <a:r>
              <a:rPr lang="en-US" altLang="zh-CN"/>
              <a:t>(选择性高)</a:t>
            </a:r>
            <a:endParaRPr lang="zh-CN" altLang="en-US"/>
          </a:p>
          <a:p>
            <a:pPr lvl="1"/>
            <a:r>
              <a:rPr lang="zh-CN" altLang="en-US"/>
              <a:t>一个字段不重复的总量与数据总量的比值，越大选择性越好。</a:t>
            </a:r>
            <a:endParaRPr lang="zh-CN" altLang="en-US"/>
          </a:p>
          <a:p>
            <a:pPr lvl="2"/>
            <a:r>
              <a:rPr lang="zh-CN" altLang="en-US"/>
              <a:t>SELECT count(DISTINCT(</a:t>
            </a:r>
            <a:r>
              <a:rPr lang="en-US" altLang="zh-CN"/>
              <a:t>field</a:t>
            </a:r>
            <a:r>
              <a:rPr lang="zh-CN" altLang="en-US"/>
              <a:t>))/count(*) AS Selectivity FROM table;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选择性低的例子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字段 </a:t>
            </a:r>
            <a:r>
              <a:rPr lang="en-US" altLang="zh-CN">
                <a:sym typeface="+mn-ea"/>
              </a:rPr>
              <a:t>sex, </a:t>
            </a:r>
            <a:r>
              <a:rPr lang="zh-CN" altLang="en-US">
                <a:sym typeface="+mn-ea"/>
              </a:rPr>
              <a:t>值 </a:t>
            </a:r>
            <a:r>
              <a:rPr lang="en-US" altLang="zh-CN">
                <a:sym typeface="+mn-ea"/>
              </a:rPr>
              <a:t>0/1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字段 </a:t>
            </a:r>
            <a:r>
              <a:rPr lang="en-US" altLang="zh-CN">
                <a:sym typeface="+mn-ea"/>
              </a:rPr>
              <a:t>status, </a:t>
            </a:r>
            <a:r>
              <a:rPr lang="zh-CN" altLang="en-US">
                <a:sym typeface="+mn-ea"/>
              </a:rPr>
              <a:t>值 </a:t>
            </a:r>
            <a:r>
              <a:rPr lang="en-US" altLang="zh-CN">
                <a:sym typeface="+mn-ea"/>
              </a:rPr>
              <a:t>0,1,2,3,4,5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字段前缀索引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截取字段的前缀部分来创建索引，关键看截取多长时查询效率高。</a:t>
            </a:r>
            <a:endParaRPr lang="zh-CN" altLang="en-US"/>
          </a:p>
          <a:p>
            <a:pPr lvl="1"/>
            <a:r>
              <a:rPr lang="zh-CN" altLang="en-US"/>
              <a:t>截取</a:t>
            </a:r>
            <a:r>
              <a:rPr lang="en-US" altLang="zh-CN"/>
              <a:t>username</a:t>
            </a:r>
            <a:r>
              <a:rPr lang="zh-CN" altLang="en-US"/>
              <a:t>前4个字符创建索引</a:t>
            </a:r>
            <a:endParaRPr lang="zh-CN" altLang="en-US"/>
          </a:p>
          <a:p>
            <a:pPr lvl="2"/>
            <a:r>
              <a:rPr lang="en-US" altLang="zh-CN" i="1"/>
              <a:t>create </a:t>
            </a:r>
            <a:r>
              <a:rPr lang="zh-CN" altLang="en-US" i="1"/>
              <a:t>INDEX `</a:t>
            </a:r>
            <a:r>
              <a:rPr lang="en-US" altLang="zh-CN" i="1"/>
              <a:t>idx_username4</a:t>
            </a:r>
            <a:r>
              <a:rPr lang="zh-CN" altLang="en-US" i="1"/>
              <a:t>` </a:t>
            </a:r>
            <a:r>
              <a:rPr lang="en-US" altLang="zh-CN" i="1"/>
              <a:t>on user</a:t>
            </a:r>
            <a:r>
              <a:rPr lang="zh-CN" altLang="en-US" i="1"/>
              <a:t>(</a:t>
            </a:r>
            <a:r>
              <a:rPr lang="en-US" altLang="zh-CN" i="1"/>
              <a:t>username</a:t>
            </a:r>
            <a:r>
              <a:rPr lang="zh-CN" altLang="en-US" i="1"/>
              <a:t>(4));</a:t>
            </a:r>
            <a:endParaRPr lang="zh-CN" altLang="en-US" i="1"/>
          </a:p>
          <a:p>
            <a:pPr lvl="2"/>
            <a:r>
              <a:rPr lang="zh-CN" altLang="en-US" i="1"/>
              <a:t>SELECT count(DISTINCT(left(</a:t>
            </a:r>
            <a:r>
              <a:rPr lang="en-US" altLang="zh-CN" i="1"/>
              <a:t>user</a:t>
            </a:r>
            <a:r>
              <a:rPr lang="zh-CN" altLang="en-US" i="1"/>
              <a:t>name, 4)))/count(*) AS Selectivity FROM </a:t>
            </a:r>
            <a:r>
              <a:rPr lang="en-US" altLang="zh-CN" i="1"/>
              <a:t>user</a:t>
            </a:r>
            <a:r>
              <a:rPr lang="zh-CN" altLang="en-US" i="1"/>
              <a:t>;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重复索引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重复索引：指在相同列上按照相同的顺序创建的相同类型的索引</a:t>
            </a:r>
            <a:endParaRPr lang="zh-CN" altLang="en-US"/>
          </a:p>
          <a:p>
            <a:r>
              <a:rPr lang="zh-CN" altLang="en-US"/>
              <a:t>避免创建重复索引</a:t>
            </a:r>
            <a:endParaRPr lang="zh-CN" altLang="en-US"/>
          </a:p>
          <a:p>
            <a:r>
              <a:rPr lang="zh-CN" altLang="en-US"/>
              <a:t>相同列上不同类型的索引不是重复索引，可满足不同查询需求</a:t>
            </a:r>
            <a:endParaRPr lang="zh-CN" altLang="en-US"/>
          </a:p>
          <a:p>
            <a:r>
              <a:rPr lang="zh-CN" altLang="en-US"/>
              <a:t>mysql单独维护每个索引，并且优化器在优化查询的时候也需要逐个地进行考虑，重复索引会影响性能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冗余索引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索引 </a:t>
            </a:r>
            <a:r>
              <a:rPr lang="en-US" altLang="zh-CN"/>
              <a:t>(</a:t>
            </a:r>
            <a:r>
              <a:rPr lang="zh-CN" altLang="en-US"/>
              <a:t>a,b</a:t>
            </a:r>
            <a:r>
              <a:rPr lang="en-US" altLang="zh-CN"/>
              <a:t>) </a:t>
            </a:r>
            <a:r>
              <a:rPr lang="zh-CN" altLang="en-US"/>
              <a:t>是以 </a:t>
            </a:r>
            <a:r>
              <a:rPr lang="en-US" altLang="zh-CN"/>
              <a:t>a </a:t>
            </a:r>
            <a:r>
              <a:rPr lang="zh-CN" altLang="en-US"/>
              <a:t>为前缀的索引</a:t>
            </a:r>
            <a:endParaRPr lang="zh-CN" altLang="en-US"/>
          </a:p>
          <a:p>
            <a:r>
              <a:rPr lang="zh-CN" altLang="en-US"/>
              <a:t>索引 </a:t>
            </a:r>
            <a:r>
              <a:rPr lang="en-US" altLang="zh-CN"/>
              <a:t>(</a:t>
            </a:r>
            <a:r>
              <a:rPr lang="zh-CN" altLang="en-US"/>
              <a:t>a,b</a:t>
            </a:r>
            <a:r>
              <a:rPr lang="en-US" altLang="zh-CN"/>
              <a:t>) </a:t>
            </a:r>
            <a:r>
              <a:rPr lang="zh-CN" altLang="en-US"/>
              <a:t>可以当作 (a) 来使用</a:t>
            </a:r>
            <a:endParaRPr lang="zh-CN" altLang="en-US"/>
          </a:p>
          <a:p>
            <a:r>
              <a:rPr lang="zh-CN" altLang="en-US"/>
              <a:t>对于索引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(a,b)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索引 </a:t>
            </a:r>
            <a:r>
              <a:rPr lang="en-US" altLang="zh-CN"/>
              <a:t>(a) </a:t>
            </a:r>
            <a:r>
              <a:rPr lang="zh-CN" altLang="en-US"/>
              <a:t>是冗余索引</a:t>
            </a:r>
            <a:endParaRPr lang="zh-CN" altLang="en-US"/>
          </a:p>
          <a:p>
            <a:r>
              <a:rPr lang="zh-CN" altLang="en-US">
                <a:sym typeface="+mn-ea"/>
              </a:rPr>
              <a:t>对于索引 </a:t>
            </a:r>
            <a:r>
              <a:rPr lang="en-US" altLang="zh-CN">
                <a:sym typeface="+mn-ea"/>
              </a:rPr>
              <a:t>(a,b)</a:t>
            </a:r>
            <a:r>
              <a:rPr lang="zh-CN" altLang="en-US">
                <a:sym typeface="+mn-ea"/>
              </a:rPr>
              <a:t>，索引 </a:t>
            </a:r>
            <a:r>
              <a:rPr lang="en-US" altLang="zh-CN">
                <a:sym typeface="+mn-ea"/>
              </a:rPr>
              <a:t>(b) </a:t>
            </a:r>
            <a:r>
              <a:rPr lang="zh-CN" altLang="en-US">
                <a:sym typeface="+mn-ea"/>
              </a:rPr>
              <a:t>不是冗余索引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对于索引 </a:t>
            </a:r>
            <a:r>
              <a:rPr lang="en-US" altLang="zh-CN">
                <a:sym typeface="+mn-ea"/>
              </a:rPr>
              <a:t>(a,b)</a:t>
            </a:r>
            <a:r>
              <a:rPr lang="zh-CN" altLang="en-US">
                <a:sym typeface="+mn-ea"/>
              </a:rPr>
              <a:t>，索引 </a:t>
            </a:r>
            <a:r>
              <a:rPr lang="en-US" altLang="zh-CN">
                <a:sym typeface="+mn-ea"/>
              </a:rPr>
              <a:t>(b,a) </a:t>
            </a:r>
            <a:r>
              <a:rPr lang="zh-CN" altLang="en-US">
                <a:sym typeface="+mn-ea"/>
              </a:rPr>
              <a:t>不是冗余索引</a:t>
            </a:r>
            <a:endParaRPr lang="zh-CN" altLang="en-US">
              <a:sym typeface="+mn-ea"/>
            </a:endParaRPr>
          </a:p>
          <a:p>
            <a:r>
              <a:rPr lang="zh-CN" altLang="en-US"/>
              <a:t>innodb中主键</a:t>
            </a:r>
            <a:r>
              <a:rPr lang="en-US" altLang="zh-CN"/>
              <a:t>id</a:t>
            </a:r>
            <a:r>
              <a:rPr lang="zh-CN" altLang="en-US"/>
              <a:t>已经包含在二级索引中，故</a:t>
            </a:r>
            <a:r>
              <a:rPr lang="en-US" altLang="zh-CN"/>
              <a:t>(</a:t>
            </a:r>
            <a:r>
              <a:rPr lang="zh-CN" altLang="en-US"/>
              <a:t>a,id</a:t>
            </a:r>
            <a:r>
              <a:rPr lang="en-US" altLang="zh-CN"/>
              <a:t>)</a:t>
            </a:r>
            <a:r>
              <a:rPr lang="zh-CN" altLang="en-US"/>
              <a:t>为冗余索引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未使用的索引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有一些永远不使用的索引，完全是累赘，建议考虑删除</a:t>
            </a:r>
            <a:endParaRPr lang="zh-CN" altLang="en-US"/>
          </a:p>
          <a:p>
            <a:r>
              <a:rPr lang="zh-CN" altLang="en-US"/>
              <a:t>information_schema.index_statistics 查每个索引的使用频率</a:t>
            </a:r>
            <a:endParaRPr lang="zh-CN" altLang="en-US"/>
          </a:p>
          <a:p>
            <a:r>
              <a:rPr lang="zh-CN" altLang="en-US"/>
              <a:t>explain 所有</a:t>
            </a:r>
            <a:r>
              <a:rPr lang="en-US" altLang="zh-CN"/>
              <a:t>sql</a:t>
            </a:r>
            <a:r>
              <a:rPr lang="zh-CN" altLang="en-US"/>
              <a:t>语句检查是否会用到索引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索引合并优化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zh-CN" altLang="en-US" sz="2400">
                <a:sym typeface="+mn-ea"/>
              </a:rPr>
              <a:t>基于单表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将多个范围扫描结果合并为一个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en-US" altLang="zh-CN" sz="2400" i="1">
                <a:sym typeface="+mn-ea"/>
              </a:rPr>
              <a:t>Where </a:t>
            </a:r>
            <a:r>
              <a:rPr lang="zh-CN" altLang="en-US" sz="2400">
                <a:sym typeface="+mn-ea"/>
              </a:rPr>
              <a:t>条件包含深层 </a:t>
            </a:r>
            <a:r>
              <a:rPr lang="en-US" altLang="zh-CN" sz="2400" i="1">
                <a:sym typeface="+mn-ea"/>
              </a:rPr>
              <a:t>and/or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嵌套则不会进行优化</a:t>
            </a:r>
            <a:endParaRPr lang="zh-CN" altLang="en-US" sz="2800"/>
          </a:p>
          <a:p>
            <a:pPr lvl="1" fontAlgn="auto">
              <a:lnSpc>
                <a:spcPct val="100000"/>
              </a:lnSpc>
            </a:pPr>
            <a:r>
              <a:rPr lang="zh-CN" altLang="en-US" sz="2000" i="1">
                <a:sym typeface="+mn-ea"/>
              </a:rPr>
              <a:t>(x AND y) OR z =&gt; (x OR z) AND (y OR z)</a:t>
            </a:r>
            <a:endParaRPr lang="zh-CN" altLang="en-US" sz="2000" i="1"/>
          </a:p>
          <a:p>
            <a:pPr lvl="1" fontAlgn="auto">
              <a:lnSpc>
                <a:spcPct val="100000"/>
              </a:lnSpc>
            </a:pPr>
            <a:r>
              <a:rPr lang="zh-CN" altLang="en-US" sz="2000" i="1">
                <a:sym typeface="+mn-ea"/>
              </a:rPr>
              <a:t>(x OR y) AND z =&gt; (x AND z) OR (y AND z)</a:t>
            </a:r>
            <a:endParaRPr lang="zh-CN" altLang="en-US" sz="2800" i="1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执行计划 </a:t>
            </a:r>
            <a:r>
              <a:rPr lang="zh-CN" altLang="en-US" sz="2000" i="1"/>
              <a:t>type=index_merge </a:t>
            </a:r>
            <a:r>
              <a:rPr lang="zh-CN" altLang="en-US" sz="2400"/>
              <a:t>时</a:t>
            </a:r>
            <a:r>
              <a:rPr lang="en-US" altLang="zh-CN" sz="2400"/>
              <a:t>, </a:t>
            </a:r>
            <a:r>
              <a:rPr lang="zh-CN" altLang="en-US" sz="2000" i="1"/>
              <a:t>key</a:t>
            </a:r>
            <a:r>
              <a:rPr lang="zh-CN" altLang="en-US" sz="2400"/>
              <a:t>列为合并的索引列表，</a:t>
            </a:r>
            <a:r>
              <a:rPr lang="zh-CN" altLang="en-US" sz="2000" i="1"/>
              <a:t>Extra</a:t>
            </a:r>
            <a:r>
              <a:rPr lang="zh-CN" altLang="en-US" sz="2400"/>
              <a:t>列说明具体合并算法</a:t>
            </a:r>
            <a:r>
              <a:rPr lang="en-US" altLang="zh-CN" sz="2400"/>
              <a:t>(</a:t>
            </a:r>
            <a:r>
              <a:rPr lang="zh-CN" altLang="en-US" sz="2000" i="1"/>
              <a:t>Using intersect/union/sort_union</a:t>
            </a:r>
            <a:r>
              <a:rPr lang="en-US" altLang="zh-CN" sz="2400"/>
              <a:t>)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交集算法</a:t>
            </a:r>
            <a:r>
              <a:rPr lang="en-US" altLang="zh-CN" sz="2400"/>
              <a:t>: </a:t>
            </a:r>
            <a:r>
              <a:rPr lang="zh-CN" altLang="en-US" sz="2000" i="1"/>
              <a:t>SELECT * FROM </a:t>
            </a:r>
            <a:r>
              <a:rPr lang="en-US" altLang="zh-CN" sz="2000" i="1"/>
              <a:t>t1</a:t>
            </a:r>
            <a:r>
              <a:rPr lang="zh-CN" altLang="en-US" sz="2000" i="1"/>
              <a:t> WHERE primary_key &lt; 10 AND ke</a:t>
            </a:r>
            <a:r>
              <a:rPr lang="en-US" altLang="zh-CN" sz="2000" i="1"/>
              <a:t>y</a:t>
            </a:r>
            <a:r>
              <a:rPr lang="zh-CN" altLang="en-US" sz="2000" i="1"/>
              <a:t>1 = 20;</a:t>
            </a:r>
            <a:endParaRPr lang="zh-CN" altLang="en-US" sz="2000" i="1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并集算法</a:t>
            </a:r>
            <a:r>
              <a:rPr lang="en-US" altLang="zh-CN" sz="2400"/>
              <a:t>: </a:t>
            </a:r>
            <a:r>
              <a:rPr lang="zh-CN" altLang="en-US" sz="2000" i="1"/>
              <a:t>SELECT * FROM t1 WHERE key1 = 1 OR key2 = 2 OR key3 = 3;</a:t>
            </a:r>
            <a:endParaRPr lang="zh-CN" altLang="en-US" sz="2000" i="1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排序并集算法</a:t>
            </a:r>
            <a:r>
              <a:rPr lang="en-US" altLang="zh-CN" sz="2400"/>
              <a:t>: </a:t>
            </a:r>
            <a:r>
              <a:rPr lang="zh-CN" altLang="en-US" sz="2000" i="1"/>
              <a:t>SELECT * FROM t</a:t>
            </a:r>
            <a:r>
              <a:rPr lang="en-US" altLang="zh-CN" sz="2000" i="1"/>
              <a:t>1</a:t>
            </a:r>
            <a:r>
              <a:rPr lang="zh-CN" altLang="en-US" sz="2000" i="1"/>
              <a:t> WHERE key1 &lt; 10 OR key2 &lt; 20;</a:t>
            </a:r>
            <a:endParaRPr lang="zh-CN" altLang="en-US" sz="2000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file_sort </a:t>
            </a:r>
            <a:r>
              <a:rPr lang="zh-CN" altLang="en-US"/>
              <a:t>文件排序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50435" cy="4351655"/>
          </a:xfrm>
        </p:spPr>
        <p:txBody>
          <a:bodyPr>
            <a:normAutofit/>
          </a:bodyPr>
          <a:p>
            <a:r>
              <a:rPr lang="zh-CN" altLang="en-US"/>
              <a:t>执行计划 Extra列有filesort</a:t>
            </a:r>
            <a:endParaRPr lang="zh-CN" altLang="en-US"/>
          </a:p>
          <a:p>
            <a:r>
              <a:rPr lang="zh-CN" altLang="en-US"/>
              <a:t>无法通过索引排序</a:t>
            </a:r>
            <a:endParaRPr lang="zh-CN" altLang="en-US"/>
          </a:p>
          <a:p>
            <a:r>
              <a:rPr lang="zh-CN" altLang="en-US"/>
              <a:t>快速排序 + 归并排序</a:t>
            </a:r>
            <a:endParaRPr lang="zh-CN" altLang="en-US"/>
          </a:p>
          <a:p>
            <a:r>
              <a:rPr lang="zh-CN" altLang="en-US"/>
              <a:t>查询字段</a:t>
            </a:r>
            <a:r>
              <a:rPr lang="en-US" altLang="zh-CN"/>
              <a:t>+</a:t>
            </a:r>
            <a:r>
              <a:rPr lang="zh-CN" altLang="en-US"/>
              <a:t>排序字段的长度</a:t>
            </a:r>
            <a:r>
              <a:rPr lang="en-US" altLang="zh-CN"/>
              <a:t>&gt; </a:t>
            </a:r>
            <a:r>
              <a:rPr lang="en-US" altLang="zh-CN" i="1"/>
              <a:t>max_length_for_sort_data</a:t>
            </a:r>
            <a:r>
              <a:rPr lang="zh-CN" altLang="en-US"/>
              <a:t>， 则使用回表排序，否则使用改进文件排序（不用回表二次获取数据）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36715" y="2780030"/>
            <a:ext cx="757555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36715" y="3865245"/>
            <a:ext cx="757555" cy="273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36715" y="1576705"/>
            <a:ext cx="4869815" cy="34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7350" y="1576705"/>
            <a:ext cx="156210" cy="354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26605" y="1576705"/>
            <a:ext cx="156210" cy="354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68285" y="1572895"/>
            <a:ext cx="156210" cy="354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40140" y="1569085"/>
            <a:ext cx="156210" cy="354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29445" y="1569085"/>
            <a:ext cx="156210" cy="354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2"/>
          </p:cNvCxnSpPr>
          <p:nvPr/>
        </p:nvCxnSpPr>
        <p:spPr>
          <a:xfrm>
            <a:off x="6815455" y="1931670"/>
            <a:ext cx="292100" cy="83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25160" y="37414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4" idx="0"/>
          </p:cNvCxnSpPr>
          <p:nvPr/>
        </p:nvCxnSpPr>
        <p:spPr>
          <a:xfrm flipH="1">
            <a:off x="7115810" y="1931670"/>
            <a:ext cx="88900" cy="84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4" idx="0"/>
          </p:cNvCxnSpPr>
          <p:nvPr/>
        </p:nvCxnSpPr>
        <p:spPr>
          <a:xfrm flipH="1">
            <a:off x="7115810" y="1927860"/>
            <a:ext cx="830580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4" idx="0"/>
          </p:cNvCxnSpPr>
          <p:nvPr/>
        </p:nvCxnSpPr>
        <p:spPr>
          <a:xfrm flipH="1">
            <a:off x="7115810" y="1924050"/>
            <a:ext cx="1702435" cy="85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7115810" y="3053080"/>
            <a:ext cx="0" cy="81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42885" y="3229610"/>
            <a:ext cx="1194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quick sort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60690" y="2770505"/>
            <a:ext cx="757555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60690" y="3865245"/>
            <a:ext cx="757555" cy="273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2" idx="2"/>
            <a:endCxn id="21" idx="0"/>
          </p:cNvCxnSpPr>
          <p:nvPr/>
        </p:nvCxnSpPr>
        <p:spPr>
          <a:xfrm flipH="1">
            <a:off x="8439785" y="1924050"/>
            <a:ext cx="1167765" cy="84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018395" y="1576705"/>
            <a:ext cx="156210" cy="354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 flipH="1">
            <a:off x="8456295" y="1931670"/>
            <a:ext cx="1640205" cy="83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2" idx="0"/>
          </p:cNvCxnSpPr>
          <p:nvPr/>
        </p:nvCxnSpPr>
        <p:spPr>
          <a:xfrm>
            <a:off x="8439785" y="3043555"/>
            <a:ext cx="0" cy="821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417050" y="2780030"/>
            <a:ext cx="757555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417050" y="3874770"/>
            <a:ext cx="757555" cy="273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8" idx="2"/>
            <a:endCxn id="29" idx="0"/>
          </p:cNvCxnSpPr>
          <p:nvPr/>
        </p:nvCxnSpPr>
        <p:spPr>
          <a:xfrm>
            <a:off x="9796145" y="3053080"/>
            <a:ext cx="0" cy="821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31" idx="0"/>
          </p:cNvCxnSpPr>
          <p:nvPr/>
        </p:nvCxnSpPr>
        <p:spPr>
          <a:xfrm>
            <a:off x="7115810" y="4138295"/>
            <a:ext cx="1323975" cy="87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2"/>
            <a:endCxn id="31" idx="0"/>
          </p:cNvCxnSpPr>
          <p:nvPr/>
        </p:nvCxnSpPr>
        <p:spPr>
          <a:xfrm>
            <a:off x="8439785" y="4138295"/>
            <a:ext cx="0" cy="87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1" idx="0"/>
          </p:cNvCxnSpPr>
          <p:nvPr/>
        </p:nvCxnSpPr>
        <p:spPr>
          <a:xfrm flipH="1">
            <a:off x="8439785" y="4147820"/>
            <a:ext cx="1356360" cy="86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795260" y="4254500"/>
            <a:ext cx="1287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merge sort</a:t>
            </a:r>
            <a:endParaRPr lang="en-US" altLang="zh-CN"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99020" y="5012055"/>
            <a:ext cx="757555" cy="273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28000" y="5012055"/>
            <a:ext cx="757555" cy="273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85555" y="5012055"/>
            <a:ext cx="757555" cy="273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6489700"/>
            <a:ext cx="5819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参考 https://www.jianshu.com/p/069428a6594e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273665" y="2584450"/>
            <a:ext cx="1918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sort buffer</a:t>
            </a:r>
            <a:endParaRPr lang="zh-CN" altLang="en-US"/>
          </a:p>
          <a:p>
            <a:r>
              <a:rPr lang="zh-CN" altLang="en-US"/>
              <a:t>sort_buffer_size</a:t>
            </a:r>
            <a:endParaRPr lang="zh-CN" altLang="en-US"/>
          </a:p>
        </p:txBody>
      </p:sp>
      <p:cxnSp>
        <p:nvCxnSpPr>
          <p:cNvPr id="41" name="曲线连接符 40"/>
          <p:cNvCxnSpPr>
            <a:stCxn id="36" idx="1"/>
            <a:endCxn id="8" idx="1"/>
          </p:cNvCxnSpPr>
          <p:nvPr/>
        </p:nvCxnSpPr>
        <p:spPr>
          <a:xfrm rot="10800000">
            <a:off x="6737350" y="1753870"/>
            <a:ext cx="661670" cy="3394075"/>
          </a:xfrm>
          <a:prstGeom prst="curvedConnector3">
            <a:avLst>
              <a:gd name="adj1" fmla="val 19069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B-树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91965" cy="4351020"/>
          </a:xfrm>
        </p:spPr>
        <p:txBody>
          <a:bodyPr>
            <a:normAutofit fontScale="80000"/>
          </a:bodyPr>
          <a:p>
            <a:r>
              <a:rPr lang="zh-CN" altLang="en-US"/>
              <a:t>每个节点至多拥有m颗子树；</a:t>
            </a:r>
            <a:endParaRPr lang="zh-CN" altLang="en-US"/>
          </a:p>
          <a:p>
            <a:r>
              <a:rPr lang="zh-CN" altLang="en-US"/>
              <a:t>根节点至少2颗子树（若存在子树的情况下）；</a:t>
            </a:r>
            <a:endParaRPr lang="zh-CN" altLang="en-US"/>
          </a:p>
          <a:p>
            <a:r>
              <a:rPr lang="zh-CN" altLang="en-US"/>
              <a:t>非根节点至少拥有m/2颗子树，其范围为m/2 &lt;= childNum(x) &lt;= m；</a:t>
            </a:r>
            <a:endParaRPr lang="zh-CN" altLang="en-US"/>
          </a:p>
          <a:p>
            <a:r>
              <a:rPr lang="zh-CN" altLang="en-US"/>
              <a:t>所有叶子节点都在同一层，且为null；</a:t>
            </a:r>
            <a:endParaRPr lang="zh-CN" altLang="en-US"/>
          </a:p>
          <a:p>
            <a:r>
              <a:rPr lang="zh-CN" altLang="en-US"/>
              <a:t>有k颗子树的节点，其关键字数为k-1，ceil(m/2)-1 &lt;= keyNum(x) &lt;= m-1;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3645" y="1922145"/>
            <a:ext cx="6905625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file_sort </a:t>
            </a:r>
            <a:r>
              <a:rPr lang="zh-CN" altLang="en-US"/>
              <a:t>文件排序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p>
            <a:r>
              <a:rPr lang="zh-CN" altLang="en-US"/>
              <a:t>造成文件排序</a:t>
            </a:r>
            <a:r>
              <a:rPr lang="zh-CN" altLang="en-US">
                <a:sym typeface="+mn-ea"/>
              </a:rPr>
              <a:t>常见</a:t>
            </a:r>
            <a:r>
              <a:rPr lang="zh-CN" altLang="en-US"/>
              <a:t>的原因</a:t>
            </a:r>
            <a:r>
              <a:rPr lang="en-US" altLang="zh-CN"/>
              <a:t>:</a:t>
            </a:r>
            <a:endParaRPr lang="zh-CN" altLang="en-US"/>
          </a:p>
          <a:p>
            <a:pPr lvl="1"/>
            <a:r>
              <a:rPr lang="zh-CN" altLang="en-US"/>
              <a:t>where与order by语句，使用了不同的索引</a:t>
            </a:r>
            <a:endParaRPr lang="zh-CN" altLang="en-US"/>
          </a:p>
          <a:p>
            <a:pPr lvl="1"/>
            <a:r>
              <a:rPr lang="en-US" altLang="zh-CN"/>
              <a:t>order by </a:t>
            </a:r>
            <a:r>
              <a:rPr lang="zh-CN" altLang="en-US"/>
              <a:t>中的列不包含在相同的索引</a:t>
            </a:r>
            <a:endParaRPr lang="zh-CN" altLang="en-US"/>
          </a:p>
          <a:p>
            <a:pPr lvl="1"/>
            <a:r>
              <a:rPr lang="zh-CN" altLang="en-US"/>
              <a:t>where或</a:t>
            </a:r>
            <a:r>
              <a:rPr lang="en-US" altLang="zh-CN"/>
              <a:t>order by </a:t>
            </a:r>
            <a:r>
              <a:rPr lang="zh-CN" altLang="en-US"/>
              <a:t>语句中索引列使用了表达式，包括函数表达式</a:t>
            </a:r>
            <a:endParaRPr lang="zh-CN" altLang="en-US"/>
          </a:p>
          <a:p>
            <a:pPr lvl="1"/>
            <a:r>
              <a:rPr lang="zh-CN" altLang="en-US"/>
              <a:t>where与</a:t>
            </a:r>
            <a:r>
              <a:rPr lang="en-US" altLang="zh-CN"/>
              <a:t>order by </a:t>
            </a:r>
            <a:r>
              <a:rPr lang="zh-CN" altLang="en-US"/>
              <a:t>语句组合满足最左前缀，但where中使用了条件查询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对索引列同时使用了ASC和DESC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当使用left join，使用右边的表字段排序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索引最佳实践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265" y="1825625"/>
            <a:ext cx="10515600" cy="4351338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使用短索引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在 </a:t>
            </a:r>
            <a:r>
              <a:rPr lang="en-US" altLang="zh-CN" i="1">
                <a:sym typeface="+mn-ea"/>
              </a:rPr>
              <a:t>varchar </a:t>
            </a:r>
            <a:r>
              <a:rPr lang="en-US" altLang="zh-CN">
                <a:sym typeface="+mn-ea"/>
              </a:rPr>
              <a:t>字段上建立索引时，指定索引长度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索引不包含有NULL值的列</a:t>
            </a:r>
            <a:r>
              <a:rPr lang="en-US" altLang="zh-CN"/>
              <a:t>(</a:t>
            </a:r>
            <a:r>
              <a:rPr lang="zh-CN" altLang="en-US"/>
              <a:t>默认忽略</a:t>
            </a:r>
            <a:r>
              <a:rPr lang="en-US" altLang="zh-CN"/>
              <a:t>null</a:t>
            </a:r>
            <a:r>
              <a:rPr lang="zh-CN" altLang="en-US"/>
              <a:t>值</a:t>
            </a:r>
            <a:r>
              <a:rPr lang="en-US" altLang="zh-CN"/>
              <a:t>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尽量不要包含多列排序，否则需给这些列创建复合索引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 i="1">
                <a:sym typeface="+mn-ea"/>
              </a:rPr>
              <a:t>order by </a:t>
            </a:r>
            <a:r>
              <a:rPr lang="en-US" altLang="zh-CN">
                <a:sym typeface="+mn-ea"/>
              </a:rPr>
              <a:t>最后的字段是组合索引的一部分，并且放在索引组合顺序的最后，避免出现 </a:t>
            </a:r>
            <a:r>
              <a:rPr lang="en-US" altLang="zh-CN" i="1">
                <a:sym typeface="+mn-ea"/>
              </a:rPr>
              <a:t>file_sort</a:t>
            </a:r>
            <a:r>
              <a:rPr lang="en-US" altLang="zh-CN">
                <a:sym typeface="+mn-ea"/>
              </a:rPr>
              <a:t> 的情况，影响查询性能</a:t>
            </a:r>
            <a:endParaRPr lang="en-US" altLang="zh-CN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/>
              <a:t>不在列上进行运算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不使用</a:t>
            </a:r>
            <a:r>
              <a:rPr lang="zh-CN" altLang="en-US" i="1"/>
              <a:t> NOT IN</a:t>
            </a:r>
            <a:r>
              <a:rPr lang="zh-CN" altLang="en-US"/>
              <a:t> 操作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只支持前缀模糊匹配</a:t>
            </a:r>
            <a:r>
              <a:rPr lang="en-US" altLang="zh-CN"/>
              <a:t>( </a:t>
            </a:r>
            <a:r>
              <a:rPr lang="zh-CN" altLang="en-US"/>
              <a:t>支持 </a:t>
            </a:r>
            <a:r>
              <a:rPr lang="zh-CN" altLang="en-US" i="1"/>
              <a:t>like </a:t>
            </a:r>
            <a:r>
              <a:rPr lang="en-US" altLang="zh-CN" i="1"/>
              <a:t>“</a:t>
            </a:r>
            <a:r>
              <a:rPr lang="zh-CN" altLang="en-US" i="1"/>
              <a:t>aaa%</a:t>
            </a:r>
            <a:r>
              <a:rPr lang="en-US" altLang="zh-CN" i="1"/>
              <a:t>”</a:t>
            </a:r>
            <a:r>
              <a:rPr lang="en-US" altLang="zh-CN"/>
              <a:t>, </a:t>
            </a:r>
            <a:r>
              <a:rPr lang="zh-CN" altLang="en-US"/>
              <a:t>不支持 </a:t>
            </a:r>
            <a:r>
              <a:rPr lang="zh-CN" altLang="en-US" i="1">
                <a:sym typeface="+mn-ea"/>
              </a:rPr>
              <a:t>like </a:t>
            </a:r>
            <a:r>
              <a:rPr lang="en-US" altLang="zh-CN" i="1">
                <a:sym typeface="+mn-ea"/>
              </a:rPr>
              <a:t>“%</a:t>
            </a:r>
            <a:r>
              <a:rPr lang="zh-CN" altLang="en-US" i="1">
                <a:sym typeface="+mn-ea"/>
              </a:rPr>
              <a:t>aaa%</a:t>
            </a:r>
            <a:r>
              <a:rPr lang="en-US" altLang="zh-CN" i="1">
                <a:sym typeface="+mn-ea"/>
              </a:rPr>
              <a:t>”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B+树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06825" cy="4525010"/>
          </a:xfrm>
        </p:spPr>
        <p:txBody>
          <a:bodyPr>
            <a:normAutofit fontScale="70000"/>
          </a:bodyPr>
          <a:p>
            <a:r>
              <a:rPr lang="zh-CN" altLang="en-US"/>
              <a:t>每个节点至多拥有m颗子树；</a:t>
            </a:r>
            <a:endParaRPr lang="zh-CN" altLang="en-US"/>
          </a:p>
          <a:p>
            <a:r>
              <a:rPr lang="zh-CN" altLang="en-US"/>
              <a:t>根节点至少2颗子树（若存在子树的情况下）；</a:t>
            </a:r>
            <a:endParaRPr lang="zh-CN" altLang="en-US"/>
          </a:p>
          <a:p>
            <a:r>
              <a:rPr lang="zh-CN" altLang="en-US"/>
              <a:t>有n颗子树的节点有n个关键字；</a:t>
            </a:r>
            <a:endParaRPr lang="zh-CN" altLang="en-US"/>
          </a:p>
          <a:p>
            <a:r>
              <a:rPr lang="zh-CN" altLang="en-US"/>
              <a:t>所有内节点仅存放索引，数据全部保存在叶子节点上。</a:t>
            </a:r>
            <a:endParaRPr lang="zh-CN" altLang="en-US"/>
          </a:p>
          <a:p>
            <a:r>
              <a:rPr lang="zh-CN" altLang="en-US"/>
              <a:t>B+树高度计算与B-树一样</a:t>
            </a:r>
            <a:endParaRPr lang="zh-CN" altLang="en-US"/>
          </a:p>
          <a:p>
            <a:r>
              <a:rPr lang="zh-CN" altLang="en-US"/>
              <a:t>B+树较B-树的优势在于：内节点没有存放数据，可以存放更多的索引数据，一次IO将会获取更多数据，数据总量不变情况下，达到减少IO次数效果；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001520"/>
            <a:ext cx="6804660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MyISAM B+Tree 索引结构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19220" cy="4351655"/>
          </a:xfrm>
        </p:spPr>
        <p:txBody>
          <a:bodyPr/>
          <a:p>
            <a:r>
              <a:rPr lang="zh-CN" altLang="en-US"/>
              <a:t>叶节点的data域存放的是数据记录的地址，索引文件与数据分离，是一种非聚集索引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0" y="1691005"/>
            <a:ext cx="6342380" cy="5100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MyISAM B+Tree 索引结构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2575" cy="4351655"/>
          </a:xfrm>
        </p:spPr>
        <p:txBody>
          <a:bodyPr/>
          <a:p>
            <a:r>
              <a:rPr lang="zh-CN" altLang="en-US" sz="2400"/>
              <a:t>辅助索引（Secondary key）的key可以重复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165" y="1640840"/>
            <a:ext cx="5869940" cy="4720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InnoDB B+Tree 数据文件结构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42105" cy="4636770"/>
          </a:xfrm>
        </p:spPr>
        <p:txBody>
          <a:bodyPr>
            <a:normAutofit/>
          </a:bodyPr>
          <a:p>
            <a:r>
              <a:rPr lang="zh-CN" altLang="en-US" sz="2400">
                <a:latin typeface="+mn-ea"/>
                <a:cs typeface="+mn-ea"/>
              </a:rPr>
              <a:t>表数据文件是B+Tree的索引结构</a:t>
            </a:r>
            <a:endParaRPr lang="zh-CN" altLang="en-US" sz="2400">
              <a:latin typeface="+mn-ea"/>
              <a:cs typeface="+mn-ea"/>
            </a:endParaRPr>
          </a:p>
          <a:p>
            <a:r>
              <a:rPr lang="zh-CN" altLang="en-US" sz="2400">
                <a:latin typeface="+mn-ea"/>
                <a:cs typeface="+mn-ea"/>
              </a:rPr>
              <a:t>树叶节点data域保存数据记录</a:t>
            </a:r>
            <a:r>
              <a:rPr lang="en-US" altLang="zh-CN" sz="2400">
                <a:latin typeface="+mn-ea"/>
                <a:cs typeface="+mn-ea"/>
              </a:rPr>
              <a:t>(聚集索引)</a:t>
            </a:r>
            <a:endParaRPr lang="zh-CN" altLang="en-US" sz="2400">
              <a:latin typeface="+mn-ea"/>
              <a:cs typeface="+mn-ea"/>
            </a:endParaRPr>
          </a:p>
          <a:p>
            <a:r>
              <a:rPr lang="zh-CN" altLang="en-US" sz="2400">
                <a:latin typeface="+mn-ea"/>
                <a:cs typeface="+mn-ea"/>
              </a:rPr>
              <a:t>索引的key即主键</a:t>
            </a:r>
            <a:endParaRPr lang="zh-CN" altLang="en-US" sz="2400">
              <a:latin typeface="+mn-ea"/>
              <a:cs typeface="+mn-ea"/>
            </a:endParaRPr>
          </a:p>
          <a:p>
            <a:pPr algn="l" fontAlgn="auto">
              <a:lnSpc>
                <a:spcPct val="90000"/>
              </a:lnSpc>
            </a:pPr>
            <a:r>
              <a:rPr lang="zh-CN" altLang="en-US" sz="2400">
                <a:latin typeface="+mn-ea"/>
                <a:cs typeface="+mn-ea"/>
                <a:sym typeface="+mn-ea"/>
              </a:rPr>
              <a:t>不建议使用过长的字段作为主键</a:t>
            </a:r>
            <a:endParaRPr lang="zh-CN" altLang="en-US" sz="2400">
              <a:latin typeface="+mn-ea"/>
              <a:cs typeface="+mn-ea"/>
            </a:endParaRPr>
          </a:p>
          <a:p>
            <a:pPr algn="l" fontAlgn="auto">
              <a:lnSpc>
                <a:spcPct val="90000"/>
              </a:lnSpc>
            </a:pPr>
            <a:r>
              <a:rPr lang="zh-CN" altLang="en-US" sz="2400">
                <a:latin typeface="+mn-ea"/>
                <a:cs typeface="+mn-ea"/>
                <a:sym typeface="+mn-ea"/>
              </a:rPr>
              <a:t>用非单调的字段作为主键,插入新记录时数据文件为了维持B+Tree的特性而频繁的分裂调整，十分低效</a:t>
            </a:r>
            <a:endParaRPr lang="zh-CN" altLang="en-US" sz="2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0" y="1825625"/>
            <a:ext cx="6698615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 B+Tree </a:t>
            </a:r>
            <a:r>
              <a:rPr lang="zh-CN" altLang="en-US"/>
              <a:t>页大小及树高度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520" cy="4761230"/>
          </a:xfrm>
        </p:spPr>
        <p:txBody>
          <a:bodyPr>
            <a:normAutofit fontScale="90000"/>
          </a:bodyPr>
          <a:p>
            <a:r>
              <a:rPr lang="zh-CN" altLang="en-US"/>
              <a:t>磁盘扇区：磁盘最小存储单元，默认512字节</a:t>
            </a:r>
            <a:endParaRPr lang="zh-CN" altLang="en-US"/>
          </a:p>
          <a:p>
            <a:r>
              <a:rPr lang="zh-CN" altLang="en-US"/>
              <a:t>文件块：文件系统最小单位，大小4k = 8个扇区</a:t>
            </a:r>
            <a:endParaRPr lang="zh-CN" altLang="en-US"/>
          </a:p>
          <a:p>
            <a:r>
              <a:rPr lang="zh-CN" altLang="en-US">
                <a:sym typeface="+mn-ea"/>
              </a:rPr>
              <a:t>页大小： </a:t>
            </a:r>
            <a:r>
              <a:rPr lang="zh-CN" altLang="en-US"/>
              <a:t>innodb_page_size，最小的存储单位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默认</a:t>
            </a:r>
            <a:r>
              <a:rPr lang="zh-CN" altLang="en-US"/>
              <a:t>16k=4个文件块</a:t>
            </a:r>
            <a:endParaRPr lang="zh-CN" altLang="en-US"/>
          </a:p>
          <a:p>
            <a:r>
              <a:rPr lang="zh-CN" altLang="en-US"/>
              <a:t>.ibd文件(索引和数据文件)的大小始终是16k的倍数</a:t>
            </a:r>
            <a:endParaRPr lang="zh-CN" altLang="en-US"/>
          </a:p>
          <a:p>
            <a:r>
              <a:rPr lang="zh-CN" altLang="en-US"/>
              <a:t>数据记录大小1KB ，则叶子节点(页)可以存 16/1 = 16条数据</a:t>
            </a:r>
            <a:endParaRPr lang="zh-CN" altLang="en-US"/>
          </a:p>
          <a:p>
            <a:r>
              <a:rPr lang="zh-CN" altLang="en-US"/>
              <a:t>关键字bigint 8B</a:t>
            </a:r>
            <a:r>
              <a:rPr lang="en-US" altLang="zh-CN"/>
              <a:t>, </a:t>
            </a:r>
            <a:r>
              <a:rPr lang="zh-CN" altLang="en-US"/>
              <a:t>页指针6B</a:t>
            </a:r>
            <a:r>
              <a:rPr lang="en-US" altLang="zh-CN"/>
              <a:t>, </a:t>
            </a:r>
            <a:r>
              <a:rPr lang="zh-CN" altLang="en-US"/>
              <a:t>则非叶子节点可存 16384/14 = 1170条记录</a:t>
            </a:r>
            <a:endParaRPr lang="zh-CN" altLang="en-US"/>
          </a:p>
          <a:p>
            <a:r>
              <a:rPr lang="zh-CN" altLang="en-US"/>
              <a:t>高度为2：1170 * 16 = 18720，约2w条记录</a:t>
            </a:r>
            <a:endParaRPr lang="zh-CN" altLang="en-US"/>
          </a:p>
          <a:p>
            <a:r>
              <a:rPr lang="zh-CN" altLang="en-US"/>
              <a:t>高度为3：1170 * 1170 * 16 = 21902400，约2千万条记录</a:t>
            </a:r>
            <a:endParaRPr lang="zh-CN" altLang="en-US"/>
          </a:p>
          <a:p>
            <a:r>
              <a:rPr lang="zh-CN" altLang="en-US"/>
              <a:t>高度一般1~3层，查找一页一次IO，主键索引需要1~3次IO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 B+Tree </a:t>
            </a:r>
            <a:r>
              <a:rPr lang="zh-CN" altLang="en-US"/>
              <a:t>查看树高度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表空间ibd文件中，page_no</a:t>
            </a:r>
            <a:r>
              <a:rPr lang="en-US" altLang="zh-CN"/>
              <a:t>=</a:t>
            </a:r>
            <a:r>
              <a:rPr lang="zh-CN" altLang="en-US"/>
              <a:t>3的页为主索引 root page</a:t>
            </a:r>
            <a:endParaRPr lang="zh-CN" altLang="en-US"/>
          </a:p>
          <a:p>
            <a:r>
              <a:rPr lang="zh-CN" altLang="en-US">
                <a:sym typeface="+mn-ea"/>
              </a:rPr>
              <a:t>B+树的高度存放位置： </a:t>
            </a:r>
            <a:r>
              <a:rPr lang="zh-CN" altLang="en-US"/>
              <a:t>root page_no偏移量64位置(16384 * 3 + 64 = 49216)的前2个字节。</a:t>
            </a:r>
            <a:endParaRPr lang="zh-CN" altLang="en-US"/>
          </a:p>
          <a:p>
            <a:r>
              <a:rPr lang="zh-CN" altLang="en-US" sz="2400" i="1"/>
              <a:t>hexdump -s 49216 -n 02 </a:t>
            </a:r>
            <a:r>
              <a:rPr lang="en-US" altLang="zh-CN" sz="2400" i="1"/>
              <a:t>test_tx</a:t>
            </a:r>
            <a:r>
              <a:rPr lang="zh-CN" altLang="en-US" sz="2400" i="1"/>
              <a:t>.ibd</a:t>
            </a:r>
            <a:endParaRPr lang="zh-CN" altLang="en-US" sz="2400" i="1"/>
          </a:p>
          <a:p>
            <a:pPr lvl="1"/>
            <a:r>
              <a:rPr lang="zh-CN" altLang="en-US" sz="2000" i="1"/>
              <a:t>000c040 00 00</a:t>
            </a:r>
            <a:endParaRPr lang="zh-CN" altLang="en-US" sz="2000" i="1"/>
          </a:p>
          <a:p>
            <a:pPr lvl="1"/>
            <a:r>
              <a:rPr lang="zh-CN" altLang="en-US" sz="2000" i="1"/>
              <a:t>000c042</a:t>
            </a:r>
            <a:endParaRPr lang="zh-CN" altLang="en-US"/>
          </a:p>
          <a:p>
            <a:r>
              <a:rPr lang="zh-CN" altLang="en-US"/>
              <a:t>值 level</a:t>
            </a:r>
            <a:r>
              <a:rPr lang="en-US" altLang="zh-CN"/>
              <a:t>=0 </a:t>
            </a:r>
            <a:r>
              <a:rPr lang="zh-CN" altLang="en-US"/>
              <a:t>加</a:t>
            </a:r>
            <a:r>
              <a:rPr lang="en-US" altLang="zh-CN"/>
              <a:t>1 </a:t>
            </a:r>
            <a:r>
              <a:rPr lang="zh-CN" altLang="en-US"/>
              <a:t>即为高度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6489700"/>
            <a:ext cx="4553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https://www.jianshu.com/p/544e97672deb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870" y="4947920"/>
            <a:ext cx="7906385" cy="1541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InnoDB 辅助索引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89730" cy="5031740"/>
          </a:xfrm>
        </p:spPr>
        <p:txBody>
          <a:bodyPr>
            <a:noAutofit/>
          </a:bodyPr>
          <a:p>
            <a:pPr algn="l" fontAlgn="auto">
              <a:lnSpc>
                <a:spcPct val="90000"/>
              </a:lnSpc>
            </a:pPr>
            <a:r>
              <a:rPr lang="zh-CN" altLang="en-US" sz="2400"/>
              <a:t>data域存储记录主键值</a:t>
            </a:r>
            <a:endParaRPr lang="zh-CN" altLang="en-US" sz="2400"/>
          </a:p>
          <a:p>
            <a:pPr algn="l" fontAlgn="auto">
              <a:lnSpc>
                <a:spcPct val="90000"/>
              </a:lnSpc>
            </a:pPr>
            <a:r>
              <a:rPr lang="zh-CN" altLang="en-US" sz="2400"/>
              <a:t>辅助索引搜索需要检索两遍索引</a:t>
            </a:r>
            <a:endParaRPr lang="zh-CN" altLang="en-US"/>
          </a:p>
          <a:p>
            <a:pPr algn="l" fontAlgn="auto">
              <a:lnSpc>
                <a:spcPct val="9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960" y="1825625"/>
            <a:ext cx="6727190" cy="27501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3278</Words>
  <Application>WPS 演示</Application>
  <PresentationFormat>宽屏</PresentationFormat>
  <Paragraphs>191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mysql index simple guide</vt:lpstr>
      <vt:lpstr>B-树</vt:lpstr>
      <vt:lpstr>B+树</vt:lpstr>
      <vt:lpstr>MyISAM B+Tree 索引结构</vt:lpstr>
      <vt:lpstr>MyISAM B+Tree 索引结构</vt:lpstr>
      <vt:lpstr>InnoDB B+Tree 数据文件结构</vt:lpstr>
      <vt:lpstr>PowerPoint 演示文稿</vt:lpstr>
      <vt:lpstr>PowerPoint 演示文稿</vt:lpstr>
      <vt:lpstr>InnoDB 辅助索引</vt:lpstr>
      <vt:lpstr>联合索引</vt:lpstr>
      <vt:lpstr>联合索引</vt:lpstr>
      <vt:lpstr>联合索引</vt:lpstr>
      <vt:lpstr>创建索引的条件</vt:lpstr>
      <vt:lpstr>字段前缀索引</vt:lpstr>
      <vt:lpstr>重复索引</vt:lpstr>
      <vt:lpstr>冗余索引</vt:lpstr>
      <vt:lpstr>未使用的索引</vt:lpstr>
      <vt:lpstr>索引合并优化</vt:lpstr>
      <vt:lpstr>file_sort 文件排序</vt:lpstr>
      <vt:lpstr>file_sort 文件排序</vt:lpstr>
      <vt:lpstr>索引最佳实践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gelnyang</dc:creator>
  <cp:lastModifiedBy>gelnyang</cp:lastModifiedBy>
  <cp:revision>107</cp:revision>
  <dcterms:created xsi:type="dcterms:W3CDTF">2021-03-03T10:51:08Z</dcterms:created>
  <dcterms:modified xsi:type="dcterms:W3CDTF">2021-03-03T10:51:08Z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