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5" r:id="rId3"/>
    <p:sldId id="271" r:id="rId4"/>
    <p:sldId id="264" r:id="rId5"/>
    <p:sldId id="266" r:id="rId6"/>
    <p:sldId id="267" r:id="rId7"/>
    <p:sldId id="268" r:id="rId8"/>
    <p:sldId id="272" r:id="rId9"/>
    <p:sldId id="269" r:id="rId10"/>
    <p:sldId id="270" r:id="rId11"/>
    <p:sldId id="273" r:id="rId12"/>
    <p:sldId id="274" r:id="rId13"/>
    <p:sldId id="265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B25FA-A216-456D-B72D-B9B649C0A79F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B648-0C43-4B32-9D85-345C00B9A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2974128"/>
            <a:ext cx="6860063" cy="264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3849" y="5615728"/>
            <a:ext cx="6860063" cy="878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39" y="3129195"/>
            <a:ext cx="6452756" cy="251239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552833"/>
            <a:ext cx="6400800" cy="9641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A707-2EF4-4F3E-B8E0-1F5F6AE8B2C6}" type="datetime1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7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DEC-A727-48E2-B710-BD0B98B6FB3A}" type="datetime1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29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3363" y="0"/>
            <a:ext cx="154305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851" y="880534"/>
            <a:ext cx="1351339" cy="8144933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80534"/>
            <a:ext cx="4484976" cy="81449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277458"/>
            <a:ext cx="1543048" cy="527403"/>
          </a:xfrm>
        </p:spPr>
        <p:txBody>
          <a:bodyPr/>
          <a:lstStyle/>
          <a:p>
            <a:fld id="{6ACD7032-AABF-4582-9884-623AA81A6F98}" type="datetime1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7" y="9277458"/>
            <a:ext cx="2407314" cy="527403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1091" y="9277458"/>
            <a:ext cx="494864" cy="527403"/>
          </a:xfrm>
        </p:spPr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74F9-91BF-4640-B5E1-E9079852C5E4}" type="datetime1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0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2974128"/>
            <a:ext cx="6860063" cy="264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3849" y="5615728"/>
            <a:ext cx="6860063" cy="878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70" y="3190603"/>
            <a:ext cx="5915025" cy="2421467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70" y="5563319"/>
            <a:ext cx="5915025" cy="9673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8959E-1333-4897-BEB1-AD0FCF75265B}" type="datetime1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62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48" y="2905760"/>
            <a:ext cx="2743200" cy="6075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0" y="2905760"/>
            <a:ext cx="2743200" cy="6075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4C0-2E5F-4F19-844D-6718A52E34E7}" type="datetime1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763901"/>
            <a:ext cx="2743200" cy="10733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837262"/>
            <a:ext cx="2743200" cy="51511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0321" y="2763901"/>
            <a:ext cx="2743200" cy="10733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0321" y="3837259"/>
            <a:ext cx="2743200" cy="51511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177B-CC67-46EB-A039-3334ACC9E76F}" type="datetime1">
              <a:rPr lang="pt-BR" smtClean="0"/>
              <a:t>25/10/2023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8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B0AD-64AE-4758-AA3F-BE03C4E5D22C}" type="datetime1">
              <a:rPr lang="pt-BR" smtClean="0"/>
              <a:t>25/10/2023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2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0E7F-15BF-4AFE-90B6-31C38690708D}" type="datetime1">
              <a:rPr lang="pt-BR" smtClean="0"/>
              <a:t>25/10/2023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8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103880"/>
            <a:ext cx="3429000" cy="5547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426" y="3101926"/>
            <a:ext cx="1920240" cy="495779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176-5A26-4C4B-98D4-6F86336B9E2A}" type="datetime1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0" y="3194380"/>
            <a:ext cx="3566160" cy="554736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013" y="3106453"/>
            <a:ext cx="1920240" cy="4953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E45-79A9-4489-81A8-78AD74DC9113}" type="datetime1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" y="254380"/>
            <a:ext cx="6856286" cy="2377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764" y="410476"/>
            <a:ext cx="5829300" cy="21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64" y="2905760"/>
            <a:ext cx="5829300" cy="607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1168" y="9277458"/>
            <a:ext cx="1946282" cy="52740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DE4F7891-3EB3-45F7-8531-F00321F2534A}" type="datetime1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3251" y="9277458"/>
            <a:ext cx="30454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854" y="9277458"/>
            <a:ext cx="532274" cy="52740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C8D40E44-8416-43C9-8F46-6335ECD7D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80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FE10A47-DAD3-41EC-1A7A-CB52B25BEB64}"/>
              </a:ext>
            </a:extLst>
          </p:cNvPr>
          <p:cNvSpPr/>
          <p:nvPr/>
        </p:nvSpPr>
        <p:spPr>
          <a:xfrm>
            <a:off x="0" y="7363968"/>
            <a:ext cx="6858000" cy="1377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desenhe uma capa para um ebook com o tema Aplicando ITIL  na Fase inicial da  Governança de TI, essa capa não pode ter textos">
            <a:extLst>
              <a:ext uri="{FF2B5EF4-FFF2-40B4-BE49-F238E27FC236}">
                <a16:creationId xmlns:a16="http://schemas.microsoft.com/office/drawing/2014/main" id="{2AADD5BD-6767-99AE-294B-09275543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D1646FD-210C-ACB0-60C7-6726D5309965}"/>
              </a:ext>
            </a:extLst>
          </p:cNvPr>
          <p:cNvSpPr/>
          <p:nvPr/>
        </p:nvSpPr>
        <p:spPr>
          <a:xfrm>
            <a:off x="2063171" y="9247632"/>
            <a:ext cx="469392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i="1" dirty="0">
                <a:latin typeface="Century Gothic" panose="020B0502020202020204" pitchFamily="34" charset="0"/>
              </a:rPr>
              <a:t>Lucas Haigert Oliveira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836555-A088-0D5B-3C4E-508EE3E68A2D}"/>
              </a:ext>
            </a:extLst>
          </p:cNvPr>
          <p:cNvSpPr/>
          <p:nvPr/>
        </p:nvSpPr>
        <p:spPr>
          <a:xfrm>
            <a:off x="1243583" y="9247632"/>
            <a:ext cx="2897453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latin typeface="Century Gothic" panose="020B0502020202020204" pitchFamily="34" charset="0"/>
              </a:rPr>
              <a:t>Criado por IA via prompt por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E1BF29-748C-67D1-BFA0-6164BD77018B}"/>
              </a:ext>
            </a:extLst>
          </p:cNvPr>
          <p:cNvSpPr/>
          <p:nvPr/>
        </p:nvSpPr>
        <p:spPr>
          <a:xfrm>
            <a:off x="0" y="6774162"/>
            <a:ext cx="6858000" cy="5898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B64127D-8353-B890-B24F-1A8883AE341E}"/>
              </a:ext>
            </a:extLst>
          </p:cNvPr>
          <p:cNvSpPr txBox="1">
            <a:spLocks/>
          </p:cNvSpPr>
          <p:nvPr/>
        </p:nvSpPr>
        <p:spPr>
          <a:xfrm>
            <a:off x="0" y="6858000"/>
            <a:ext cx="6858000" cy="188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500" kern="1200" cap="all" spc="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latin typeface="Century Gothic" panose="020B0502020202020204" pitchFamily="34" charset="0"/>
              </a:rPr>
              <a:t>Aplicando ITIL</a:t>
            </a:r>
          </a:p>
          <a:p>
            <a:endParaRPr lang="pt-BR" sz="4000" b="1" dirty="0">
              <a:latin typeface="Century Gothic" panose="020B0502020202020204" pitchFamily="34" charset="0"/>
            </a:endParaRPr>
          </a:p>
          <a:p>
            <a:r>
              <a:rPr lang="pt-BR" sz="4000" b="1" dirty="0">
                <a:latin typeface="Century Gothic" panose="020B0502020202020204" pitchFamily="34" charset="0"/>
              </a:rPr>
              <a:t> na Fase inicial da</a:t>
            </a:r>
          </a:p>
          <a:p>
            <a:r>
              <a:rPr lang="pt-BR" sz="4000" b="1" dirty="0">
                <a:latin typeface="Century Gothic" panose="020B0502020202020204" pitchFamily="34" charset="0"/>
              </a:rPr>
              <a:t>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40294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Quais são as funções do </a:t>
            </a:r>
            <a:r>
              <a:rPr lang="pt-BR" sz="3600" b="1" dirty="0" err="1">
                <a:latin typeface="Century Gothic" panose="020B0502020202020204" pitchFamily="34" charset="0"/>
              </a:rPr>
              <a:t>service</a:t>
            </a:r>
            <a:r>
              <a:rPr lang="pt-BR" sz="3600" b="1" dirty="0">
                <a:latin typeface="Century Gothic" panose="020B0502020202020204" pitchFamily="34" charset="0"/>
              </a:rPr>
              <a:t> </a:t>
            </a:r>
            <a:r>
              <a:rPr lang="pt-BR" sz="3600" b="1" dirty="0" err="1">
                <a:latin typeface="Century Gothic" panose="020B0502020202020204" pitchFamily="34" charset="0"/>
              </a:rPr>
              <a:t>desk</a:t>
            </a:r>
            <a:r>
              <a:rPr lang="pt-BR" sz="3600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Clr>
                <a:schemeClr val="bg1"/>
              </a:buClr>
              <a:buSzPct val="50000"/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As principais funções do Service Desk são:</a:t>
            </a:r>
          </a:p>
          <a:p>
            <a:pPr marL="0" indent="0" algn="just">
              <a:buClr>
                <a:schemeClr val="bg1"/>
              </a:buClr>
              <a:buSzPct val="50000"/>
              <a:buNone/>
            </a:pPr>
            <a:endParaRPr lang="pt-BR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incidentes: O Service Desk é responsável por gerenciar incidentes, ou seja, problemas que afetam a operação normal dos serviços de TI. Ele é o ponto único de contato entre o provedor de serviços e os usuários, lidando com a comunicação com os usuários e restaurando a operação normal do serviço o mais rápido possível em caso de interrupção.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solicitações de serviço: O Service Desk também gerencia solicitações de serviço, que são pedidos dos usuários para obter informações, conselhos ou acesso a um serviço.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problemas: O Service Desk ajuda a gerenciar problemas, que são causas subjacentes de um ou mais incidentes.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mudanças: O Service Desk ajuda a gerenciar mudanças, que são alterações planejadas ou emergenciais em um serviço.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configuração: O Service Desk ajuda a gerenciar a configuração dos serviços de TI, incluindo hardware, software e documentação.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nível de serviço: O Service Desk ajuda a gerenciar o nível de serviço, garantindo que os serviços de TI atendam aos requisitos acordados com os usuários.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47FC2E-439B-B17A-9E78-103A36C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9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Melhores Gerenciadores de Serviços segundo Gartner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SzPct val="50000"/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Gartner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é uma empresa de pesquisa e consultoria que fornece informações e conselhos para ajudar as empresas a tomar decisões informadas. Eles publicam um relatório anual chamado “Quadrante Mágico” que classifica os fornecedores de serviços de TI com base em sua capacidade de executar e sua visão estratégica. O relatório é dividido em quatro categorias: líderes, desafiantes, visionários e jogadores de nicho.</a:t>
            </a:r>
          </a:p>
          <a:p>
            <a:pPr marL="0" indent="0" algn="just">
              <a:buClr>
                <a:schemeClr val="bg1"/>
              </a:buClr>
              <a:buSzPct val="50000"/>
              <a:buNone/>
            </a:pPr>
            <a:endParaRPr lang="pt-BR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just">
              <a:buClr>
                <a:schemeClr val="bg1"/>
              </a:buClr>
              <a:buSzPct val="50000"/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Os cinco melhores fornecedores de serviços de gerenciamento de serviços de TI (ITSM) no Quadrante Mágico do Gartner em 2023:</a:t>
            </a:r>
          </a:p>
          <a:p>
            <a:pPr marL="0" indent="0" algn="just">
              <a:buClr>
                <a:schemeClr val="bg1"/>
              </a:buClr>
              <a:buSzPct val="50000"/>
              <a:buNone/>
            </a:pPr>
            <a:endParaRPr lang="pt-BR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ServiceNow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Líder no Quadrante Mágico do Gartner para ITSM.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Atlassian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Desafiante no Quadrante Mágico do Gartner para ITSM.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BMC Software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Líder no Quadrante Mágico do Gartner para ITSM.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Freshworks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Visionário no Quadrante Mágico do Gartner para ITSM.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ManageEngine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Visionário no Quadrante Mágico do Gartner para ITSM.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7BA7A7-E174-48F7-8E9E-F0E04071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6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Melhores Gerenciadores de Serviços Open </a:t>
            </a:r>
            <a:r>
              <a:rPr lang="pt-BR" sz="3600" b="1" dirty="0" err="1">
                <a:latin typeface="Century Gothic" panose="020B0502020202020204" pitchFamily="34" charset="0"/>
              </a:rPr>
              <a:t>Source</a:t>
            </a:r>
            <a:endParaRPr lang="pt-B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SzPct val="50000"/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	Existem várias opções de serviços de help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desk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open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source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disponíveis hoje em dia. Aqui estão algumas das melhores opções:</a:t>
            </a:r>
          </a:p>
          <a:p>
            <a:pPr marL="0" indent="0" algn="just">
              <a:buClr>
                <a:schemeClr val="bg1"/>
              </a:buClr>
              <a:buSzPct val="50000"/>
              <a:buNone/>
            </a:pPr>
            <a:endParaRPr lang="pt-BR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OTRS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OTRS é um software open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source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líder em Help Desk e IT Service Management (ITSM).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Spiceworks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Spiceworks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é um software de help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desk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gratuito e open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source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que oferece recursos como gerenciamento de tickets, inventário de rede e monitoramento de dispositivos.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Zammad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Zammad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é um software de help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desk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open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source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que oferece recursos como gerenciamento de tickets, chat ao vivo e integração com outras ferramentas.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osTicket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osTicket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é um software de help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desk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open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source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que oferece recursos como gerenciamento de tickets, chat ao vivo e integração com outras ferramentas.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GLPI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GLPI é um software open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source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que oferece recursos como gerenciamento de tickets, gerenciamento de ativos e gerenciamento de contratos.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70426E-BA17-885D-2DE3-1FEA9978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8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684270"/>
            <a:ext cx="6858000" cy="1173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92608"/>
            <a:ext cx="5829300" cy="195710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Obrigado pela leitura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75A551-A370-2069-A628-1310502C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13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6B7D264-D1AD-A298-26BA-757827E2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Esse E-book foi gerado por Inteligência Artificial (ChatGPT 4) através de </a:t>
            </a:r>
            <a:r>
              <a:rPr lang="pt-B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pompts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 criados por um humano. A diagramação, foi feita por um humano e foi utilizado o software MS Power Point. </a:t>
            </a:r>
          </a:p>
          <a:p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O conteúdo foi gerado para fins didáticos de aprendizado dos prompts de comando de IA.</a:t>
            </a:r>
          </a:p>
          <a:p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Não foi realizada uma validação cuidadosa do conteúdo. Por ter sido gerado por uma Inteligência Artificial, ele pode conter erros ou informações inverídicas. </a:t>
            </a:r>
          </a:p>
        </p:txBody>
      </p:sp>
    </p:spTree>
    <p:extLst>
      <p:ext uri="{BB962C8B-B14F-4D97-AF65-F5344CB8AC3E}">
        <p14:creationId xmlns:p14="http://schemas.microsoft.com/office/powerpoint/2010/main" val="83665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92608"/>
            <a:ext cx="5829300" cy="188266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Fase Inicial da Governança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	A </a:t>
            </a: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fase inicial da Governança de TI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é crucial para o sucesso do projeto. É nesta fase que os processos são definidos e as políticas são estabelecidas. Aqui estão alguns dos principais pontos que você deve considerar:</a:t>
            </a:r>
          </a:p>
          <a:p>
            <a:pPr algn="just"/>
            <a:endParaRPr lang="pt-BR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Defina o escopo do projeto: Antes de começar, é importante definir o escopo do projeto. Isso ajudará a garantir que todos estejam na mesma página e que o projeto esteja alinhado com os objetivos da empresa.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Identifique as partes interessadas: Identifique todas as partes interessadas no projeto, incluindo usuários finais, gerentes de negócios e outros departamentos envolvidos.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Estabeleça políticas e procedimentos: Estabeleça políticas e procedimentos claros para garantir que todos saibam o que é esperado deles.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omo a governança de TI pode ajudar a sua empresa a crescer - Tripla">
            <a:extLst>
              <a:ext uri="{FF2B5EF4-FFF2-40B4-BE49-F238E27FC236}">
                <a16:creationId xmlns:a16="http://schemas.microsoft.com/office/drawing/2014/main" id="{D452B21F-B4B7-76F8-6612-74656B2E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750" l="10000" r="90000">
                        <a14:foregroundMark x1="29297" y1="21500" x2="29297" y2="21500"/>
                        <a14:foregroundMark x1="29531" y1="21500" x2="31484" y2="21500"/>
                        <a14:foregroundMark x1="40156" y1="11625" x2="41094" y2="12125"/>
                        <a14:foregroundMark x1="44766" y1="12125" x2="52812" y2="14125"/>
                        <a14:foregroundMark x1="70391" y1="33750" x2="71094" y2="38625"/>
                        <a14:foregroundMark x1="77188" y1="37750" x2="78438" y2="37750"/>
                        <a14:foregroundMark x1="71094" y1="23250" x2="72344" y2="22125"/>
                        <a14:foregroundMark x1="72344" y1="80375" x2="69531" y2="82375"/>
                        <a14:foregroundMark x1="58125" y1="86375" x2="59766" y2="91500"/>
                        <a14:foregroundMark x1="32188" y1="67625" x2="34141" y2="67625"/>
                        <a14:foregroundMark x1="21875" y1="65875" x2="25234" y2="65875"/>
                        <a14:foregroundMark x1="21016" y1="28875" x2="24688" y2="28875"/>
                        <a14:foregroundMark x1="35234" y1="26125" x2="39609" y2="22625"/>
                        <a14:foregroundMark x1="23125" y1="54000" x2="23125" y2="47375"/>
                        <a14:foregroundMark x1="27031" y1="31500" x2="40156" y2="15875"/>
                        <a14:foregroundMark x1="33438" y1="21875" x2="38438" y2="15250"/>
                        <a14:foregroundMark x1="33438" y1="20375" x2="38594" y2="14125"/>
                        <a14:foregroundMark x1="41953" y1="16375" x2="50781" y2="15000"/>
                        <a14:foregroundMark x1="50781" y1="15000" x2="51406" y2="15000"/>
                        <a14:foregroundMark x1="53516" y1="13000" x2="57578" y2="19500"/>
                        <a14:foregroundMark x1="55469" y1="13875" x2="60781" y2="18125"/>
                        <a14:foregroundMark x1="56563" y1="13625" x2="64453" y2="15750"/>
                        <a14:foregroundMark x1="64453" y1="15750" x2="71172" y2="23375"/>
                        <a14:foregroundMark x1="71172" y1="23375" x2="73281" y2="37125"/>
                        <a14:foregroundMark x1="54063" y1="10500" x2="62578" y2="16125"/>
                        <a14:foregroundMark x1="62578" y1="16125" x2="73984" y2="30875"/>
                        <a14:foregroundMark x1="73984" y1="30875" x2="77344" y2="41000"/>
                        <a14:foregroundMark x1="77344" y1="41000" x2="77344" y2="42625"/>
                        <a14:foregroundMark x1="78047" y1="54750" x2="75547" y2="67000"/>
                        <a14:foregroundMark x1="63828" y1="68500" x2="62031" y2="81250"/>
                        <a14:foregroundMark x1="50156" y1="93750" x2="43906" y2="93750"/>
                        <a14:foregroundMark x1="45313" y1="91250" x2="34141" y2="81875"/>
                        <a14:foregroundMark x1="21016" y1="51375" x2="20469" y2="33250"/>
                        <a14:foregroundMark x1="20469" y1="33250" x2="20078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34" y="6844792"/>
            <a:ext cx="442976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75A551-A370-2069-A628-1310502C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3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92608"/>
            <a:ext cx="5829300" cy="188266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Fase Inicial da Governança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Defina os processos: Defina os processos necessários para atender aos objetivos do projeto.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Desenvolva um plano de implementação: Desenvolva um plano detalhado para implementar os processos definidos.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Realize treinamentos: Realize treinamentos para garantir que todos entendam os processos e políticas estabelecidos.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Monitore e avalie: Monitore e avalie continuamente o projeto para garantir que ele esteja atendendo aos objetivos estabelecidos.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Governança de TI - VSI Brasil">
            <a:extLst>
              <a:ext uri="{FF2B5EF4-FFF2-40B4-BE49-F238E27FC236}">
                <a16:creationId xmlns:a16="http://schemas.microsoft.com/office/drawing/2014/main" id="{683CE6CA-378E-6123-D1A3-BCE8F6E6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" y="6034512"/>
            <a:ext cx="4697144" cy="281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9393F-07AA-4BA0-AFCC-67C7EE1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O que é a ITIL?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	ITIL 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Information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Technology </a:t>
            </a:r>
            <a:r>
              <a:rPr lang="pt-BR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Infrastructure</a:t>
            </a: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Library) é um conjunto de práticas recomendadas para gerenciamento de serviços de TI. Ele fornece um conjunto de processos e procedimentos para gerenciar serviços de TI, ajudando as empresas a se concentrarem em seus clientes e a fornecer serviços de qualidade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TIL: o que é e qual sua importância no setor de TI?">
            <a:extLst>
              <a:ext uri="{FF2B5EF4-FFF2-40B4-BE49-F238E27FC236}">
                <a16:creationId xmlns:a16="http://schemas.microsoft.com/office/drawing/2014/main" id="{57444035-787C-B45B-E840-84971B0F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4" y="4953000"/>
            <a:ext cx="5194323" cy="319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9886D-561D-8F29-5995-DFEC9A6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fld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2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Como implementar </a:t>
            </a:r>
            <a:r>
              <a:rPr lang="pt-BR" sz="3600" b="1" dirty="0" err="1">
                <a:latin typeface="Century Gothic" panose="020B0502020202020204" pitchFamily="34" charset="0"/>
              </a:rPr>
              <a:t>Itil</a:t>
            </a:r>
            <a:r>
              <a:rPr lang="pt-BR" sz="3600" b="1" dirty="0">
                <a:latin typeface="Century Gothic" panose="020B0502020202020204" pitchFamily="34" charset="0"/>
              </a:rPr>
              <a:t> na minha empresa?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	Para implementar o ITIL na sua empresa, você pode seguir os seguintes passos: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Preparação do projeto: Antes de começar a implementação do ITIL, é importante que as principais figuras de gestão sejam apresentadas aos princípios do ITIL e comprometidas com a implementação. Isso ajudará a garantir a atenção adequada da gestão e os recursos necessários para uma implementação bem-sucedida.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Definição da estrutura de serviços: O ITIL tem um forte foco em serviços, portanto, a melhor maneira de começar é criando uma visão geral dos serviços, composta por serviços de negócios e serviços de TI que os suportam (serviços de suporte). Os serviços de negócios são aqueles que representam valor direto para o negócio (clientes), e os serviços de suporte são aqueles que não fazem isso, mas são necessários para executar os serviços de negócios.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Seleção de papéis e proprietários do ITIL: É muito importante saber, em qualquer momento, quem é responsável pelo quê e, portanto, introduzir papéis e funções designados de acordo com o framework ITIL. Dependendo do escopo da implementação do ITIL, nem todos os papéis do ITIL podem ser necessários no seu caso, mas identificar papéis e proprietários-chave é fundamental.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F0A04B-A099-2BE9-C6F8-3E128049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Como implementar </a:t>
            </a:r>
            <a:r>
              <a:rPr lang="pt-BR" sz="3600" b="1" dirty="0" err="1">
                <a:latin typeface="Century Gothic" panose="020B0502020202020204" pitchFamily="34" charset="0"/>
              </a:rPr>
              <a:t>Itil</a:t>
            </a:r>
            <a:r>
              <a:rPr lang="pt-BR" sz="3600" b="1" dirty="0">
                <a:latin typeface="Century Gothic" panose="020B0502020202020204" pitchFamily="34" charset="0"/>
              </a:rPr>
              <a:t> na minha empresa?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Análise dos processos atuais: avaliação do ITIL: Analise os processos atuais para identificar lacunas entre as práticas atuais e as práticas recomendadas pelo ITIL.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Definição da estrutura de processos: Defina a estrutura de processos necessária para atender aos objetivos do projeto.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Definição das interfaces dos processos: Defina as interfaces dos processos necessárias para garantir que todos os processos trabalhem juntos.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Estabelecimento do controle dos processos: Estabeleça o controle dos processos para garantir que eles sejam executados conforme definido.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Criação do roteiro de implementação: Crie um roteiro detalhado para implementar os processos definidos.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Implementação dos processos do ITIL: Implemente os processos definidos.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Monitoramento e avaliação contínuos: Monitore e avalie continuamente o projeto para garantir que ele esteja atendendo aos objetivos estabelecidos.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29205-F664-7343-C36C-89F69214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Como ITIL pode ajudar minha empresa a economizar dinheiro?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SzPct val="50000"/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O ITIL pode ajudar sua empresa a economizar dinheiro de várias maneiras: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Melhoria da eficiência: O ITIL ajuda a melhorar a eficiência dos processos de TI, o que pode levar a uma redução nos custos operacionais.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Redução de erros: O ITIL ajuda a reduzir erros e retrabalhos, o que pode levar a uma redução nos custos de suporte.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Melhoria da qualidade do serviço: O ITIL ajuda a melhorar a qualidade do serviço, o que pode levar a uma redução nos custos de suporte e a um aumento na satisfação do cliente.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CB2AD9-32CE-D00C-CBBE-2A9C0CA29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</a:blip>
          <a:srcRect l="14995" t="4202" b="2147"/>
          <a:stretch/>
        </p:blipFill>
        <p:spPr>
          <a:xfrm>
            <a:off x="2213989" y="6298172"/>
            <a:ext cx="2428850" cy="28651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E085A64-9D52-F602-E71B-DB6F1BD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Como ITIL pode ajudar minha empresa a economizar dinheiro?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Melhoria da gestão de ativos: O ITIL ajuda a melhorar a gestão de ativos, o que pode levar a uma redução nos custos de manutenção e uma melhor utilização dos recursos.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Melhoria da gestão de mudanças: O ITIL ajuda a melhorar a gestão de mudanças, o que pode levar a uma redução nos custos de suporte e uma melhor utilização dos recursos.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Melhoria da gestão de incidentes: O ITIL ajuda a melhorar a gestão de incidentes, o que pode levar a uma redução nos custos de suporte e uma melhor utilização dos recursos.</a:t>
            </a:r>
          </a:p>
          <a:p>
            <a:pPr algn="just">
              <a:buClr>
                <a:schemeClr val="bg1"/>
              </a:buClr>
              <a:buSzPct val="50000"/>
              <a:buFont typeface="Wingdings" panose="05000000000000000000" pitchFamily="2" charset="2"/>
              <a:buChar char=""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Melhoria da gestão do conhecimento: O ITIL ajuda a melhorar a gestão do conhecimento, o que pode levar a uma redução nos custos de suporte e uma melhor utilização dos recursos.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ITIL®: o que é, para que serve e como tirar a certificação">
            <a:extLst>
              <a:ext uri="{FF2B5EF4-FFF2-40B4-BE49-F238E27FC236}">
                <a16:creationId xmlns:a16="http://schemas.microsoft.com/office/drawing/2014/main" id="{F62735B5-E72D-E956-378C-B4C3CC058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1" b="11106"/>
          <a:stretch/>
        </p:blipFill>
        <p:spPr bwMode="auto">
          <a:xfrm>
            <a:off x="813302" y="6830532"/>
            <a:ext cx="5230223" cy="28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83B684-3E7D-B9FF-C7F9-ECB0DC9A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1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D8F-DFE0-426E-042B-DAB53508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4" y="268224"/>
            <a:ext cx="5829300" cy="190704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Century Gothic" panose="020B0502020202020204" pitchFamily="34" charset="0"/>
              </a:rPr>
              <a:t>Qual A importância do </a:t>
            </a:r>
            <a:r>
              <a:rPr lang="pt-BR" sz="3600" b="1" dirty="0" err="1">
                <a:latin typeface="Century Gothic" panose="020B0502020202020204" pitchFamily="34" charset="0"/>
              </a:rPr>
              <a:t>service</a:t>
            </a:r>
            <a:r>
              <a:rPr lang="pt-BR" sz="3600" b="1" dirty="0">
                <a:latin typeface="Century Gothic" panose="020B0502020202020204" pitchFamily="34" charset="0"/>
              </a:rPr>
              <a:t> </a:t>
            </a:r>
            <a:r>
              <a:rPr lang="pt-BR" sz="3600" b="1" dirty="0" err="1">
                <a:latin typeface="Century Gothic" panose="020B0502020202020204" pitchFamily="34" charset="0"/>
              </a:rPr>
              <a:t>desk</a:t>
            </a:r>
            <a:r>
              <a:rPr lang="pt-BR" sz="3600" b="1" dirty="0">
                <a:latin typeface="Century Gothic" panose="020B0502020202020204" pitchFamily="34" charset="0"/>
              </a:rPr>
              <a:t> para </a:t>
            </a:r>
            <a:r>
              <a:rPr lang="pt-BR" sz="3600" b="1" dirty="0" err="1">
                <a:latin typeface="Century Gothic" panose="020B0502020202020204" pitchFamily="34" charset="0"/>
              </a:rPr>
              <a:t>Itil</a:t>
            </a:r>
            <a:r>
              <a:rPr lang="pt-BR" sz="3600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716E-87E7-17C7-4D2B-F0671D19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SzPct val="50000"/>
              <a:buNone/>
            </a:pPr>
            <a:r>
              <a:rPr lang="pt-BR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	O Service Desk é um componente fundamental da ITIL. Ele é o ponto único de contato entre o provedor de serviços e os usuários, gerenciando incidentes e solicitações de serviço, além de lidar com a comunicação com os usuários. O Service Desk é responsável por restaurar a operação normal do serviço o mais rápido possível em caso de interrupção, rastrear e categorizar perguntas e consultas para ajudar gerentes a prever problemas.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A4765E-C8C0-CC31-EFE9-686D8A9BC8ED}"/>
              </a:ext>
            </a:extLst>
          </p:cNvPr>
          <p:cNvSpPr/>
          <p:nvPr/>
        </p:nvSpPr>
        <p:spPr>
          <a:xfrm>
            <a:off x="0" y="2175268"/>
            <a:ext cx="6858000" cy="480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1DDD56-DD9F-D53B-D7D1-71C4D70C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0" y="5453240"/>
            <a:ext cx="6858000" cy="3593825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E7CB3-3A68-4192-192F-56002850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E44-8416-43C9-8F46-6335ECD7D093}" type="slidenum">
              <a:rPr lang="pt-BR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fld>
            <a:endParaRPr lang="pt-BR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1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8CC78"/>
      </a:accent3>
      <a:accent4>
        <a:srgbClr val="099BDD"/>
      </a:accent4>
      <a:accent5>
        <a:srgbClr val="828288"/>
      </a:accent5>
      <a:accent6>
        <a:srgbClr val="F56617"/>
      </a:accent6>
      <a:hlink>
        <a:srgbClr val="FF9933"/>
      </a:hlink>
      <a:folHlink>
        <a:srgbClr val="B2B2B2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353</TotalTime>
  <Words>1612</Words>
  <Application>Microsoft Office PowerPoint</Application>
  <PresentationFormat>Papel A4 (210 x 297 mm)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Corbel</vt:lpstr>
      <vt:lpstr>Wingdings</vt:lpstr>
      <vt:lpstr>Em Tiras</vt:lpstr>
      <vt:lpstr>Apresentação do PowerPoint</vt:lpstr>
      <vt:lpstr>Fase Inicial da Governança de TI</vt:lpstr>
      <vt:lpstr>Fase Inicial da Governança de TI</vt:lpstr>
      <vt:lpstr>O que é a ITIL?</vt:lpstr>
      <vt:lpstr>Como implementar Itil na minha empresa?</vt:lpstr>
      <vt:lpstr>Como implementar Itil na minha empresa?</vt:lpstr>
      <vt:lpstr>Como ITIL pode ajudar minha empresa a economizar dinheiro?</vt:lpstr>
      <vt:lpstr>Como ITIL pode ajudar minha empresa a economizar dinheiro?</vt:lpstr>
      <vt:lpstr>Qual A importância do service desk para Itil?</vt:lpstr>
      <vt:lpstr>Quais são as funções do service desk?</vt:lpstr>
      <vt:lpstr>Melhores Gerenciadores de Serviços segundo Gartner </vt:lpstr>
      <vt:lpstr>Melhores Gerenciadores de Serviços Open Source</vt:lpstr>
      <vt:lpstr>Obrigado pela leitura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Oliveira</dc:creator>
  <cp:lastModifiedBy>Lucas Oliveira</cp:lastModifiedBy>
  <cp:revision>6</cp:revision>
  <dcterms:created xsi:type="dcterms:W3CDTF">2023-10-23T16:30:53Z</dcterms:created>
  <dcterms:modified xsi:type="dcterms:W3CDTF">2023-10-25T16:17:37Z</dcterms:modified>
</cp:coreProperties>
</file>