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62" r:id="rId4"/>
    <p:sldId id="263" r:id="rId5"/>
    <p:sldId id="264" r:id="rId6"/>
    <p:sldId id="265" r:id="rId7"/>
    <p:sldId id="272" r:id="rId8"/>
    <p:sldId id="266" r:id="rId9"/>
    <p:sldId id="267" r:id="rId10"/>
    <p:sldId id="258" r:id="rId11"/>
    <p:sldId id="259" r:id="rId12"/>
    <p:sldId id="260" r:id="rId13"/>
    <p:sldId id="261" r:id="rId14"/>
    <p:sldId id="270" r:id="rId15"/>
    <p:sldId id="268" r:id="rId16"/>
    <p:sldId id="26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578" autoAdjust="0"/>
    <p:restoredTop sz="68273" autoAdjust="0"/>
  </p:normalViewPr>
  <p:slideViewPr>
    <p:cSldViewPr snapToGrid="0">
      <p:cViewPr varScale="1">
        <p:scale>
          <a:sx n="52" d="100"/>
          <a:sy n="52" d="100"/>
        </p:scale>
        <p:origin x="1362" y="60"/>
      </p:cViewPr>
      <p:guideLst/>
    </p:cSldViewPr>
  </p:slideViewPr>
  <p:outlineViewPr>
    <p:cViewPr>
      <p:scale>
        <a:sx n="33" d="100"/>
        <a:sy n="33" d="100"/>
      </p:scale>
      <p:origin x="0" y="-6846"/>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8FC39-D4F3-4761-9AC1-1D7A57307325}" type="datetimeFigureOut">
              <a:rPr lang="en-US" smtClean="0"/>
              <a:t>2/24/2018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A1608-EE09-44A0-925F-D7E940547B89}" type="slidenum">
              <a:rPr lang="en-US" smtClean="0"/>
              <a:t>‹#›</a:t>
            </a:fld>
            <a:endParaRPr lang="en-US"/>
          </a:p>
        </p:txBody>
      </p:sp>
    </p:spTree>
    <p:extLst>
      <p:ext uri="{BB962C8B-B14F-4D97-AF65-F5344CB8AC3E}">
        <p14:creationId xmlns:p14="http://schemas.microsoft.com/office/powerpoint/2010/main" val="260273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is</a:t>
            </a:r>
            <a:r>
              <a:rPr lang="en-US" baseline="0" dirty="0"/>
              <a:t> a Forth-liked macro language that was meant to sit on top of C/C++ applications.</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2</a:t>
            </a:fld>
            <a:endParaRPr lang="en-US"/>
          </a:p>
        </p:txBody>
      </p:sp>
    </p:spTree>
    <p:extLst>
      <p:ext uri="{BB962C8B-B14F-4D97-AF65-F5344CB8AC3E}">
        <p14:creationId xmlns:p14="http://schemas.microsoft.com/office/powerpoint/2010/main" val="4200782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first one if you’ve downloaded it to your local hard drive.</a:t>
            </a:r>
          </a:p>
          <a:p>
            <a:r>
              <a:rPr lang="en-US" dirty="0"/>
              <a:t>Use the second if you want the latest and greatest.</a:t>
            </a:r>
          </a:p>
          <a:p>
            <a:r>
              <a:rPr lang="en-US" dirty="0"/>
              <a:t>I</a:t>
            </a:r>
            <a:r>
              <a:rPr lang="en-US" baseline="0" dirty="0"/>
              <a:t> recommend you your own primitives and high-level definitions in a separate file, and put them in the APPSPEC vocabulary.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15</a:t>
            </a:fld>
            <a:endParaRPr lang="en-US"/>
          </a:p>
        </p:txBody>
      </p:sp>
    </p:spTree>
    <p:extLst>
      <p:ext uri="{BB962C8B-B14F-4D97-AF65-F5344CB8AC3E}">
        <p14:creationId xmlns:p14="http://schemas.microsoft.com/office/powerpoint/2010/main" val="149837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Type or paste the following into the input </a:t>
            </a:r>
            <a:r>
              <a:rPr lang="en-US" dirty="0" err="1"/>
              <a:t>textarea</a:t>
            </a:r>
            <a:r>
              <a:rPr lang="en-US" dirty="0"/>
              <a:t> in cfpage.html.</a:t>
            </a:r>
          </a:p>
          <a:p>
            <a:r>
              <a:rPr lang="en-US" dirty="0"/>
              <a:t> </a:t>
            </a:r>
          </a:p>
          <a:p>
            <a:r>
              <a:rPr lang="en-US" dirty="0"/>
              <a:t>   : TEST1 IF HELLO ELSE TULIP THEN ;</a:t>
            </a:r>
          </a:p>
          <a:p>
            <a:r>
              <a:rPr lang="en-US" dirty="0"/>
              <a:t>   </a:t>
            </a:r>
          </a:p>
          <a:p>
            <a:r>
              <a:rPr lang="en-US" dirty="0"/>
              <a:t>2. Hit the Submit button.</a:t>
            </a:r>
          </a:p>
          <a:p>
            <a:endParaRPr lang="en-US" dirty="0"/>
          </a:p>
          <a:p>
            <a:r>
              <a:rPr lang="en-US" dirty="0"/>
              <a:t>3. An alert box will come up saying "Compilation is complete".</a:t>
            </a:r>
          </a:p>
          <a:p>
            <a:endParaRPr lang="en-US" dirty="0"/>
          </a:p>
          <a:p>
            <a:r>
              <a:rPr lang="en-US" dirty="0"/>
              <a:t>4. Erase the code you put in previously and then type the following below:</a:t>
            </a:r>
          </a:p>
          <a:p>
            <a:r>
              <a:rPr lang="en-US" dirty="0"/>
              <a:t>   </a:t>
            </a:r>
          </a:p>
          <a:p>
            <a:r>
              <a:rPr lang="en-US" dirty="0"/>
              <a:t>   1 TEST1</a:t>
            </a:r>
          </a:p>
          <a:p>
            <a:r>
              <a:rPr lang="en-US" dirty="0"/>
              <a:t>   </a:t>
            </a:r>
          </a:p>
          <a:p>
            <a:r>
              <a:rPr lang="en-US" dirty="0"/>
              <a:t>   The alert box "Hello World" should come up.</a:t>
            </a:r>
          </a:p>
          <a:p>
            <a:endParaRPr lang="en-US" dirty="0"/>
          </a:p>
          <a:p>
            <a:r>
              <a:rPr lang="en-US" dirty="0"/>
              <a:t>5. Now put in the following :</a:t>
            </a:r>
          </a:p>
          <a:p>
            <a:endParaRPr lang="en-US" dirty="0"/>
          </a:p>
          <a:p>
            <a:r>
              <a:rPr lang="en-US" dirty="0"/>
              <a:t>   0 TEST1</a:t>
            </a:r>
          </a:p>
          <a:p>
            <a:r>
              <a:rPr lang="en-US" dirty="0"/>
              <a:t>   </a:t>
            </a:r>
          </a:p>
          <a:p>
            <a:r>
              <a:rPr lang="en-US" dirty="0"/>
              <a:t>   The alert box "Tulip" should come up. </a:t>
            </a:r>
          </a:p>
          <a:p>
            <a:endParaRPr lang="en-US" dirty="0"/>
          </a:p>
          <a:p>
            <a:r>
              <a:rPr lang="en-US" dirty="0"/>
              <a:t>6. </a:t>
            </a:r>
            <a:r>
              <a:rPr lang="nl-NL" dirty="0"/>
              <a:t>{ alert('eval is evil') } EVAL</a:t>
            </a:r>
          </a:p>
          <a:p>
            <a:r>
              <a:rPr lang="nl-NL" dirty="0"/>
              <a:t>7.</a:t>
            </a:r>
            <a:r>
              <a:rPr lang="nl-NL" baseline="0" dirty="0"/>
              <a:t> { var x = 1; } EVAL</a:t>
            </a:r>
          </a:p>
          <a:p>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17</a:t>
            </a:fld>
            <a:endParaRPr lang="en-US"/>
          </a:p>
        </p:txBody>
      </p:sp>
    </p:spTree>
    <p:extLst>
      <p:ext uri="{BB962C8B-B14F-4D97-AF65-F5344CB8AC3E}">
        <p14:creationId xmlns:p14="http://schemas.microsoft.com/office/powerpoint/2010/main" val="427500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pieces appear more or less in all three versions (Delphi/Lazarus, Excel, and JavaScript)</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3</a:t>
            </a:fld>
            <a:endParaRPr lang="en-US"/>
          </a:p>
        </p:txBody>
      </p:sp>
    </p:spTree>
    <p:extLst>
      <p:ext uri="{BB962C8B-B14F-4D97-AF65-F5344CB8AC3E}">
        <p14:creationId xmlns:p14="http://schemas.microsoft.com/office/powerpoint/2010/main" val="228067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Prefilter and postfilter stacks exist in JavaScript, but don’t have handling for them yet. Prefilter stack has functionality that handles input before it’s parsed by the outer interpreter while the post filter stack enforces typing when pushing items onto the stack. For example, allowing only numeric values. In Creole Forth for JavaScript, literally anything can go onto the stack right now.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4</a:t>
            </a:fld>
            <a:endParaRPr lang="en-US"/>
          </a:p>
        </p:txBody>
      </p:sp>
    </p:spTree>
    <p:extLst>
      <p:ext uri="{BB962C8B-B14F-4D97-AF65-F5344CB8AC3E}">
        <p14:creationId xmlns:p14="http://schemas.microsoft.com/office/powerpoint/2010/main" val="400622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not yet</a:t>
            </a:r>
          </a:p>
          <a:p>
            <a:r>
              <a:rPr lang="en-US" dirty="0"/>
              <a:t>A page refresh works just as well as FORGET</a:t>
            </a:r>
          </a:p>
          <a:p>
            <a:r>
              <a:rPr lang="en-US" dirty="0"/>
              <a:t>I can</a:t>
            </a:r>
            <a:r>
              <a:rPr lang="en-US" baseline="0" dirty="0"/>
              <a:t> put them in, but never found using the return stack for other than its primary purpose to be that compelling.</a:t>
            </a:r>
          </a:p>
          <a:p>
            <a:r>
              <a:rPr lang="en-US" baseline="0" dirty="0"/>
              <a:t>Might put these guys in later. </a:t>
            </a:r>
          </a:p>
          <a:p>
            <a:r>
              <a:rPr lang="en-US" baseline="0" dirty="0"/>
              <a:t>In Creole Forth for Delphi, had a primitive called MYSELF that allowed recursion. I didn’t seem to use it much.</a:t>
            </a:r>
          </a:p>
        </p:txBody>
      </p:sp>
      <p:sp>
        <p:nvSpPr>
          <p:cNvPr id="4" name="Slide Number Placeholder 3"/>
          <p:cNvSpPr>
            <a:spLocks noGrp="1"/>
          </p:cNvSpPr>
          <p:nvPr>
            <p:ph type="sldNum" sz="quarter" idx="10"/>
          </p:nvPr>
        </p:nvSpPr>
        <p:spPr/>
        <p:txBody>
          <a:bodyPr/>
          <a:lstStyle/>
          <a:p>
            <a:fld id="{809A1608-EE09-44A0-925F-D7E940547B89}" type="slidenum">
              <a:rPr lang="en-US" smtClean="0"/>
              <a:t>8</a:t>
            </a:fld>
            <a:endParaRPr lang="en-US"/>
          </a:p>
        </p:txBody>
      </p:sp>
    </p:spTree>
    <p:extLst>
      <p:ext uri="{BB962C8B-B14F-4D97-AF65-F5344CB8AC3E}">
        <p14:creationId xmlns:p14="http://schemas.microsoft.com/office/powerpoint/2010/main" val="1220004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a:t>
            </a:r>
            <a:r>
              <a:rPr lang="en-US" baseline="0" dirty="0"/>
              <a:t> most Forths, there is not attempt to convert to an integer or numeric field.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9</a:t>
            </a:fld>
            <a:endParaRPr lang="en-US"/>
          </a:p>
        </p:txBody>
      </p:sp>
    </p:spTree>
    <p:extLst>
      <p:ext uri="{BB962C8B-B14F-4D97-AF65-F5344CB8AC3E}">
        <p14:creationId xmlns:p14="http://schemas.microsoft.com/office/powerpoint/2010/main" val="72779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also a </a:t>
            </a:r>
            <a:r>
              <a:rPr lang="en-US" dirty="0" err="1"/>
              <a:t>BuildHighLevel</a:t>
            </a:r>
            <a:r>
              <a:rPr lang="en-US" baseline="0" dirty="0"/>
              <a:t> method, but it involves submitting the usual colon compiler syntax and has a parameter for the help definition. </a:t>
            </a:r>
            <a:endParaRPr lang="en-US" dirty="0"/>
          </a:p>
          <a:p>
            <a:r>
              <a:rPr lang="en-US" dirty="0"/>
              <a:t>The only real defining word</a:t>
            </a:r>
            <a:r>
              <a:rPr lang="en-US" baseline="0" dirty="0"/>
              <a:t>s I have now are CONSTANT and VARIABLE. But CREATE/DOES&gt; is there for those who want to use it.</a:t>
            </a:r>
          </a:p>
          <a:p>
            <a:r>
              <a:rPr lang="en-US" baseline="0" dirty="0"/>
              <a:t>DOES&gt; of course also has a compile-time and run-time action.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10</a:t>
            </a:fld>
            <a:endParaRPr lang="en-US"/>
          </a:p>
        </p:txBody>
      </p:sp>
    </p:spTree>
    <p:extLst>
      <p:ext uri="{BB962C8B-B14F-4D97-AF65-F5344CB8AC3E}">
        <p14:creationId xmlns:p14="http://schemas.microsoft.com/office/powerpoint/2010/main" val="182317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kind of an unusual setup.</a:t>
            </a:r>
          </a:p>
        </p:txBody>
      </p:sp>
      <p:sp>
        <p:nvSpPr>
          <p:cNvPr id="4" name="Slide Number Placeholder 3"/>
          <p:cNvSpPr>
            <a:spLocks noGrp="1"/>
          </p:cNvSpPr>
          <p:nvPr>
            <p:ph type="sldNum" sz="quarter" idx="10"/>
          </p:nvPr>
        </p:nvSpPr>
        <p:spPr/>
        <p:txBody>
          <a:bodyPr/>
          <a:lstStyle/>
          <a:p>
            <a:fld id="{809A1608-EE09-44A0-925F-D7E940547B89}" type="slidenum">
              <a:rPr lang="en-US" smtClean="0"/>
              <a:t>11</a:t>
            </a:fld>
            <a:endParaRPr lang="en-US"/>
          </a:p>
        </p:txBody>
      </p:sp>
    </p:spTree>
    <p:extLst>
      <p:ext uri="{BB962C8B-B14F-4D97-AF65-F5344CB8AC3E}">
        <p14:creationId xmlns:p14="http://schemas.microsoft.com/office/powerpoint/2010/main" val="158491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COMPINPF = comma</a:t>
            </a:r>
          </a:p>
          <a:p>
            <a:r>
              <a:rPr lang="en-US" dirty="0"/>
              <a:t>EXECUTE</a:t>
            </a:r>
            <a:r>
              <a:rPr lang="en-US" baseline="0" dirty="0"/>
              <a:t> = EXECUTE</a:t>
            </a:r>
          </a:p>
          <a:p>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12</a:t>
            </a:fld>
            <a:endParaRPr lang="en-US"/>
          </a:p>
        </p:txBody>
      </p:sp>
    </p:spTree>
    <p:extLst>
      <p:ext uri="{BB962C8B-B14F-4D97-AF65-F5344CB8AC3E}">
        <p14:creationId xmlns:p14="http://schemas.microsoft.com/office/powerpoint/2010/main" val="2052443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Creole</a:t>
            </a:r>
            <a:r>
              <a:rPr lang="en-US" baseline="0" dirty="0"/>
              <a:t> Forth is intended as a library component, and using Array.prototype can override default functionality that can have unintended side effects. </a:t>
            </a:r>
          </a:p>
          <a:p>
            <a:r>
              <a:rPr lang="en-US" baseline="0" dirty="0"/>
              <a:t>I used a hasMinArgs method, which is part of GlobalSimpleProps.</a:t>
            </a:r>
          </a:p>
          <a:p>
            <a:r>
              <a:rPr lang="en-US" baseline="0" dirty="0"/>
              <a:t>There are occasional times when this functionality needs to be turned off globally, so that can be done at strategic times, and then switched back on. </a:t>
            </a:r>
          </a:p>
          <a:p>
            <a:r>
              <a:rPr lang="en-US" baseline="0" dirty="0"/>
              <a:t>Other than this, found JavaScript to be a fairly easy language to write Creole Forth in. </a:t>
            </a:r>
            <a:endParaRPr lang="en-US" dirty="0"/>
          </a:p>
        </p:txBody>
      </p:sp>
      <p:sp>
        <p:nvSpPr>
          <p:cNvPr id="4" name="Slide Number Placeholder 3"/>
          <p:cNvSpPr>
            <a:spLocks noGrp="1"/>
          </p:cNvSpPr>
          <p:nvPr>
            <p:ph type="sldNum" sz="quarter" idx="10"/>
          </p:nvPr>
        </p:nvSpPr>
        <p:spPr/>
        <p:txBody>
          <a:bodyPr/>
          <a:lstStyle/>
          <a:p>
            <a:fld id="{809A1608-EE09-44A0-925F-D7E940547B89}" type="slidenum">
              <a:rPr lang="en-US" smtClean="0"/>
              <a:t>14</a:t>
            </a:fld>
            <a:endParaRPr lang="en-US"/>
          </a:p>
        </p:txBody>
      </p:sp>
    </p:spTree>
    <p:extLst>
      <p:ext uri="{BB962C8B-B14F-4D97-AF65-F5344CB8AC3E}">
        <p14:creationId xmlns:p14="http://schemas.microsoft.com/office/powerpoint/2010/main" val="406061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tiluser/cfjs/blob/master/CreoleForth.j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jmoshowcase.com/" TargetMode="External"/><Relationship Id="rId2" Type="http://schemas.openxmlformats.org/officeDocument/2006/relationships/hyperlink" Target="https://github.com/tiluser/cfjs/" TargetMode="External"/><Relationship Id="rId1" Type="http://schemas.openxmlformats.org/officeDocument/2006/relationships/slideLayout" Target="../slideLayouts/slideLayout2.xml"/><Relationship Id="rId4" Type="http://schemas.openxmlformats.org/officeDocument/2006/relationships/hyperlink" Target="http://jmoshowcase.com/cfpage.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DF94-73C7-4A37-A514-D3502802CF5D}"/>
              </a:ext>
            </a:extLst>
          </p:cNvPr>
          <p:cNvSpPr>
            <a:spLocks noGrp="1"/>
          </p:cNvSpPr>
          <p:nvPr>
            <p:ph type="ctrTitle"/>
          </p:nvPr>
        </p:nvSpPr>
        <p:spPr/>
        <p:txBody>
          <a:bodyPr/>
          <a:lstStyle/>
          <a:p>
            <a:r>
              <a:rPr lang="en-US" dirty="0"/>
              <a:t>Creole Forth for JavaScript</a:t>
            </a:r>
          </a:p>
        </p:txBody>
      </p:sp>
      <p:sp>
        <p:nvSpPr>
          <p:cNvPr id="3" name="Subtitle 2">
            <a:extLst>
              <a:ext uri="{FF2B5EF4-FFF2-40B4-BE49-F238E27FC236}">
                <a16:creationId xmlns:a16="http://schemas.microsoft.com/office/drawing/2014/main" id="{9BD27AA3-8CD0-48F1-ABCD-6C313EC85510}"/>
              </a:ext>
            </a:extLst>
          </p:cNvPr>
          <p:cNvSpPr>
            <a:spLocks noGrp="1"/>
          </p:cNvSpPr>
          <p:nvPr>
            <p:ph type="subTitle" idx="1"/>
          </p:nvPr>
        </p:nvSpPr>
        <p:spPr/>
        <p:txBody>
          <a:bodyPr/>
          <a:lstStyle/>
          <a:p>
            <a:r>
              <a:rPr lang="en-US" dirty="0"/>
              <a:t>Joseph M. O’Connor</a:t>
            </a:r>
          </a:p>
          <a:p>
            <a:r>
              <a:rPr lang="en-US" dirty="0"/>
              <a:t>February 2018</a:t>
            </a:r>
          </a:p>
        </p:txBody>
      </p:sp>
    </p:spTree>
    <p:extLst>
      <p:ext uri="{BB962C8B-B14F-4D97-AF65-F5344CB8AC3E}">
        <p14:creationId xmlns:p14="http://schemas.microsoft.com/office/powerpoint/2010/main" val="405922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8A8-F7E4-47BE-BF29-599EDA95EC21}"/>
              </a:ext>
            </a:extLst>
          </p:cNvPr>
          <p:cNvSpPr>
            <a:spLocks noGrp="1"/>
          </p:cNvSpPr>
          <p:nvPr>
            <p:ph type="title"/>
          </p:nvPr>
        </p:nvSpPr>
        <p:spPr/>
        <p:txBody>
          <a:bodyPr/>
          <a:lstStyle/>
          <a:p>
            <a:r>
              <a:rPr lang="en-US" dirty="0"/>
              <a:t>Types of words</a:t>
            </a:r>
          </a:p>
        </p:txBody>
      </p:sp>
      <p:sp>
        <p:nvSpPr>
          <p:cNvPr id="3" name="Content Placeholder 2">
            <a:extLst>
              <a:ext uri="{FF2B5EF4-FFF2-40B4-BE49-F238E27FC236}">
                <a16:creationId xmlns:a16="http://schemas.microsoft.com/office/drawing/2014/main" id="{340722CD-A3FF-43BB-925B-35F06AF5C9DE}"/>
              </a:ext>
            </a:extLst>
          </p:cNvPr>
          <p:cNvSpPr>
            <a:spLocks noGrp="1"/>
          </p:cNvSpPr>
          <p:nvPr>
            <p:ph idx="1"/>
          </p:nvPr>
        </p:nvSpPr>
        <p:spPr/>
        <p:txBody>
          <a:bodyPr/>
          <a:lstStyle/>
          <a:p>
            <a:r>
              <a:rPr lang="en-US" dirty="0"/>
              <a:t>Primitives – These are written in the host language, then introduced with the BuildPrimitive method. All primitives take a GlobalSimpleProps as a parameter. </a:t>
            </a:r>
          </a:p>
          <a:p>
            <a:r>
              <a:rPr lang="en-US" dirty="0"/>
              <a:t>High-level definitions. Defined by the colon compiler.</a:t>
            </a:r>
          </a:p>
          <a:p>
            <a:r>
              <a:rPr lang="en-US" dirty="0"/>
              <a:t>Compiling words. Have separate words for compile-time and run-time execution and are used for branching and looping. </a:t>
            </a:r>
          </a:p>
          <a:p>
            <a:r>
              <a:rPr lang="en-US" dirty="0"/>
              <a:t>Defining words – use CREATE and/or CREATE/DOES&gt;.</a:t>
            </a:r>
          </a:p>
          <a:p>
            <a:endParaRPr lang="en-US" dirty="0"/>
          </a:p>
        </p:txBody>
      </p:sp>
    </p:spTree>
    <p:extLst>
      <p:ext uri="{BB962C8B-B14F-4D97-AF65-F5344CB8AC3E}">
        <p14:creationId xmlns:p14="http://schemas.microsoft.com/office/powerpoint/2010/main" val="116711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B954-5AB6-41CE-AA62-4F4E47CFCE56}"/>
              </a:ext>
            </a:extLst>
          </p:cNvPr>
          <p:cNvSpPr>
            <a:spLocks noGrp="1"/>
          </p:cNvSpPr>
          <p:nvPr>
            <p:ph type="title"/>
          </p:nvPr>
        </p:nvSpPr>
        <p:spPr/>
        <p:txBody>
          <a:bodyPr/>
          <a:lstStyle/>
          <a:p>
            <a:r>
              <a:rPr lang="en-US" dirty="0"/>
              <a:t>Colon compiler</a:t>
            </a:r>
          </a:p>
        </p:txBody>
      </p:sp>
      <p:sp>
        <p:nvSpPr>
          <p:cNvPr id="3" name="Content Placeholder 2">
            <a:extLst>
              <a:ext uri="{FF2B5EF4-FFF2-40B4-BE49-F238E27FC236}">
                <a16:creationId xmlns:a16="http://schemas.microsoft.com/office/drawing/2014/main" id="{86C6F86B-2EA6-4803-9F00-CA0326674E2B}"/>
              </a:ext>
            </a:extLst>
          </p:cNvPr>
          <p:cNvSpPr>
            <a:spLocks noGrp="1"/>
          </p:cNvSpPr>
          <p:nvPr>
            <p:ph idx="1"/>
          </p:nvPr>
        </p:nvSpPr>
        <p:spPr/>
        <p:txBody>
          <a:bodyPr/>
          <a:lstStyle/>
          <a:p>
            <a:r>
              <a:rPr lang="en-US" dirty="0"/>
              <a:t>No state variable</a:t>
            </a:r>
          </a:p>
          <a:p>
            <a:r>
              <a:rPr lang="en-US" dirty="0"/>
              <a:t>Compilation starts when the IMMEDIATE vocabulary is pushed onto the vocabulary stack. </a:t>
            </a:r>
          </a:p>
          <a:p>
            <a:r>
              <a:rPr lang="en-US" dirty="0"/>
              <a:t>It ends when a semicolon is encountered. The IMMEDIATE vocabulary is popped off the vocabulary stack. </a:t>
            </a:r>
          </a:p>
          <a:p>
            <a:r>
              <a:rPr lang="en-US" dirty="0"/>
              <a:t>All IMMEDIATE words are in the IMMEDIATE vocabulary, which is always searched first during compilation. </a:t>
            </a:r>
          </a:p>
        </p:txBody>
      </p:sp>
    </p:spTree>
    <p:extLst>
      <p:ext uri="{BB962C8B-B14F-4D97-AF65-F5344CB8AC3E}">
        <p14:creationId xmlns:p14="http://schemas.microsoft.com/office/powerpoint/2010/main" val="358747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1BBD-86FB-405C-A3D2-30A7A86CD806}"/>
              </a:ext>
            </a:extLst>
          </p:cNvPr>
          <p:cNvSpPr>
            <a:spLocks noGrp="1"/>
          </p:cNvSpPr>
          <p:nvPr>
            <p:ph type="title"/>
          </p:nvPr>
        </p:nvSpPr>
        <p:spPr/>
        <p:txBody>
          <a:bodyPr/>
          <a:lstStyle/>
          <a:p>
            <a:r>
              <a:rPr lang="en-US" dirty="0"/>
              <a:t>Colon compiler, Part 2</a:t>
            </a:r>
          </a:p>
        </p:txBody>
      </p:sp>
      <p:sp>
        <p:nvSpPr>
          <p:cNvPr id="3" name="Content Placeholder 2">
            <a:extLst>
              <a:ext uri="{FF2B5EF4-FFF2-40B4-BE49-F238E27FC236}">
                <a16:creationId xmlns:a16="http://schemas.microsoft.com/office/drawing/2014/main" id="{E6166120-16AB-4123-97C3-D52A4107B8FF}"/>
              </a:ext>
            </a:extLst>
          </p:cNvPr>
          <p:cNvSpPr>
            <a:spLocks noGrp="1"/>
          </p:cNvSpPr>
          <p:nvPr>
            <p:ph idx="1"/>
          </p:nvPr>
        </p:nvSpPr>
        <p:spPr/>
        <p:txBody>
          <a:bodyPr/>
          <a:lstStyle/>
          <a:p>
            <a:r>
              <a:rPr lang="en-US" dirty="0"/>
              <a:t>From the point of view of the colon compiler, words are in three classes:</a:t>
            </a:r>
          </a:p>
          <a:p>
            <a:pPr marL="0" indent="0">
              <a:buNone/>
            </a:pPr>
            <a:r>
              <a:rPr lang="en-US" dirty="0"/>
              <a:t>1. COMPINPF. Words that are looked up and whose tokens or addresses are compiled into the parameter field. </a:t>
            </a:r>
          </a:p>
          <a:p>
            <a:pPr marL="0" indent="0">
              <a:buNone/>
            </a:pPr>
            <a:r>
              <a:rPr lang="en-US" dirty="0"/>
              <a:t>2. EXECUTE . Words that are looked up and executed such as compiling words.</a:t>
            </a:r>
          </a:p>
          <a:p>
            <a:pPr marL="0" indent="0">
              <a:buNone/>
            </a:pPr>
            <a:r>
              <a:rPr lang="en-US" dirty="0"/>
              <a:t>3. EXEC0. Words that directly manipulate the pointer of the outer interpreter such as comments.</a:t>
            </a:r>
          </a:p>
        </p:txBody>
      </p:sp>
    </p:spTree>
    <p:extLst>
      <p:ext uri="{BB962C8B-B14F-4D97-AF65-F5344CB8AC3E}">
        <p14:creationId xmlns:p14="http://schemas.microsoft.com/office/powerpoint/2010/main" val="237360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0B39-9ABC-42FE-A015-23CE29D4FA9D}"/>
              </a:ext>
            </a:extLst>
          </p:cNvPr>
          <p:cNvSpPr>
            <a:spLocks noGrp="1"/>
          </p:cNvSpPr>
          <p:nvPr>
            <p:ph type="title"/>
          </p:nvPr>
        </p:nvSpPr>
        <p:spPr/>
        <p:txBody>
          <a:bodyPr/>
          <a:lstStyle/>
          <a:p>
            <a:r>
              <a:rPr lang="en-US" dirty="0"/>
              <a:t>Colon compiler, Part 3</a:t>
            </a:r>
          </a:p>
        </p:txBody>
      </p:sp>
      <p:sp>
        <p:nvSpPr>
          <p:cNvPr id="3" name="Content Placeholder 2">
            <a:extLst>
              <a:ext uri="{FF2B5EF4-FFF2-40B4-BE49-F238E27FC236}">
                <a16:creationId xmlns:a16="http://schemas.microsoft.com/office/drawing/2014/main" id="{B14A429A-66A2-4C24-8139-D466C557D97B}"/>
              </a:ext>
            </a:extLst>
          </p:cNvPr>
          <p:cNvSpPr>
            <a:spLocks noGrp="1"/>
          </p:cNvSpPr>
          <p:nvPr>
            <p:ph idx="1"/>
          </p:nvPr>
        </p:nvSpPr>
        <p:spPr/>
        <p:txBody>
          <a:bodyPr>
            <a:normAutofit/>
          </a:bodyPr>
          <a:lstStyle/>
          <a:p>
            <a:r>
              <a:rPr lang="en-US" dirty="0"/>
              <a:t>For words with a COMPINPF or EXECUTE action, the compiler puts its address in the PADarea next to its associated action. </a:t>
            </a:r>
          </a:p>
          <a:p>
            <a:r>
              <a:rPr lang="en-US" dirty="0"/>
              <a:t>Words with an EXEC0 action simply move the outer interpreter pointer past their closing delimiter. </a:t>
            </a:r>
          </a:p>
          <a:p>
            <a:r>
              <a:rPr lang="en-US" dirty="0"/>
              <a:t>Once all the words are looked up and in the PAD area, their tokens are simply placed on the stack and executed by their associated action by the outer interpreter. </a:t>
            </a:r>
          </a:p>
        </p:txBody>
      </p:sp>
    </p:spTree>
    <p:extLst>
      <p:ext uri="{BB962C8B-B14F-4D97-AF65-F5344CB8AC3E}">
        <p14:creationId xmlns:p14="http://schemas.microsoft.com/office/powerpoint/2010/main" val="345287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F21D-C575-4FD0-B53F-C7B3138174DA}"/>
              </a:ext>
            </a:extLst>
          </p:cNvPr>
          <p:cNvSpPr>
            <a:spLocks noGrp="1"/>
          </p:cNvSpPr>
          <p:nvPr>
            <p:ph type="title"/>
          </p:nvPr>
        </p:nvSpPr>
        <p:spPr/>
        <p:txBody>
          <a:bodyPr/>
          <a:lstStyle/>
          <a:p>
            <a:r>
              <a:rPr lang="en-US" dirty="0"/>
              <a:t>JavaScript challenges</a:t>
            </a:r>
          </a:p>
        </p:txBody>
      </p:sp>
      <p:sp>
        <p:nvSpPr>
          <p:cNvPr id="3" name="Content Placeholder 2">
            <a:extLst>
              <a:ext uri="{FF2B5EF4-FFF2-40B4-BE49-F238E27FC236}">
                <a16:creationId xmlns:a16="http://schemas.microsoft.com/office/drawing/2014/main" id="{C185705B-2547-43B7-A15E-4CB3C042603B}"/>
              </a:ext>
            </a:extLst>
          </p:cNvPr>
          <p:cNvSpPr>
            <a:spLocks noGrp="1"/>
          </p:cNvSpPr>
          <p:nvPr>
            <p:ph idx="1"/>
          </p:nvPr>
        </p:nvSpPr>
        <p:spPr/>
        <p:txBody>
          <a:bodyPr/>
          <a:lstStyle/>
          <a:p>
            <a:r>
              <a:rPr lang="en-US" dirty="0"/>
              <a:t>Arrays have push and pop, but an empty array has length 1.</a:t>
            </a:r>
          </a:p>
          <a:p>
            <a:r>
              <a:rPr lang="en-US" dirty="0"/>
              <a:t>Made it difficult to detect stack underflow.</a:t>
            </a:r>
          </a:p>
          <a:p>
            <a:r>
              <a:rPr lang="en-US" dirty="0"/>
              <a:t>Default array behavior can be overridden by working with Array. Prototype, but is not recommended. </a:t>
            </a:r>
          </a:p>
          <a:p>
            <a:r>
              <a:rPr lang="en-US" dirty="0"/>
              <a:t>Strategy adopted: Have primitives that affected the data stack do their own stack checking.</a:t>
            </a:r>
          </a:p>
        </p:txBody>
      </p:sp>
    </p:spTree>
    <p:extLst>
      <p:ext uri="{BB962C8B-B14F-4D97-AF65-F5344CB8AC3E}">
        <p14:creationId xmlns:p14="http://schemas.microsoft.com/office/powerpoint/2010/main" val="2763813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B6C6-FB8C-461E-BA35-6785A68947BD}"/>
              </a:ext>
            </a:extLst>
          </p:cNvPr>
          <p:cNvSpPr>
            <a:spLocks noGrp="1"/>
          </p:cNvSpPr>
          <p:nvPr>
            <p:ph type="title"/>
          </p:nvPr>
        </p:nvSpPr>
        <p:spPr/>
        <p:txBody>
          <a:bodyPr/>
          <a:lstStyle/>
          <a:p>
            <a:r>
              <a:rPr lang="en-US" dirty="0"/>
              <a:t>How to use Creole Forth for JavaScript</a:t>
            </a:r>
          </a:p>
        </p:txBody>
      </p:sp>
      <p:sp>
        <p:nvSpPr>
          <p:cNvPr id="3" name="Content Placeholder 2">
            <a:extLst>
              <a:ext uri="{FF2B5EF4-FFF2-40B4-BE49-F238E27FC236}">
                <a16:creationId xmlns:a16="http://schemas.microsoft.com/office/drawing/2014/main" id="{38CD4F0F-6931-436A-9573-E75956A6752E}"/>
              </a:ext>
            </a:extLst>
          </p:cNvPr>
          <p:cNvSpPr>
            <a:spLocks noGrp="1"/>
          </p:cNvSpPr>
          <p:nvPr>
            <p:ph idx="1"/>
          </p:nvPr>
        </p:nvSpPr>
        <p:spPr>
          <a:xfrm>
            <a:off x="2062480" y="2133600"/>
            <a:ext cx="9442132" cy="3777622"/>
          </a:xfrm>
        </p:spPr>
        <p:txBody>
          <a:bodyPr/>
          <a:lstStyle/>
          <a:p>
            <a:r>
              <a:rPr lang="en-US" dirty="0"/>
              <a:t>Just reference it in a web page</a:t>
            </a:r>
          </a:p>
          <a:p>
            <a:r>
              <a:rPr lang="en-US" dirty="0"/>
              <a:t>&lt;script src="CreoleForth.js"&gt;&lt;/script&gt; or</a:t>
            </a:r>
          </a:p>
          <a:p>
            <a:r>
              <a:rPr lang="en-US" dirty="0"/>
              <a:t>&lt;script src=" </a:t>
            </a:r>
            <a:r>
              <a:rPr lang="en-US" dirty="0">
                <a:hlinkClick r:id="rId3"/>
              </a:rPr>
              <a:t>https://github.com/</a:t>
            </a:r>
            <a:r>
              <a:rPr lang="en-US" dirty="0" err="1">
                <a:hlinkClick r:id="rId3"/>
              </a:rPr>
              <a:t>tiluser</a:t>
            </a:r>
            <a:r>
              <a:rPr lang="en-US" dirty="0">
                <a:hlinkClick r:id="rId3"/>
              </a:rPr>
              <a:t>/</a:t>
            </a:r>
            <a:r>
              <a:rPr lang="en-US" dirty="0" err="1">
                <a:hlinkClick r:id="rId3"/>
              </a:rPr>
              <a:t>cfjs</a:t>
            </a:r>
            <a:r>
              <a:rPr lang="en-US" dirty="0">
                <a:hlinkClick r:id="rId3"/>
              </a:rPr>
              <a:t>/blob/master/CreoleForth.js</a:t>
            </a:r>
            <a:r>
              <a:rPr lang="en-US" dirty="0"/>
              <a:t>”&gt;&lt;/script&gt;</a:t>
            </a:r>
          </a:p>
          <a:p>
            <a:r>
              <a:rPr lang="en-US" dirty="0"/>
              <a:t>It does not require a web server</a:t>
            </a:r>
          </a:p>
          <a:p>
            <a:r>
              <a:rPr lang="en-US" dirty="0"/>
              <a:t>You can use it with other libraries such a Angular, but it’s not necessary. </a:t>
            </a:r>
          </a:p>
        </p:txBody>
      </p:sp>
    </p:spTree>
    <p:extLst>
      <p:ext uri="{BB962C8B-B14F-4D97-AF65-F5344CB8AC3E}">
        <p14:creationId xmlns:p14="http://schemas.microsoft.com/office/powerpoint/2010/main" val="78184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D08B-D310-43C5-BD65-96201C5D53D4}"/>
              </a:ext>
            </a:extLst>
          </p:cNvPr>
          <p:cNvSpPr>
            <a:spLocks noGrp="1"/>
          </p:cNvSpPr>
          <p:nvPr>
            <p:ph type="title"/>
          </p:nvPr>
        </p:nvSpPr>
        <p:spPr/>
        <p:txBody>
          <a:bodyPr/>
          <a:lstStyle/>
          <a:p>
            <a:r>
              <a:rPr lang="en-US" dirty="0"/>
              <a:t>Where to get it</a:t>
            </a:r>
          </a:p>
        </p:txBody>
      </p:sp>
      <p:sp>
        <p:nvSpPr>
          <p:cNvPr id="3" name="Content Placeholder 2">
            <a:extLst>
              <a:ext uri="{FF2B5EF4-FFF2-40B4-BE49-F238E27FC236}">
                <a16:creationId xmlns:a16="http://schemas.microsoft.com/office/drawing/2014/main" id="{D899D63C-34DA-4C79-8329-E88610A0DDD4}"/>
              </a:ext>
            </a:extLst>
          </p:cNvPr>
          <p:cNvSpPr>
            <a:spLocks noGrp="1"/>
          </p:cNvSpPr>
          <p:nvPr>
            <p:ph idx="1"/>
          </p:nvPr>
        </p:nvSpPr>
        <p:spPr/>
        <p:txBody>
          <a:bodyPr/>
          <a:lstStyle/>
          <a:p>
            <a:r>
              <a:rPr lang="en-US" dirty="0">
                <a:hlinkClick r:id="rId2"/>
              </a:rPr>
              <a:t>https://github.com/tiluser/cfjs/</a:t>
            </a:r>
            <a:endParaRPr lang="en-US" dirty="0"/>
          </a:p>
          <a:p>
            <a:r>
              <a:rPr lang="en-US" dirty="0"/>
              <a:t>If you want to try it out online, you can see it at </a:t>
            </a:r>
            <a:r>
              <a:rPr lang="en-US" dirty="0">
                <a:hlinkClick r:id="rId3"/>
              </a:rPr>
              <a:t>http://jmoshowcase.com/</a:t>
            </a:r>
            <a:r>
              <a:rPr lang="en-US" dirty="0"/>
              <a:t> and </a:t>
            </a:r>
            <a:r>
              <a:rPr lang="en-US" dirty="0">
                <a:hlinkClick r:id="rId4"/>
              </a:rPr>
              <a:t>http://jmoshowcase.com/cfpage.html</a:t>
            </a:r>
            <a:r>
              <a:rPr lang="en-US" dirty="0"/>
              <a:t> .</a:t>
            </a:r>
          </a:p>
        </p:txBody>
      </p:sp>
    </p:spTree>
    <p:extLst>
      <p:ext uri="{BB962C8B-B14F-4D97-AF65-F5344CB8AC3E}">
        <p14:creationId xmlns:p14="http://schemas.microsoft.com/office/powerpoint/2010/main" val="216032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F0DF-D551-4F48-9409-17F1F4180B2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2C7B9A2-5C70-4EC1-AEE3-44CB1277E793}"/>
              </a:ext>
            </a:extLst>
          </p:cNvPr>
          <p:cNvSpPr>
            <a:spLocks noGrp="1"/>
          </p:cNvSpPr>
          <p:nvPr>
            <p:ph idx="1"/>
          </p:nvPr>
        </p:nvSpPr>
        <p:spPr/>
        <p:txBody>
          <a:bodyPr/>
          <a:lstStyle/>
          <a:p>
            <a:r>
              <a:rPr lang="en-US" dirty="0"/>
              <a:t>VLIST</a:t>
            </a:r>
          </a:p>
          <a:p>
            <a:r>
              <a:rPr lang="en-US" dirty="0"/>
              <a:t>HELLO</a:t>
            </a:r>
          </a:p>
          <a:p>
            <a:r>
              <a:rPr lang="en-US" dirty="0"/>
              <a:t>Arithmetic</a:t>
            </a:r>
          </a:p>
          <a:p>
            <a:r>
              <a:rPr lang="en-US" dirty="0"/>
              <a:t>TEST – high level definition</a:t>
            </a:r>
          </a:p>
          <a:p>
            <a:r>
              <a:rPr lang="en-US" dirty="0"/>
              <a:t>EVAL</a:t>
            </a:r>
          </a:p>
          <a:p>
            <a:endParaRPr lang="en-US" dirty="0"/>
          </a:p>
        </p:txBody>
      </p:sp>
    </p:spTree>
    <p:extLst>
      <p:ext uri="{BB962C8B-B14F-4D97-AF65-F5344CB8AC3E}">
        <p14:creationId xmlns:p14="http://schemas.microsoft.com/office/powerpoint/2010/main" val="378744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615-0DEB-4DE2-9E1F-D137B86BD666}"/>
              </a:ext>
            </a:extLst>
          </p:cNvPr>
          <p:cNvSpPr>
            <a:spLocks noGrp="1"/>
          </p:cNvSpPr>
          <p:nvPr>
            <p:ph type="title"/>
          </p:nvPr>
        </p:nvSpPr>
        <p:spPr/>
        <p:txBody>
          <a:bodyPr/>
          <a:lstStyle/>
          <a:p>
            <a:r>
              <a:rPr lang="en-US" dirty="0"/>
              <a:t>Some Creole Forth History</a:t>
            </a:r>
          </a:p>
        </p:txBody>
      </p:sp>
      <p:sp>
        <p:nvSpPr>
          <p:cNvPr id="3" name="Content Placeholder 2">
            <a:extLst>
              <a:ext uri="{FF2B5EF4-FFF2-40B4-BE49-F238E27FC236}">
                <a16:creationId xmlns:a16="http://schemas.microsoft.com/office/drawing/2014/main" id="{14951A4C-8C3D-4836-87CE-95BF28D78C35}"/>
              </a:ext>
            </a:extLst>
          </p:cNvPr>
          <p:cNvSpPr>
            <a:spLocks noGrp="1"/>
          </p:cNvSpPr>
          <p:nvPr>
            <p:ph idx="1"/>
          </p:nvPr>
        </p:nvSpPr>
        <p:spPr/>
        <p:txBody>
          <a:bodyPr/>
          <a:lstStyle/>
          <a:p>
            <a:r>
              <a:rPr lang="en-US" dirty="0"/>
              <a:t>Inspired by Norman Smith’s UNTIL.</a:t>
            </a:r>
          </a:p>
          <a:p>
            <a:r>
              <a:rPr lang="en-US" dirty="0"/>
              <a:t>Idea is to set up a simple “macro language” on top of a host language.</a:t>
            </a:r>
          </a:p>
          <a:p>
            <a:r>
              <a:rPr lang="en-US" dirty="0"/>
              <a:t>Smith’s UNTIL was written in C/C++ as it’s host language.</a:t>
            </a:r>
          </a:p>
          <a:p>
            <a:r>
              <a:rPr lang="en-US" dirty="0"/>
              <a:t>Creole Forth was originally written as a Delphi component.</a:t>
            </a:r>
          </a:p>
          <a:p>
            <a:r>
              <a:rPr lang="en-US" dirty="0"/>
              <a:t>In 2016 the same idea was transferred to Excel.</a:t>
            </a:r>
          </a:p>
          <a:p>
            <a:r>
              <a:rPr lang="en-US" dirty="0"/>
              <a:t>Now it’s been transferred to JavaScript.</a:t>
            </a:r>
          </a:p>
        </p:txBody>
      </p:sp>
    </p:spTree>
    <p:extLst>
      <p:ext uri="{BB962C8B-B14F-4D97-AF65-F5344CB8AC3E}">
        <p14:creationId xmlns:p14="http://schemas.microsoft.com/office/powerpoint/2010/main" val="27836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EBC1-6B65-4A1E-86FA-FEF5457D75BD}"/>
              </a:ext>
            </a:extLst>
          </p:cNvPr>
          <p:cNvSpPr>
            <a:spLocks noGrp="1"/>
          </p:cNvSpPr>
          <p:nvPr>
            <p:ph type="title"/>
          </p:nvPr>
        </p:nvSpPr>
        <p:spPr/>
        <p:txBody>
          <a:bodyPr/>
          <a:lstStyle/>
          <a:p>
            <a:r>
              <a:rPr lang="en-US" dirty="0"/>
              <a:t>Pieces of Creole Forth for JavaScript</a:t>
            </a:r>
          </a:p>
        </p:txBody>
      </p:sp>
      <p:sp>
        <p:nvSpPr>
          <p:cNvPr id="3" name="Content Placeholder 2">
            <a:extLst>
              <a:ext uri="{FF2B5EF4-FFF2-40B4-BE49-F238E27FC236}">
                <a16:creationId xmlns:a16="http://schemas.microsoft.com/office/drawing/2014/main" id="{BC70AF07-4207-4726-BCB1-675B015EF279}"/>
              </a:ext>
            </a:extLst>
          </p:cNvPr>
          <p:cNvSpPr>
            <a:spLocks noGrp="1"/>
          </p:cNvSpPr>
          <p:nvPr>
            <p:ph idx="1"/>
          </p:nvPr>
        </p:nvSpPr>
        <p:spPr>
          <a:xfrm>
            <a:off x="2692866" y="2133599"/>
            <a:ext cx="8811746" cy="4493703"/>
          </a:xfrm>
        </p:spPr>
        <p:txBody>
          <a:bodyPr>
            <a:normAutofit fontScale="92500" lnSpcReduction="10000"/>
          </a:bodyPr>
          <a:lstStyle/>
          <a:p>
            <a:r>
              <a:rPr lang="en-US" dirty="0"/>
              <a:t>Stacks. In Creole Forth, these are regular arrays, since they have push and pop methods. Due to the peculiarities of JavaScript arrays, stack underflow is explicitly checked with words that manipulate the data stack.</a:t>
            </a:r>
          </a:p>
          <a:p>
            <a:r>
              <a:rPr lang="en-US" dirty="0"/>
              <a:t>Dictionary. An associative array with key-value properties. In JavaScript this is naturally built-in – all properties are attached as part of the object and can be accessed with square brackets [].</a:t>
            </a:r>
          </a:p>
          <a:p>
            <a:r>
              <a:rPr lang="en-US" dirty="0"/>
              <a:t>Reverse dictionary – this is an indexable array which contains the same values as the dictionary, but indexed by integer. Not necessary in languages like Delphi which have indexable hashes. </a:t>
            </a:r>
          </a:p>
          <a:p>
            <a:r>
              <a:rPr lang="en-US" dirty="0"/>
              <a:t>GlobalSimpleProps – it’s passed as a parameter to all Creole Forth primitives, which are just methods attached to empty objects. The objects are labeled as CorePrims, Interpreter, Compiler, AppSpec to organize similar primitives together.</a:t>
            </a:r>
          </a:p>
          <a:p>
            <a:r>
              <a:rPr lang="en-US" dirty="0"/>
              <a:t>CreoleForthWords – have name fields, code fields, parameter fields, link fields, etc.</a:t>
            </a:r>
          </a:p>
          <a:p>
            <a:r>
              <a:rPr lang="en-US" dirty="0"/>
              <a:t>CreoleForthBundle – an assemblage of the previous entitites. </a:t>
            </a:r>
          </a:p>
          <a:p>
            <a:endParaRPr lang="en-US" dirty="0"/>
          </a:p>
        </p:txBody>
      </p:sp>
    </p:spTree>
    <p:extLst>
      <p:ext uri="{BB962C8B-B14F-4D97-AF65-F5344CB8AC3E}">
        <p14:creationId xmlns:p14="http://schemas.microsoft.com/office/powerpoint/2010/main" val="2480687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32BB-57F7-431A-ADD2-71572221BDCC}"/>
              </a:ext>
            </a:extLst>
          </p:cNvPr>
          <p:cNvSpPr>
            <a:spLocks noGrp="1"/>
          </p:cNvSpPr>
          <p:nvPr>
            <p:ph type="title"/>
          </p:nvPr>
        </p:nvSpPr>
        <p:spPr/>
        <p:txBody>
          <a:bodyPr/>
          <a:lstStyle/>
          <a:p>
            <a:r>
              <a:rPr lang="en-US" dirty="0"/>
              <a:t>The stacks</a:t>
            </a:r>
          </a:p>
        </p:txBody>
      </p:sp>
      <p:sp>
        <p:nvSpPr>
          <p:cNvPr id="3" name="Content Placeholder 2">
            <a:extLst>
              <a:ext uri="{FF2B5EF4-FFF2-40B4-BE49-F238E27FC236}">
                <a16:creationId xmlns:a16="http://schemas.microsoft.com/office/drawing/2014/main" id="{AAFBAF0C-1FAC-4D07-9BD5-3FB82248ACD9}"/>
              </a:ext>
            </a:extLst>
          </p:cNvPr>
          <p:cNvSpPr>
            <a:spLocks noGrp="1"/>
          </p:cNvSpPr>
          <p:nvPr>
            <p:ph idx="1"/>
          </p:nvPr>
        </p:nvSpPr>
        <p:spPr/>
        <p:txBody>
          <a:bodyPr>
            <a:normAutofit/>
          </a:bodyPr>
          <a:lstStyle/>
          <a:p>
            <a:r>
              <a:rPr lang="en-US" dirty="0"/>
              <a:t>Data Stack. </a:t>
            </a:r>
          </a:p>
          <a:p>
            <a:r>
              <a:rPr lang="en-US" dirty="0"/>
              <a:t>Return Stack</a:t>
            </a:r>
          </a:p>
          <a:p>
            <a:r>
              <a:rPr lang="en-US" dirty="0"/>
              <a:t>Vocabulary stack</a:t>
            </a:r>
          </a:p>
          <a:p>
            <a:r>
              <a:rPr lang="en-US" dirty="0"/>
              <a:t>Others*</a:t>
            </a:r>
          </a:p>
        </p:txBody>
      </p:sp>
    </p:spTree>
    <p:extLst>
      <p:ext uri="{BB962C8B-B14F-4D97-AF65-F5344CB8AC3E}">
        <p14:creationId xmlns:p14="http://schemas.microsoft.com/office/powerpoint/2010/main" val="216925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8A49-7E3E-456A-B703-14FA3E17A42B}"/>
              </a:ext>
            </a:extLst>
          </p:cNvPr>
          <p:cNvSpPr>
            <a:spLocks noGrp="1"/>
          </p:cNvSpPr>
          <p:nvPr>
            <p:ph type="title"/>
          </p:nvPr>
        </p:nvSpPr>
        <p:spPr/>
        <p:txBody>
          <a:bodyPr/>
          <a:lstStyle/>
          <a:p>
            <a:r>
              <a:rPr lang="en-US" dirty="0"/>
              <a:t>The dictionary</a:t>
            </a:r>
          </a:p>
        </p:txBody>
      </p:sp>
      <p:sp>
        <p:nvSpPr>
          <p:cNvPr id="3" name="Content Placeholder 2">
            <a:extLst>
              <a:ext uri="{FF2B5EF4-FFF2-40B4-BE49-F238E27FC236}">
                <a16:creationId xmlns:a16="http://schemas.microsoft.com/office/drawing/2014/main" id="{029C16B4-8A5A-487A-8A3C-149A9658C404}"/>
              </a:ext>
            </a:extLst>
          </p:cNvPr>
          <p:cNvSpPr>
            <a:spLocks noGrp="1"/>
          </p:cNvSpPr>
          <p:nvPr>
            <p:ph idx="1"/>
          </p:nvPr>
        </p:nvSpPr>
        <p:spPr/>
        <p:txBody>
          <a:bodyPr/>
          <a:lstStyle/>
          <a:p>
            <a:r>
              <a:rPr lang="en-US" dirty="0"/>
              <a:t>Two parts</a:t>
            </a:r>
          </a:p>
          <a:p>
            <a:r>
              <a:rPr lang="en-US" dirty="0"/>
              <a:t>Each entry is accessible as a named property in a Creole Forth bundle, which has a CreoleForthWord as its value.</a:t>
            </a:r>
          </a:p>
          <a:p>
            <a:r>
              <a:rPr lang="en-US" dirty="0"/>
              <a:t>The identical CreoleForthWord is stored as an array member accessible by index.</a:t>
            </a:r>
          </a:p>
          <a:p>
            <a:r>
              <a:rPr lang="en-US" dirty="0"/>
              <a:t>This setup allows the colon compiler to store integer tokens in the parameter field which are looked by the doColon method. </a:t>
            </a:r>
          </a:p>
          <a:p>
            <a:endParaRPr lang="en-US" dirty="0"/>
          </a:p>
        </p:txBody>
      </p:sp>
    </p:spTree>
    <p:extLst>
      <p:ext uri="{BB962C8B-B14F-4D97-AF65-F5344CB8AC3E}">
        <p14:creationId xmlns:p14="http://schemas.microsoft.com/office/powerpoint/2010/main" val="324390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310A-2363-4070-B765-92D56254F208}"/>
              </a:ext>
            </a:extLst>
          </p:cNvPr>
          <p:cNvSpPr>
            <a:spLocks noGrp="1"/>
          </p:cNvSpPr>
          <p:nvPr>
            <p:ph type="title"/>
          </p:nvPr>
        </p:nvSpPr>
        <p:spPr/>
        <p:txBody>
          <a:bodyPr/>
          <a:lstStyle/>
          <a:p>
            <a:r>
              <a:rPr lang="en-US" dirty="0"/>
              <a:t>Control structures</a:t>
            </a:r>
          </a:p>
        </p:txBody>
      </p:sp>
      <p:sp>
        <p:nvSpPr>
          <p:cNvPr id="3" name="Content Placeholder 2">
            <a:extLst>
              <a:ext uri="{FF2B5EF4-FFF2-40B4-BE49-F238E27FC236}">
                <a16:creationId xmlns:a16="http://schemas.microsoft.com/office/drawing/2014/main" id="{1D718C38-A4CA-4D27-B9C7-65A5F7B08195}"/>
              </a:ext>
            </a:extLst>
          </p:cNvPr>
          <p:cNvSpPr>
            <a:spLocks noGrp="1"/>
          </p:cNvSpPr>
          <p:nvPr>
            <p:ph idx="1"/>
          </p:nvPr>
        </p:nvSpPr>
        <p:spPr/>
        <p:txBody>
          <a:bodyPr/>
          <a:lstStyle/>
          <a:p>
            <a:r>
              <a:rPr lang="en-US" dirty="0"/>
              <a:t>IF-THEN-ELSE</a:t>
            </a:r>
          </a:p>
          <a:p>
            <a:r>
              <a:rPr lang="en-US" dirty="0"/>
              <a:t>BEGIN-UNTIL</a:t>
            </a:r>
          </a:p>
          <a:p>
            <a:r>
              <a:rPr lang="en-US"/>
              <a:t>DO-LOOP/+LOOP</a:t>
            </a:r>
            <a:endParaRPr lang="en-US" dirty="0"/>
          </a:p>
          <a:p>
            <a:r>
              <a:rPr lang="en-US" dirty="0"/>
              <a:t>For DO-LOOP, I, J, and K are available as indexes</a:t>
            </a:r>
          </a:p>
        </p:txBody>
      </p:sp>
    </p:spTree>
    <p:extLst>
      <p:ext uri="{BB962C8B-B14F-4D97-AF65-F5344CB8AC3E}">
        <p14:creationId xmlns:p14="http://schemas.microsoft.com/office/powerpoint/2010/main" val="65962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6A03-A521-4673-A43E-97D480E94F15}"/>
              </a:ext>
            </a:extLst>
          </p:cNvPr>
          <p:cNvSpPr>
            <a:spLocks noGrp="1"/>
          </p:cNvSpPr>
          <p:nvPr>
            <p:ph type="title"/>
          </p:nvPr>
        </p:nvSpPr>
        <p:spPr/>
        <p:txBody>
          <a:bodyPr/>
          <a:lstStyle/>
          <a:p>
            <a:r>
              <a:rPr lang="en-US" dirty="0"/>
              <a:t>Other features</a:t>
            </a:r>
          </a:p>
        </p:txBody>
      </p:sp>
      <p:sp>
        <p:nvSpPr>
          <p:cNvPr id="3" name="Content Placeholder 2">
            <a:extLst>
              <a:ext uri="{FF2B5EF4-FFF2-40B4-BE49-F238E27FC236}">
                <a16:creationId xmlns:a16="http://schemas.microsoft.com/office/drawing/2014/main" id="{2D616DBE-C229-416E-A566-941105C93337}"/>
              </a:ext>
            </a:extLst>
          </p:cNvPr>
          <p:cNvSpPr>
            <a:spLocks noGrp="1"/>
          </p:cNvSpPr>
          <p:nvPr>
            <p:ph idx="1"/>
          </p:nvPr>
        </p:nvSpPr>
        <p:spPr/>
        <p:txBody>
          <a:bodyPr/>
          <a:lstStyle/>
          <a:p>
            <a:r>
              <a:rPr lang="en-US" dirty="0"/>
              <a:t>Single-line comments \</a:t>
            </a:r>
          </a:p>
          <a:p>
            <a:r>
              <a:rPr lang="en-US" dirty="0"/>
              <a:t>Multi-line comments ( -- )</a:t>
            </a:r>
          </a:p>
          <a:p>
            <a:r>
              <a:rPr lang="en-US" dirty="0"/>
              <a:t>Help. This is useful for VLIST.</a:t>
            </a:r>
          </a:p>
        </p:txBody>
      </p:sp>
    </p:spTree>
    <p:extLst>
      <p:ext uri="{BB962C8B-B14F-4D97-AF65-F5344CB8AC3E}">
        <p14:creationId xmlns:p14="http://schemas.microsoft.com/office/powerpoint/2010/main" val="260738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7DCE-A2AE-4B36-92DF-D0EA4290D018}"/>
              </a:ext>
            </a:extLst>
          </p:cNvPr>
          <p:cNvSpPr>
            <a:spLocks noGrp="1"/>
          </p:cNvSpPr>
          <p:nvPr>
            <p:ph type="title"/>
          </p:nvPr>
        </p:nvSpPr>
        <p:spPr/>
        <p:txBody>
          <a:bodyPr/>
          <a:lstStyle/>
          <a:p>
            <a:r>
              <a:rPr lang="en-US" dirty="0"/>
              <a:t>What it doesn’t have</a:t>
            </a:r>
          </a:p>
        </p:txBody>
      </p:sp>
      <p:sp>
        <p:nvSpPr>
          <p:cNvPr id="3" name="Content Placeholder 2">
            <a:extLst>
              <a:ext uri="{FF2B5EF4-FFF2-40B4-BE49-F238E27FC236}">
                <a16:creationId xmlns:a16="http://schemas.microsoft.com/office/drawing/2014/main" id="{A0E80CA5-30A1-435B-9BA6-420C9A36E3CC}"/>
              </a:ext>
            </a:extLst>
          </p:cNvPr>
          <p:cNvSpPr>
            <a:spLocks noGrp="1"/>
          </p:cNvSpPr>
          <p:nvPr>
            <p:ph idx="1"/>
          </p:nvPr>
        </p:nvSpPr>
        <p:spPr/>
        <p:txBody>
          <a:bodyPr/>
          <a:lstStyle/>
          <a:p>
            <a:r>
              <a:rPr lang="en-US" dirty="0"/>
              <a:t>FORGET</a:t>
            </a:r>
          </a:p>
          <a:p>
            <a:r>
              <a:rPr lang="en-US" dirty="0"/>
              <a:t>Many return stack primitives, like RDROP. </a:t>
            </a:r>
          </a:p>
          <a:p>
            <a:r>
              <a:rPr lang="en-US" dirty="0"/>
              <a:t>COMPILE, [COMPILE], or POSTPONE.</a:t>
            </a:r>
          </a:p>
          <a:p>
            <a:r>
              <a:rPr lang="en-US" dirty="0"/>
              <a:t>Recursion</a:t>
            </a:r>
          </a:p>
          <a:p>
            <a:r>
              <a:rPr lang="en-US" dirty="0"/>
              <a:t>As many words as most Forths ( &lt; 100 right now). </a:t>
            </a:r>
          </a:p>
        </p:txBody>
      </p:sp>
    </p:spTree>
    <p:extLst>
      <p:ext uri="{BB962C8B-B14F-4D97-AF65-F5344CB8AC3E}">
        <p14:creationId xmlns:p14="http://schemas.microsoft.com/office/powerpoint/2010/main" val="364185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A7CE-DC73-4F57-9808-051A417213BF}"/>
              </a:ext>
            </a:extLst>
          </p:cNvPr>
          <p:cNvSpPr>
            <a:spLocks noGrp="1"/>
          </p:cNvSpPr>
          <p:nvPr>
            <p:ph type="title"/>
          </p:nvPr>
        </p:nvSpPr>
        <p:spPr/>
        <p:txBody>
          <a:bodyPr/>
          <a:lstStyle/>
          <a:p>
            <a:r>
              <a:rPr lang="en-US" dirty="0"/>
              <a:t>Creole Forth Execution</a:t>
            </a:r>
          </a:p>
        </p:txBody>
      </p:sp>
      <p:sp>
        <p:nvSpPr>
          <p:cNvPr id="3" name="Content Placeholder 2">
            <a:extLst>
              <a:ext uri="{FF2B5EF4-FFF2-40B4-BE49-F238E27FC236}">
                <a16:creationId xmlns:a16="http://schemas.microsoft.com/office/drawing/2014/main" id="{1D81A8BD-452F-401B-ABF4-868B4771FFD7}"/>
              </a:ext>
            </a:extLst>
          </p:cNvPr>
          <p:cNvSpPr>
            <a:spLocks noGrp="1"/>
          </p:cNvSpPr>
          <p:nvPr>
            <p:ph idx="1"/>
          </p:nvPr>
        </p:nvSpPr>
        <p:spPr/>
        <p:txBody>
          <a:bodyPr/>
          <a:lstStyle/>
          <a:p>
            <a:r>
              <a:rPr lang="en-US" dirty="0"/>
              <a:t>Values in the input area are split based on the space delimiter and placed into the ParsedInput.</a:t>
            </a:r>
          </a:p>
          <a:p>
            <a:r>
              <a:rPr lang="en-US" dirty="0"/>
              <a:t>Each value is looked up in the dictionary by the outer interpreter. The outer interpreter appends each word with a value on the vocabulary stack and looks it up in the dictionary. The vocabulary stack is searched from top to bottom. </a:t>
            </a:r>
          </a:p>
          <a:p>
            <a:r>
              <a:rPr lang="en-US" dirty="0"/>
              <a:t>If a search succeeds the search process is halted and the word is executed.</a:t>
            </a:r>
          </a:p>
          <a:p>
            <a:r>
              <a:rPr lang="en-US" dirty="0"/>
              <a:t>If it fails the next vocabulary is searched.</a:t>
            </a:r>
          </a:p>
          <a:p>
            <a:r>
              <a:rPr lang="en-US" dirty="0"/>
              <a:t>If not match is found, the value is pushed onto the data stack.</a:t>
            </a:r>
          </a:p>
          <a:p>
            <a:endParaRPr lang="en-US" dirty="0"/>
          </a:p>
        </p:txBody>
      </p:sp>
    </p:spTree>
    <p:extLst>
      <p:ext uri="{BB962C8B-B14F-4D97-AF65-F5344CB8AC3E}">
        <p14:creationId xmlns:p14="http://schemas.microsoft.com/office/powerpoint/2010/main" val="13211288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351</TotalTime>
  <Words>1501</Words>
  <Application>Microsoft Office PowerPoint</Application>
  <PresentationFormat>Widescreen</PresentationFormat>
  <Paragraphs>142</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Creole Forth for JavaScript</vt:lpstr>
      <vt:lpstr>Some Creole Forth History</vt:lpstr>
      <vt:lpstr>Pieces of Creole Forth for JavaScript</vt:lpstr>
      <vt:lpstr>The stacks</vt:lpstr>
      <vt:lpstr>The dictionary</vt:lpstr>
      <vt:lpstr>Control structures</vt:lpstr>
      <vt:lpstr>Other features</vt:lpstr>
      <vt:lpstr>What it doesn’t have</vt:lpstr>
      <vt:lpstr>Creole Forth Execution</vt:lpstr>
      <vt:lpstr>Types of words</vt:lpstr>
      <vt:lpstr>Colon compiler</vt:lpstr>
      <vt:lpstr>Colon compiler, Part 2</vt:lpstr>
      <vt:lpstr>Colon compiler, Part 3</vt:lpstr>
      <vt:lpstr>JavaScript challenges</vt:lpstr>
      <vt:lpstr>How to use Creole Forth for JavaScript</vt:lpstr>
      <vt:lpstr>Where to get it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Creole Forth for JavaScript</dc:title>
  <dc:creator>Joseph O'Connor</dc:creator>
  <cp:lastModifiedBy>Joseph O'Connor</cp:lastModifiedBy>
  <cp:revision>41</cp:revision>
  <dcterms:created xsi:type="dcterms:W3CDTF">2018-02-12T00:51:21Z</dcterms:created>
  <dcterms:modified xsi:type="dcterms:W3CDTF">2018-02-25T01:22:06Z</dcterms:modified>
</cp:coreProperties>
</file>