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7"/>
  </p:notesMasterIdLst>
  <p:sldIdLst>
    <p:sldId id="256" r:id="rId2"/>
    <p:sldId id="278" r:id="rId3"/>
    <p:sldId id="257" r:id="rId4"/>
    <p:sldId id="262" r:id="rId5"/>
    <p:sldId id="263" r:id="rId6"/>
    <p:sldId id="264" r:id="rId7"/>
    <p:sldId id="265" r:id="rId8"/>
    <p:sldId id="272" r:id="rId9"/>
    <p:sldId id="266" r:id="rId10"/>
    <p:sldId id="267" r:id="rId11"/>
    <p:sldId id="258" r:id="rId12"/>
    <p:sldId id="259" r:id="rId13"/>
    <p:sldId id="260" r:id="rId14"/>
    <p:sldId id="279" r:id="rId15"/>
    <p:sldId id="261" r:id="rId16"/>
    <p:sldId id="274" r:id="rId17"/>
    <p:sldId id="270" r:id="rId18"/>
    <p:sldId id="275" r:id="rId19"/>
    <p:sldId id="268" r:id="rId20"/>
    <p:sldId id="273" r:id="rId21"/>
    <p:sldId id="276" r:id="rId22"/>
    <p:sldId id="271"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9" autoAdjust="0"/>
    <p:restoredTop sz="68273" autoAdjust="0"/>
  </p:normalViewPr>
  <p:slideViewPr>
    <p:cSldViewPr snapToGrid="0">
      <p:cViewPr varScale="1">
        <p:scale>
          <a:sx n="72" d="100"/>
          <a:sy n="72" d="100"/>
        </p:scale>
        <p:origin x="462" y="66"/>
      </p:cViewPr>
      <p:guideLst/>
    </p:cSldViewPr>
  </p:slideViewPr>
  <p:outlineViewPr>
    <p:cViewPr>
      <p:scale>
        <a:sx n="33" d="100"/>
        <a:sy n="33" d="100"/>
      </p:scale>
      <p:origin x="0" y="-6846"/>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8FC39-D4F3-4761-9AC1-1D7A57307325}" type="datetimeFigureOut">
              <a:rPr lang="en-US" smtClean="0"/>
              <a:t>11/19/2019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A1608-EE09-44A0-925F-D7E940547B89}" type="slidenum">
              <a:rPr lang="en-US" smtClean="0"/>
              <a:t>‹#›</a:t>
            </a:fld>
            <a:endParaRPr lang="en-US"/>
          </a:p>
        </p:txBody>
      </p:sp>
    </p:spTree>
    <p:extLst>
      <p:ext uri="{BB962C8B-B14F-4D97-AF65-F5344CB8AC3E}">
        <p14:creationId xmlns:p14="http://schemas.microsoft.com/office/powerpoint/2010/main" val="260273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John Sadler’s FICL (Forth-inspired Command Language) is similar in concept. </a:t>
            </a:r>
          </a:p>
          <a:p>
            <a:endParaRPr lang="en-US" dirty="0"/>
          </a:p>
        </p:txBody>
      </p:sp>
      <p:sp>
        <p:nvSpPr>
          <p:cNvPr id="4" name="Slide Number Placeholder 3"/>
          <p:cNvSpPr>
            <a:spLocks noGrp="1"/>
          </p:cNvSpPr>
          <p:nvPr>
            <p:ph type="sldNum" sz="quarter" idx="5"/>
          </p:nvPr>
        </p:nvSpPr>
        <p:spPr/>
        <p:txBody>
          <a:bodyPr/>
          <a:lstStyle/>
          <a:p>
            <a:fld id="{809A1608-EE09-44A0-925F-D7E940547B89}" type="slidenum">
              <a:rPr lang="en-US" smtClean="0"/>
              <a:t>2</a:t>
            </a:fld>
            <a:endParaRPr lang="en-US"/>
          </a:p>
        </p:txBody>
      </p:sp>
    </p:spTree>
    <p:extLst>
      <p:ext uri="{BB962C8B-B14F-4D97-AF65-F5344CB8AC3E}">
        <p14:creationId xmlns:p14="http://schemas.microsoft.com/office/powerpoint/2010/main" val="2612876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TEST1 IF HELLO ELSE TULIP THEN ;</a:t>
            </a:r>
          </a:p>
          <a:p>
            <a:endParaRPr lang="en-US" dirty="0"/>
          </a:p>
        </p:txBody>
      </p:sp>
      <p:sp>
        <p:nvSpPr>
          <p:cNvPr id="4" name="Slide Number Placeholder 3"/>
          <p:cNvSpPr>
            <a:spLocks noGrp="1"/>
          </p:cNvSpPr>
          <p:nvPr>
            <p:ph type="sldNum" sz="quarter" idx="5"/>
          </p:nvPr>
        </p:nvSpPr>
        <p:spPr/>
        <p:txBody>
          <a:bodyPr/>
          <a:lstStyle/>
          <a:p>
            <a:fld id="{809A1608-EE09-44A0-925F-D7E940547B89}" type="slidenum">
              <a:rPr lang="en-US" smtClean="0"/>
              <a:t>14</a:t>
            </a:fld>
            <a:endParaRPr lang="en-US"/>
          </a:p>
        </p:txBody>
      </p:sp>
    </p:spTree>
    <p:extLst>
      <p:ext uri="{BB962C8B-B14F-4D97-AF65-F5344CB8AC3E}">
        <p14:creationId xmlns:p14="http://schemas.microsoft.com/office/powerpoint/2010/main" val="3570001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Creole</a:t>
            </a:r>
            <a:r>
              <a:rPr lang="en-US" baseline="0" dirty="0"/>
              <a:t> Forth is intended as a library component. This means that using Array.prototype can override default functionality that can have unintended side effects. </a:t>
            </a:r>
          </a:p>
          <a:p>
            <a:r>
              <a:rPr lang="en-US" baseline="0" dirty="0"/>
              <a:t>I used a hasMinArgs method, which is part of GlobalSimpleProps.</a:t>
            </a:r>
          </a:p>
          <a:p>
            <a:endParaRPr lang="en-US" baseline="0" dirty="0"/>
          </a:p>
          <a:p>
            <a:r>
              <a:rPr lang="en-US" baseline="0" dirty="0"/>
              <a:t>There are occasional times when this functionality needs to be turned off globally, so that can be done at strategic times, and then switched back on.</a:t>
            </a:r>
          </a:p>
        </p:txBody>
      </p:sp>
      <p:sp>
        <p:nvSpPr>
          <p:cNvPr id="4" name="Slide Number Placeholder 3"/>
          <p:cNvSpPr>
            <a:spLocks noGrp="1"/>
          </p:cNvSpPr>
          <p:nvPr>
            <p:ph type="sldNum" sz="quarter" idx="10"/>
          </p:nvPr>
        </p:nvSpPr>
        <p:spPr/>
        <p:txBody>
          <a:bodyPr/>
          <a:lstStyle/>
          <a:p>
            <a:fld id="{809A1608-EE09-44A0-925F-D7E940547B89}" type="slidenum">
              <a:rPr lang="en-US" smtClean="0"/>
              <a:t>17</a:t>
            </a:fld>
            <a:endParaRPr lang="en-US"/>
          </a:p>
        </p:txBody>
      </p:sp>
    </p:spTree>
    <p:extLst>
      <p:ext uri="{BB962C8B-B14F-4D97-AF65-F5344CB8AC3E}">
        <p14:creationId xmlns:p14="http://schemas.microsoft.com/office/powerpoint/2010/main" val="4060619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first one if you’ve downloaded it to your local hard drive.</a:t>
            </a:r>
          </a:p>
          <a:p>
            <a:r>
              <a:rPr lang="en-US" dirty="0"/>
              <a:t>Use the second if you want the latest and greatest.</a:t>
            </a:r>
          </a:p>
          <a:p>
            <a:r>
              <a:rPr lang="en-US" dirty="0"/>
              <a:t>I</a:t>
            </a:r>
            <a:r>
              <a:rPr lang="en-US" baseline="0" dirty="0"/>
              <a:t> recommend you your own primitives and high-level definitions in a separate file.</a:t>
            </a:r>
          </a:p>
          <a:p>
            <a:r>
              <a:rPr lang="en-US" baseline="0" dirty="0"/>
              <a:t>There is a vocabulary APPSPEC which is specifically set aside for definitions that are not considered part of the “core” language. </a:t>
            </a:r>
          </a:p>
        </p:txBody>
      </p:sp>
      <p:sp>
        <p:nvSpPr>
          <p:cNvPr id="4" name="Slide Number Placeholder 3"/>
          <p:cNvSpPr>
            <a:spLocks noGrp="1"/>
          </p:cNvSpPr>
          <p:nvPr>
            <p:ph type="sldNum" sz="quarter" idx="10"/>
          </p:nvPr>
        </p:nvSpPr>
        <p:spPr/>
        <p:txBody>
          <a:bodyPr/>
          <a:lstStyle/>
          <a:p>
            <a:fld id="{809A1608-EE09-44A0-925F-D7E940547B89}" type="slidenum">
              <a:rPr lang="en-US" smtClean="0"/>
              <a:t>19</a:t>
            </a:fld>
            <a:endParaRPr lang="en-US"/>
          </a:p>
        </p:txBody>
      </p:sp>
    </p:spTree>
    <p:extLst>
      <p:ext uri="{BB962C8B-B14F-4D97-AF65-F5344CB8AC3E}">
        <p14:creationId xmlns:p14="http://schemas.microsoft.com/office/powerpoint/2010/main" val="1498379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09A1608-EE09-44A0-925F-D7E940547B89}" type="slidenum">
              <a:rPr lang="en-US" smtClean="0"/>
              <a:t>20</a:t>
            </a:fld>
            <a:endParaRPr lang="en-US"/>
          </a:p>
        </p:txBody>
      </p:sp>
    </p:spTree>
    <p:extLst>
      <p:ext uri="{BB962C8B-B14F-4D97-AF65-F5344CB8AC3E}">
        <p14:creationId xmlns:p14="http://schemas.microsoft.com/office/powerpoint/2010/main" val="2748867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Type or paste the following into the input </a:t>
            </a:r>
            <a:r>
              <a:rPr lang="en-US" dirty="0" err="1"/>
              <a:t>textarea</a:t>
            </a:r>
            <a:r>
              <a:rPr lang="en-US" dirty="0"/>
              <a:t> in cfpage.html.</a:t>
            </a:r>
          </a:p>
          <a:p>
            <a:r>
              <a:rPr lang="en-US" dirty="0"/>
              <a:t> </a:t>
            </a:r>
          </a:p>
          <a:p>
            <a:r>
              <a:rPr lang="en-US" dirty="0"/>
              <a:t>   : TEST1 IF HELLO ELSE TULIP THEN ;</a:t>
            </a:r>
          </a:p>
          <a:p>
            <a:r>
              <a:rPr lang="en-US" dirty="0"/>
              <a:t>   </a:t>
            </a:r>
          </a:p>
          <a:p>
            <a:r>
              <a:rPr lang="en-US" dirty="0"/>
              <a:t>2. Hit the Submit button.</a:t>
            </a:r>
          </a:p>
          <a:p>
            <a:endParaRPr lang="en-US" dirty="0"/>
          </a:p>
          <a:p>
            <a:r>
              <a:rPr lang="en-US" dirty="0"/>
              <a:t>3. An alert box will come up saying "Compilation is complete".</a:t>
            </a:r>
          </a:p>
          <a:p>
            <a:endParaRPr lang="en-US" dirty="0"/>
          </a:p>
          <a:p>
            <a:r>
              <a:rPr lang="en-US" dirty="0"/>
              <a:t>4. Erase the code you put in previously and then type the following below:</a:t>
            </a:r>
          </a:p>
          <a:p>
            <a:r>
              <a:rPr lang="en-US" dirty="0"/>
              <a:t>   </a:t>
            </a:r>
          </a:p>
          <a:p>
            <a:r>
              <a:rPr lang="en-US" dirty="0"/>
              <a:t>   1 TEST1</a:t>
            </a:r>
          </a:p>
          <a:p>
            <a:r>
              <a:rPr lang="en-US" dirty="0"/>
              <a:t>   </a:t>
            </a:r>
          </a:p>
          <a:p>
            <a:r>
              <a:rPr lang="en-US" dirty="0"/>
              <a:t>   The alert box "Hello World" should come up.</a:t>
            </a:r>
          </a:p>
          <a:p>
            <a:endParaRPr lang="en-US" dirty="0"/>
          </a:p>
          <a:p>
            <a:r>
              <a:rPr lang="en-US" dirty="0"/>
              <a:t>5. Now put in the following :</a:t>
            </a:r>
          </a:p>
          <a:p>
            <a:endParaRPr lang="en-US" dirty="0"/>
          </a:p>
          <a:p>
            <a:r>
              <a:rPr lang="en-US" dirty="0"/>
              <a:t>   0 TEST1</a:t>
            </a:r>
          </a:p>
          <a:p>
            <a:r>
              <a:rPr lang="en-US" dirty="0"/>
              <a:t>   </a:t>
            </a:r>
          </a:p>
          <a:p>
            <a:r>
              <a:rPr lang="en-US" dirty="0"/>
              <a:t>   The alert box "Tulip" should come up. </a:t>
            </a:r>
          </a:p>
          <a:p>
            <a:endParaRPr lang="en-US" dirty="0"/>
          </a:p>
          <a:p>
            <a:r>
              <a:rPr lang="en-US" dirty="0"/>
              <a:t>6. </a:t>
            </a:r>
            <a:r>
              <a:rPr lang="nl-NL" dirty="0"/>
              <a:t>{ alert('eval is evil') } EVAL</a:t>
            </a:r>
          </a:p>
          <a:p>
            <a:r>
              <a:rPr lang="nl-NL" dirty="0"/>
              <a:t>7.</a:t>
            </a:r>
            <a:r>
              <a:rPr lang="nl-NL" baseline="0" dirty="0"/>
              <a:t> { var x = 1; } EVAL</a:t>
            </a:r>
          </a:p>
          <a:p>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22</a:t>
            </a:fld>
            <a:endParaRPr lang="en-US"/>
          </a:p>
        </p:txBody>
      </p:sp>
    </p:spTree>
    <p:extLst>
      <p:ext uri="{BB962C8B-B14F-4D97-AF65-F5344CB8AC3E}">
        <p14:creationId xmlns:p14="http://schemas.microsoft.com/office/powerpoint/2010/main" val="427500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3</a:t>
            </a:fld>
            <a:endParaRPr lang="en-US"/>
          </a:p>
        </p:txBody>
      </p:sp>
    </p:spTree>
    <p:extLst>
      <p:ext uri="{BB962C8B-B14F-4D97-AF65-F5344CB8AC3E}">
        <p14:creationId xmlns:p14="http://schemas.microsoft.com/office/powerpoint/2010/main" val="420078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slightly different in Creole Forth for Delphi/Lazarus, but still broadly similar. </a:t>
            </a:r>
          </a:p>
        </p:txBody>
      </p:sp>
      <p:sp>
        <p:nvSpPr>
          <p:cNvPr id="4" name="Slide Number Placeholder 3"/>
          <p:cNvSpPr>
            <a:spLocks noGrp="1"/>
          </p:cNvSpPr>
          <p:nvPr>
            <p:ph type="sldNum" sz="quarter" idx="10"/>
          </p:nvPr>
        </p:nvSpPr>
        <p:spPr/>
        <p:txBody>
          <a:bodyPr/>
          <a:lstStyle/>
          <a:p>
            <a:fld id="{809A1608-EE09-44A0-925F-D7E940547B89}" type="slidenum">
              <a:rPr lang="en-US" smtClean="0"/>
              <a:t>4</a:t>
            </a:fld>
            <a:endParaRPr lang="en-US"/>
          </a:p>
        </p:txBody>
      </p:sp>
    </p:spTree>
    <p:extLst>
      <p:ext uri="{BB962C8B-B14F-4D97-AF65-F5344CB8AC3E}">
        <p14:creationId xmlns:p14="http://schemas.microsoft.com/office/powerpoint/2010/main" val="2280679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aseline="0" dirty="0"/>
              <a:t> Prefilter and postfilter stacks are present for all versions, but currently only the Delphi/Lazarus version has functionality associated with them. The  prefilter stack handles input before it’s parsed by the outer interpreter while the post filter stack enforces typing when pushing items onto the stack. For example, allowing only numeric values. </a:t>
            </a:r>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5</a:t>
            </a:fld>
            <a:endParaRPr lang="en-US"/>
          </a:p>
        </p:txBody>
      </p:sp>
    </p:spTree>
    <p:extLst>
      <p:ext uri="{BB962C8B-B14F-4D97-AF65-F5344CB8AC3E}">
        <p14:creationId xmlns:p14="http://schemas.microsoft.com/office/powerpoint/2010/main" val="4006220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least not yet</a:t>
            </a:r>
          </a:p>
          <a:p>
            <a:r>
              <a:rPr lang="en-US" dirty="0"/>
              <a:t>A page refresh works just as well as FORGET</a:t>
            </a:r>
          </a:p>
          <a:p>
            <a:r>
              <a:rPr lang="en-US" dirty="0"/>
              <a:t>I can</a:t>
            </a:r>
            <a:r>
              <a:rPr lang="en-US" baseline="0" dirty="0"/>
              <a:t> put them in, but never found using the return stack for other than its primary purpose to be that compelling.</a:t>
            </a:r>
          </a:p>
          <a:p>
            <a:r>
              <a:rPr lang="en-US" baseline="0" dirty="0"/>
              <a:t>Might put these guys in later. </a:t>
            </a:r>
          </a:p>
          <a:p>
            <a:r>
              <a:rPr lang="en-US" baseline="0" dirty="0"/>
              <a:t>In Creole Forth for Delphi, had a primitive called MYSELF that allowed recursion. I didn’t seem to use it much.</a:t>
            </a:r>
          </a:p>
          <a:p>
            <a:r>
              <a:rPr lang="en-US" baseline="0" dirty="0"/>
              <a:t>The code in both Forths is pretty short. Line count is 1436 for the JavaScript version and 1120 for the Python. I should also mention that the minified, zipped version for JavaScript weighs in at about 7kb, which is well within the range of some minimalist Forths. </a:t>
            </a:r>
          </a:p>
        </p:txBody>
      </p:sp>
      <p:sp>
        <p:nvSpPr>
          <p:cNvPr id="4" name="Slide Number Placeholder 3"/>
          <p:cNvSpPr>
            <a:spLocks noGrp="1"/>
          </p:cNvSpPr>
          <p:nvPr>
            <p:ph type="sldNum" sz="quarter" idx="10"/>
          </p:nvPr>
        </p:nvSpPr>
        <p:spPr/>
        <p:txBody>
          <a:bodyPr/>
          <a:lstStyle/>
          <a:p>
            <a:fld id="{809A1608-EE09-44A0-925F-D7E940547B89}" type="slidenum">
              <a:rPr lang="en-US" smtClean="0"/>
              <a:t>9</a:t>
            </a:fld>
            <a:endParaRPr lang="en-US"/>
          </a:p>
        </p:txBody>
      </p:sp>
    </p:spTree>
    <p:extLst>
      <p:ext uri="{BB962C8B-B14F-4D97-AF65-F5344CB8AC3E}">
        <p14:creationId xmlns:p14="http://schemas.microsoft.com/office/powerpoint/2010/main" val="1220004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value is pushed “as-is”, the interpreter does not attempt to convert it. </a:t>
            </a:r>
          </a:p>
        </p:txBody>
      </p:sp>
      <p:sp>
        <p:nvSpPr>
          <p:cNvPr id="4" name="Slide Number Placeholder 3"/>
          <p:cNvSpPr>
            <a:spLocks noGrp="1"/>
          </p:cNvSpPr>
          <p:nvPr>
            <p:ph type="sldNum" sz="quarter" idx="10"/>
          </p:nvPr>
        </p:nvSpPr>
        <p:spPr/>
        <p:txBody>
          <a:bodyPr/>
          <a:lstStyle/>
          <a:p>
            <a:fld id="{809A1608-EE09-44A0-925F-D7E940547B89}" type="slidenum">
              <a:rPr lang="en-US" smtClean="0"/>
              <a:t>10</a:t>
            </a:fld>
            <a:endParaRPr lang="en-US"/>
          </a:p>
        </p:txBody>
      </p:sp>
    </p:spTree>
    <p:extLst>
      <p:ext uri="{BB962C8B-B14F-4D97-AF65-F5344CB8AC3E}">
        <p14:creationId xmlns:p14="http://schemas.microsoft.com/office/powerpoint/2010/main" val="72779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a BuildHighLevel/</a:t>
            </a:r>
            <a:r>
              <a:rPr lang="en-US" dirty="0" err="1"/>
              <a:t>buildHighLevel</a:t>
            </a:r>
            <a:r>
              <a:rPr lang="en-US" baseline="0" dirty="0"/>
              <a:t> method, but it involves submitting the usual colon compiler syntax and has a parameter for the help definition. </a:t>
            </a:r>
            <a:endParaRPr lang="en-US" dirty="0"/>
          </a:p>
          <a:p>
            <a:r>
              <a:rPr lang="en-US" dirty="0"/>
              <a:t>The only real defining word</a:t>
            </a:r>
            <a:r>
              <a:rPr lang="en-US" baseline="0" dirty="0"/>
              <a:t>s I have now are CONSTANT and VARIABLE. But CREATE/DOES&gt; is there for those who want to use it.</a:t>
            </a:r>
          </a:p>
          <a:p>
            <a:r>
              <a:rPr lang="en-US" baseline="0" dirty="0"/>
              <a:t>DOES&gt; of course also has a compile-time and run-time action. </a:t>
            </a:r>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11</a:t>
            </a:fld>
            <a:endParaRPr lang="en-US"/>
          </a:p>
        </p:txBody>
      </p:sp>
    </p:spTree>
    <p:extLst>
      <p:ext uri="{BB962C8B-B14F-4D97-AF65-F5344CB8AC3E}">
        <p14:creationId xmlns:p14="http://schemas.microsoft.com/office/powerpoint/2010/main" val="1823177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12</a:t>
            </a:fld>
            <a:endParaRPr lang="en-US"/>
          </a:p>
        </p:txBody>
      </p:sp>
    </p:spTree>
    <p:extLst>
      <p:ext uri="{BB962C8B-B14F-4D97-AF65-F5344CB8AC3E}">
        <p14:creationId xmlns:p14="http://schemas.microsoft.com/office/powerpoint/2010/main" val="1584914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COMPINPF = comma</a:t>
            </a:r>
          </a:p>
          <a:p>
            <a:r>
              <a:rPr lang="en-US" dirty="0"/>
              <a:t>EXECUTE</a:t>
            </a:r>
            <a:r>
              <a:rPr lang="en-US" baseline="0" dirty="0"/>
              <a:t> = EXECUTE</a:t>
            </a:r>
          </a:p>
          <a:p>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13</a:t>
            </a:fld>
            <a:endParaRPr lang="en-US"/>
          </a:p>
        </p:txBody>
      </p:sp>
    </p:spTree>
    <p:extLst>
      <p:ext uri="{BB962C8B-B14F-4D97-AF65-F5344CB8AC3E}">
        <p14:creationId xmlns:p14="http://schemas.microsoft.com/office/powerpoint/2010/main" val="205244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34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385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6156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2281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2579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2242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1946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976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730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274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969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7656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1773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63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914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661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718271"/>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iluser/cfjs/blob/master/CreoleForth.j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tiluser/cfpy/" TargetMode="External"/><Relationship Id="rId2" Type="http://schemas.openxmlformats.org/officeDocument/2006/relationships/hyperlink" Target="https://github.com/tiluser/cfjs/" TargetMode="External"/><Relationship Id="rId1" Type="http://schemas.openxmlformats.org/officeDocument/2006/relationships/slideLayout" Target="../slideLayouts/slideLayout2.xml"/><Relationship Id="rId4" Type="http://schemas.openxmlformats.org/officeDocument/2006/relationships/hyperlink" Target="http://jmoshowcase.com/cfpage.html"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DF94-73C7-4A37-A514-D3502802CF5D}"/>
              </a:ext>
            </a:extLst>
          </p:cNvPr>
          <p:cNvSpPr>
            <a:spLocks noGrp="1"/>
          </p:cNvSpPr>
          <p:nvPr>
            <p:ph type="ctrTitle"/>
          </p:nvPr>
        </p:nvSpPr>
        <p:spPr/>
        <p:txBody>
          <a:bodyPr/>
          <a:lstStyle/>
          <a:p>
            <a:r>
              <a:rPr lang="en-US" dirty="0"/>
              <a:t>A TALE OF TWO FORTHS</a:t>
            </a:r>
          </a:p>
        </p:txBody>
      </p:sp>
      <p:sp>
        <p:nvSpPr>
          <p:cNvPr id="3" name="Subtitle 2">
            <a:extLst>
              <a:ext uri="{FF2B5EF4-FFF2-40B4-BE49-F238E27FC236}">
                <a16:creationId xmlns:a16="http://schemas.microsoft.com/office/drawing/2014/main" id="{9BD27AA3-8CD0-48F1-ABCD-6C313EC85510}"/>
              </a:ext>
            </a:extLst>
          </p:cNvPr>
          <p:cNvSpPr>
            <a:spLocks noGrp="1"/>
          </p:cNvSpPr>
          <p:nvPr>
            <p:ph type="subTitle" idx="1"/>
          </p:nvPr>
        </p:nvSpPr>
        <p:spPr/>
        <p:txBody>
          <a:bodyPr>
            <a:normAutofit lnSpcReduction="10000"/>
          </a:bodyPr>
          <a:lstStyle/>
          <a:p>
            <a:r>
              <a:rPr lang="en-US" dirty="0"/>
              <a:t>Joseph M. O’Connor</a:t>
            </a:r>
          </a:p>
          <a:p>
            <a:r>
              <a:rPr lang="en-US" dirty="0"/>
              <a:t>An SVFIG Forth Day Presentation</a:t>
            </a:r>
          </a:p>
          <a:p>
            <a:r>
              <a:rPr lang="en-US" dirty="0"/>
              <a:t>November 2019</a:t>
            </a:r>
          </a:p>
        </p:txBody>
      </p:sp>
    </p:spTree>
    <p:extLst>
      <p:ext uri="{BB962C8B-B14F-4D97-AF65-F5344CB8AC3E}">
        <p14:creationId xmlns:p14="http://schemas.microsoft.com/office/powerpoint/2010/main" val="405922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A7CE-DC73-4F57-9808-051A417213BF}"/>
              </a:ext>
            </a:extLst>
          </p:cNvPr>
          <p:cNvSpPr>
            <a:spLocks noGrp="1"/>
          </p:cNvSpPr>
          <p:nvPr>
            <p:ph type="title"/>
          </p:nvPr>
        </p:nvSpPr>
        <p:spPr/>
        <p:txBody>
          <a:bodyPr/>
          <a:lstStyle/>
          <a:p>
            <a:r>
              <a:rPr lang="en-US" dirty="0"/>
              <a:t>Creole Forth Execution</a:t>
            </a:r>
          </a:p>
        </p:txBody>
      </p:sp>
      <p:sp>
        <p:nvSpPr>
          <p:cNvPr id="3" name="Content Placeholder 2">
            <a:extLst>
              <a:ext uri="{FF2B5EF4-FFF2-40B4-BE49-F238E27FC236}">
                <a16:creationId xmlns:a16="http://schemas.microsoft.com/office/drawing/2014/main" id="{1D81A8BD-452F-401B-ABF4-868B4771FFD7}"/>
              </a:ext>
            </a:extLst>
          </p:cNvPr>
          <p:cNvSpPr>
            <a:spLocks noGrp="1"/>
          </p:cNvSpPr>
          <p:nvPr>
            <p:ph idx="1"/>
          </p:nvPr>
        </p:nvSpPr>
        <p:spPr/>
        <p:txBody>
          <a:bodyPr/>
          <a:lstStyle/>
          <a:p>
            <a:r>
              <a:rPr lang="en-US" dirty="0"/>
              <a:t>Values in the input area are split based on the space delimiter and placed into the ParsedInput.</a:t>
            </a:r>
          </a:p>
          <a:p>
            <a:r>
              <a:rPr lang="en-US" dirty="0"/>
              <a:t>Each value is looked up in the dictionary by the outer interpreter. The outer interpreter appends each word with a value on the vocabulary stack and looks it up in the dictionary. The vocabulary stack is searched from top to bottom. </a:t>
            </a:r>
          </a:p>
          <a:p>
            <a:r>
              <a:rPr lang="en-US" dirty="0"/>
              <a:t>If a search succeeds the search process is halted and the word is executed.</a:t>
            </a:r>
          </a:p>
          <a:p>
            <a:r>
              <a:rPr lang="en-US" dirty="0"/>
              <a:t>If it fails, the next vocabulary is searched.</a:t>
            </a:r>
          </a:p>
          <a:p>
            <a:r>
              <a:rPr lang="en-US" dirty="0"/>
              <a:t>If no match is found, the value is pushed onto the data stack.</a:t>
            </a:r>
          </a:p>
          <a:p>
            <a:endParaRPr lang="en-US" dirty="0"/>
          </a:p>
        </p:txBody>
      </p:sp>
    </p:spTree>
    <p:extLst>
      <p:ext uri="{BB962C8B-B14F-4D97-AF65-F5344CB8AC3E}">
        <p14:creationId xmlns:p14="http://schemas.microsoft.com/office/powerpoint/2010/main" val="1321128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F8A8-F7E4-47BE-BF29-599EDA95EC21}"/>
              </a:ext>
            </a:extLst>
          </p:cNvPr>
          <p:cNvSpPr>
            <a:spLocks noGrp="1"/>
          </p:cNvSpPr>
          <p:nvPr>
            <p:ph type="title"/>
          </p:nvPr>
        </p:nvSpPr>
        <p:spPr/>
        <p:txBody>
          <a:bodyPr/>
          <a:lstStyle/>
          <a:p>
            <a:r>
              <a:rPr lang="en-US" dirty="0"/>
              <a:t>Types of words</a:t>
            </a:r>
          </a:p>
        </p:txBody>
      </p:sp>
      <p:sp>
        <p:nvSpPr>
          <p:cNvPr id="3" name="Content Placeholder 2">
            <a:extLst>
              <a:ext uri="{FF2B5EF4-FFF2-40B4-BE49-F238E27FC236}">
                <a16:creationId xmlns:a16="http://schemas.microsoft.com/office/drawing/2014/main" id="{340722CD-A3FF-43BB-925B-35F06AF5C9DE}"/>
              </a:ext>
            </a:extLst>
          </p:cNvPr>
          <p:cNvSpPr>
            <a:spLocks noGrp="1"/>
          </p:cNvSpPr>
          <p:nvPr>
            <p:ph idx="1"/>
          </p:nvPr>
        </p:nvSpPr>
        <p:spPr/>
        <p:txBody>
          <a:bodyPr/>
          <a:lstStyle/>
          <a:p>
            <a:r>
              <a:rPr lang="en-US" dirty="0"/>
              <a:t>Primitives – These are written in the host language, then introduced with the BuildPrimitive method. All primitives take a GlobalSimpleProps as a parameter. </a:t>
            </a:r>
          </a:p>
          <a:p>
            <a:r>
              <a:rPr lang="en-US" dirty="0"/>
              <a:t>High-level definitions. Defined by the colon compiler.</a:t>
            </a:r>
          </a:p>
          <a:p>
            <a:r>
              <a:rPr lang="en-US" dirty="0"/>
              <a:t>Compiling words. Have separate words for compile-time and run-time execution and are used for branching and looping. </a:t>
            </a:r>
          </a:p>
          <a:p>
            <a:r>
              <a:rPr lang="en-US" dirty="0"/>
              <a:t>Defining words – use CREATE and/or CREATE/DOES&gt;.</a:t>
            </a:r>
          </a:p>
          <a:p>
            <a:endParaRPr lang="en-US" dirty="0"/>
          </a:p>
        </p:txBody>
      </p:sp>
    </p:spTree>
    <p:extLst>
      <p:ext uri="{BB962C8B-B14F-4D97-AF65-F5344CB8AC3E}">
        <p14:creationId xmlns:p14="http://schemas.microsoft.com/office/powerpoint/2010/main" val="11671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B954-5AB6-41CE-AA62-4F4E47CFCE56}"/>
              </a:ext>
            </a:extLst>
          </p:cNvPr>
          <p:cNvSpPr>
            <a:spLocks noGrp="1"/>
          </p:cNvSpPr>
          <p:nvPr>
            <p:ph type="title"/>
          </p:nvPr>
        </p:nvSpPr>
        <p:spPr/>
        <p:txBody>
          <a:bodyPr/>
          <a:lstStyle/>
          <a:p>
            <a:r>
              <a:rPr lang="en-US" dirty="0"/>
              <a:t>Colon compiler</a:t>
            </a:r>
          </a:p>
        </p:txBody>
      </p:sp>
      <p:sp>
        <p:nvSpPr>
          <p:cNvPr id="3" name="Content Placeholder 2">
            <a:extLst>
              <a:ext uri="{FF2B5EF4-FFF2-40B4-BE49-F238E27FC236}">
                <a16:creationId xmlns:a16="http://schemas.microsoft.com/office/drawing/2014/main" id="{86C6F86B-2EA6-4803-9F00-CA0326674E2B}"/>
              </a:ext>
            </a:extLst>
          </p:cNvPr>
          <p:cNvSpPr>
            <a:spLocks noGrp="1"/>
          </p:cNvSpPr>
          <p:nvPr>
            <p:ph idx="1"/>
          </p:nvPr>
        </p:nvSpPr>
        <p:spPr/>
        <p:txBody>
          <a:bodyPr/>
          <a:lstStyle/>
          <a:p>
            <a:r>
              <a:rPr lang="en-US" dirty="0"/>
              <a:t>No state variable</a:t>
            </a:r>
          </a:p>
          <a:p>
            <a:r>
              <a:rPr lang="en-US" dirty="0"/>
              <a:t>Compilation starts when the IMMEDIATE vocabulary is pushed onto the vocabulary stack. </a:t>
            </a:r>
          </a:p>
          <a:p>
            <a:r>
              <a:rPr lang="en-US" dirty="0"/>
              <a:t>It ends when a semicolon is encountered. The IMMEDIATE vocabulary is popped off the vocabulary stack. </a:t>
            </a:r>
          </a:p>
          <a:p>
            <a:r>
              <a:rPr lang="en-US" dirty="0"/>
              <a:t>All IMMEDIATE words are in the IMMEDIATE vocabulary, which is always searched first during compilation. </a:t>
            </a:r>
          </a:p>
        </p:txBody>
      </p:sp>
    </p:spTree>
    <p:extLst>
      <p:ext uri="{BB962C8B-B14F-4D97-AF65-F5344CB8AC3E}">
        <p14:creationId xmlns:p14="http://schemas.microsoft.com/office/powerpoint/2010/main" val="358747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1BBD-86FB-405C-A3D2-30A7A86CD806}"/>
              </a:ext>
            </a:extLst>
          </p:cNvPr>
          <p:cNvSpPr>
            <a:spLocks noGrp="1"/>
          </p:cNvSpPr>
          <p:nvPr>
            <p:ph type="title"/>
          </p:nvPr>
        </p:nvSpPr>
        <p:spPr/>
        <p:txBody>
          <a:bodyPr/>
          <a:lstStyle/>
          <a:p>
            <a:r>
              <a:rPr lang="en-US" dirty="0"/>
              <a:t>Colon compiler, Part 2</a:t>
            </a:r>
          </a:p>
        </p:txBody>
      </p:sp>
      <p:sp>
        <p:nvSpPr>
          <p:cNvPr id="3" name="Content Placeholder 2">
            <a:extLst>
              <a:ext uri="{FF2B5EF4-FFF2-40B4-BE49-F238E27FC236}">
                <a16:creationId xmlns:a16="http://schemas.microsoft.com/office/drawing/2014/main" id="{E6166120-16AB-4123-97C3-D52A4107B8FF}"/>
              </a:ext>
            </a:extLst>
          </p:cNvPr>
          <p:cNvSpPr>
            <a:spLocks noGrp="1"/>
          </p:cNvSpPr>
          <p:nvPr>
            <p:ph idx="1"/>
          </p:nvPr>
        </p:nvSpPr>
        <p:spPr/>
        <p:txBody>
          <a:bodyPr/>
          <a:lstStyle/>
          <a:p>
            <a:r>
              <a:rPr lang="en-US" dirty="0"/>
              <a:t>From the point of view of the colon compiler, words are in three classes:</a:t>
            </a:r>
          </a:p>
          <a:p>
            <a:pPr marL="0" indent="0">
              <a:buNone/>
            </a:pPr>
            <a:r>
              <a:rPr lang="en-US" dirty="0"/>
              <a:t>1. COMPINPF. Words that are looked up and whose tokens or addresses are compiled into the parameter field. </a:t>
            </a:r>
          </a:p>
          <a:p>
            <a:pPr marL="0" indent="0">
              <a:buNone/>
            </a:pPr>
            <a:r>
              <a:rPr lang="en-US" dirty="0"/>
              <a:t>2. EXECUTE . Words that are looked up and executed such as compiling words.</a:t>
            </a:r>
          </a:p>
          <a:p>
            <a:pPr marL="0" indent="0">
              <a:buNone/>
            </a:pPr>
            <a:r>
              <a:rPr lang="en-US" dirty="0"/>
              <a:t>3. EXEC0. Words that directly manipulate the pointer of the outer interpreter such as comments.</a:t>
            </a:r>
          </a:p>
        </p:txBody>
      </p:sp>
    </p:spTree>
    <p:extLst>
      <p:ext uri="{BB962C8B-B14F-4D97-AF65-F5344CB8AC3E}">
        <p14:creationId xmlns:p14="http://schemas.microsoft.com/office/powerpoint/2010/main" val="2373604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4C55-2385-4C21-956E-6676EA06AADB}"/>
              </a:ext>
            </a:extLst>
          </p:cNvPr>
          <p:cNvSpPr>
            <a:spLocks noGrp="1"/>
          </p:cNvSpPr>
          <p:nvPr>
            <p:ph type="title"/>
          </p:nvPr>
        </p:nvSpPr>
        <p:spPr>
          <a:xfrm>
            <a:off x="2592925" y="624110"/>
            <a:ext cx="8911687" cy="1509490"/>
          </a:xfrm>
        </p:spPr>
        <p:txBody>
          <a:bodyPr>
            <a:normAutofit fontScale="90000"/>
          </a:bodyPr>
          <a:lstStyle/>
          <a:p>
            <a:r>
              <a:rPr lang="en-US" dirty="0"/>
              <a:t>Colon compiler, Part 3 – tokens and actions set up in the PADarea for  </a:t>
            </a:r>
            <a:br>
              <a:rPr lang="en-US" dirty="0"/>
            </a:br>
            <a:r>
              <a:rPr lang="en-US" dirty="0"/>
              <a:t>: TEST1 IF HELLO ELSE TULIP THEN ;</a:t>
            </a:r>
            <a:br>
              <a:rPr lang="en-US" dirty="0"/>
            </a:br>
            <a:endParaRPr lang="en-US" dirty="0"/>
          </a:p>
        </p:txBody>
      </p:sp>
      <p:graphicFrame>
        <p:nvGraphicFramePr>
          <p:cNvPr id="4" name="Table 4">
            <a:extLst>
              <a:ext uri="{FF2B5EF4-FFF2-40B4-BE49-F238E27FC236}">
                <a16:creationId xmlns:a16="http://schemas.microsoft.com/office/drawing/2014/main" id="{A4DBBC88-3C49-4662-AC7A-A265A45C1F34}"/>
              </a:ext>
            </a:extLst>
          </p:cNvPr>
          <p:cNvGraphicFramePr>
            <a:graphicFrameLocks noGrp="1"/>
          </p:cNvGraphicFramePr>
          <p:nvPr>
            <p:ph idx="1"/>
            <p:extLst>
              <p:ext uri="{D42A27DB-BD31-4B8C-83A1-F6EECF244321}">
                <p14:modId xmlns:p14="http://schemas.microsoft.com/office/powerpoint/2010/main" val="3982040255"/>
              </p:ext>
            </p:extLst>
          </p:nvPr>
        </p:nvGraphicFramePr>
        <p:xfrm>
          <a:off x="2589213" y="2133600"/>
          <a:ext cx="8915400" cy="219456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69914974"/>
                    </a:ext>
                  </a:extLst>
                </a:gridCol>
                <a:gridCol w="2971800">
                  <a:extLst>
                    <a:ext uri="{9D8B030D-6E8A-4147-A177-3AD203B41FA5}">
                      <a16:colId xmlns:a16="http://schemas.microsoft.com/office/drawing/2014/main" val="4178108980"/>
                    </a:ext>
                  </a:extLst>
                </a:gridCol>
                <a:gridCol w="2971800">
                  <a:extLst>
                    <a:ext uri="{9D8B030D-6E8A-4147-A177-3AD203B41FA5}">
                      <a16:colId xmlns:a16="http://schemas.microsoft.com/office/drawing/2014/main" val="3936717012"/>
                    </a:ext>
                  </a:extLst>
                </a:gridCol>
              </a:tblGrid>
              <a:tr h="342207">
                <a:tc>
                  <a:txBody>
                    <a:bodyPr/>
                    <a:lstStyle/>
                    <a:p>
                      <a:r>
                        <a:rPr lang="en-US" dirty="0"/>
                        <a:t>Word5</a:t>
                      </a:r>
                    </a:p>
                  </a:txBody>
                  <a:tcPr/>
                </a:tc>
                <a:tc>
                  <a:txBody>
                    <a:bodyPr/>
                    <a:lstStyle/>
                    <a:p>
                      <a:r>
                        <a:rPr lang="en-US" dirty="0"/>
                        <a:t>Token</a:t>
                      </a:r>
                    </a:p>
                  </a:txBody>
                  <a:tcPr/>
                </a:tc>
                <a:tc>
                  <a:txBody>
                    <a:bodyPr/>
                    <a:lstStyle/>
                    <a:p>
                      <a:r>
                        <a:rPr lang="en-US" dirty="0" err="1"/>
                        <a:t>Acion</a:t>
                      </a:r>
                      <a:endParaRPr lang="en-US" dirty="0"/>
                    </a:p>
                  </a:txBody>
                  <a:tcPr/>
                </a:tc>
                <a:extLst>
                  <a:ext uri="{0D108BD9-81ED-4DB2-BD59-A6C34878D82A}">
                    <a16:rowId xmlns:a16="http://schemas.microsoft.com/office/drawing/2014/main" val="1257298404"/>
                  </a:ext>
                </a:extLst>
              </a:tr>
              <a:tr h="342207">
                <a:tc>
                  <a:txBody>
                    <a:bodyPr/>
                    <a:lstStyle/>
                    <a:p>
                      <a:r>
                        <a:rPr lang="en-US" dirty="0"/>
                        <a:t>IF</a:t>
                      </a:r>
                    </a:p>
                  </a:txBody>
                  <a:tcPr/>
                </a:tc>
                <a:tc>
                  <a:txBody>
                    <a:bodyPr/>
                    <a:lstStyle/>
                    <a:p>
                      <a:r>
                        <a:rPr lang="en-US" baseline="0" dirty="0"/>
                        <a:t>52</a:t>
                      </a:r>
                    </a:p>
                  </a:txBody>
                  <a:tcPr/>
                </a:tc>
                <a:tc>
                  <a:txBody>
                    <a:bodyPr/>
                    <a:lstStyle/>
                    <a:p>
                      <a:r>
                        <a:rPr lang="en-US" dirty="0"/>
                        <a:t>EXECUTE</a:t>
                      </a:r>
                    </a:p>
                  </a:txBody>
                  <a:tcPr/>
                </a:tc>
                <a:extLst>
                  <a:ext uri="{0D108BD9-81ED-4DB2-BD59-A6C34878D82A}">
                    <a16:rowId xmlns:a16="http://schemas.microsoft.com/office/drawing/2014/main" val="1293055733"/>
                  </a:ext>
                </a:extLst>
              </a:tr>
              <a:tr h="342207">
                <a:tc>
                  <a:txBody>
                    <a:bodyPr/>
                    <a:lstStyle/>
                    <a:p>
                      <a:r>
                        <a:rPr lang="en-US" dirty="0"/>
                        <a:t>HELLO</a:t>
                      </a:r>
                    </a:p>
                  </a:txBody>
                  <a:tcPr/>
                </a:tc>
                <a:tc>
                  <a:txBody>
                    <a:bodyPr/>
                    <a:lstStyle/>
                    <a:p>
                      <a:r>
                        <a:rPr lang="en-US" dirty="0"/>
                        <a:t>5</a:t>
                      </a:r>
                    </a:p>
                  </a:txBody>
                  <a:tcPr/>
                </a:tc>
                <a:tc>
                  <a:txBody>
                    <a:bodyPr/>
                    <a:lstStyle/>
                    <a:p>
                      <a:r>
                        <a:rPr lang="en-US" dirty="0"/>
                        <a:t>COMPINPF</a:t>
                      </a:r>
                    </a:p>
                  </a:txBody>
                  <a:tcPr/>
                </a:tc>
                <a:extLst>
                  <a:ext uri="{0D108BD9-81ED-4DB2-BD59-A6C34878D82A}">
                    <a16:rowId xmlns:a16="http://schemas.microsoft.com/office/drawing/2014/main" val="2112569346"/>
                  </a:ext>
                </a:extLst>
              </a:tr>
              <a:tr h="342207">
                <a:tc>
                  <a:txBody>
                    <a:bodyPr/>
                    <a:lstStyle/>
                    <a:p>
                      <a:r>
                        <a:rPr lang="en-US" dirty="0"/>
                        <a:t>ELSE</a:t>
                      </a:r>
                    </a:p>
                  </a:txBody>
                  <a:tcPr/>
                </a:tc>
                <a:tc>
                  <a:txBody>
                    <a:bodyPr/>
                    <a:lstStyle/>
                    <a:p>
                      <a:r>
                        <a:rPr lang="en-US" dirty="0"/>
                        <a:t>53</a:t>
                      </a:r>
                    </a:p>
                  </a:txBody>
                  <a:tcPr/>
                </a:tc>
                <a:tc>
                  <a:txBody>
                    <a:bodyPr/>
                    <a:lstStyle/>
                    <a:p>
                      <a:r>
                        <a:rPr lang="en-US" dirty="0"/>
                        <a:t>EXECUTE</a:t>
                      </a:r>
                    </a:p>
                  </a:txBody>
                  <a:tcPr/>
                </a:tc>
                <a:extLst>
                  <a:ext uri="{0D108BD9-81ED-4DB2-BD59-A6C34878D82A}">
                    <a16:rowId xmlns:a16="http://schemas.microsoft.com/office/drawing/2014/main" val="4183370105"/>
                  </a:ext>
                </a:extLst>
              </a:tr>
              <a:tr h="342207">
                <a:tc>
                  <a:txBody>
                    <a:bodyPr/>
                    <a:lstStyle/>
                    <a:p>
                      <a:r>
                        <a:rPr lang="en-US" dirty="0"/>
                        <a:t>TULIP</a:t>
                      </a:r>
                    </a:p>
                  </a:txBody>
                  <a:tcPr/>
                </a:tc>
                <a:tc>
                  <a:txBody>
                    <a:bodyPr/>
                    <a:lstStyle/>
                    <a:p>
                      <a:r>
                        <a:rPr lang="en-US" dirty="0"/>
                        <a:t>6</a:t>
                      </a:r>
                    </a:p>
                  </a:txBody>
                  <a:tcPr/>
                </a:tc>
                <a:tc>
                  <a:txBody>
                    <a:bodyPr/>
                    <a:lstStyle/>
                    <a:p>
                      <a:r>
                        <a:rPr lang="en-US" dirty="0"/>
                        <a:t>COMPINPF</a:t>
                      </a:r>
                    </a:p>
                  </a:txBody>
                  <a:tcPr/>
                </a:tc>
                <a:extLst>
                  <a:ext uri="{0D108BD9-81ED-4DB2-BD59-A6C34878D82A}">
                    <a16:rowId xmlns:a16="http://schemas.microsoft.com/office/drawing/2014/main" val="238950254"/>
                  </a:ext>
                </a:extLst>
              </a:tr>
              <a:tr h="342207">
                <a:tc>
                  <a:txBody>
                    <a:bodyPr/>
                    <a:lstStyle/>
                    <a:p>
                      <a:r>
                        <a:rPr lang="en-US" dirty="0"/>
                        <a:t>THEN</a:t>
                      </a:r>
                    </a:p>
                  </a:txBody>
                  <a:tcPr/>
                </a:tc>
                <a:tc>
                  <a:txBody>
                    <a:bodyPr/>
                    <a:lstStyle/>
                    <a:p>
                      <a:r>
                        <a:rPr lang="en-US" dirty="0"/>
                        <a:t>54</a:t>
                      </a:r>
                    </a:p>
                  </a:txBody>
                  <a:tcPr/>
                </a:tc>
                <a:tc>
                  <a:txBody>
                    <a:bodyPr/>
                    <a:lstStyle/>
                    <a:p>
                      <a:r>
                        <a:rPr lang="en-US" dirty="0"/>
                        <a:t>EXECUTE</a:t>
                      </a:r>
                    </a:p>
                  </a:txBody>
                  <a:tcPr/>
                </a:tc>
                <a:extLst>
                  <a:ext uri="{0D108BD9-81ED-4DB2-BD59-A6C34878D82A}">
                    <a16:rowId xmlns:a16="http://schemas.microsoft.com/office/drawing/2014/main" val="3456342694"/>
                  </a:ext>
                </a:extLst>
              </a:tr>
            </a:tbl>
          </a:graphicData>
        </a:graphic>
      </p:graphicFrame>
    </p:spTree>
    <p:extLst>
      <p:ext uri="{BB962C8B-B14F-4D97-AF65-F5344CB8AC3E}">
        <p14:creationId xmlns:p14="http://schemas.microsoft.com/office/powerpoint/2010/main" val="1049155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0B39-9ABC-42FE-A015-23CE29D4FA9D}"/>
              </a:ext>
            </a:extLst>
          </p:cNvPr>
          <p:cNvSpPr>
            <a:spLocks noGrp="1"/>
          </p:cNvSpPr>
          <p:nvPr>
            <p:ph type="title"/>
          </p:nvPr>
        </p:nvSpPr>
        <p:spPr/>
        <p:txBody>
          <a:bodyPr/>
          <a:lstStyle/>
          <a:p>
            <a:r>
              <a:rPr lang="en-US" dirty="0"/>
              <a:t>Colon compiler, Part 4</a:t>
            </a:r>
          </a:p>
        </p:txBody>
      </p:sp>
      <p:sp>
        <p:nvSpPr>
          <p:cNvPr id="3" name="Content Placeholder 2">
            <a:extLst>
              <a:ext uri="{FF2B5EF4-FFF2-40B4-BE49-F238E27FC236}">
                <a16:creationId xmlns:a16="http://schemas.microsoft.com/office/drawing/2014/main" id="{B14A429A-66A2-4C24-8139-D466C557D97B}"/>
              </a:ext>
            </a:extLst>
          </p:cNvPr>
          <p:cNvSpPr>
            <a:spLocks noGrp="1"/>
          </p:cNvSpPr>
          <p:nvPr>
            <p:ph idx="1"/>
          </p:nvPr>
        </p:nvSpPr>
        <p:spPr/>
        <p:txBody>
          <a:bodyPr>
            <a:normAutofit/>
          </a:bodyPr>
          <a:lstStyle/>
          <a:p>
            <a:r>
              <a:rPr lang="en-US" dirty="0"/>
              <a:t>For words with a COMPINPF or EXECUTE action, the compiler puts its address in the PADarea next to its associated action. </a:t>
            </a:r>
          </a:p>
          <a:p>
            <a:r>
              <a:rPr lang="en-US" dirty="0"/>
              <a:t>Words with an EXEC0 action simply move the outer interpreter pointer past their closing delimiter. </a:t>
            </a:r>
          </a:p>
          <a:p>
            <a:r>
              <a:rPr lang="en-US" dirty="0"/>
              <a:t>Once all the words are looked up and in the PAD area, their tokens are simply placed on the stack and executed by their associated action by the outer interpreter. </a:t>
            </a:r>
          </a:p>
        </p:txBody>
      </p:sp>
    </p:spTree>
    <p:extLst>
      <p:ext uri="{BB962C8B-B14F-4D97-AF65-F5344CB8AC3E}">
        <p14:creationId xmlns:p14="http://schemas.microsoft.com/office/powerpoint/2010/main" val="3452875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FE31-380A-440C-A2CC-28DF8A8F6119}"/>
              </a:ext>
            </a:extLst>
          </p:cNvPr>
          <p:cNvSpPr>
            <a:spLocks noGrp="1"/>
          </p:cNvSpPr>
          <p:nvPr>
            <p:ph type="title"/>
          </p:nvPr>
        </p:nvSpPr>
        <p:spPr/>
        <p:txBody>
          <a:bodyPr/>
          <a:lstStyle/>
          <a:p>
            <a:r>
              <a:rPr lang="en-US" dirty="0"/>
              <a:t>JavaScript vs Python</a:t>
            </a:r>
          </a:p>
        </p:txBody>
      </p:sp>
      <p:sp>
        <p:nvSpPr>
          <p:cNvPr id="3" name="Content Placeholder 2">
            <a:extLst>
              <a:ext uri="{FF2B5EF4-FFF2-40B4-BE49-F238E27FC236}">
                <a16:creationId xmlns:a16="http://schemas.microsoft.com/office/drawing/2014/main" id="{AD5D580D-957F-4CCD-BE5F-0CB1A3C170E2}"/>
              </a:ext>
            </a:extLst>
          </p:cNvPr>
          <p:cNvSpPr>
            <a:spLocks noGrp="1"/>
          </p:cNvSpPr>
          <p:nvPr>
            <p:ph idx="1"/>
          </p:nvPr>
        </p:nvSpPr>
        <p:spPr/>
        <p:txBody>
          <a:bodyPr/>
          <a:lstStyle/>
          <a:p>
            <a:r>
              <a:rPr lang="en-US" dirty="0"/>
              <a:t>JavaScript OOP is prototyped-based, and classless.</a:t>
            </a:r>
          </a:p>
          <a:p>
            <a:r>
              <a:rPr lang="en-US" dirty="0"/>
              <a:t>Python is more conventionally class-based.</a:t>
            </a:r>
          </a:p>
          <a:p>
            <a:r>
              <a:rPr lang="en-US" dirty="0"/>
              <a:t>Despite this, the structure of the JavaScript and Python implementations of Creole Forth are very similar. </a:t>
            </a:r>
          </a:p>
          <a:p>
            <a:r>
              <a:rPr lang="en-US" dirty="0"/>
              <a:t>JavaScript’s flexibility allows adding “syntactic sugar” that can resemble more conventional OOP in other languages. </a:t>
            </a:r>
          </a:p>
        </p:txBody>
      </p:sp>
    </p:spTree>
    <p:extLst>
      <p:ext uri="{BB962C8B-B14F-4D97-AF65-F5344CB8AC3E}">
        <p14:creationId xmlns:p14="http://schemas.microsoft.com/office/powerpoint/2010/main" val="955828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F21D-C575-4FD0-B53F-C7B3138174DA}"/>
              </a:ext>
            </a:extLst>
          </p:cNvPr>
          <p:cNvSpPr>
            <a:spLocks noGrp="1"/>
          </p:cNvSpPr>
          <p:nvPr>
            <p:ph type="title"/>
          </p:nvPr>
        </p:nvSpPr>
        <p:spPr/>
        <p:txBody>
          <a:bodyPr/>
          <a:lstStyle/>
          <a:p>
            <a:r>
              <a:rPr lang="en-US" dirty="0"/>
              <a:t>JavaScript challenges</a:t>
            </a:r>
          </a:p>
        </p:txBody>
      </p:sp>
      <p:sp>
        <p:nvSpPr>
          <p:cNvPr id="3" name="Content Placeholder 2">
            <a:extLst>
              <a:ext uri="{FF2B5EF4-FFF2-40B4-BE49-F238E27FC236}">
                <a16:creationId xmlns:a16="http://schemas.microsoft.com/office/drawing/2014/main" id="{C185705B-2547-43B7-A15E-4CB3C042603B}"/>
              </a:ext>
            </a:extLst>
          </p:cNvPr>
          <p:cNvSpPr>
            <a:spLocks noGrp="1"/>
          </p:cNvSpPr>
          <p:nvPr>
            <p:ph idx="1"/>
          </p:nvPr>
        </p:nvSpPr>
        <p:spPr>
          <a:xfrm>
            <a:off x="2589212" y="1330036"/>
            <a:ext cx="8915400" cy="4581186"/>
          </a:xfrm>
        </p:spPr>
        <p:txBody>
          <a:bodyPr/>
          <a:lstStyle/>
          <a:p>
            <a:r>
              <a:rPr lang="en-US" dirty="0"/>
              <a:t>Detecting stack underflow. A pop on an “empty” array will blithely return an undefined item.</a:t>
            </a:r>
          </a:p>
          <a:p>
            <a:r>
              <a:rPr lang="en-US" dirty="0"/>
              <a:t>Default array behavior can be overridden by working with Array. Prototype, but is not recommended. </a:t>
            </a:r>
          </a:p>
          <a:p>
            <a:r>
              <a:rPr lang="en-US" dirty="0"/>
              <a:t>Strategy adopted: Have primitives that affect the data stack do their own stack checking.</a:t>
            </a:r>
          </a:p>
        </p:txBody>
      </p:sp>
    </p:spTree>
    <p:extLst>
      <p:ext uri="{BB962C8B-B14F-4D97-AF65-F5344CB8AC3E}">
        <p14:creationId xmlns:p14="http://schemas.microsoft.com/office/powerpoint/2010/main" val="276381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D695E-B40A-41AD-A89F-28ED2EC446FE}"/>
              </a:ext>
            </a:extLst>
          </p:cNvPr>
          <p:cNvSpPr>
            <a:spLocks noGrp="1"/>
          </p:cNvSpPr>
          <p:nvPr>
            <p:ph type="title"/>
          </p:nvPr>
        </p:nvSpPr>
        <p:spPr/>
        <p:txBody>
          <a:bodyPr/>
          <a:lstStyle/>
          <a:p>
            <a:r>
              <a:rPr lang="en-US" dirty="0"/>
              <a:t>Python challenges</a:t>
            </a:r>
          </a:p>
        </p:txBody>
      </p:sp>
      <p:sp>
        <p:nvSpPr>
          <p:cNvPr id="3" name="Content Placeholder 2">
            <a:extLst>
              <a:ext uri="{FF2B5EF4-FFF2-40B4-BE49-F238E27FC236}">
                <a16:creationId xmlns:a16="http://schemas.microsoft.com/office/drawing/2014/main" id="{8A2096A1-895E-4BFB-AF30-FD0400459681}"/>
              </a:ext>
            </a:extLst>
          </p:cNvPr>
          <p:cNvSpPr>
            <a:spLocks noGrp="1"/>
          </p:cNvSpPr>
          <p:nvPr>
            <p:ph idx="1"/>
          </p:nvPr>
        </p:nvSpPr>
        <p:spPr/>
        <p:txBody>
          <a:bodyPr/>
          <a:lstStyle/>
          <a:p>
            <a:r>
              <a:rPr lang="en-US" dirty="0"/>
              <a:t>Python is much stricter about type conversions than JavaScript is. </a:t>
            </a:r>
          </a:p>
          <a:p>
            <a:r>
              <a:rPr lang="en-US" dirty="0"/>
              <a:t>In the Python implementation only integers and floats can be compiled as literals, while in the JavaScript version strings can be treated as literals too.</a:t>
            </a:r>
          </a:p>
          <a:p>
            <a:r>
              <a:rPr lang="en-US" dirty="0"/>
              <a:t>The above is subject to change.</a:t>
            </a:r>
          </a:p>
        </p:txBody>
      </p:sp>
    </p:spTree>
    <p:extLst>
      <p:ext uri="{BB962C8B-B14F-4D97-AF65-F5344CB8AC3E}">
        <p14:creationId xmlns:p14="http://schemas.microsoft.com/office/powerpoint/2010/main" val="4000486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B6C6-FB8C-461E-BA35-6785A68947BD}"/>
              </a:ext>
            </a:extLst>
          </p:cNvPr>
          <p:cNvSpPr>
            <a:spLocks noGrp="1"/>
          </p:cNvSpPr>
          <p:nvPr>
            <p:ph type="title"/>
          </p:nvPr>
        </p:nvSpPr>
        <p:spPr/>
        <p:txBody>
          <a:bodyPr/>
          <a:lstStyle/>
          <a:p>
            <a:r>
              <a:rPr lang="en-US" dirty="0"/>
              <a:t>How to use Creole Forth for JavaScript</a:t>
            </a:r>
          </a:p>
        </p:txBody>
      </p:sp>
      <p:sp>
        <p:nvSpPr>
          <p:cNvPr id="3" name="Content Placeholder 2">
            <a:extLst>
              <a:ext uri="{FF2B5EF4-FFF2-40B4-BE49-F238E27FC236}">
                <a16:creationId xmlns:a16="http://schemas.microsoft.com/office/drawing/2014/main" id="{38CD4F0F-6931-436A-9573-E75956A6752E}"/>
              </a:ext>
            </a:extLst>
          </p:cNvPr>
          <p:cNvSpPr>
            <a:spLocks noGrp="1"/>
          </p:cNvSpPr>
          <p:nvPr>
            <p:ph idx="1"/>
          </p:nvPr>
        </p:nvSpPr>
        <p:spPr>
          <a:xfrm>
            <a:off x="2062480" y="2133600"/>
            <a:ext cx="9442132" cy="3777622"/>
          </a:xfrm>
        </p:spPr>
        <p:txBody>
          <a:bodyPr/>
          <a:lstStyle/>
          <a:p>
            <a:r>
              <a:rPr lang="en-US" dirty="0"/>
              <a:t>Just reference it in a web page</a:t>
            </a:r>
          </a:p>
          <a:p>
            <a:r>
              <a:rPr lang="en-US" dirty="0"/>
              <a:t>&lt;script src="CreoleForth.js"&gt;&lt;/script&gt; or</a:t>
            </a:r>
          </a:p>
          <a:p>
            <a:r>
              <a:rPr lang="en-US" dirty="0"/>
              <a:t>&lt;script src=" </a:t>
            </a:r>
            <a:r>
              <a:rPr lang="en-US" dirty="0">
                <a:hlinkClick r:id="rId3"/>
              </a:rPr>
              <a:t>https://github.com/</a:t>
            </a:r>
            <a:r>
              <a:rPr lang="en-US" dirty="0" err="1">
                <a:hlinkClick r:id="rId3"/>
              </a:rPr>
              <a:t>tiluser</a:t>
            </a:r>
            <a:r>
              <a:rPr lang="en-US" dirty="0">
                <a:hlinkClick r:id="rId3"/>
              </a:rPr>
              <a:t>/</a:t>
            </a:r>
            <a:r>
              <a:rPr lang="en-US" dirty="0" err="1">
                <a:hlinkClick r:id="rId3"/>
              </a:rPr>
              <a:t>cfjs</a:t>
            </a:r>
            <a:r>
              <a:rPr lang="en-US" dirty="0">
                <a:hlinkClick r:id="rId3"/>
              </a:rPr>
              <a:t>/blob/master/CreoleForth.js</a:t>
            </a:r>
            <a:r>
              <a:rPr lang="en-US" dirty="0"/>
              <a:t>”&gt;&lt;/script&gt;</a:t>
            </a:r>
          </a:p>
          <a:p>
            <a:r>
              <a:rPr lang="en-US" dirty="0"/>
              <a:t>It does not require a web server</a:t>
            </a:r>
          </a:p>
          <a:p>
            <a:r>
              <a:rPr lang="en-US" dirty="0"/>
              <a:t>You can use it with other libraries such as Angular, but it’s not necessary. </a:t>
            </a:r>
          </a:p>
        </p:txBody>
      </p:sp>
    </p:spTree>
    <p:extLst>
      <p:ext uri="{BB962C8B-B14F-4D97-AF65-F5344CB8AC3E}">
        <p14:creationId xmlns:p14="http://schemas.microsoft.com/office/powerpoint/2010/main" val="78184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3F69-9733-4CDD-A0E5-7BB716D3AD5F}"/>
              </a:ext>
            </a:extLst>
          </p:cNvPr>
          <p:cNvSpPr>
            <a:spLocks noGrp="1"/>
          </p:cNvSpPr>
          <p:nvPr>
            <p:ph type="title"/>
          </p:nvPr>
        </p:nvSpPr>
        <p:spPr/>
        <p:txBody>
          <a:bodyPr/>
          <a:lstStyle/>
          <a:p>
            <a:r>
              <a:rPr lang="en-US" dirty="0"/>
              <a:t>Forth background</a:t>
            </a:r>
          </a:p>
        </p:txBody>
      </p:sp>
      <p:sp>
        <p:nvSpPr>
          <p:cNvPr id="3" name="Content Placeholder 2">
            <a:extLst>
              <a:ext uri="{FF2B5EF4-FFF2-40B4-BE49-F238E27FC236}">
                <a16:creationId xmlns:a16="http://schemas.microsoft.com/office/drawing/2014/main" id="{51B76A0A-9306-4DE3-B73A-A0652365B58C}"/>
              </a:ext>
            </a:extLst>
          </p:cNvPr>
          <p:cNvSpPr>
            <a:spLocks noGrp="1"/>
          </p:cNvSpPr>
          <p:nvPr>
            <p:ph idx="1"/>
          </p:nvPr>
        </p:nvSpPr>
        <p:spPr/>
        <p:txBody>
          <a:bodyPr/>
          <a:lstStyle/>
          <a:p>
            <a:r>
              <a:rPr lang="en-US" dirty="0"/>
              <a:t>First encounter with Forth was with Tom Zimmer’s F-PC. </a:t>
            </a:r>
          </a:p>
          <a:p>
            <a:r>
              <a:rPr lang="en-US" dirty="0"/>
              <a:t>I found it useful in my assembly language class to first write code in F-PC and then translate it.</a:t>
            </a:r>
          </a:p>
          <a:p>
            <a:r>
              <a:rPr lang="en-US" dirty="0"/>
              <a:t>Later on, I found Norman Smith’s UNTIL (written in C++) and tinkered around with it. </a:t>
            </a:r>
          </a:p>
          <a:p>
            <a:r>
              <a:rPr lang="en-US" dirty="0"/>
              <a:t>Smith’s UNTIL was a form of Forth that was intended to serve as a DSL (Domain Specific Language) that sat on top of an existing application rather than as a standalone Forth. </a:t>
            </a:r>
          </a:p>
          <a:p>
            <a:r>
              <a:rPr lang="en-US" dirty="0"/>
              <a:t>This inspired me to write my own version(s) of Forth, which I call Creole Forth.</a:t>
            </a:r>
          </a:p>
          <a:p>
            <a:endParaRPr lang="en-US" dirty="0"/>
          </a:p>
          <a:p>
            <a:endParaRPr lang="en-US" dirty="0"/>
          </a:p>
          <a:p>
            <a:endParaRPr lang="en-US" dirty="0"/>
          </a:p>
        </p:txBody>
      </p:sp>
    </p:spTree>
    <p:extLst>
      <p:ext uri="{BB962C8B-B14F-4D97-AF65-F5344CB8AC3E}">
        <p14:creationId xmlns:p14="http://schemas.microsoft.com/office/powerpoint/2010/main" val="222611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B6C6-FB8C-461E-BA35-6785A68947BD}"/>
              </a:ext>
            </a:extLst>
          </p:cNvPr>
          <p:cNvSpPr>
            <a:spLocks noGrp="1"/>
          </p:cNvSpPr>
          <p:nvPr>
            <p:ph type="title"/>
          </p:nvPr>
        </p:nvSpPr>
        <p:spPr/>
        <p:txBody>
          <a:bodyPr/>
          <a:lstStyle/>
          <a:p>
            <a:r>
              <a:rPr lang="en-US" dirty="0"/>
              <a:t>How to use Creole Forth for Python</a:t>
            </a:r>
          </a:p>
        </p:txBody>
      </p:sp>
      <p:sp>
        <p:nvSpPr>
          <p:cNvPr id="3" name="Content Placeholder 2">
            <a:extLst>
              <a:ext uri="{FF2B5EF4-FFF2-40B4-BE49-F238E27FC236}">
                <a16:creationId xmlns:a16="http://schemas.microsoft.com/office/drawing/2014/main" id="{38CD4F0F-6931-436A-9573-E75956A6752E}"/>
              </a:ext>
            </a:extLst>
          </p:cNvPr>
          <p:cNvSpPr>
            <a:spLocks noGrp="1"/>
          </p:cNvSpPr>
          <p:nvPr>
            <p:ph idx="1"/>
          </p:nvPr>
        </p:nvSpPr>
        <p:spPr>
          <a:xfrm>
            <a:off x="2062480" y="2133600"/>
            <a:ext cx="9442132" cy="3777622"/>
          </a:xfrm>
        </p:spPr>
        <p:txBody>
          <a:bodyPr/>
          <a:lstStyle/>
          <a:p>
            <a:r>
              <a:rPr lang="en-US" dirty="0"/>
              <a:t>1. Embedded in Python code:</a:t>
            </a:r>
          </a:p>
          <a:p>
            <a:pPr marL="0" indent="0">
              <a:buNone/>
            </a:pPr>
            <a:r>
              <a:rPr lang="en-US" dirty="0"/>
              <a:t>         from CreoleForth import *</a:t>
            </a:r>
          </a:p>
          <a:p>
            <a:pPr marL="0" indent="0">
              <a:buNone/>
            </a:pPr>
            <a:r>
              <a:rPr lang="en-US" dirty="0"/>
              <a:t>         gsp.InputArea = “1 2 + .”</a:t>
            </a:r>
          </a:p>
          <a:p>
            <a:pPr marL="0" indent="0">
              <a:buNone/>
            </a:pPr>
            <a:r>
              <a:rPr lang="en-US" dirty="0"/>
              <a:t>         cfb1.Modules.Interpreter.doParseInput(gsp)</a:t>
            </a:r>
          </a:p>
          <a:p>
            <a:pPr marL="0" indent="0">
              <a:buNone/>
            </a:pPr>
            <a:r>
              <a:rPr lang="en-US" dirty="0"/>
              <a:t>         cfb1.Modules.Interpreter.doOuter(gsp)</a:t>
            </a:r>
          </a:p>
          <a:p>
            <a:r>
              <a:rPr lang="en-US" dirty="0"/>
              <a:t>2. Run from a script</a:t>
            </a:r>
          </a:p>
          <a:p>
            <a:pPr marL="0" indent="0">
              <a:buNone/>
            </a:pPr>
            <a:r>
              <a:rPr lang="en-US" dirty="0"/>
              <a:t>         Put the Forth commands in a file such as script.f and run the following:</a:t>
            </a:r>
          </a:p>
          <a:p>
            <a:pPr marL="0" indent="0">
              <a:buNone/>
            </a:pPr>
            <a:r>
              <a:rPr lang="en-US" dirty="0"/>
              <a:t>        python runcfpyscr.py script.f</a:t>
            </a:r>
          </a:p>
          <a:p>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54753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86B5-7F6A-4508-A2C6-D34C55FE95DA}"/>
              </a:ext>
            </a:extLst>
          </p:cNvPr>
          <p:cNvSpPr>
            <a:spLocks noGrp="1"/>
          </p:cNvSpPr>
          <p:nvPr>
            <p:ph type="title"/>
          </p:nvPr>
        </p:nvSpPr>
        <p:spPr/>
        <p:txBody>
          <a:bodyPr/>
          <a:lstStyle/>
          <a:p>
            <a:r>
              <a:rPr lang="en-US" dirty="0"/>
              <a:t>Where to get them</a:t>
            </a:r>
          </a:p>
        </p:txBody>
      </p:sp>
      <p:sp>
        <p:nvSpPr>
          <p:cNvPr id="3" name="Content Placeholder 2">
            <a:extLst>
              <a:ext uri="{FF2B5EF4-FFF2-40B4-BE49-F238E27FC236}">
                <a16:creationId xmlns:a16="http://schemas.microsoft.com/office/drawing/2014/main" id="{B95DA9B5-8DF1-4198-A8BB-C965C40A355E}"/>
              </a:ext>
            </a:extLst>
          </p:cNvPr>
          <p:cNvSpPr>
            <a:spLocks noGrp="1"/>
          </p:cNvSpPr>
          <p:nvPr>
            <p:ph idx="1"/>
          </p:nvPr>
        </p:nvSpPr>
        <p:spPr/>
        <p:txBody>
          <a:bodyPr/>
          <a:lstStyle/>
          <a:p>
            <a:r>
              <a:rPr lang="en-US" dirty="0"/>
              <a:t>Creole Forth for JavaScript: </a:t>
            </a:r>
            <a:r>
              <a:rPr lang="en-US" dirty="0">
                <a:hlinkClick r:id="rId2"/>
              </a:rPr>
              <a:t>https://github.com/tiluser/cfjs/</a:t>
            </a:r>
            <a:endParaRPr lang="en-US" dirty="0"/>
          </a:p>
          <a:p>
            <a:r>
              <a:rPr lang="en-US" dirty="0"/>
              <a:t>Creole Forth for Python: </a:t>
            </a:r>
            <a:r>
              <a:rPr lang="en-US" dirty="0">
                <a:hlinkClick r:id="rId3"/>
              </a:rPr>
              <a:t>https://github.com/tiluser/cfpy/</a:t>
            </a:r>
            <a:endParaRPr lang="en-US" dirty="0"/>
          </a:p>
          <a:p>
            <a:r>
              <a:rPr lang="en-US" dirty="0"/>
              <a:t>If you want to try out Creole Forth for JavaScript online, it’s available at </a:t>
            </a:r>
            <a:r>
              <a:rPr lang="en-US" dirty="0">
                <a:hlinkClick r:id="rId4"/>
              </a:rPr>
              <a:t>http://jmoshowcase.com/cfpage.html</a:t>
            </a:r>
            <a:r>
              <a:rPr lang="en-US" dirty="0"/>
              <a:t> .</a:t>
            </a:r>
          </a:p>
          <a:p>
            <a:pPr marL="0" indent="0">
              <a:buNone/>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1190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F0DF-D551-4F48-9409-17F1F4180B22}"/>
              </a:ext>
            </a:extLst>
          </p:cNvPr>
          <p:cNvSpPr>
            <a:spLocks noGrp="1"/>
          </p:cNvSpPr>
          <p:nvPr>
            <p:ph type="title"/>
          </p:nvPr>
        </p:nvSpPr>
        <p:spPr/>
        <p:txBody>
          <a:bodyPr/>
          <a:lstStyle/>
          <a:p>
            <a:r>
              <a:rPr lang="en-US" dirty="0"/>
              <a:t>Demo for JavaScript</a:t>
            </a:r>
          </a:p>
        </p:txBody>
      </p:sp>
      <p:sp>
        <p:nvSpPr>
          <p:cNvPr id="3" name="Content Placeholder 2">
            <a:extLst>
              <a:ext uri="{FF2B5EF4-FFF2-40B4-BE49-F238E27FC236}">
                <a16:creationId xmlns:a16="http://schemas.microsoft.com/office/drawing/2014/main" id="{B2C7B9A2-5C70-4EC1-AEE3-44CB1277E793}"/>
              </a:ext>
            </a:extLst>
          </p:cNvPr>
          <p:cNvSpPr>
            <a:spLocks noGrp="1"/>
          </p:cNvSpPr>
          <p:nvPr>
            <p:ph idx="1"/>
          </p:nvPr>
        </p:nvSpPr>
        <p:spPr/>
        <p:txBody>
          <a:bodyPr/>
          <a:lstStyle/>
          <a:p>
            <a:r>
              <a:rPr lang="en-US" dirty="0"/>
              <a:t>VLIST</a:t>
            </a:r>
          </a:p>
          <a:p>
            <a:r>
              <a:rPr lang="en-US" dirty="0"/>
              <a:t>HELLO</a:t>
            </a:r>
          </a:p>
          <a:p>
            <a:r>
              <a:rPr lang="en-US" dirty="0"/>
              <a:t>Arithmetic</a:t>
            </a:r>
          </a:p>
          <a:p>
            <a:r>
              <a:rPr lang="en-US" dirty="0"/>
              <a:t>TEST – high level definition</a:t>
            </a:r>
          </a:p>
          <a:p>
            <a:r>
              <a:rPr lang="en-US" dirty="0"/>
              <a:t>EVAL</a:t>
            </a:r>
          </a:p>
          <a:p>
            <a:endParaRPr lang="en-US" dirty="0"/>
          </a:p>
        </p:txBody>
      </p:sp>
    </p:spTree>
    <p:extLst>
      <p:ext uri="{BB962C8B-B14F-4D97-AF65-F5344CB8AC3E}">
        <p14:creationId xmlns:p14="http://schemas.microsoft.com/office/powerpoint/2010/main" val="3787448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193F-E5C5-4402-A8F2-E66BBBEE1F7C}"/>
              </a:ext>
            </a:extLst>
          </p:cNvPr>
          <p:cNvSpPr>
            <a:spLocks noGrp="1"/>
          </p:cNvSpPr>
          <p:nvPr>
            <p:ph type="title"/>
          </p:nvPr>
        </p:nvSpPr>
        <p:spPr/>
        <p:txBody>
          <a:bodyPr/>
          <a:lstStyle/>
          <a:p>
            <a:r>
              <a:rPr lang="en-US" dirty="0"/>
              <a:t>Demo for Python</a:t>
            </a:r>
          </a:p>
        </p:txBody>
      </p:sp>
      <p:sp>
        <p:nvSpPr>
          <p:cNvPr id="3" name="Content Placeholder 2">
            <a:extLst>
              <a:ext uri="{FF2B5EF4-FFF2-40B4-BE49-F238E27FC236}">
                <a16:creationId xmlns:a16="http://schemas.microsoft.com/office/drawing/2014/main" id="{A3052121-7E80-4A10-B0A6-46220818A41A}"/>
              </a:ext>
            </a:extLst>
          </p:cNvPr>
          <p:cNvSpPr>
            <a:spLocks noGrp="1"/>
          </p:cNvSpPr>
          <p:nvPr>
            <p:ph idx="1"/>
          </p:nvPr>
        </p:nvSpPr>
        <p:spPr/>
        <p:txBody>
          <a:bodyPr/>
          <a:lstStyle/>
          <a:p>
            <a:r>
              <a:rPr lang="en-US" dirty="0"/>
              <a:t>python runcfpyscr.py script1.f – executes HELLO primitive</a:t>
            </a:r>
          </a:p>
          <a:p>
            <a:endParaRPr lang="en-US" dirty="0"/>
          </a:p>
          <a:p>
            <a:r>
              <a:rPr lang="en-US" dirty="0"/>
              <a:t>python runcfpyscr.py scrip21.f – executes VLIST</a:t>
            </a:r>
          </a:p>
          <a:p>
            <a:endParaRPr lang="en-US" dirty="0"/>
          </a:p>
          <a:p>
            <a:r>
              <a:rPr lang="en-US" dirty="0"/>
              <a:t>python runcfpyscr.py script3.f – conditional execution example</a:t>
            </a:r>
          </a:p>
          <a:p>
            <a:endParaRPr lang="en-US" dirty="0"/>
          </a:p>
        </p:txBody>
      </p:sp>
    </p:spTree>
    <p:extLst>
      <p:ext uri="{BB962C8B-B14F-4D97-AF65-F5344CB8AC3E}">
        <p14:creationId xmlns:p14="http://schemas.microsoft.com/office/powerpoint/2010/main" val="1653063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16B2-A101-411E-8AAB-4F40DAB6DA91}"/>
              </a:ext>
            </a:extLst>
          </p:cNvPr>
          <p:cNvSpPr>
            <a:spLocks noGrp="1"/>
          </p:cNvSpPr>
          <p:nvPr>
            <p:ph type="title"/>
          </p:nvPr>
        </p:nvSpPr>
        <p:spPr/>
        <p:txBody>
          <a:bodyPr/>
          <a:lstStyle/>
          <a:p>
            <a:r>
              <a:rPr lang="en-US" dirty="0"/>
              <a:t>Model-View-Controller Example</a:t>
            </a:r>
          </a:p>
        </p:txBody>
      </p:sp>
      <p:sp>
        <p:nvSpPr>
          <p:cNvPr id="3" name="Content Placeholder 2">
            <a:extLst>
              <a:ext uri="{FF2B5EF4-FFF2-40B4-BE49-F238E27FC236}">
                <a16:creationId xmlns:a16="http://schemas.microsoft.com/office/drawing/2014/main" id="{943878B0-1B60-4EF2-844E-1558554774C2}"/>
              </a:ext>
            </a:extLst>
          </p:cNvPr>
          <p:cNvSpPr>
            <a:spLocks noGrp="1"/>
          </p:cNvSpPr>
          <p:nvPr>
            <p:ph idx="1"/>
          </p:nvPr>
        </p:nvSpPr>
        <p:spPr/>
        <p:txBody>
          <a:bodyPr/>
          <a:lstStyle/>
          <a:p>
            <a:r>
              <a:rPr lang="en-US" dirty="0"/>
              <a:t>Blocitoff – a student project built with AngularJS.</a:t>
            </a:r>
          </a:p>
          <a:p>
            <a:r>
              <a:rPr lang="en-US" dirty="0"/>
              <a:t>It’s a simple to-do organizer,</a:t>
            </a:r>
          </a:p>
          <a:p>
            <a:r>
              <a:rPr lang="en-US" dirty="0"/>
              <a:t>Creole Forth is used in two places: the Task service and the Pasttasks controller. </a:t>
            </a:r>
          </a:p>
          <a:p>
            <a:r>
              <a:rPr lang="en-US" dirty="0"/>
              <a:t> Task service uses DTASKSTAT to set incomplete tasks to inactive if a grace period is exceeded. </a:t>
            </a:r>
          </a:p>
          <a:p>
            <a:r>
              <a:rPr lang="en-US" dirty="0"/>
              <a:t>Pasttasks controller has the following definitions </a:t>
            </a:r>
          </a:p>
          <a:p>
            <a:r>
              <a:rPr lang="en-US" dirty="0"/>
              <a:t>MRT ( -- lctask ) Pushes last completed task onto the stack </a:t>
            </a:r>
          </a:p>
          <a:p>
            <a:r>
              <a:rPr lang="en-US" dirty="0"/>
              <a:t>SHOW ( -- task( ) Pops up alert box showing task description and time</a:t>
            </a:r>
          </a:p>
          <a:p>
            <a:r>
              <a:rPr lang="en-US" dirty="0"/>
              <a:t>MRTS – high level definition combining MRT and show.</a:t>
            </a:r>
          </a:p>
          <a:p>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94128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4A02-E901-4ED8-B01E-FACFE852C60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5294616-99F3-40FC-B950-23F8663AE1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943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4615-0DEB-4DE2-9E1F-D137B86BD666}"/>
              </a:ext>
            </a:extLst>
          </p:cNvPr>
          <p:cNvSpPr>
            <a:spLocks noGrp="1"/>
          </p:cNvSpPr>
          <p:nvPr>
            <p:ph type="title"/>
          </p:nvPr>
        </p:nvSpPr>
        <p:spPr/>
        <p:txBody>
          <a:bodyPr/>
          <a:lstStyle/>
          <a:p>
            <a:r>
              <a:rPr lang="en-US" dirty="0"/>
              <a:t>Some Creole Forth history</a:t>
            </a:r>
          </a:p>
        </p:txBody>
      </p:sp>
      <p:sp>
        <p:nvSpPr>
          <p:cNvPr id="3" name="Content Placeholder 2">
            <a:extLst>
              <a:ext uri="{FF2B5EF4-FFF2-40B4-BE49-F238E27FC236}">
                <a16:creationId xmlns:a16="http://schemas.microsoft.com/office/drawing/2014/main" id="{14951A4C-8C3D-4836-87CE-95BF28D78C35}"/>
              </a:ext>
            </a:extLst>
          </p:cNvPr>
          <p:cNvSpPr>
            <a:spLocks noGrp="1"/>
          </p:cNvSpPr>
          <p:nvPr>
            <p:ph idx="1"/>
          </p:nvPr>
        </p:nvSpPr>
        <p:spPr>
          <a:xfrm>
            <a:off x="2589212" y="1579418"/>
            <a:ext cx="8915400" cy="4331804"/>
          </a:xfrm>
        </p:spPr>
        <p:txBody>
          <a:bodyPr>
            <a:normAutofit/>
          </a:bodyPr>
          <a:lstStyle/>
          <a:p>
            <a:pPr marL="0" indent="0">
              <a:buNone/>
            </a:pPr>
            <a:endParaRPr lang="en-US" dirty="0"/>
          </a:p>
          <a:p>
            <a:r>
              <a:rPr lang="en-US" dirty="0"/>
              <a:t>As with UNTIL, the focus has been on a domain-specific language that could sit on top of a host application, not on a standalone system.</a:t>
            </a:r>
          </a:p>
          <a:p>
            <a:r>
              <a:rPr lang="en-US" dirty="0"/>
              <a:t>As of 2019, there are four different versions which have been developed in four different host environments or languages:</a:t>
            </a:r>
          </a:p>
          <a:p>
            <a:pPr marL="0" indent="0">
              <a:buNone/>
            </a:pPr>
            <a:r>
              <a:rPr lang="en-US" dirty="0"/>
              <a:t>    1. Delphi (1999-2003). It also works for the Lazarus environment.</a:t>
            </a:r>
          </a:p>
          <a:p>
            <a:pPr marL="0" indent="0">
              <a:buNone/>
            </a:pPr>
            <a:r>
              <a:rPr lang="en-US" dirty="0"/>
              <a:t>    2. Excel. (2016).</a:t>
            </a:r>
          </a:p>
          <a:p>
            <a:pPr marL="0" indent="0">
              <a:buNone/>
            </a:pPr>
            <a:r>
              <a:rPr lang="en-US" dirty="0"/>
              <a:t>    3. JavaScript (2018).</a:t>
            </a:r>
          </a:p>
          <a:p>
            <a:pPr marL="0" indent="0">
              <a:buNone/>
            </a:pPr>
            <a:r>
              <a:rPr lang="en-US" dirty="0"/>
              <a:t>    4. Python (2019).</a:t>
            </a:r>
          </a:p>
          <a:p>
            <a:r>
              <a:rPr lang="en-US" dirty="0"/>
              <a:t>This presentation will be focusing on the JavaScript and Python versions. </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7836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EBC1-6B65-4A1E-86FA-FEF5457D75BD}"/>
              </a:ext>
            </a:extLst>
          </p:cNvPr>
          <p:cNvSpPr>
            <a:spLocks noGrp="1"/>
          </p:cNvSpPr>
          <p:nvPr>
            <p:ph type="title"/>
          </p:nvPr>
        </p:nvSpPr>
        <p:spPr/>
        <p:txBody>
          <a:bodyPr/>
          <a:lstStyle/>
          <a:p>
            <a:r>
              <a:rPr lang="en-US" dirty="0"/>
              <a:t>Primary moving parts:</a:t>
            </a:r>
          </a:p>
        </p:txBody>
      </p:sp>
      <p:sp>
        <p:nvSpPr>
          <p:cNvPr id="3" name="Content Placeholder 2">
            <a:extLst>
              <a:ext uri="{FF2B5EF4-FFF2-40B4-BE49-F238E27FC236}">
                <a16:creationId xmlns:a16="http://schemas.microsoft.com/office/drawing/2014/main" id="{BC70AF07-4207-4726-BCB1-675B015EF279}"/>
              </a:ext>
            </a:extLst>
          </p:cNvPr>
          <p:cNvSpPr>
            <a:spLocks noGrp="1"/>
          </p:cNvSpPr>
          <p:nvPr>
            <p:ph idx="1"/>
          </p:nvPr>
        </p:nvSpPr>
        <p:spPr>
          <a:xfrm>
            <a:off x="2692866" y="2133599"/>
            <a:ext cx="8811746" cy="4493703"/>
          </a:xfrm>
        </p:spPr>
        <p:txBody>
          <a:bodyPr>
            <a:normAutofit lnSpcReduction="10000"/>
          </a:bodyPr>
          <a:lstStyle/>
          <a:p>
            <a:r>
              <a:rPr lang="en-US" dirty="0"/>
              <a:t>Stacks. Arrays in JavaScript, lists in Python. </a:t>
            </a:r>
          </a:p>
          <a:p>
            <a:r>
              <a:rPr lang="en-US" dirty="0"/>
              <a:t> Dictionary. An associative array with key-value properties. In JavaScript this is naturally built-in – all properties are attached as part of the object and can be accessed with square brackets [].In Python a dictionary object is used. </a:t>
            </a:r>
          </a:p>
          <a:p>
            <a:r>
              <a:rPr lang="en-US" dirty="0"/>
              <a:t>Reverse dictionary – this is an indexable array or list which contains the same values as the dictionary but indexed by integer</a:t>
            </a:r>
          </a:p>
          <a:p>
            <a:r>
              <a:rPr lang="en-US" dirty="0"/>
              <a:t>GlobalSimpleProps – it’s passed as a parameter to all Creole Forth primitives, which are just methods attached to empty objects. The objects are labeled as CorePrims, Interpreter, Compiler, LogicOps, and AppSpec to organize similar primitives together.</a:t>
            </a:r>
          </a:p>
          <a:p>
            <a:r>
              <a:rPr lang="en-US" dirty="0"/>
              <a:t>CreoleForthWords – have name fields, code fields, parameter fields, link fields, etc.</a:t>
            </a:r>
          </a:p>
          <a:p>
            <a:r>
              <a:rPr lang="en-US" dirty="0"/>
              <a:t>CreoleForthBundle – an assemblage of the previous entitites. </a:t>
            </a:r>
          </a:p>
          <a:p>
            <a:endParaRPr lang="en-US" dirty="0"/>
          </a:p>
        </p:txBody>
      </p:sp>
    </p:spTree>
    <p:extLst>
      <p:ext uri="{BB962C8B-B14F-4D97-AF65-F5344CB8AC3E}">
        <p14:creationId xmlns:p14="http://schemas.microsoft.com/office/powerpoint/2010/main" val="248068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32BB-57F7-431A-ADD2-71572221BDCC}"/>
              </a:ext>
            </a:extLst>
          </p:cNvPr>
          <p:cNvSpPr>
            <a:spLocks noGrp="1"/>
          </p:cNvSpPr>
          <p:nvPr>
            <p:ph type="title"/>
          </p:nvPr>
        </p:nvSpPr>
        <p:spPr/>
        <p:txBody>
          <a:bodyPr/>
          <a:lstStyle/>
          <a:p>
            <a:r>
              <a:rPr lang="en-US" dirty="0"/>
              <a:t>The stacks</a:t>
            </a:r>
          </a:p>
        </p:txBody>
      </p:sp>
      <p:sp>
        <p:nvSpPr>
          <p:cNvPr id="3" name="Content Placeholder 2">
            <a:extLst>
              <a:ext uri="{FF2B5EF4-FFF2-40B4-BE49-F238E27FC236}">
                <a16:creationId xmlns:a16="http://schemas.microsoft.com/office/drawing/2014/main" id="{AAFBAF0C-1FAC-4D07-9BD5-3FB82248ACD9}"/>
              </a:ext>
            </a:extLst>
          </p:cNvPr>
          <p:cNvSpPr>
            <a:spLocks noGrp="1"/>
          </p:cNvSpPr>
          <p:nvPr>
            <p:ph idx="1"/>
          </p:nvPr>
        </p:nvSpPr>
        <p:spPr/>
        <p:txBody>
          <a:bodyPr>
            <a:normAutofit/>
          </a:bodyPr>
          <a:lstStyle/>
          <a:p>
            <a:r>
              <a:rPr lang="en-US" dirty="0"/>
              <a:t>Data Stack. </a:t>
            </a:r>
          </a:p>
          <a:p>
            <a:r>
              <a:rPr lang="en-US" dirty="0"/>
              <a:t>Return Stack</a:t>
            </a:r>
          </a:p>
          <a:p>
            <a:r>
              <a:rPr lang="en-US" dirty="0"/>
              <a:t>Vocabulary stack</a:t>
            </a:r>
          </a:p>
          <a:p>
            <a:r>
              <a:rPr lang="en-US" dirty="0"/>
              <a:t>Others*</a:t>
            </a:r>
          </a:p>
        </p:txBody>
      </p:sp>
    </p:spTree>
    <p:extLst>
      <p:ext uri="{BB962C8B-B14F-4D97-AF65-F5344CB8AC3E}">
        <p14:creationId xmlns:p14="http://schemas.microsoft.com/office/powerpoint/2010/main" val="216925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8A49-7E3E-456A-B703-14FA3E17A42B}"/>
              </a:ext>
            </a:extLst>
          </p:cNvPr>
          <p:cNvSpPr>
            <a:spLocks noGrp="1"/>
          </p:cNvSpPr>
          <p:nvPr>
            <p:ph type="title"/>
          </p:nvPr>
        </p:nvSpPr>
        <p:spPr/>
        <p:txBody>
          <a:bodyPr/>
          <a:lstStyle/>
          <a:p>
            <a:r>
              <a:rPr lang="en-US" dirty="0"/>
              <a:t>The dictionary</a:t>
            </a:r>
          </a:p>
        </p:txBody>
      </p:sp>
      <p:sp>
        <p:nvSpPr>
          <p:cNvPr id="3" name="Content Placeholder 2">
            <a:extLst>
              <a:ext uri="{FF2B5EF4-FFF2-40B4-BE49-F238E27FC236}">
                <a16:creationId xmlns:a16="http://schemas.microsoft.com/office/drawing/2014/main" id="{029C16B4-8A5A-487A-8A3C-149A9658C404}"/>
              </a:ext>
            </a:extLst>
          </p:cNvPr>
          <p:cNvSpPr>
            <a:spLocks noGrp="1"/>
          </p:cNvSpPr>
          <p:nvPr>
            <p:ph idx="1"/>
          </p:nvPr>
        </p:nvSpPr>
        <p:spPr/>
        <p:txBody>
          <a:bodyPr/>
          <a:lstStyle/>
          <a:p>
            <a:r>
              <a:rPr lang="en-US" dirty="0"/>
              <a:t>Two parts</a:t>
            </a:r>
          </a:p>
          <a:p>
            <a:r>
              <a:rPr lang="en-US" dirty="0"/>
              <a:t>Each entry is accessible as a named property in a Creole Forth bundle, which has a CreoleForthWord as its value.</a:t>
            </a:r>
          </a:p>
          <a:p>
            <a:r>
              <a:rPr lang="en-US" dirty="0"/>
              <a:t>The identical CreoleForthWord is stored as an array or list member accessible by an integer index.</a:t>
            </a:r>
          </a:p>
          <a:p>
            <a:r>
              <a:rPr lang="en-US" dirty="0"/>
              <a:t>This setup allows the colon compiler to store integer tokens in the parameter field which are looked up by the doColon method. </a:t>
            </a:r>
          </a:p>
          <a:p>
            <a:endParaRPr lang="en-US" dirty="0"/>
          </a:p>
        </p:txBody>
      </p:sp>
    </p:spTree>
    <p:extLst>
      <p:ext uri="{BB962C8B-B14F-4D97-AF65-F5344CB8AC3E}">
        <p14:creationId xmlns:p14="http://schemas.microsoft.com/office/powerpoint/2010/main" val="324390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310A-2363-4070-B765-92D56254F208}"/>
              </a:ext>
            </a:extLst>
          </p:cNvPr>
          <p:cNvSpPr>
            <a:spLocks noGrp="1"/>
          </p:cNvSpPr>
          <p:nvPr>
            <p:ph type="title"/>
          </p:nvPr>
        </p:nvSpPr>
        <p:spPr/>
        <p:txBody>
          <a:bodyPr/>
          <a:lstStyle/>
          <a:p>
            <a:r>
              <a:rPr lang="en-US" dirty="0"/>
              <a:t>Control structures</a:t>
            </a:r>
          </a:p>
        </p:txBody>
      </p:sp>
      <p:sp>
        <p:nvSpPr>
          <p:cNvPr id="3" name="Content Placeholder 2">
            <a:extLst>
              <a:ext uri="{FF2B5EF4-FFF2-40B4-BE49-F238E27FC236}">
                <a16:creationId xmlns:a16="http://schemas.microsoft.com/office/drawing/2014/main" id="{1D718C38-A4CA-4D27-B9C7-65A5F7B08195}"/>
              </a:ext>
            </a:extLst>
          </p:cNvPr>
          <p:cNvSpPr>
            <a:spLocks noGrp="1"/>
          </p:cNvSpPr>
          <p:nvPr>
            <p:ph idx="1"/>
          </p:nvPr>
        </p:nvSpPr>
        <p:spPr/>
        <p:txBody>
          <a:bodyPr/>
          <a:lstStyle/>
          <a:p>
            <a:r>
              <a:rPr lang="en-US" dirty="0"/>
              <a:t>IF-ELSE-THEN</a:t>
            </a:r>
          </a:p>
          <a:p>
            <a:r>
              <a:rPr lang="en-US" dirty="0"/>
              <a:t>BEGIN-UNTIL</a:t>
            </a:r>
          </a:p>
          <a:p>
            <a:r>
              <a:rPr lang="en-US" dirty="0"/>
              <a:t>DO-LOOP/+LOOP</a:t>
            </a:r>
          </a:p>
          <a:p>
            <a:r>
              <a:rPr lang="en-US" dirty="0"/>
              <a:t>For DO-LOOP, I, J, and K are available as built-in indexes.</a:t>
            </a:r>
          </a:p>
        </p:txBody>
      </p:sp>
    </p:spTree>
    <p:extLst>
      <p:ext uri="{BB962C8B-B14F-4D97-AF65-F5344CB8AC3E}">
        <p14:creationId xmlns:p14="http://schemas.microsoft.com/office/powerpoint/2010/main" val="65962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6A03-A521-4673-A43E-97D480E94F15}"/>
              </a:ext>
            </a:extLst>
          </p:cNvPr>
          <p:cNvSpPr>
            <a:spLocks noGrp="1"/>
          </p:cNvSpPr>
          <p:nvPr>
            <p:ph type="title"/>
          </p:nvPr>
        </p:nvSpPr>
        <p:spPr/>
        <p:txBody>
          <a:bodyPr/>
          <a:lstStyle/>
          <a:p>
            <a:r>
              <a:rPr lang="en-US" dirty="0"/>
              <a:t>Other features</a:t>
            </a:r>
          </a:p>
        </p:txBody>
      </p:sp>
      <p:sp>
        <p:nvSpPr>
          <p:cNvPr id="3" name="Content Placeholder 2">
            <a:extLst>
              <a:ext uri="{FF2B5EF4-FFF2-40B4-BE49-F238E27FC236}">
                <a16:creationId xmlns:a16="http://schemas.microsoft.com/office/drawing/2014/main" id="{2D616DBE-C229-416E-A566-941105C93337}"/>
              </a:ext>
            </a:extLst>
          </p:cNvPr>
          <p:cNvSpPr>
            <a:spLocks noGrp="1"/>
          </p:cNvSpPr>
          <p:nvPr>
            <p:ph idx="1"/>
          </p:nvPr>
        </p:nvSpPr>
        <p:spPr/>
        <p:txBody>
          <a:bodyPr/>
          <a:lstStyle/>
          <a:p>
            <a:r>
              <a:rPr lang="en-US" dirty="0"/>
              <a:t>Single-line comments ( \ for JavaScript version and // for Python).</a:t>
            </a:r>
          </a:p>
          <a:p>
            <a:r>
              <a:rPr lang="en-US" dirty="0"/>
              <a:t>Multi-line comments ( -- ).</a:t>
            </a:r>
          </a:p>
          <a:p>
            <a:r>
              <a:rPr lang="en-US" dirty="0"/>
              <a:t>Help. This is used by VLIST.</a:t>
            </a:r>
          </a:p>
        </p:txBody>
      </p:sp>
    </p:spTree>
    <p:extLst>
      <p:ext uri="{BB962C8B-B14F-4D97-AF65-F5344CB8AC3E}">
        <p14:creationId xmlns:p14="http://schemas.microsoft.com/office/powerpoint/2010/main" val="260738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7DCE-A2AE-4B36-92DF-D0EA4290D018}"/>
              </a:ext>
            </a:extLst>
          </p:cNvPr>
          <p:cNvSpPr>
            <a:spLocks noGrp="1"/>
          </p:cNvSpPr>
          <p:nvPr>
            <p:ph type="title"/>
          </p:nvPr>
        </p:nvSpPr>
        <p:spPr/>
        <p:txBody>
          <a:bodyPr/>
          <a:lstStyle/>
          <a:p>
            <a:r>
              <a:rPr lang="en-US" dirty="0"/>
              <a:t>What they don’t have</a:t>
            </a:r>
          </a:p>
        </p:txBody>
      </p:sp>
      <p:sp>
        <p:nvSpPr>
          <p:cNvPr id="3" name="Content Placeholder 2">
            <a:extLst>
              <a:ext uri="{FF2B5EF4-FFF2-40B4-BE49-F238E27FC236}">
                <a16:creationId xmlns:a16="http://schemas.microsoft.com/office/drawing/2014/main" id="{A0E80CA5-30A1-435B-9BA6-420C9A36E3CC}"/>
              </a:ext>
            </a:extLst>
          </p:cNvPr>
          <p:cNvSpPr>
            <a:spLocks noGrp="1"/>
          </p:cNvSpPr>
          <p:nvPr>
            <p:ph idx="1"/>
          </p:nvPr>
        </p:nvSpPr>
        <p:spPr/>
        <p:txBody>
          <a:bodyPr/>
          <a:lstStyle/>
          <a:p>
            <a:r>
              <a:rPr lang="en-US" dirty="0"/>
              <a:t>FORGET</a:t>
            </a:r>
          </a:p>
          <a:p>
            <a:r>
              <a:rPr lang="en-US" dirty="0"/>
              <a:t>Many return stack primitives, like RDROP. </a:t>
            </a:r>
          </a:p>
          <a:p>
            <a:r>
              <a:rPr lang="en-US" dirty="0"/>
              <a:t>COMPILE, [COMPILE], or POSTPONE.</a:t>
            </a:r>
          </a:p>
          <a:p>
            <a:r>
              <a:rPr lang="en-US" dirty="0"/>
              <a:t>Recursion</a:t>
            </a:r>
          </a:p>
          <a:p>
            <a:r>
              <a:rPr lang="en-US" dirty="0"/>
              <a:t>As many words as most Forths ( &lt; 100 right now). </a:t>
            </a:r>
          </a:p>
        </p:txBody>
      </p:sp>
    </p:spTree>
    <p:extLst>
      <p:ext uri="{BB962C8B-B14F-4D97-AF65-F5344CB8AC3E}">
        <p14:creationId xmlns:p14="http://schemas.microsoft.com/office/powerpoint/2010/main" val="36418597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5944</TotalTime>
  <Words>2040</Words>
  <Application>Microsoft Office PowerPoint</Application>
  <PresentationFormat>Widescreen</PresentationFormat>
  <Paragraphs>224</Paragraphs>
  <Slides>25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3</vt:lpstr>
      <vt:lpstr>Wisp</vt:lpstr>
      <vt:lpstr>A TALE OF TWO FORTHS</vt:lpstr>
      <vt:lpstr>Forth background</vt:lpstr>
      <vt:lpstr>Some Creole Forth history</vt:lpstr>
      <vt:lpstr>Primary moving parts:</vt:lpstr>
      <vt:lpstr>The stacks</vt:lpstr>
      <vt:lpstr>The dictionary</vt:lpstr>
      <vt:lpstr>Control structures</vt:lpstr>
      <vt:lpstr>Other features</vt:lpstr>
      <vt:lpstr>What they don’t have</vt:lpstr>
      <vt:lpstr>Creole Forth Execution</vt:lpstr>
      <vt:lpstr>Types of words</vt:lpstr>
      <vt:lpstr>Colon compiler</vt:lpstr>
      <vt:lpstr>Colon compiler, Part 2</vt:lpstr>
      <vt:lpstr>Colon compiler, Part 3 – tokens and actions set up in the PADarea for   : TEST1 IF HELLO ELSE TULIP THEN ; </vt:lpstr>
      <vt:lpstr>Colon compiler, Part 4</vt:lpstr>
      <vt:lpstr>JavaScript vs Python</vt:lpstr>
      <vt:lpstr>JavaScript challenges</vt:lpstr>
      <vt:lpstr>Python challenges</vt:lpstr>
      <vt:lpstr>How to use Creole Forth for JavaScript</vt:lpstr>
      <vt:lpstr>How to use Creole Forth for Python</vt:lpstr>
      <vt:lpstr>Where to get them</vt:lpstr>
      <vt:lpstr>Demo for JavaScript</vt:lpstr>
      <vt:lpstr>Demo for Python</vt:lpstr>
      <vt:lpstr>Model-View-Controller Example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Creole Forth for JavaScript</dc:title>
  <dc:creator>Joseph O'Connor</dc:creator>
  <cp:lastModifiedBy>Joseph O'Connor</cp:lastModifiedBy>
  <cp:revision>147</cp:revision>
  <dcterms:created xsi:type="dcterms:W3CDTF">2018-02-12T00:51:21Z</dcterms:created>
  <dcterms:modified xsi:type="dcterms:W3CDTF">2019-11-19T23:44:52Z</dcterms:modified>
</cp:coreProperties>
</file>