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26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5" r:id="rId14"/>
    <p:sldId id="322" r:id="rId15"/>
    <p:sldId id="311" r:id="rId16"/>
    <p:sldId id="324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336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luser/cfpy_jn" TargetMode="External"/><Relationship Id="rId2" Type="http://schemas.openxmlformats.org/officeDocument/2006/relationships/hyperlink" Target="mailto:tiluser0@gmail.com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Creole Forth </a:t>
            </a:r>
            <a:r>
              <a:rPr lang="en-US" dirty="0"/>
              <a:t>in a jupyter 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M. O’Connor</a:t>
            </a:r>
          </a:p>
          <a:p>
            <a:r>
              <a:rPr lang="en-US" dirty="0"/>
              <a:t>SVFIG MEETING</a:t>
            </a:r>
          </a:p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60D8-B7EA-C4D0-58BB-BE04086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289B-D921-8279-E887-4ACBA1FF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analyzed is of thousands of urls which are classified as phishing, suspicious or legitimate.</a:t>
            </a:r>
          </a:p>
          <a:p>
            <a:r>
              <a:rPr lang="en-US" dirty="0"/>
              <a:t>Exploratory data analysis, data cleaning, and looking for data correlations was initially done.</a:t>
            </a:r>
          </a:p>
          <a:p>
            <a:r>
              <a:rPr lang="en-US" dirty="0"/>
              <a:t>It was followed up with binary classification to mark sites as phishing or non-phishing.</a:t>
            </a:r>
          </a:p>
          <a:p>
            <a:r>
              <a:rPr lang="en-US" dirty="0"/>
              <a:t>First logistic regression was done with plots to show the effectiveness of the model. </a:t>
            </a:r>
          </a:p>
          <a:p>
            <a:r>
              <a:rPr lang="en-US" dirty="0"/>
              <a:t>It was then validated with K-fold cross-validation. </a:t>
            </a:r>
          </a:p>
          <a:p>
            <a:r>
              <a:rPr lang="en-US" dirty="0"/>
              <a:t>This is a methodology that resamples data in order to find the efficacy of machine learning models. </a:t>
            </a:r>
          </a:p>
          <a:p>
            <a:r>
              <a:rPr lang="en-US" dirty="0"/>
              <a:t>Data is split into K subsamples. Each subsample is used as a testing set, while the remainder are used as training sets.</a:t>
            </a:r>
          </a:p>
          <a:p>
            <a:r>
              <a:rPr lang="en-US" dirty="0"/>
              <a:t>It checks the performance of the model on new data in order to avoid overfitting or underfitting the model.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E3B6-FC0F-3684-ECA8-761F1F05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21BC-E143-9341-BF16-9C73184C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1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68F8-E06D-4FF5-8C88-E706F600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65125"/>
            <a:ext cx="10922821" cy="1325563"/>
          </a:xfrm>
        </p:spPr>
        <p:txBody>
          <a:bodyPr>
            <a:normAutofit/>
          </a:bodyPr>
          <a:lstStyle/>
          <a:p>
            <a:r>
              <a:rPr lang="en-US" dirty="0"/>
              <a:t>Example – todo list/log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D724-BEEE-D83F-374A-647292DD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front-end is built in Lazarus.</a:t>
            </a:r>
          </a:p>
          <a:p>
            <a:r>
              <a:rPr lang="en-US" dirty="0"/>
              <a:t>It has two tabs, one for the list and the other for the log.</a:t>
            </a:r>
          </a:p>
          <a:p>
            <a:r>
              <a:rPr lang="en-US" dirty="0"/>
              <a:t>Dialog box is called as an executable.</a:t>
            </a:r>
          </a:p>
          <a:p>
            <a:r>
              <a:rPr lang="en-US" dirty="0"/>
              <a:t>The next cell executed has Creole Forth for Python code which uploads the saved text files to Dropbox.</a:t>
            </a:r>
          </a:p>
          <a:p>
            <a:r>
              <a:rPr lang="en-US" dirty="0"/>
              <a:t>The files in Dropbox can then be viewed from any device with access to Dropbox, such as an iPad or Android.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D14F-0A39-933A-35A3-917E319C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C1C1-DEEF-082A-5245-EE1683D6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Jupyter notebook is an effective IDE for interactive development.</a:t>
            </a:r>
          </a:p>
          <a:p>
            <a:r>
              <a:rPr lang="en-US" dirty="0"/>
              <a:t>2. A Forth written in Python can be adapted to use it without great effort. </a:t>
            </a:r>
          </a:p>
        </p:txBody>
      </p:sp>
      <p:pic>
        <p:nvPicPr>
          <p:cNvPr id="22" name="Picture Placeholder 21" descr="mountains under near dusk sky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3" b="63"/>
          <a:stretch/>
        </p:blipFill>
        <p:spPr/>
      </p:pic>
      <p:pic>
        <p:nvPicPr>
          <p:cNvPr id="18" name="Picture Placeholder 17" descr="mountains at sunset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7" b="177"/>
          <a:stretch/>
        </p:blipFill>
        <p:spPr/>
      </p:pic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209" b="209"/>
          <a:stretch/>
        </p:blipFill>
        <p:spPr/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DEDF-85E7-74CB-9C99-3AC2A8FC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A567-C017-B347-7085-4A21BE4D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me at </a:t>
            </a:r>
            <a:r>
              <a:rPr lang="en-US" dirty="0">
                <a:hlinkClick r:id="rId2"/>
              </a:rPr>
              <a:t>tiluser0@gmail.com</a:t>
            </a:r>
            <a:endParaRPr lang="en-US" dirty="0"/>
          </a:p>
          <a:p>
            <a:r>
              <a:rPr lang="en-US" dirty="0"/>
              <a:t>Code for demo is available on Github at </a:t>
            </a:r>
            <a:r>
              <a:rPr lang="en-US" dirty="0">
                <a:hlinkClick r:id="rId3"/>
              </a:rPr>
              <a:t>https://github.com/tiluser/cfpy_jn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4B1C-F5D2-D18A-13A4-8E8A5002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B689-B599-97C7-B6EA-05A31863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2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Joseph M.  O’Connor</a:t>
            </a:r>
          </a:p>
          <a:p>
            <a:r>
              <a:rPr lang="en-US" dirty="0"/>
              <a:t>tiluser0@gmail.com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29086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Jupyter notebook is very commonly used in machine learning/data science.</a:t>
            </a:r>
          </a:p>
          <a:p>
            <a:r>
              <a:rPr lang="en-US" dirty="0"/>
              <a:t>Very interactive and easy to use, like a one-dimensional spreadsheet. </a:t>
            </a:r>
          </a:p>
          <a:p>
            <a:r>
              <a:rPr lang="en-US" dirty="0"/>
              <a:t>Supported in many different programming languages. Commonly Python, R, and Julia are used.</a:t>
            </a:r>
          </a:p>
          <a:p>
            <a:r>
              <a:rPr lang="en-US" dirty="0"/>
              <a:t>Has lots of built-in tools.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forth supported?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directly, but Python is.</a:t>
            </a:r>
          </a:p>
          <a:p>
            <a:r>
              <a:rPr lang="en-US" dirty="0"/>
              <a:t>That means a Forth written in Python can work.</a:t>
            </a:r>
          </a:p>
          <a:p>
            <a:r>
              <a:rPr lang="en-US" dirty="0"/>
              <a:t>Fortunately, I’ve written a version for Python.</a:t>
            </a:r>
          </a:p>
          <a:p>
            <a:r>
              <a:rPr lang="en-US" dirty="0"/>
              <a:t>We’ll be taking a look at how it can be used with Jupyter notebook today.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3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Creole Forth for Python along with two helper definitions to execute and compile the Forth code. 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(1) execCF(‘HELLO’) – executes the ‘HELLO’ primitive.</a:t>
            </a:r>
          </a:p>
          <a:p>
            <a:r>
              <a:rPr lang="en-US" dirty="0"/>
              <a:t>(2) execCF(‘TEST’) – executes the ‘TEST’ primitive.</a:t>
            </a:r>
          </a:p>
          <a:p>
            <a:r>
              <a:rPr lang="en-US" dirty="0"/>
              <a:t>(3) execCF(‘3 4 + .’) – adds two numbers, prints the result. </a:t>
            </a:r>
          </a:p>
          <a:p>
            <a:r>
              <a:rPr lang="en-US" dirty="0"/>
              <a:t>(4) execCF(‘VLIST’) – lists the dictionary definitions.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1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to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Wrapping Forth code inside a Python function is cumbersome. </a:t>
            </a:r>
          </a:p>
          <a:p>
            <a:r>
              <a:rPr lang="en-US" dirty="0"/>
              <a:t>It would be nice to do it more conveniently.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0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Jupyter notebook kernel. </a:t>
            </a:r>
          </a:p>
          <a:p>
            <a:r>
              <a:rPr lang="en-US" dirty="0"/>
              <a:t>There are tools available such as Xeus which are designed for this.</a:t>
            </a:r>
          </a:p>
          <a:p>
            <a:r>
              <a:rPr lang="en-US" dirty="0"/>
              <a:t>It’s still a fair amount of work.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2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 with the Python kernel. </a:t>
            </a:r>
          </a:p>
          <a:p>
            <a:r>
              <a:rPr lang="en-US" dirty="0"/>
              <a:t>Python has a facility called magic commands, which allow the user to wrap a line or a cell inside a function and then call the function. </a:t>
            </a:r>
          </a:p>
          <a:p>
            <a:r>
              <a:rPr lang="en-US" dirty="0"/>
              <a:t>It only requires writing a few lines of code.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3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A4AB-1AE0-30F8-A6C7-60AA411E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81C5-E080-7B14-FA1C-5E5E542C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%cfpy – executes Forth commands on a single line.</a:t>
            </a:r>
          </a:p>
          <a:p>
            <a:r>
              <a:rPr lang="en-US" dirty="0"/>
              <a:t>%%cfpy – executes Forth commands in a cell.</a:t>
            </a:r>
          </a:p>
          <a:p>
            <a:r>
              <a:rPr lang="en-US" dirty="0"/>
              <a:t>%compdef – compiles Forth on a single line.</a:t>
            </a:r>
          </a:p>
          <a:p>
            <a:r>
              <a:rPr lang="en-US" dirty="0"/>
              <a:t>%%compdef – compiles Forth in a cell.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B65-2BA5-5A57-A941-D6820CDF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92FC-A5A3-ABEB-8A40-82C6A711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60D8-B7EA-C4D0-58BB-BE04086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289B-D921-8279-E887-4ACBA1FF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%cfpy HELLO – Executes the HELLO primitive</a:t>
            </a:r>
          </a:p>
          <a:p>
            <a:r>
              <a:rPr lang="en-US" dirty="0"/>
              <a:t>%%cfpy – Executes the code below the line.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%compdef  : T2 TEST TEST ;</a:t>
            </a:r>
          </a:p>
          <a:p>
            <a:r>
              <a:rPr lang="en-US" dirty="0"/>
              <a:t>%%compdef </a:t>
            </a:r>
          </a:p>
          <a:p>
            <a:r>
              <a:rPr lang="en-US" dirty="0"/>
              <a:t>: TESTS 0 DO TEST LOOP ;</a:t>
            </a:r>
          </a:p>
          <a:p>
            <a:r>
              <a:rPr lang="en-US" dirty="0"/>
              <a:t>%cfpy 3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E3B6-FC0F-3684-ECA8-761F1F05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21BC-E143-9341-BF16-9C73184C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30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{61E80496-3CD3-477C-806D-05BAC9B72CD1}tf89338750_win32</Template>
  <TotalTime>4829</TotalTime>
  <Words>708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Creole Forth in a jupyter  notebook</vt:lpstr>
      <vt:lpstr>Why do it</vt:lpstr>
      <vt:lpstr>Is forth supported?</vt:lpstr>
      <vt:lpstr>Initial setup</vt:lpstr>
      <vt:lpstr>Limitations to this approach</vt:lpstr>
      <vt:lpstr>One alternative</vt:lpstr>
      <vt:lpstr>A simpler solution</vt:lpstr>
      <vt:lpstr>The magic commands</vt:lpstr>
      <vt:lpstr>Some simple Examples</vt:lpstr>
      <vt:lpstr>EXAMPLE: MACHINE LEARNING</vt:lpstr>
      <vt:lpstr>Example – todo list/log</vt:lpstr>
      <vt:lpstr>Summary</vt:lpstr>
      <vt:lpstr>Questions/comments?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Joseph O'Connor</dc:creator>
  <cp:lastModifiedBy>Joseph O'Connor</cp:lastModifiedBy>
  <cp:revision>50</cp:revision>
  <dcterms:created xsi:type="dcterms:W3CDTF">2023-04-16T02:42:50Z</dcterms:created>
  <dcterms:modified xsi:type="dcterms:W3CDTF">2023-04-22T04:56:23Z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