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>
      <p:cViewPr varScale="1">
        <p:scale>
          <a:sx n="107" d="100"/>
          <a:sy n="107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140AA3-5FD6-5E4E-B50F-43FEABC529D7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D478A-EFA8-F74F-B64E-0CBC771F05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0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Modeling Shark Attack Occurrence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81746"/>
            <a:ext cx="10058400" cy="1143000"/>
          </a:xfrm>
        </p:spPr>
        <p:txBody>
          <a:bodyPr/>
          <a:lstStyle/>
          <a:p>
            <a:r>
              <a:rPr lang="en-US" dirty="0"/>
              <a:t>A Supervised Learning Approach </a:t>
            </a:r>
          </a:p>
        </p:txBody>
      </p:sp>
    </p:spTree>
    <p:extLst>
      <p:ext uri="{BB962C8B-B14F-4D97-AF65-F5344CB8AC3E}">
        <p14:creationId xmlns:p14="http://schemas.microsoft.com/office/powerpoint/2010/main" val="36814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Results: </a:t>
            </a:r>
            <a:r>
              <a:rPr lang="en-US" dirty="0"/>
              <a:t>Shark Attack Occurrence ~ Month of Attack + </a:t>
            </a:r>
            <a:r>
              <a:rPr lang="en-US" dirty="0" smtClean="0"/>
              <a:t>Hourly Bucket (Time of 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45874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LogReg</a:t>
            </a:r>
            <a:r>
              <a:rPr lang="en-US" dirty="0" smtClean="0"/>
              <a:t> model had the highest efficacy out of all Temporal Models</a:t>
            </a:r>
          </a:p>
          <a:p>
            <a:endParaRPr lang="en-US" dirty="0"/>
          </a:p>
          <a:p>
            <a:r>
              <a:rPr lang="en-US" dirty="0" smtClean="0"/>
              <a:t>ROC AUC score of ~0.80, and strong distribution of predicted probability across the different features that matched our initial EDA well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260631" y="1845734"/>
            <a:ext cx="2914333" cy="426719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174964" y="2092114"/>
            <a:ext cx="2578100" cy="17653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9311217" y="4103794"/>
            <a:ext cx="2578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Results: </a:t>
            </a:r>
            <a:r>
              <a:rPr lang="en-US" dirty="0"/>
              <a:t>Shark Attack Occurrence ~ Temp + 24 Hour Pressure Change + 24 Hour Pressure Rate of Change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767943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/>
              <a:t>LogReg</a:t>
            </a:r>
            <a:r>
              <a:rPr lang="en-US" dirty="0"/>
              <a:t> model had the highest efficacy out of all </a:t>
            </a:r>
            <a:r>
              <a:rPr lang="en-US" dirty="0" smtClean="0"/>
              <a:t>Weather-Based models, but was still little better than a coin flip in predicting Shark Attack Outcomes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ROC AUC score of </a:t>
            </a:r>
            <a:r>
              <a:rPr lang="en-US" dirty="0" smtClean="0"/>
              <a:t>~0.56 is a poor result and tells us for this particular dataset that these features are poor indicators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96498" y="2089996"/>
            <a:ext cx="3260301" cy="32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All Modeled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95324"/>
              </p:ext>
            </p:extLst>
          </p:nvPr>
        </p:nvGraphicFramePr>
        <p:xfrm>
          <a:off x="888272" y="1911579"/>
          <a:ext cx="10032276" cy="4022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6744"/>
                <a:gridCol w="1934643"/>
                <a:gridCol w="1350499"/>
                <a:gridCol w="2990390"/>
              </a:tblGrid>
              <a:tr h="28733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Model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Encoding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ROC-AUC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Notes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</a:tr>
              <a:tr h="287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Lunar Illumination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~0.50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Weak; nearly random performance.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431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Month of Attack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Cyclical (sin/cos)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~0.69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a strong predictor; small seasonal effect visible.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431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Hour of Attack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Cyclical (sin/cos)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~0.76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Moderate strength; improves over month alone.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431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Shark Attack Occurrence ~ Hourly Bucket (Time of Day)</a:t>
                      </a:r>
                      <a:endParaRPr lang="en-US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 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~0.78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Strongest single predictor; captures diurnal patterns well.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287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Lunar Phase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Categorical (New, Full, etc.)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~0.45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Weak; nearly random performance.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4310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Month of Attack + Hourly Bucket (Time of Day)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One-hot month + Categorical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~0.80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Best performing combined model; strong diurnal + seasonal signal.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287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Temperature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 (°C)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~0.53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Weak; nearly random performance.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287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24 Hour Pressure Change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 (Δ pressure, hPa)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~0.54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Weak; nearly random performance.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2873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24 Hour Pressure Rate of Change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 (slope, hPa/hr)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~0.54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Weak; nearly random performance.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  <a:tr h="5746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Shark Attack Occurrence ~ Temp + 24 Hour Pressure Change + 24 Hour Pressure Rate of Change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Continuous (3 features)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~0.56</a:t>
                      </a:r>
                      <a:endParaRPr lang="en-US" sz="9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Adding multiple meteorological features doesn’t improve model; near random.</a:t>
                      </a:r>
                      <a:endParaRPr lang="en-US" sz="9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53876" marR="5387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Results Discussion-</a:t>
            </a:r>
          </a:p>
          <a:p>
            <a:pPr lvl="1"/>
            <a:r>
              <a:rPr lang="en-US" dirty="0" smtClean="0"/>
              <a:t>The highest performing model was </a:t>
            </a:r>
            <a:r>
              <a:rPr lang="en-US" dirty="0"/>
              <a:t>Shark Attack Occurrence ~ Month of Attack + Hourly Bucket (Time of Day</a:t>
            </a:r>
            <a:r>
              <a:rPr lang="en-US" dirty="0" smtClean="0"/>
              <a:t>) with ROC AUC of ~0.8 and an accuracy to predict correctly of 76%</a:t>
            </a:r>
          </a:p>
          <a:p>
            <a:pPr lvl="1"/>
            <a:r>
              <a:rPr lang="en-US" dirty="0" smtClean="0"/>
              <a:t>Other temporal models and meteorological models need further refinement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Limitations of Current Modeling</a:t>
            </a:r>
          </a:p>
          <a:p>
            <a:pPr lvl="1"/>
            <a:r>
              <a:rPr lang="en-US" dirty="0" smtClean="0"/>
              <a:t>Synthetic negative weighting for all models</a:t>
            </a:r>
          </a:p>
          <a:p>
            <a:pPr lvl="1"/>
            <a:r>
              <a:rPr lang="en-US" dirty="0" smtClean="0"/>
              <a:t>Lack of expertise in Ichthyology/biology, missing potential features to include</a:t>
            </a:r>
          </a:p>
          <a:p>
            <a:pPr lvl="1"/>
            <a:r>
              <a:rPr lang="en-US" dirty="0" smtClean="0"/>
              <a:t>Bias in the geographical nature of the data (only limited to Florida Atlantic Coast)</a:t>
            </a:r>
          </a:p>
          <a:p>
            <a:endParaRPr lang="en-US" dirty="0"/>
          </a:p>
          <a:p>
            <a:r>
              <a:rPr lang="en-US" dirty="0" smtClean="0"/>
              <a:t>Future Applications and Model Iterations</a:t>
            </a:r>
          </a:p>
          <a:p>
            <a:pPr lvl="1"/>
            <a:r>
              <a:rPr lang="en-US" dirty="0" smtClean="0"/>
              <a:t>Additional features could be added to increase efficacy</a:t>
            </a:r>
          </a:p>
          <a:p>
            <a:pPr lvl="1"/>
            <a:r>
              <a:rPr lang="en-US" dirty="0" smtClean="0"/>
              <a:t>Potential application could be a shark attack occurrence risk meter, similar to Smokey the Bear’s Wildfire Risk 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09" y="2895599"/>
            <a:ext cx="2756984" cy="23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Introduction/Background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21120" cy="4023360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Shark Attack Rarity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/>
              <a:t>I</a:t>
            </a:r>
            <a:r>
              <a:rPr lang="en-US" dirty="0" smtClean="0"/>
              <a:t>ndividual risk, as captured by the University of Florida Program for Shark research is </a:t>
            </a:r>
            <a:r>
              <a:rPr lang="en-US" b="1" dirty="0" smtClean="0"/>
              <a:t>1 in 11.5 Million,</a:t>
            </a:r>
            <a:r>
              <a:rPr lang="en-US" dirty="0" smtClean="0"/>
              <a:t> whereas public exposure to these events are high. </a:t>
            </a:r>
            <a:endParaRPr lang="en-US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Data Source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Main source of data for this project is the International Shark Attack File (ISAF), a globally trusted database of all shark attack occurrences (special acknowledgement and thank you to Dr. Gavin Naylor and Joseph </a:t>
            </a:r>
            <a:r>
              <a:rPr lang="en-US" dirty="0" err="1" smtClean="0"/>
              <a:t>Miguez</a:t>
            </a:r>
            <a:r>
              <a:rPr lang="en-US" dirty="0" smtClean="0"/>
              <a:t> for sharing this data with me).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Supplementary data sources, such as </a:t>
            </a:r>
            <a:r>
              <a:rPr lang="en-US" dirty="0" err="1" smtClean="0"/>
              <a:t>meteostat</a:t>
            </a:r>
            <a:r>
              <a:rPr lang="en-US" dirty="0" smtClean="0"/>
              <a:t> (meteorological library within python) and Flight inflow data into Florida costal airports were used as well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2" y="2432512"/>
            <a:ext cx="3824817" cy="18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temporal and weather data, can a shark attack occurrence be reliably predicted? </a:t>
            </a:r>
            <a:endParaRPr lang="en-US" dirty="0" smtClean="0"/>
          </a:p>
          <a:p>
            <a:pPr lvl="1"/>
            <a:r>
              <a:rPr lang="en-US" dirty="0" smtClean="0"/>
              <a:t>Distinction between individual risk and general attack occurrence</a:t>
            </a:r>
            <a:endParaRPr lang="en-US" dirty="0"/>
          </a:p>
          <a:p>
            <a:r>
              <a:rPr lang="en-US" dirty="0" smtClean="0"/>
              <a:t>Temporal Hypothesis: Seasonality, Lunar Phases, and time of day will be strong indicators of a shark attack occurrence.</a:t>
            </a:r>
          </a:p>
          <a:p>
            <a:r>
              <a:rPr lang="en-US" dirty="0" smtClean="0"/>
              <a:t>Weather Hypothesis: Temperature, Pressure, Change of these features, and Rate of Change (slope) of these features will be a strong indicator of a shark attack </a:t>
            </a:r>
            <a:r>
              <a:rPr lang="en-US" dirty="0" err="1" smtClean="0"/>
              <a:t>occurence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3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722620" cy="402336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Background on ISAF- near century old project, data drift has occurred over that time </a:t>
            </a:r>
          </a:p>
          <a:p>
            <a:pPr lvl="1"/>
            <a:r>
              <a:rPr lang="en-US" dirty="0" smtClean="0"/>
              <a:t>e.g. ‘time-of-attack’ varied from  inputs such as “Forenoon</a:t>
            </a:r>
            <a:r>
              <a:rPr lang="en-US" dirty="0"/>
              <a:t>” and “Afternoon”, the usage of AM/PM, military time, and general ranges such as “2:00- 4:00”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Multiple data parsing functions were created to cleanse and normalize data </a:t>
            </a:r>
          </a:p>
          <a:p>
            <a:endParaRPr lang="en-US" dirty="0"/>
          </a:p>
          <a:p>
            <a:r>
              <a:rPr lang="en-US" dirty="0" smtClean="0"/>
              <a:t>Additional data features created such as lunar phase, lunar illumination, season, month, and hour.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81" y="2034964"/>
            <a:ext cx="53721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Highlighted Temporal Visualizations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563281"/>
            <a:ext cx="3305388" cy="241511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73929" y="2563281"/>
            <a:ext cx="3015403" cy="224578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297334" y="2645529"/>
            <a:ext cx="2858346" cy="22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EDA: Highlighted Weather Visualizations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2347" y="2417232"/>
            <a:ext cx="3881120" cy="25611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53467" y="2417232"/>
            <a:ext cx="3644900" cy="247649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8314266" y="2417232"/>
            <a:ext cx="3115734" cy="247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</a:t>
            </a:r>
            <a:r>
              <a:rPr lang="en-US" dirty="0" smtClean="0"/>
              <a:t>Correlation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35977" cy="402336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Stronger correlation of month and hour on attack binary (attack vs non-attack)</a:t>
            </a:r>
          </a:p>
          <a:p>
            <a:endParaRPr lang="en-US" dirty="0"/>
          </a:p>
          <a:p>
            <a:r>
              <a:rPr lang="en-US" dirty="0" smtClean="0"/>
              <a:t>Comparison between linear and binary values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193982" y="2054966"/>
            <a:ext cx="4949085" cy="381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2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262949" cy="402336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As this model outcome was binary (Shark Attack or No shark Attack Occurrence), logistic regression seemed to be the obvious candidate</a:t>
            </a:r>
          </a:p>
          <a:p>
            <a:endParaRPr lang="en-US" dirty="0" smtClean="0"/>
          </a:p>
          <a:p>
            <a:r>
              <a:rPr lang="en-US" dirty="0" smtClean="0"/>
              <a:t>Accounting </a:t>
            </a:r>
            <a:r>
              <a:rPr lang="en-US" dirty="0"/>
              <a:t>for Non-Shark Attack Occurrences (Negative Events)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Synthetic negatives allow for the creation of non-attack occurrence, which </a:t>
            </a:r>
            <a:r>
              <a:rPr lang="en-US" dirty="0" err="1" smtClean="0"/>
              <a:t>isnt</a:t>
            </a:r>
            <a:r>
              <a:rPr lang="en-US" dirty="0" smtClean="0"/>
              <a:t> captured in the data</a:t>
            </a:r>
          </a:p>
          <a:p>
            <a:endParaRPr lang="en-US" dirty="0"/>
          </a:p>
          <a:p>
            <a:r>
              <a:rPr lang="en-US" dirty="0"/>
              <a:t>Creating Synthetic Negatives- Weighting Beachgoer Seasonality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Using Florida Costal Airport flight inflow data to weight the random choice function and normalize for beachgoer seasonality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0" y="1977814"/>
            <a:ext cx="3937000" cy="21717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8412480" y="4294294"/>
            <a:ext cx="27432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8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Results- 10 </a:t>
            </a:r>
            <a:r>
              <a:rPr lang="en-US" dirty="0" err="1" smtClean="0"/>
              <a:t>LogReg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Shark Attack Occurrence ~ Lunar Illumination, </a:t>
            </a:r>
          </a:p>
          <a:p>
            <a:pPr lvl="0"/>
            <a:r>
              <a:rPr lang="en-US" dirty="0"/>
              <a:t>Shark Attack Occurrence ~ Month of Attack, </a:t>
            </a:r>
          </a:p>
          <a:p>
            <a:pPr lvl="0"/>
            <a:r>
              <a:rPr lang="en-US" dirty="0"/>
              <a:t>Shark Attack Occurrence ~ Hour of Attack, </a:t>
            </a:r>
          </a:p>
          <a:p>
            <a:pPr lvl="0"/>
            <a:r>
              <a:rPr lang="en-US" dirty="0"/>
              <a:t>Shark Attack Occurrence ~ Hourly Bucket (Time of Day), </a:t>
            </a:r>
          </a:p>
          <a:p>
            <a:pPr lvl="0"/>
            <a:r>
              <a:rPr lang="en-US" dirty="0"/>
              <a:t>Shark Attack Occurrence ~ Lunar Phase, </a:t>
            </a:r>
          </a:p>
          <a:p>
            <a:pPr lvl="0"/>
            <a:r>
              <a:rPr lang="en-US" dirty="0"/>
              <a:t>Shark Attack Occurrence ~ Month of Attack + Hourly Bucket (Time of Day), </a:t>
            </a:r>
          </a:p>
          <a:p>
            <a:pPr lvl="0"/>
            <a:r>
              <a:rPr lang="en-US" dirty="0"/>
              <a:t>Shark Attack Occurrence ~ Temperature,</a:t>
            </a:r>
          </a:p>
          <a:p>
            <a:pPr lvl="0"/>
            <a:r>
              <a:rPr lang="en-US" dirty="0"/>
              <a:t>Shark Attack Occurrence ~ 24 Hour Pressure Change,</a:t>
            </a:r>
          </a:p>
          <a:p>
            <a:pPr lvl="0"/>
            <a:r>
              <a:rPr lang="en-US" dirty="0"/>
              <a:t>Shark Attack Occurrence ~ 24 Hour Pressure Rate of Change,</a:t>
            </a:r>
          </a:p>
          <a:p>
            <a:pPr lvl="0"/>
            <a:r>
              <a:rPr lang="en-US" dirty="0"/>
              <a:t>Shark Attack Occurrence ~ Temp + 24 Hour Pressure Change + 24 Hour Pressure Rate of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26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516</TotalTime>
  <Words>884</Words>
  <Application>Microsoft Macintosh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Times New Roman</vt:lpstr>
      <vt:lpstr>Retrospect</vt:lpstr>
      <vt:lpstr>Modeling Shark Attack Occurrence</vt:lpstr>
      <vt:lpstr>Introduction/Background</vt:lpstr>
      <vt:lpstr>Problem Statement &amp; Hypotheses</vt:lpstr>
      <vt:lpstr>Data Cleansing Pipeline</vt:lpstr>
      <vt:lpstr>EDA: Highlighted Temporal Visualizations</vt:lpstr>
      <vt:lpstr>EDA: Highlighted Weather Visualizations</vt:lpstr>
      <vt:lpstr>EDA: Correlation Matrix</vt:lpstr>
      <vt:lpstr>Modeling Approach</vt:lpstr>
      <vt:lpstr>Modeling Results- 10 LogReg Models</vt:lpstr>
      <vt:lpstr>Modeling Results: Shark Attack Occurrence ~ Month of Attack + Hourly Bucket (Time of Day)</vt:lpstr>
      <vt:lpstr>Modeling Results: Shark Attack Occurrence ~ Temp + 24 Hour Pressure Change + 24 Hour Pressure Rate of Change </vt:lpstr>
      <vt:lpstr>Table of All Modeled Results</vt:lpstr>
      <vt:lpstr>Discussion and Conclusion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Shark Attack Occurrence: A Supervised Learning Approach </dc:title>
  <dc:creator>timdorman21@gmail.com</dc:creator>
  <cp:lastModifiedBy>timdorman21@gmail.com</cp:lastModifiedBy>
  <cp:revision>14</cp:revision>
  <dcterms:created xsi:type="dcterms:W3CDTF">2025-09-26T14:47:44Z</dcterms:created>
  <dcterms:modified xsi:type="dcterms:W3CDTF">2025-09-26T23:24:25Z</dcterms:modified>
</cp:coreProperties>
</file>