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82" r:id="rId3"/>
    <p:sldId id="283" r:id="rId4"/>
    <p:sldId id="263" r:id="rId5"/>
    <p:sldId id="260" r:id="rId6"/>
    <p:sldId id="261" r:id="rId7"/>
    <p:sldId id="262" r:id="rId8"/>
    <p:sldId id="267" r:id="rId9"/>
    <p:sldId id="268" r:id="rId10"/>
    <p:sldId id="279" r:id="rId11"/>
    <p:sldId id="280" r:id="rId12"/>
    <p:sldId id="269" r:id="rId13"/>
    <p:sldId id="270" r:id="rId14"/>
    <p:sldId id="281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74263-2AB8-445B-A339-3F9B514134F3}" v="38" dt="2021-05-02T16:58:01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1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, Tim" userId="7062fd3b-0624-46b9-891d-e6269f96e143" providerId="ADAL" clId="{72F74263-2AB8-445B-A339-3F9B514134F3}"/>
    <pc:docChg chg="undo redo custSel addSld delSld modSld modMainMaster">
      <pc:chgData name="Hua, Tim" userId="7062fd3b-0624-46b9-891d-e6269f96e143" providerId="ADAL" clId="{72F74263-2AB8-445B-A339-3F9B514134F3}" dt="2021-05-02T17:23:39.183" v="253" actId="1076"/>
      <pc:docMkLst>
        <pc:docMk/>
      </pc:docMkLst>
      <pc:sldChg chg="addSp delSp modSp mod modAnim">
        <pc:chgData name="Hua, Tim" userId="7062fd3b-0624-46b9-891d-e6269f96e143" providerId="ADAL" clId="{72F74263-2AB8-445B-A339-3F9B514134F3}" dt="2021-05-02T01:00:19.560" v="108"/>
        <pc:sldMkLst>
          <pc:docMk/>
          <pc:sldMk cId="606475074" sldId="256"/>
        </pc:sldMkLst>
        <pc:spChg chg="add del">
          <ac:chgData name="Hua, Tim" userId="7062fd3b-0624-46b9-891d-e6269f96e143" providerId="ADAL" clId="{72F74263-2AB8-445B-A339-3F9B514134F3}" dt="2021-05-02T00:55:55.896" v="2" actId="11529"/>
          <ac:spMkLst>
            <pc:docMk/>
            <pc:sldMk cId="606475074" sldId="256"/>
            <ac:spMk id="5" creationId="{64B68141-D5BF-41D6-AB8B-5DB2329D12FF}"/>
          </ac:spMkLst>
        </pc:spChg>
        <pc:spChg chg="add mod">
          <ac:chgData name="Hua, Tim" userId="7062fd3b-0624-46b9-891d-e6269f96e143" providerId="ADAL" clId="{72F74263-2AB8-445B-A339-3F9B514134F3}" dt="2021-05-02T01:00:11.705" v="106" actId="1076"/>
          <ac:spMkLst>
            <pc:docMk/>
            <pc:sldMk cId="606475074" sldId="256"/>
            <ac:spMk id="6" creationId="{C37C47ED-E961-423D-B0B6-6AED98E0D898}"/>
          </ac:spMkLst>
        </pc:spChg>
        <pc:spChg chg="add mod">
          <ac:chgData name="Hua, Tim" userId="7062fd3b-0624-46b9-891d-e6269f96e143" providerId="ADAL" clId="{72F74263-2AB8-445B-A339-3F9B514134F3}" dt="2021-05-02T01:00:11.705" v="106" actId="1076"/>
          <ac:spMkLst>
            <pc:docMk/>
            <pc:sldMk cId="606475074" sldId="256"/>
            <ac:spMk id="7" creationId="{5AFC3345-0C6C-4EC2-85ED-F506641BD28B}"/>
          </ac:spMkLst>
        </pc:spChg>
      </pc:sldChg>
      <pc:sldChg chg="del">
        <pc:chgData name="Hua, Tim" userId="7062fd3b-0624-46b9-891d-e6269f96e143" providerId="ADAL" clId="{72F74263-2AB8-445B-A339-3F9B514134F3}" dt="2021-05-02T16:58:05.170" v="176" actId="2696"/>
        <pc:sldMkLst>
          <pc:docMk/>
          <pc:sldMk cId="3152011583" sldId="257"/>
        </pc:sldMkLst>
      </pc:sldChg>
      <pc:sldChg chg="del">
        <pc:chgData name="Hua, Tim" userId="7062fd3b-0624-46b9-891d-e6269f96e143" providerId="ADAL" clId="{72F74263-2AB8-445B-A339-3F9B514134F3}" dt="2021-05-02T16:58:05.170" v="176" actId="2696"/>
        <pc:sldMkLst>
          <pc:docMk/>
          <pc:sldMk cId="1862303137" sldId="258"/>
        </pc:sldMkLst>
      </pc:sldChg>
      <pc:sldChg chg="add del">
        <pc:chgData name="Hua, Tim" userId="7062fd3b-0624-46b9-891d-e6269f96e143" providerId="ADAL" clId="{72F74263-2AB8-445B-A339-3F9B514134F3}" dt="2021-05-02T00:55:58.831" v="4" actId="47"/>
        <pc:sldMkLst>
          <pc:docMk/>
          <pc:sldMk cId="900797623" sldId="259"/>
        </pc:sldMkLst>
      </pc:sldChg>
      <pc:sldChg chg="addSp modSp mod modAnim">
        <pc:chgData name="Hua, Tim" userId="7062fd3b-0624-46b9-891d-e6269f96e143" providerId="ADAL" clId="{72F74263-2AB8-445B-A339-3F9B514134F3}" dt="2021-05-02T01:04:16.920" v="127"/>
        <pc:sldMkLst>
          <pc:docMk/>
          <pc:sldMk cId="3402688754" sldId="269"/>
        </pc:sldMkLst>
        <pc:spChg chg="add mod">
          <ac:chgData name="Hua, Tim" userId="7062fd3b-0624-46b9-891d-e6269f96e143" providerId="ADAL" clId="{72F74263-2AB8-445B-A339-3F9B514134F3}" dt="2021-05-02T01:04:13.297" v="126" actId="164"/>
          <ac:spMkLst>
            <pc:docMk/>
            <pc:sldMk cId="3402688754" sldId="269"/>
            <ac:spMk id="3" creationId="{F90DAF17-445D-45EC-9215-FE5B3FA4F535}"/>
          </ac:spMkLst>
        </pc:spChg>
        <pc:spChg chg="add mod">
          <ac:chgData name="Hua, Tim" userId="7062fd3b-0624-46b9-891d-e6269f96e143" providerId="ADAL" clId="{72F74263-2AB8-445B-A339-3F9B514134F3}" dt="2021-05-02T01:04:13.297" v="126" actId="164"/>
          <ac:spMkLst>
            <pc:docMk/>
            <pc:sldMk cId="3402688754" sldId="269"/>
            <ac:spMk id="6" creationId="{DB6E36A7-3176-4E86-99A6-72F31B561625}"/>
          </ac:spMkLst>
        </pc:spChg>
        <pc:spChg chg="add mod">
          <ac:chgData name="Hua, Tim" userId="7062fd3b-0624-46b9-891d-e6269f96e143" providerId="ADAL" clId="{72F74263-2AB8-445B-A339-3F9B514134F3}" dt="2021-05-02T01:04:13.297" v="126" actId="164"/>
          <ac:spMkLst>
            <pc:docMk/>
            <pc:sldMk cId="3402688754" sldId="269"/>
            <ac:spMk id="7" creationId="{DA6A3077-33E0-4F97-BD80-7CF92420F7B9}"/>
          </ac:spMkLst>
        </pc:spChg>
        <pc:spChg chg="add mod">
          <ac:chgData name="Hua, Tim" userId="7062fd3b-0624-46b9-891d-e6269f96e143" providerId="ADAL" clId="{72F74263-2AB8-445B-A339-3F9B514134F3}" dt="2021-05-02T01:04:13.297" v="126" actId="164"/>
          <ac:spMkLst>
            <pc:docMk/>
            <pc:sldMk cId="3402688754" sldId="269"/>
            <ac:spMk id="8" creationId="{01C53317-9813-407B-B55C-7BF6ED5DC8B7}"/>
          </ac:spMkLst>
        </pc:spChg>
        <pc:grpChg chg="add mod">
          <ac:chgData name="Hua, Tim" userId="7062fd3b-0624-46b9-891d-e6269f96e143" providerId="ADAL" clId="{72F74263-2AB8-445B-A339-3F9B514134F3}" dt="2021-05-02T01:04:13.297" v="126" actId="164"/>
          <ac:grpSpMkLst>
            <pc:docMk/>
            <pc:sldMk cId="3402688754" sldId="269"/>
            <ac:grpSpMk id="5" creationId="{C3FC7232-F5A4-484A-95B9-E48B10459B91}"/>
          </ac:grpSpMkLst>
        </pc:grpChg>
        <pc:graphicFrameChg chg="mod">
          <ac:chgData name="Hua, Tim" userId="7062fd3b-0624-46b9-891d-e6269f96e143" providerId="ADAL" clId="{72F74263-2AB8-445B-A339-3F9B514134F3}" dt="2021-05-02T01:03:42.327" v="118" actId="1076"/>
          <ac:graphicFrameMkLst>
            <pc:docMk/>
            <pc:sldMk cId="3402688754" sldId="269"/>
            <ac:graphicFrameMk id="13" creationId="{629D400F-0180-44D2-9F3A-5C94C696109E}"/>
          </ac:graphicFrameMkLst>
        </pc:graphicFrameChg>
      </pc:sldChg>
      <pc:sldChg chg="addSp modSp mod modAnim">
        <pc:chgData name="Hua, Tim" userId="7062fd3b-0624-46b9-891d-e6269f96e143" providerId="ADAL" clId="{72F74263-2AB8-445B-A339-3F9B514134F3}" dt="2021-05-02T01:05:54.103" v="140"/>
        <pc:sldMkLst>
          <pc:docMk/>
          <pc:sldMk cId="3394936879" sldId="270"/>
        </pc:sldMkLst>
        <pc:spChg chg="mod">
          <ac:chgData name="Hua, Tim" userId="7062fd3b-0624-46b9-891d-e6269f96e143" providerId="ADAL" clId="{72F74263-2AB8-445B-A339-3F9B514134F3}" dt="2021-05-02T01:05:33.344" v="128" actId="21"/>
          <ac:spMkLst>
            <pc:docMk/>
            <pc:sldMk cId="3394936879" sldId="270"/>
            <ac:spMk id="3" creationId="{743C5A42-DAD4-4177-B21D-211B8C42926F}"/>
          </ac:spMkLst>
        </pc:spChg>
        <pc:spChg chg="add mod">
          <ac:chgData name="Hua, Tim" userId="7062fd3b-0624-46b9-891d-e6269f96e143" providerId="ADAL" clId="{72F74263-2AB8-445B-A339-3F9B514134F3}" dt="2021-05-02T01:05:49.119" v="139" actId="1076"/>
          <ac:spMkLst>
            <pc:docMk/>
            <pc:sldMk cId="3394936879" sldId="270"/>
            <ac:spMk id="5" creationId="{06718572-F6E0-4FA2-8EB2-4859D7B1C9BF}"/>
          </ac:spMkLst>
        </pc:spChg>
      </pc:sldChg>
      <pc:sldChg chg="del">
        <pc:chgData name="Hua, Tim" userId="7062fd3b-0624-46b9-891d-e6269f96e143" providerId="ADAL" clId="{72F74263-2AB8-445B-A339-3F9B514134F3}" dt="2021-05-02T01:02:44.577" v="109" actId="2696"/>
        <pc:sldMkLst>
          <pc:docMk/>
          <pc:sldMk cId="3706328316" sldId="271"/>
        </pc:sldMkLst>
      </pc:sldChg>
      <pc:sldChg chg="del">
        <pc:chgData name="Hua, Tim" userId="7062fd3b-0624-46b9-891d-e6269f96e143" providerId="ADAL" clId="{72F74263-2AB8-445B-A339-3F9B514134F3}" dt="2021-05-02T01:06:11.843" v="141" actId="2696"/>
        <pc:sldMkLst>
          <pc:docMk/>
          <pc:sldMk cId="3872521239" sldId="272"/>
        </pc:sldMkLst>
      </pc:sldChg>
      <pc:sldChg chg="modSp del mod">
        <pc:chgData name="Hua, Tim" userId="7062fd3b-0624-46b9-891d-e6269f96e143" providerId="ADAL" clId="{72F74263-2AB8-445B-A339-3F9B514134F3}" dt="2021-05-02T01:06:26.403" v="156" actId="47"/>
        <pc:sldMkLst>
          <pc:docMk/>
          <pc:sldMk cId="470554993" sldId="273"/>
        </pc:sldMkLst>
        <pc:spChg chg="mod">
          <ac:chgData name="Hua, Tim" userId="7062fd3b-0624-46b9-891d-e6269f96e143" providerId="ADAL" clId="{72F74263-2AB8-445B-A339-3F9B514134F3}" dt="2021-05-02T01:06:19.469" v="155" actId="20577"/>
          <ac:spMkLst>
            <pc:docMk/>
            <pc:sldMk cId="470554993" sldId="273"/>
            <ac:spMk id="3" creationId="{64FC8D34-9DA9-4622-BD99-8A974041CBAF}"/>
          </ac:spMkLst>
        </pc:spChg>
      </pc:sldChg>
      <pc:sldChg chg="add del">
        <pc:chgData name="Hua, Tim" userId="7062fd3b-0624-46b9-891d-e6269f96e143" providerId="ADAL" clId="{72F74263-2AB8-445B-A339-3F9B514134F3}" dt="2021-05-02T00:55:58.831" v="4" actId="47"/>
        <pc:sldMkLst>
          <pc:docMk/>
          <pc:sldMk cId="4054614618" sldId="276"/>
        </pc:sldMkLst>
      </pc:sldChg>
      <pc:sldChg chg="add del">
        <pc:chgData name="Hua, Tim" userId="7062fd3b-0624-46b9-891d-e6269f96e143" providerId="ADAL" clId="{72F74263-2AB8-445B-A339-3F9B514134F3}" dt="2021-05-02T00:55:58.831" v="4" actId="47"/>
        <pc:sldMkLst>
          <pc:docMk/>
          <pc:sldMk cId="2465265752" sldId="277"/>
        </pc:sldMkLst>
      </pc:sldChg>
      <pc:sldChg chg="addSp modSp mod modAnim">
        <pc:chgData name="Hua, Tim" userId="7062fd3b-0624-46b9-891d-e6269f96e143" providerId="ADAL" clId="{72F74263-2AB8-445B-A339-3F9B514134F3}" dt="2021-05-02T01:09:06.125" v="174" actId="1076"/>
        <pc:sldMkLst>
          <pc:docMk/>
          <pc:sldMk cId="1294840446" sldId="278"/>
        </pc:sldMkLst>
        <pc:spChg chg="add mod">
          <ac:chgData name="Hua, Tim" userId="7062fd3b-0624-46b9-891d-e6269f96e143" providerId="ADAL" clId="{72F74263-2AB8-445B-A339-3F9B514134F3}" dt="2021-05-02T01:08:43.158" v="160" actId="14100"/>
          <ac:spMkLst>
            <pc:docMk/>
            <pc:sldMk cId="1294840446" sldId="278"/>
            <ac:spMk id="5" creationId="{20A44E1A-283C-483B-94DB-AEF6AF83A883}"/>
          </ac:spMkLst>
        </pc:spChg>
        <pc:spChg chg="add mod">
          <ac:chgData name="Hua, Tim" userId="7062fd3b-0624-46b9-891d-e6269f96e143" providerId="ADAL" clId="{72F74263-2AB8-445B-A339-3F9B514134F3}" dt="2021-05-02T01:09:06.125" v="174" actId="1076"/>
          <ac:spMkLst>
            <pc:docMk/>
            <pc:sldMk cId="1294840446" sldId="278"/>
            <ac:spMk id="6" creationId="{BD1C297E-8035-4A3D-B8FB-967588D44A53}"/>
          </ac:spMkLst>
        </pc:spChg>
      </pc:sldChg>
      <pc:sldChg chg="modSp mod">
        <pc:chgData name="Hua, Tim" userId="7062fd3b-0624-46b9-891d-e6269f96e143" providerId="ADAL" clId="{72F74263-2AB8-445B-A339-3F9B514134F3}" dt="2021-05-02T16:59:42.253" v="252" actId="20577"/>
        <pc:sldMkLst>
          <pc:docMk/>
          <pc:sldMk cId="3710241712" sldId="281"/>
        </pc:sldMkLst>
        <pc:spChg chg="mod">
          <ac:chgData name="Hua, Tim" userId="7062fd3b-0624-46b9-891d-e6269f96e143" providerId="ADAL" clId="{72F74263-2AB8-445B-A339-3F9B514134F3}" dt="2021-05-02T16:59:42.253" v="252" actId="20577"/>
          <ac:spMkLst>
            <pc:docMk/>
            <pc:sldMk cId="3710241712" sldId="281"/>
            <ac:spMk id="3" creationId="{CD1B375E-01B8-4C9B-BA36-185EEE31EFC5}"/>
          </ac:spMkLst>
        </pc:spChg>
      </pc:sldChg>
      <pc:sldChg chg="addSp delSp modSp new del mod modAnim">
        <pc:chgData name="Hua, Tim" userId="7062fd3b-0624-46b9-891d-e6269f96e143" providerId="ADAL" clId="{72F74263-2AB8-445B-A339-3F9B514134F3}" dt="2021-05-02T01:08:33.889" v="157" actId="2696"/>
        <pc:sldMkLst>
          <pc:docMk/>
          <pc:sldMk cId="3875978390" sldId="283"/>
        </pc:sldMkLst>
        <pc:spChg chg="del">
          <ac:chgData name="Hua, Tim" userId="7062fd3b-0624-46b9-891d-e6269f96e143" providerId="ADAL" clId="{72F74263-2AB8-445B-A339-3F9B514134F3}" dt="2021-05-02T00:59:15.341" v="103" actId="478"/>
          <ac:spMkLst>
            <pc:docMk/>
            <pc:sldMk cId="3875978390" sldId="283"/>
            <ac:spMk id="2" creationId="{804B4612-59E7-4AE9-BAE1-0B49ADECFA05}"/>
          </ac:spMkLst>
        </pc:spChg>
        <pc:spChg chg="del">
          <ac:chgData name="Hua, Tim" userId="7062fd3b-0624-46b9-891d-e6269f96e143" providerId="ADAL" clId="{72F74263-2AB8-445B-A339-3F9B514134F3}" dt="2021-05-02T00:59:14.005" v="102" actId="478"/>
          <ac:spMkLst>
            <pc:docMk/>
            <pc:sldMk cId="3875978390" sldId="283"/>
            <ac:spMk id="3" creationId="{1A2DD18D-9B13-46E6-8758-1A9C2BECA645}"/>
          </ac:spMkLst>
        </pc:spChg>
        <pc:spChg chg="add mod">
          <ac:chgData name="Hua, Tim" userId="7062fd3b-0624-46b9-891d-e6269f96e143" providerId="ADAL" clId="{72F74263-2AB8-445B-A339-3F9B514134F3}" dt="2021-05-02T00:58:47.911" v="99"/>
          <ac:spMkLst>
            <pc:docMk/>
            <pc:sldMk cId="3875978390" sldId="283"/>
            <ac:spMk id="5" creationId="{9BA88966-B1AB-4463-ABE5-49101C848CB9}"/>
          </ac:spMkLst>
        </pc:spChg>
      </pc:sldChg>
      <pc:sldChg chg="modSp add mod">
        <pc:chgData name="Hua, Tim" userId="7062fd3b-0624-46b9-891d-e6269f96e143" providerId="ADAL" clId="{72F74263-2AB8-445B-A339-3F9B514134F3}" dt="2021-05-02T17:23:39.183" v="253" actId="1076"/>
        <pc:sldMkLst>
          <pc:docMk/>
          <pc:sldMk cId="3962980680" sldId="283"/>
        </pc:sldMkLst>
        <pc:picChg chg="mod">
          <ac:chgData name="Hua, Tim" userId="7062fd3b-0624-46b9-891d-e6269f96e143" providerId="ADAL" clId="{72F74263-2AB8-445B-A339-3F9B514134F3}" dt="2021-05-02T17:23:39.183" v="253" actId="1076"/>
          <ac:picMkLst>
            <pc:docMk/>
            <pc:sldMk cId="3962980680" sldId="283"/>
            <ac:picMk id="14" creationId="{2F1EBE6C-A355-4630-8465-B3FD72802B41}"/>
          </ac:picMkLst>
        </pc:picChg>
      </pc:sldChg>
      <pc:sldMasterChg chg="modAnim">
        <pc:chgData name="Hua, Tim" userId="7062fd3b-0624-46b9-891d-e6269f96e143" providerId="ADAL" clId="{72F74263-2AB8-445B-A339-3F9B514134F3}" dt="2021-05-02T00:59:03.582" v="101"/>
        <pc:sldMasterMkLst>
          <pc:docMk/>
          <pc:sldMasterMk cId="1892973357" sldId="2147483732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ddleburycollege-my.sharepoint.com/personal/thua_middlebury_edu/Documents/Research/Non-Econ/Make%20bar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ddleburycollege-my.sharepoint.com/personal/thua_middlebury_edu/Documents/Research/Non-Econ/Make%20bar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/>
              <a:t>Prevelance Rate of Different Types of Tweets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190953473716828E-2"/>
          <c:y val="0.15382385496061549"/>
          <c:w val="0.89496939087058625"/>
          <c:h val="0.57190485984337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Democratic Governors</c:v>
                </c:pt>
              </c:strCache>
            </c:strRef>
          </c:tx>
          <c:spPr>
            <a:solidFill>
              <a:srgbClr val="02B0F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5702099737532929E-3"/>
                  <c:y val="4.26104195539093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30-4817-A9F7-9C3B7A945749}"/>
                </c:ext>
              </c:extLst>
            </c:dLbl>
            <c:dLbl>
              <c:idx val="2"/>
              <c:layout>
                <c:manualLayout>
                  <c:x val="-5.9562697242809912E-3"/>
                  <c:y val="-7.811832215804652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30-4817-A9F7-9C3B7A945749}"/>
                </c:ext>
              </c:extLst>
            </c:dLbl>
            <c:dLbl>
              <c:idx val="3"/>
              <c:layout>
                <c:manualLayout>
                  <c:x val="-1.191253944856198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30-4817-A9F7-9C3B7A945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(Summary!$D$1,Summary!$F$1,Summary!$H$1,Summary!$J$1,Summary!$L$1)</c:f>
              <c:strCache>
                <c:ptCount val="5"/>
                <c:pt idx="0">
                  <c:v>Total COVID Tweets/Tweets</c:v>
                </c:pt>
                <c:pt idx="1">
                  <c:v>Total Death Tweets/Total COVID Tweets</c:v>
                </c:pt>
                <c:pt idx="2">
                  <c:v>Total Economics Tweets/Total COVID Tweets</c:v>
                </c:pt>
                <c:pt idx="3">
                  <c:v>Total Technical Language Tweets/Total COVID Tweets</c:v>
                </c:pt>
                <c:pt idx="4">
                  <c:v>Total Solutions Tweets/Total COVID Tweets</c:v>
                </c:pt>
              </c:strCache>
            </c:strRef>
          </c:cat>
          <c:val>
            <c:numRef>
              <c:f>(Summary!$D$2,Summary!$F$2,Summary!$H$2,Summary!$J$2,Summary!$L$2)</c:f>
              <c:numCache>
                <c:formatCode>0.00%</c:formatCode>
                <c:ptCount val="5"/>
                <c:pt idx="0">
                  <c:v>0.4228760623954671</c:v>
                </c:pt>
                <c:pt idx="1">
                  <c:v>6.6268463959964483E-2</c:v>
                </c:pt>
                <c:pt idx="2">
                  <c:v>8.3057551053353787E-2</c:v>
                </c:pt>
                <c:pt idx="3">
                  <c:v>4.4699999999999997E-2</c:v>
                </c:pt>
                <c:pt idx="4">
                  <c:v>0.49834530632012269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30-4817-A9F7-9C3B7A945749}"/>
            </c:ext>
          </c:extLst>
        </c:ser>
        <c:ser>
          <c:idx val="1"/>
          <c:order val="1"/>
          <c:tx>
            <c:strRef>
              <c:f>Summary!$A$3</c:f>
              <c:strCache>
                <c:ptCount val="1"/>
                <c:pt idx="0">
                  <c:v>Republican Governors</c:v>
                </c:pt>
              </c:strCache>
            </c:strRef>
          </c:tx>
          <c:spPr>
            <a:solidFill>
              <a:srgbClr val="E9141E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9562697242809912E-3"/>
                  <c:y val="4.26104861386742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30-4817-A9F7-9C3B7A945749}"/>
                </c:ext>
              </c:extLst>
            </c:dLbl>
            <c:dLbl>
              <c:idx val="2"/>
              <c:layout>
                <c:manualLayout>
                  <c:x val="7.9416929657080606E-3"/>
                  <c:y val="-4.261048613867543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30-4817-A9F7-9C3B7A945749}"/>
                </c:ext>
              </c:extLst>
            </c:dLbl>
            <c:dLbl>
              <c:idx val="4"/>
              <c:layout>
                <c:manualLayout>
                  <c:x val="3.9708464828539947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730-4817-A9F7-9C3B7A945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(Summary!$D$1,Summary!$F$1,Summary!$H$1,Summary!$J$1,Summary!$L$1)</c:f>
              <c:strCache>
                <c:ptCount val="5"/>
                <c:pt idx="0">
                  <c:v>Total COVID Tweets/Tweets</c:v>
                </c:pt>
                <c:pt idx="1">
                  <c:v>Total Death Tweets/Total COVID Tweets</c:v>
                </c:pt>
                <c:pt idx="2">
                  <c:v>Total Economics Tweets/Total COVID Tweets</c:v>
                </c:pt>
                <c:pt idx="3">
                  <c:v>Total Technical Language Tweets/Total COVID Tweets</c:v>
                </c:pt>
                <c:pt idx="4">
                  <c:v>Total Solutions Tweets/Total COVID Tweets</c:v>
                </c:pt>
              </c:strCache>
            </c:strRef>
          </c:cat>
          <c:val>
            <c:numRef>
              <c:f>(Summary!$D$3,Summary!$F$3,Summary!$H$3,Summary!$J$3,Summary!$L$3)</c:f>
              <c:numCache>
                <c:formatCode>0.00%</c:formatCode>
                <c:ptCount val="5"/>
                <c:pt idx="0">
                  <c:v>0.41476149628911346</c:v>
                </c:pt>
                <c:pt idx="1">
                  <c:v>1.6455354734286484E-2</c:v>
                </c:pt>
                <c:pt idx="2">
                  <c:v>8.8391331714773855E-2</c:v>
                </c:pt>
                <c:pt idx="3">
                  <c:v>3.9899999999999998E-2</c:v>
                </c:pt>
                <c:pt idx="4">
                  <c:v>0.42181458501933278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730-4817-A9F7-9C3B7A945749}"/>
            </c:ext>
          </c:extLst>
        </c:ser>
        <c:ser>
          <c:idx val="2"/>
          <c:order val="2"/>
          <c:tx>
            <c:strRef>
              <c:f>Summary!$A$4</c:f>
              <c:strCache>
                <c:ptCount val="1"/>
                <c:pt idx="0">
                  <c:v>Health Experts</c:v>
                </c:pt>
              </c:strCache>
            </c:strRef>
          </c:tx>
          <c:spPr>
            <a:solidFill>
              <a:srgbClr val="33CC33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1.7868809172842975E-2"/>
                  <c:y val="8.52209722773493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730-4817-A9F7-9C3B7A945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(Summary!$D$1,Summary!$F$1,Summary!$H$1,Summary!$J$1,Summary!$L$1)</c:f>
              <c:strCache>
                <c:ptCount val="5"/>
                <c:pt idx="0">
                  <c:v>Total COVID Tweets/Tweets</c:v>
                </c:pt>
                <c:pt idx="1">
                  <c:v>Total Death Tweets/Total COVID Tweets</c:v>
                </c:pt>
                <c:pt idx="2">
                  <c:v>Total Economics Tweets/Total COVID Tweets</c:v>
                </c:pt>
                <c:pt idx="3">
                  <c:v>Total Technical Language Tweets/Total COVID Tweets</c:v>
                </c:pt>
                <c:pt idx="4">
                  <c:v>Total Solutions Tweets/Total COVID Tweets</c:v>
                </c:pt>
              </c:strCache>
            </c:strRef>
          </c:cat>
          <c:val>
            <c:numRef>
              <c:f>(Summary!$D$4,Summary!$F$4,Summary!$H$4,Summary!$J$4,Summary!$L$4)</c:f>
              <c:numCache>
                <c:formatCode>0.00%</c:formatCode>
                <c:ptCount val="5"/>
                <c:pt idx="0">
                  <c:v>0.4875452150880823</c:v>
                </c:pt>
                <c:pt idx="1">
                  <c:v>0.12138632635555087</c:v>
                </c:pt>
                <c:pt idx="2">
                  <c:v>1.8525485710845911E-2</c:v>
                </c:pt>
                <c:pt idx="3">
                  <c:v>0.1077</c:v>
                </c:pt>
                <c:pt idx="4">
                  <c:v>0.41171424701650888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730-4817-A9F7-9C3B7A9457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406383"/>
        <c:axId val="156238799"/>
      </c:barChart>
      <c:catAx>
        <c:axId val="16840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6238799"/>
        <c:crosses val="autoZero"/>
        <c:auto val="1"/>
        <c:lblAlgn val="ctr"/>
        <c:lblOffset val="100"/>
        <c:noMultiLvlLbl val="0"/>
      </c:catAx>
      <c:valAx>
        <c:axId val="15623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40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/>
              <a:t>Prevalence Rates of Different Solutions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Summary!$A$2</c:f>
              <c:strCache>
                <c:ptCount val="1"/>
                <c:pt idx="0">
                  <c:v>Democratic Governors</c:v>
                </c:pt>
              </c:strCache>
            </c:strRef>
          </c:tx>
          <c:spPr>
            <a:solidFill>
              <a:srgbClr val="02B0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(Summary!$N$1,Summary!$P$1,Summary!$R$1,Summary!$T$1)</c:f>
              <c:strCache>
                <c:ptCount val="4"/>
                <c:pt idx="0">
                  <c:v>Total Mask Tweets/Total Solutions Tweets</c:v>
                </c:pt>
                <c:pt idx="1">
                  <c:v>Total Home Tweets/Total Solutions Tweets</c:v>
                </c:pt>
                <c:pt idx="2">
                  <c:v>Total Testing Tweets/Total Solutions Tweets</c:v>
                </c:pt>
                <c:pt idx="3">
                  <c:v>Total Vaccine Tweets/Total Solutions Tweets</c:v>
                </c:pt>
              </c:strCache>
            </c:strRef>
          </c:cat>
          <c:val>
            <c:numRef>
              <c:f>(Summary!$N$2,Summary!$P$2,Summary!$R$2,Summary!$T$2)</c:f>
              <c:numCache>
                <c:formatCode>0.00%</c:formatCode>
                <c:ptCount val="4"/>
                <c:pt idx="0">
                  <c:v>0.26854551344347261</c:v>
                </c:pt>
                <c:pt idx="1">
                  <c:v>0.33333333333333331</c:v>
                </c:pt>
                <c:pt idx="2">
                  <c:v>0.4959507612568837</c:v>
                </c:pt>
                <c:pt idx="3">
                  <c:v>1.2957563977972141E-2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A-4822-B027-B0DAE200A5F7}"/>
            </c:ext>
          </c:extLst>
        </c:ser>
        <c:ser>
          <c:idx val="1"/>
          <c:order val="1"/>
          <c:tx>
            <c:strRef>
              <c:f>Summary!$A$3</c:f>
              <c:strCache>
                <c:ptCount val="1"/>
                <c:pt idx="0">
                  <c:v>Republican Governors</c:v>
                </c:pt>
              </c:strCache>
            </c:strRef>
          </c:tx>
          <c:spPr>
            <a:solidFill>
              <a:srgbClr val="E9141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(Summary!$N$1,Summary!$P$1,Summary!$R$1,Summary!$T$1)</c:f>
              <c:strCache>
                <c:ptCount val="4"/>
                <c:pt idx="0">
                  <c:v>Total Mask Tweets/Total Solutions Tweets</c:v>
                </c:pt>
                <c:pt idx="1">
                  <c:v>Total Home Tweets/Total Solutions Tweets</c:v>
                </c:pt>
                <c:pt idx="2">
                  <c:v>Total Testing Tweets/Total Solutions Tweets</c:v>
                </c:pt>
                <c:pt idx="3">
                  <c:v>Total Vaccine Tweets/Total Solutions Tweets</c:v>
                </c:pt>
              </c:strCache>
            </c:strRef>
          </c:cat>
          <c:val>
            <c:numRef>
              <c:f>(Summary!$N$3,Summary!$P$3,Summary!$R$3,Summary!$T$3)</c:f>
              <c:numCache>
                <c:formatCode>0.00%</c:formatCode>
                <c:ptCount val="4"/>
                <c:pt idx="0">
                  <c:v>0.22767000639522489</c:v>
                </c:pt>
                <c:pt idx="1">
                  <c:v>0.33212534640801533</c:v>
                </c:pt>
                <c:pt idx="2">
                  <c:v>0.52462161586015776</c:v>
                </c:pt>
                <c:pt idx="3">
                  <c:v>1.5135365593690045E-2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A-4822-B027-B0DAE200A5F7}"/>
            </c:ext>
          </c:extLst>
        </c:ser>
        <c:ser>
          <c:idx val="2"/>
          <c:order val="2"/>
          <c:tx>
            <c:strRef>
              <c:f>Summary!$A$4</c:f>
              <c:strCache>
                <c:ptCount val="1"/>
                <c:pt idx="0">
                  <c:v>Health Experts</c:v>
                </c:pt>
              </c:strCache>
            </c:strRef>
          </c:tx>
          <c:spPr>
            <a:solidFill>
              <a:srgbClr val="33CC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(Summary!$N$1,Summary!$P$1,Summary!$R$1,Summary!$T$1)</c:f>
              <c:strCache>
                <c:ptCount val="4"/>
                <c:pt idx="0">
                  <c:v>Total Mask Tweets/Total Solutions Tweets</c:v>
                </c:pt>
                <c:pt idx="1">
                  <c:v>Total Home Tweets/Total Solutions Tweets</c:v>
                </c:pt>
                <c:pt idx="2">
                  <c:v>Total Testing Tweets/Total Solutions Tweets</c:v>
                </c:pt>
                <c:pt idx="3">
                  <c:v>Total Vaccine Tweets/Total Solutions Tweets</c:v>
                </c:pt>
              </c:strCache>
            </c:strRef>
          </c:cat>
          <c:val>
            <c:numRef>
              <c:f>(Summary!$N$4,Summary!$P$4,Summary!$R$4,Summary!$T$4)</c:f>
              <c:numCache>
                <c:formatCode>0.00%</c:formatCode>
                <c:ptCount val="4"/>
                <c:pt idx="0">
                  <c:v>0.21587835368082461</c:v>
                </c:pt>
                <c:pt idx="1">
                  <c:v>0.1884640690108926</c:v>
                </c:pt>
                <c:pt idx="2">
                  <c:v>0.54802982674172085</c:v>
                </c:pt>
                <c:pt idx="3">
                  <c:v>0.16543606988814971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2A-4822-B027-B0DAE200A5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6917168"/>
        <c:axId val="596917584"/>
      </c:barChart>
      <c:catAx>
        <c:axId val="59691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6917584"/>
        <c:crosses val="autoZero"/>
        <c:auto val="1"/>
        <c:lblAlgn val="ctr"/>
        <c:lblOffset val="100"/>
        <c:noMultiLvlLbl val="0"/>
      </c:catAx>
      <c:valAx>
        <c:axId val="59691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691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en-US" sz="1200" b="0" i="0" u="none" strike="noStrike" kern="1200" baseline="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AD9-BD48-4827-A874-00EA6D34ABB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7EE5C-2EFF-4BAF-9EE1-FD144ABD8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0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COVID-19 Dominated News Cycle, states lead response, governor following go brr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EE5C-2EFF-4BAF-9EE1-FD144ABD8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consequences mean economy vs death</a:t>
            </a: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other words, a question we will seek to answer is “Do Democratic governors tweet more about death because there is more death in Democrat-led states, or because they are Democrats?”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7EE5C-2EFF-4BAF-9EE1-FD144ABD8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485-8EC7-4B91-B961-65BB99DCF694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AC61E4-6AE9-4663-BCFD-5DD40E38D1B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548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05F-B5DF-44E0-A722-0CAF71C7D14A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412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B186-2864-4E06-8F48-3FA7E02091F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17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28E1-7858-4502-B782-B793A13B743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38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720E-EC4C-496B-818C-DE8403E9581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3401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FD87-19F4-4F7A-AD4C-F9B45E689CD4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80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5B85-E9B5-4E9A-B8D4-C107F141D7D3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30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6659-75BB-401B-8D98-2A1C20F9221F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831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7C9A-A7A1-46DA-BFF4-3363A59F3745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46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C89EB-D0DB-4D12-9493-76AD8903409F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77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19F4-6070-4D7A-8C97-ECC1935BCCB0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65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0F9403-9C08-494A-B451-2CA55486C02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AC61E4-6AE9-4663-BCFD-5DD40E38D1B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Franklin Gothic Book" panose="020B050302010202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Franklin Gothic Book" panose="020B050302010202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Franklin Gothic Book" panose="020B050302010202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Franklin Gothic Book" panose="020B050302010202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Franklin Gothic Book" panose="020B050302010202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818-1184-4914-9699-52AE8704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COVID-19 Tweets of Governors and Health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555B-A5D5-4024-8F45-5B10ADAF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HUA, Chris Kim, </a:t>
            </a:r>
            <a:r>
              <a:rPr lang="en-US" dirty="0" err="1"/>
              <a:t>Zihan</a:t>
            </a:r>
            <a:r>
              <a:rPr lang="en-US" dirty="0"/>
              <a:t> </a:t>
            </a:r>
            <a:r>
              <a:rPr lang="en-US" dirty="0" err="1"/>
              <a:t>ZHang</a:t>
            </a:r>
            <a:r>
              <a:rPr lang="en-US" dirty="0"/>
              <a:t>, &amp; Alex Lyford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FD933-8439-41F4-BA09-103E5D85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C37C47ED-E961-423D-B0B6-6AED98E0D898}"/>
              </a:ext>
            </a:extLst>
          </p:cNvPr>
          <p:cNvSpPr/>
          <p:nvPr/>
        </p:nvSpPr>
        <p:spPr>
          <a:xfrm rot="10800000">
            <a:off x="7226022" y="449504"/>
            <a:ext cx="4376986" cy="936068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C3345-0C6C-4EC2-85ED-F506641BD28B}"/>
              </a:ext>
            </a:extLst>
          </p:cNvPr>
          <p:cNvSpPr txBox="1"/>
          <p:nvPr/>
        </p:nvSpPr>
        <p:spPr>
          <a:xfrm>
            <a:off x="7635552" y="732872"/>
            <a:ext cx="355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Slides and paper available at go/Tim</a:t>
            </a:r>
          </a:p>
        </p:txBody>
      </p:sp>
    </p:spTree>
    <p:extLst>
      <p:ext uri="{BB962C8B-B14F-4D97-AF65-F5344CB8AC3E}">
        <p14:creationId xmlns:p14="http://schemas.microsoft.com/office/powerpoint/2010/main" val="606475074"/>
      </p:ext>
    </p:extLst>
  </p:cSld>
  <p:clrMapOvr>
    <a:masterClrMapping/>
  </p:clrMapOvr>
  <p:transition advTm="1478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DBB0-D239-4CCB-8A61-87FB65CE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EB7B-8D1E-41E6-9489-41FDD56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806FA5-1CB5-40A4-9054-73985DEB6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199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3323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688C-DB13-4217-BD13-A7FC8BEF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A41A3-48C3-4BCB-BF1B-D73CA43E5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𝑃𝑟𝑒𝑣𝑎𝑙𝑒𝑛𝑐𝑒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𝑅𝑎𝑡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Party affiliation of governor (Republican = 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Cases per 100,000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Deaths per 100,000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Tests per 100,000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A41A3-48C3-4BCB-BF1B-D73CA43E5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98E8C-E045-43B8-9FFF-FA44B03B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9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8800-55C7-488A-807A-44A9C23A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Regression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765E7-4373-4D52-B637-6709E54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BAC61E4-6AE9-4663-BCFD-5DD40E38D1B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9D400F-0180-44D2-9F3A-5C94C6961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08337"/>
              </p:ext>
            </p:extLst>
          </p:nvPr>
        </p:nvGraphicFramePr>
        <p:xfrm>
          <a:off x="1452506" y="1893404"/>
          <a:ext cx="9286989" cy="4023363"/>
        </p:xfrm>
        <a:graphic>
          <a:graphicData uri="http://schemas.openxmlformats.org/drawingml/2006/table">
            <a:tbl>
              <a:tblPr firstRow="1" firstCol="1" bandRow="1"/>
              <a:tblGrid>
                <a:gridCol w="2295557">
                  <a:extLst>
                    <a:ext uri="{9D8B030D-6E8A-4147-A177-3AD203B41FA5}">
                      <a16:colId xmlns:a16="http://schemas.microsoft.com/office/drawing/2014/main" val="2564574020"/>
                    </a:ext>
                  </a:extLst>
                </a:gridCol>
                <a:gridCol w="984589">
                  <a:extLst>
                    <a:ext uri="{9D8B030D-6E8A-4147-A177-3AD203B41FA5}">
                      <a16:colId xmlns:a16="http://schemas.microsoft.com/office/drawing/2014/main" val="1831751634"/>
                    </a:ext>
                  </a:extLst>
                </a:gridCol>
                <a:gridCol w="1220745">
                  <a:extLst>
                    <a:ext uri="{9D8B030D-6E8A-4147-A177-3AD203B41FA5}">
                      <a16:colId xmlns:a16="http://schemas.microsoft.com/office/drawing/2014/main" val="5633987"/>
                    </a:ext>
                  </a:extLst>
                </a:gridCol>
                <a:gridCol w="1417542">
                  <a:extLst>
                    <a:ext uri="{9D8B030D-6E8A-4147-A177-3AD203B41FA5}">
                      <a16:colId xmlns:a16="http://schemas.microsoft.com/office/drawing/2014/main" val="600128693"/>
                    </a:ext>
                  </a:extLst>
                </a:gridCol>
                <a:gridCol w="1417542">
                  <a:extLst>
                    <a:ext uri="{9D8B030D-6E8A-4147-A177-3AD203B41FA5}">
                      <a16:colId xmlns:a16="http://schemas.microsoft.com/office/drawing/2014/main" val="3047641269"/>
                    </a:ext>
                  </a:extLst>
                </a:gridCol>
                <a:gridCol w="1066336">
                  <a:extLst>
                    <a:ext uri="{9D8B030D-6E8A-4147-A177-3AD203B41FA5}">
                      <a16:colId xmlns:a16="http://schemas.microsoft.com/office/drawing/2014/main" val="3337933423"/>
                    </a:ext>
                  </a:extLst>
                </a:gridCol>
                <a:gridCol w="884678">
                  <a:extLst>
                    <a:ext uri="{9D8B030D-6E8A-4147-A177-3AD203B41FA5}">
                      <a16:colId xmlns:a16="http://schemas.microsoft.com/office/drawing/2014/main" val="510310896"/>
                    </a:ext>
                  </a:extLst>
                </a:gridCol>
              </a:tblGrid>
              <a:tr h="38502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Response Variable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l-GR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l-GR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l-GR" sz="14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l-GR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l-G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l-GR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l-G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el-GR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l-GR" sz="14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el-GR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373894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COVID-19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0.400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2.42%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-3.15E-05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2.25E-04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0.116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939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Death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0.050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-2.73%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-7.26E-06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1.07E-04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0.024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686111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Econ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0.138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-0.40%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9.90E-07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-4.52E-04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-0.022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80946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Tech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0.017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0.54%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-6.99E-06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3.21E-04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0.039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37089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Solution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0.445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-8.97%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-4.70E-06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6.28E-04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0.042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19%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55332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Home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0.182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-6.23%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-6.43E-07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-3.83E-04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0.064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86052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Test Tweets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0.154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1.10%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-9.30E-06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7.87E-04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0.090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07551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Mask Tweets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0.150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-5.80%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9.32E-06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7.06E-05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-0.085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30655"/>
                  </a:ext>
                </a:extLst>
              </a:tr>
              <a:tr h="40426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Vaccine Tweets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0.009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0.10%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-1.09E-06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1.40E-05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-0.004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3%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4849" marR="74849" marT="74849" marB="7484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5765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3FC7232-F5A4-484A-95B9-E48B10459B91}"/>
              </a:ext>
            </a:extLst>
          </p:cNvPr>
          <p:cNvGrpSpPr/>
          <p:nvPr/>
        </p:nvGrpSpPr>
        <p:grpSpPr>
          <a:xfrm>
            <a:off x="1452504" y="2686050"/>
            <a:ext cx="2286055" cy="2834641"/>
            <a:chOff x="1452504" y="2686050"/>
            <a:chExt cx="2286055" cy="28346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0DAF17-445D-45EC-9215-FE5B3FA4F535}"/>
                </a:ext>
              </a:extLst>
            </p:cNvPr>
            <p:cNvSpPr/>
            <p:nvPr/>
          </p:nvSpPr>
          <p:spPr>
            <a:xfrm>
              <a:off x="1452506" y="2686050"/>
              <a:ext cx="2281294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6E36A7-3176-4E86-99A6-72F31B561625}"/>
                </a:ext>
              </a:extLst>
            </p:cNvPr>
            <p:cNvSpPr/>
            <p:nvPr/>
          </p:nvSpPr>
          <p:spPr>
            <a:xfrm>
              <a:off x="1452505" y="5120641"/>
              <a:ext cx="2281294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6A3077-33E0-4F97-BD80-7CF92420F7B9}"/>
                </a:ext>
              </a:extLst>
            </p:cNvPr>
            <p:cNvSpPr/>
            <p:nvPr/>
          </p:nvSpPr>
          <p:spPr>
            <a:xfrm>
              <a:off x="1452504" y="3905085"/>
              <a:ext cx="2281294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C53317-9813-407B-B55C-7BF6ED5DC8B7}"/>
                </a:ext>
              </a:extLst>
            </p:cNvPr>
            <p:cNvSpPr/>
            <p:nvPr/>
          </p:nvSpPr>
          <p:spPr>
            <a:xfrm>
              <a:off x="1457265" y="4301408"/>
              <a:ext cx="2281294" cy="4000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688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7876-2902-4E3F-93B0-9CF0FB84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Analysis: Death and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5A42-DAD4-4177-B21D-211B8C42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curious about the massive difference in death-related tweets</a:t>
            </a:r>
          </a:p>
          <a:p>
            <a:r>
              <a:rPr lang="en-US" dirty="0"/>
              <a:t>Death and economy are two things that governors talked about pre-pandemic as well (as opposed to masks)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9470-213A-4A42-A533-8E184B6E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0296EA-B711-4FF7-819A-91B75DCF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98220"/>
              </p:ext>
            </p:extLst>
          </p:nvPr>
        </p:nvGraphicFramePr>
        <p:xfrm>
          <a:off x="909132" y="3096565"/>
          <a:ext cx="10185588" cy="18522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723513">
                  <a:extLst>
                    <a:ext uri="{9D8B030D-6E8A-4147-A177-3AD203B41FA5}">
                      <a16:colId xmlns:a16="http://schemas.microsoft.com/office/drawing/2014/main" val="2162144114"/>
                    </a:ext>
                  </a:extLst>
                </a:gridCol>
                <a:gridCol w="1407571">
                  <a:extLst>
                    <a:ext uri="{9D8B030D-6E8A-4147-A177-3AD203B41FA5}">
                      <a16:colId xmlns:a16="http://schemas.microsoft.com/office/drawing/2014/main" val="1094288837"/>
                    </a:ext>
                  </a:extLst>
                </a:gridCol>
                <a:gridCol w="2067751">
                  <a:extLst>
                    <a:ext uri="{9D8B030D-6E8A-4147-A177-3AD203B41FA5}">
                      <a16:colId xmlns:a16="http://schemas.microsoft.com/office/drawing/2014/main" val="881004670"/>
                    </a:ext>
                  </a:extLst>
                </a:gridCol>
                <a:gridCol w="2986753">
                  <a:extLst>
                    <a:ext uri="{9D8B030D-6E8A-4147-A177-3AD203B41FA5}">
                      <a16:colId xmlns:a16="http://schemas.microsoft.com/office/drawing/2014/main" val="1870240730"/>
                    </a:ext>
                  </a:extLst>
                </a:gridCol>
              </a:tblGrid>
              <a:tr h="6127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Tweets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Death Tweets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Death Tweets/ Total Tweets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9260145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Democratic Governors (2019)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17,019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1.82%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57719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Republican Governors (2019)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15,260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0.91%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7083029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Democratic Governors (2020)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29,297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1,294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4.42%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10781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Republican Governors (2020)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26,813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427</a:t>
                      </a:r>
                      <a:endParaRPr lang="en-US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1.59%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7121706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7859ECE-F7E1-4142-8E7B-DE64E6A5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600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18572-F6E0-4FA2-8EB2-4859D7B1C9BF}"/>
              </a:ext>
            </a:extLst>
          </p:cNvPr>
          <p:cNvSpPr txBox="1"/>
          <p:nvPr/>
        </p:nvSpPr>
        <p:spPr>
          <a:xfrm>
            <a:off x="1142747" y="5170760"/>
            <a:ext cx="9906505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DBFBE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74% increase in death-related tweets for Republicans, 143% for Democrats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36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74ED-85E4-43AA-8A2D-CF41B37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375E-01B8-4C9B-BA36-185EEE31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we have substantial evidence that Democratic Governors are more comfortable talking about death than Republican Governors</a:t>
            </a:r>
          </a:p>
          <a:p>
            <a:pPr lvl="1"/>
            <a:r>
              <a:rPr lang="en-US" dirty="0"/>
              <a:t>Generalize to other politicians?</a:t>
            </a:r>
          </a:p>
          <a:p>
            <a:r>
              <a:rPr lang="en-US" dirty="0"/>
              <a:t>Possible explanation: Moral Foundations Theory</a:t>
            </a:r>
          </a:p>
          <a:p>
            <a:r>
              <a:rPr lang="en-US" dirty="0"/>
              <a:t>Future researchers could see if this death aversion extends itself to policies</a:t>
            </a:r>
          </a:p>
          <a:p>
            <a:r>
              <a:rPr lang="en-US" dirty="0"/>
              <a:t>Cross cultural analysis on talking about death</a:t>
            </a:r>
          </a:p>
          <a:p>
            <a:pPr lvl="1"/>
            <a:r>
              <a:rPr lang="en-US" dirty="0"/>
              <a:t>Parties in other countries</a:t>
            </a:r>
          </a:p>
          <a:p>
            <a:pPr lvl="1"/>
            <a:r>
              <a:rPr lang="en-US" dirty="0"/>
              <a:t>Norway vs Sweden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A5B49-6374-41A7-9FB9-2F55FCE6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17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A31F-AF58-4D46-B79B-18CB526F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A5-F933-40E5-8C8C-2CCDE9A3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Eric Bleich</a:t>
            </a:r>
          </a:p>
          <a:p>
            <a:r>
              <a:rPr lang="en-US" dirty="0"/>
              <a:t>Cooper Kelly</a:t>
            </a:r>
          </a:p>
          <a:p>
            <a:r>
              <a:rPr lang="en-US" dirty="0"/>
              <a:t>Professor Jim Ralph</a:t>
            </a:r>
          </a:p>
          <a:p>
            <a:r>
              <a:rPr lang="en-US" dirty="0"/>
              <a:t>Professor Julia </a:t>
            </a:r>
            <a:r>
              <a:rPr lang="en-US" dirty="0" err="1"/>
              <a:t>Berazneva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634F-FCC7-42DB-9662-318F1D1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15</a:t>
            </a:fld>
            <a:endParaRPr lang="en-US"/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0A44E1A-283C-483B-94DB-AEF6AF83A883}"/>
              </a:ext>
            </a:extLst>
          </p:cNvPr>
          <p:cNvSpPr/>
          <p:nvPr/>
        </p:nvSpPr>
        <p:spPr>
          <a:xfrm rot="10800000">
            <a:off x="5221010" y="2811704"/>
            <a:ext cx="5873710" cy="196984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C297E-8035-4A3D-B8FB-967588D44A53}"/>
              </a:ext>
            </a:extLst>
          </p:cNvPr>
          <p:cNvSpPr txBox="1"/>
          <p:nvPr/>
        </p:nvSpPr>
        <p:spPr>
          <a:xfrm>
            <a:off x="5434347" y="3535017"/>
            <a:ext cx="544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MT" panose="020B0502020104020203" pitchFamily="34" charset="0"/>
              </a:rPr>
              <a:t>Slides and paper available at go/Tim</a:t>
            </a:r>
          </a:p>
        </p:txBody>
      </p:sp>
    </p:spTree>
    <p:extLst>
      <p:ext uri="{BB962C8B-B14F-4D97-AF65-F5344CB8AC3E}">
        <p14:creationId xmlns:p14="http://schemas.microsoft.com/office/powerpoint/2010/main" val="1294840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A84A-DC06-42AD-965D-6866430A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3E1C9-3ABB-4C59-B93C-8C34EAC2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3125-3416-4D0F-B4F4-8309C26C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FDC14-F7C0-4B03-863F-EA280A6D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5" y="286603"/>
            <a:ext cx="8407565" cy="5843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17444-F928-48BB-91C1-C8129C80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60" y="4024106"/>
            <a:ext cx="685895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1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C5C4-7F9A-4154-A5A0-12C15AC4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81B0-16A9-4EA1-A135-A460AAC5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A8E64A-44B2-401D-BA2E-7F527B0C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39" y="1705313"/>
            <a:ext cx="5308991" cy="24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08862-200C-4177-A2A4-1E9B093A4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07" y="1705313"/>
            <a:ext cx="5572825" cy="2527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C7E828-710E-4117-BCFD-0348E93C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307" y="4327845"/>
            <a:ext cx="5437544" cy="22435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EBE6C-A355-4630-8465-B3FD72802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59" y="4232564"/>
            <a:ext cx="5711750" cy="240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BEC11-42EE-49B8-BFCF-FBA01255C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085" y="2529320"/>
            <a:ext cx="10495625" cy="29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80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87F4-5226-41A7-B969-689C3F0F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3BB89-6521-435A-8EC5-77C5E6C1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Do Democratic governors and Republican governors differ in how often they tweet about COVID-19?</a:t>
            </a:r>
          </a:p>
          <a:p>
            <a:r>
              <a:rPr lang="en-US" dirty="0"/>
              <a:t>RQ2: Do Democratic governors, Republican governors, and Health Experts (henceforth referred together as DRHs) differ when talking about the consequences of the pandemic?</a:t>
            </a:r>
          </a:p>
          <a:p>
            <a:r>
              <a:rPr lang="en-US" dirty="0"/>
              <a:t>RQ3: Do DRHs differ when talking about solutions to the pandemic?</a:t>
            </a:r>
          </a:p>
          <a:p>
            <a:r>
              <a:rPr lang="en-US" dirty="0"/>
              <a:t>RQ4: Do DRHs differ in the prevalence of technical language in their COVID-19 related tweets?</a:t>
            </a:r>
          </a:p>
          <a:p>
            <a:r>
              <a:rPr lang="en-US" dirty="0"/>
              <a:t>RQ5: If there are differences between Democrat and Republican governors in the aforementioned research questions, are the differences more due to state-level COVID-19 data, or is party affiliation the driving force behind the differences in how members of the two parties’ tweet?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13BC-AFA2-448F-BF8F-298C54E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6139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B176-D734-4F09-A6F3-23F2A9C0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D8FA-2466-4EC6-A7FF-7F03D537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Tweets from Jan 1</a:t>
            </a:r>
            <a:r>
              <a:rPr lang="en-US" baseline="30000" dirty="0"/>
              <a:t>st</a:t>
            </a:r>
            <a:r>
              <a:rPr lang="en-US" dirty="0"/>
              <a:t>, 2020 to October 18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  <a:p>
            <a:r>
              <a:rPr lang="en-US" dirty="0"/>
              <a:t>Governor’s most followed account</a:t>
            </a:r>
          </a:p>
          <a:p>
            <a:r>
              <a:rPr lang="en-US" dirty="0"/>
              <a:t>46 U.S.-based health experts </a:t>
            </a:r>
          </a:p>
          <a:p>
            <a:pPr lvl="1"/>
            <a:r>
              <a:rPr lang="en-US" dirty="0"/>
              <a:t>At least 20,000 followers</a:t>
            </a:r>
          </a:p>
          <a:p>
            <a:pPr lvl="1"/>
            <a:r>
              <a:rPr lang="en-US" dirty="0"/>
              <a:t>Tweet about COVID-19 at least 33% of the time in April</a:t>
            </a:r>
          </a:p>
          <a:p>
            <a:pPr lvl="1"/>
            <a:r>
              <a:rPr lang="en-US" dirty="0"/>
              <a:t>Hold a MD, MPH, or a Doctorate/Professorship in epidemiology, biology, virology, or a related field. </a:t>
            </a:r>
          </a:p>
          <a:p>
            <a:pPr lvl="1"/>
            <a:r>
              <a:rPr lang="en-US" dirty="0"/>
              <a:t>Aim to find accounts that people turn to for COVID-19 information from a trusted, professional source. </a:t>
            </a:r>
          </a:p>
          <a:p>
            <a:pPr lvl="1"/>
            <a:r>
              <a:rPr lang="en-US" dirty="0"/>
              <a:t>Convivence sample, but better than relying on lists gathered by media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33949-D401-4AAE-B9B7-1D0427A9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1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563-D15E-44B6-A6BA-A0EA7132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76D6-D48D-42FA-B521-6620C65D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custom word count program and custom dictionaries</a:t>
            </a:r>
          </a:p>
          <a:p>
            <a:r>
              <a:rPr lang="en-US" dirty="0"/>
              <a:t>Is a word from a dictionary in a tweet? How many tweets contain words from the given dictionary?</a:t>
            </a:r>
          </a:p>
          <a:p>
            <a:r>
              <a:rPr lang="en-US" dirty="0"/>
              <a:t>Answer the question: How often do a user/ group mention a topic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(Dictionary details available in appendix of paper)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FECB4-8A80-4B7D-B4A1-2A4117C5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288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AAC3-B488-4E23-B255-36309B61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9B1C-D151-4C8A-AF46-122F64BF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answer RQ2, we looked at how often governors mentioned death-related words versus economy-related words in tweets containing COVID-19 related words</a:t>
            </a:r>
          </a:p>
          <a:p>
            <a:r>
              <a:rPr lang="en-US" dirty="0"/>
              <a:t>Death related words: die, dead, death, dying, coffin</a:t>
            </a:r>
          </a:p>
          <a:p>
            <a:r>
              <a:rPr lang="en-US" dirty="0"/>
              <a:t>Economy related words: employment, economy, jobs, business, stock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7BE7-4C76-43D7-BBDC-F540B21B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015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976F-F647-4374-8B14-861C45E2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1294-E0DD-4BF2-9457-CDEB629E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prevalence rates of words:</a:t>
            </a:r>
          </a:p>
          <a:p>
            <a:pPr lvl="1"/>
            <a:r>
              <a:rPr lang="en-US" dirty="0"/>
              <a:t>Number of Tweets mentioning COVID-19 ÷ Total Number of Tweets</a:t>
            </a:r>
          </a:p>
          <a:p>
            <a:pPr lvl="1"/>
            <a:r>
              <a:rPr lang="en-US" dirty="0"/>
              <a:t>Number of Tweets mentioning death ÷ Number of Tweets mentioning COVID-19 </a:t>
            </a:r>
          </a:p>
          <a:p>
            <a:pPr lvl="1"/>
            <a:r>
              <a:rPr lang="en-US" dirty="0"/>
              <a:t>Number of Tweets mentioning the economy ÷ Number of Tweets mentioning COVID-19 </a:t>
            </a:r>
          </a:p>
          <a:p>
            <a:pPr lvl="1"/>
            <a:r>
              <a:rPr lang="en-US" dirty="0"/>
              <a:t>and so on….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A2FDA-B46A-46CA-8EF0-821448EB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4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DBB0-D239-4CCB-8A61-87FB65CE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EB7B-8D1E-41E6-9489-41FDD56C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61E4-6AE9-4663-BCFD-5DD40E38D1B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E7278-F8BA-4421-8AD7-CD4984024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8182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53130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F220132-9DE3-4F98-BAF2-58625111E5DD}" vid="{F90D2B56-A79E-4FF9-8D47-33744CE534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Lighter Arial-Frankin Gothic Book</Template>
  <TotalTime>1911</TotalTime>
  <Words>835</Words>
  <Application>Microsoft Office PowerPoint</Application>
  <PresentationFormat>Widescreen</PresentationFormat>
  <Paragraphs>187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Franklin Gothic Book</vt:lpstr>
      <vt:lpstr>Gill Sans MT</vt:lpstr>
      <vt:lpstr>Times New Roman</vt:lpstr>
      <vt:lpstr>Retrospect</vt:lpstr>
      <vt:lpstr>COVID-19 Tweets of Governors and Health Experts</vt:lpstr>
      <vt:lpstr>PowerPoint Presentation</vt:lpstr>
      <vt:lpstr>Why Care?</vt:lpstr>
      <vt:lpstr>Research Questions</vt:lpstr>
      <vt:lpstr>Methodology</vt:lpstr>
      <vt:lpstr>Methodology </vt:lpstr>
      <vt:lpstr>Example</vt:lpstr>
      <vt:lpstr>Methodology</vt:lpstr>
      <vt:lpstr>Results</vt:lpstr>
      <vt:lpstr>Results</vt:lpstr>
      <vt:lpstr>Regression Analysis</vt:lpstr>
      <vt:lpstr>Regression Analysis</vt:lpstr>
      <vt:lpstr>Further Analysis: Death and Economy</vt:lpstr>
      <vt:lpstr>Discussion/Future Directions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Hua, Tim</dc:creator>
  <cp:lastModifiedBy>Hua, Tim</cp:lastModifiedBy>
  <cp:revision>2</cp:revision>
  <dcterms:created xsi:type="dcterms:W3CDTF">2021-02-23T00:34:10Z</dcterms:created>
  <dcterms:modified xsi:type="dcterms:W3CDTF">2021-05-02T17:24:12Z</dcterms:modified>
</cp:coreProperties>
</file>