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8"/>
  </p:notesMasterIdLst>
  <p:handoutMasterIdLst>
    <p:handoutMasterId r:id="rId59"/>
  </p:handoutMasterIdLst>
  <p:sldIdLst>
    <p:sldId id="265" r:id="rId3"/>
    <p:sldId id="381" r:id="rId4"/>
    <p:sldId id="267" r:id="rId5"/>
    <p:sldId id="266" r:id="rId6"/>
    <p:sldId id="269" r:id="rId7"/>
    <p:sldId id="272" r:id="rId8"/>
    <p:sldId id="273" r:id="rId9"/>
    <p:sldId id="274" r:id="rId10"/>
    <p:sldId id="275" r:id="rId11"/>
    <p:sldId id="277" r:id="rId12"/>
    <p:sldId id="279" r:id="rId13"/>
    <p:sldId id="278" r:id="rId14"/>
    <p:sldId id="280" r:id="rId15"/>
    <p:sldId id="281" r:id="rId16"/>
    <p:sldId id="283" r:id="rId17"/>
    <p:sldId id="296" r:id="rId18"/>
    <p:sldId id="284" r:id="rId19"/>
    <p:sldId id="270" r:id="rId20"/>
    <p:sldId id="298" r:id="rId21"/>
    <p:sldId id="285" r:id="rId22"/>
    <p:sldId id="286" r:id="rId23"/>
    <p:sldId id="287" r:id="rId24"/>
    <p:sldId id="288" r:id="rId25"/>
    <p:sldId id="291" r:id="rId26"/>
    <p:sldId id="292" r:id="rId27"/>
    <p:sldId id="293" r:id="rId28"/>
    <p:sldId id="294" r:id="rId29"/>
    <p:sldId id="290" r:id="rId30"/>
    <p:sldId id="289" r:id="rId31"/>
    <p:sldId id="271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8" r:id="rId42"/>
    <p:sldId id="309" r:id="rId43"/>
    <p:sldId id="310" r:id="rId44"/>
    <p:sldId id="317" r:id="rId45"/>
    <p:sldId id="311" r:id="rId46"/>
    <p:sldId id="312" r:id="rId47"/>
    <p:sldId id="318" r:id="rId48"/>
    <p:sldId id="313" r:id="rId49"/>
    <p:sldId id="319" r:id="rId50"/>
    <p:sldId id="315" r:id="rId51"/>
    <p:sldId id="316" r:id="rId52"/>
    <p:sldId id="320" r:id="rId53"/>
    <p:sldId id="321" r:id="rId54"/>
    <p:sldId id="322" r:id="rId55"/>
    <p:sldId id="382" r:id="rId56"/>
    <p:sldId id="383" r:id="rId57"/>
  </p:sldIdLst>
  <p:sldSz cx="12188825" cy="6858000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ikato.ac.nz/ml/weka/downloading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Learning Algorithm: Algorithm we use to identify the distinguishing features of each number</a:t>
            </a:r>
          </a:p>
          <a:p>
            <a:pPr lvl="1"/>
            <a:r>
              <a:rPr lang="en-NZ" dirty="0"/>
              <a:t>For example, based on the given label in the data, the algorithm might deduce that a character is the number 2 if</a:t>
            </a:r>
          </a:p>
          <a:p>
            <a:pPr lvl="3"/>
            <a:r>
              <a:rPr lang="en-NZ" dirty="0"/>
              <a:t>It has 1 horizontal line at the top and 1 horizontal line at the bottom connected by a diagonal line</a:t>
            </a:r>
          </a:p>
          <a:p>
            <a:pPr lvl="3"/>
            <a:r>
              <a:rPr lang="en-NZ" dirty="0"/>
              <a:t>Or, it has 1 bottom facing semi circle overlapping with 1 left facing semi circle</a:t>
            </a:r>
          </a:p>
          <a:p>
            <a:r>
              <a:rPr lang="en-NZ" dirty="0"/>
              <a:t>These if-rules are the output of the learning algorithm and is the program that we will use on the new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9" y="5203220"/>
            <a:ext cx="1290482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34572" y="4976778"/>
            <a:ext cx="1804589" cy="1657376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39141"/>
          <a:stretch/>
        </p:blipFill>
        <p:spPr>
          <a:xfrm>
            <a:off x="8110636" y="1"/>
            <a:ext cx="4078189" cy="17728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42684" y="591774"/>
            <a:ext cx="796477" cy="460961"/>
          </a:xfrm>
          <a:prstGeom prst="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55052" y="-4936"/>
            <a:ext cx="309494" cy="385936"/>
          </a:xfrm>
          <a:prstGeom prst="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149730" y="657366"/>
            <a:ext cx="337170" cy="395369"/>
          </a:xfrm>
          <a:prstGeom prst="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601424" y="637794"/>
            <a:ext cx="309494" cy="385936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171913" y="637794"/>
            <a:ext cx="309494" cy="385936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9412786" y="647426"/>
            <a:ext cx="622420" cy="385936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Task: Identify whether a user is writing a number 2 in both of these images</a:t>
            </a:r>
          </a:p>
          <a:p>
            <a:pPr lvl="1"/>
            <a:r>
              <a:rPr lang="en-NZ" dirty="0"/>
              <a:t> </a:t>
            </a:r>
          </a:p>
          <a:p>
            <a:pPr lvl="1"/>
            <a:r>
              <a:rPr lang="en-NZ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729948"/>
            <a:ext cx="28575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55" y="3166139"/>
            <a:ext cx="295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program resulted from our learning algorithm said that</a:t>
            </a:r>
          </a:p>
          <a:p>
            <a:pPr lvl="1"/>
            <a:r>
              <a:rPr lang="en-NZ" dirty="0"/>
              <a:t>A character is a number 2 if</a:t>
            </a:r>
          </a:p>
          <a:p>
            <a:pPr lvl="3"/>
            <a:r>
              <a:rPr lang="en-NZ" dirty="0"/>
              <a:t>It has 1 horizontal line at the top and 1 horizontal line at the bottom connected by a diagonal line</a:t>
            </a:r>
          </a:p>
          <a:p>
            <a:pPr lvl="3"/>
            <a:r>
              <a:rPr lang="en-NZ" dirty="0"/>
              <a:t>Or, it has 1 bottom facing semi circle overlapping with 1 left facing semi circle</a:t>
            </a:r>
          </a:p>
          <a:p>
            <a:r>
              <a:rPr lang="en-NZ" dirty="0"/>
              <a:t>Identify whether a user is writing a number 2 in</a:t>
            </a:r>
          </a:p>
          <a:p>
            <a:pPr lvl="1"/>
            <a:r>
              <a:rPr lang="en-NZ" dirty="0"/>
              <a:t>          is the new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3657599"/>
            <a:ext cx="285750" cy="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8" y="5203220"/>
            <a:ext cx="1290483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25763" y="5247819"/>
            <a:ext cx="1244714" cy="36693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39" y="4149080"/>
            <a:ext cx="285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program resulted from our learning algorithm said that</a:t>
            </a:r>
          </a:p>
          <a:p>
            <a:pPr lvl="1"/>
            <a:r>
              <a:rPr lang="en-NZ" dirty="0"/>
              <a:t>A character is a number 2 if</a:t>
            </a:r>
          </a:p>
          <a:p>
            <a:pPr lvl="3"/>
            <a:r>
              <a:rPr lang="en-NZ" i="1" dirty="0"/>
              <a:t>It has 1 horizontal line at the top and 1 horizontal line at the bottom connected by a diagonal line</a:t>
            </a:r>
          </a:p>
          <a:p>
            <a:pPr lvl="3"/>
            <a:r>
              <a:rPr lang="en-NZ" dirty="0"/>
              <a:t>Or, it has 1 bottom facing semi circle overlapping with 1 left facing semi circle</a:t>
            </a:r>
          </a:p>
          <a:p>
            <a:r>
              <a:rPr lang="en-NZ" dirty="0"/>
              <a:t>Identify whether a user is writing a number 2 in</a:t>
            </a:r>
          </a:p>
          <a:p>
            <a:pPr lvl="1"/>
            <a:r>
              <a:rPr lang="en-NZ" dirty="0"/>
              <a:t>          is the new data</a:t>
            </a:r>
          </a:p>
          <a:p>
            <a:r>
              <a:rPr lang="en-NZ" dirty="0"/>
              <a:t>Based on the first rule above, the program will output  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3657599"/>
            <a:ext cx="285750" cy="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8" y="5203220"/>
            <a:ext cx="1290483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179884" y="5652866"/>
            <a:ext cx="916125" cy="36693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39" y="4149080"/>
            <a:ext cx="285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program resulted from our learning algorithm said that</a:t>
            </a:r>
          </a:p>
          <a:p>
            <a:pPr lvl="1"/>
            <a:r>
              <a:rPr lang="en-NZ" dirty="0"/>
              <a:t>A character is a number 2 if</a:t>
            </a:r>
          </a:p>
          <a:p>
            <a:pPr lvl="3"/>
            <a:r>
              <a:rPr lang="en-NZ" dirty="0"/>
              <a:t>It has 1 horizontal line at the top and 1 horizontal line at the bottom connected by a diagonal line</a:t>
            </a:r>
          </a:p>
          <a:p>
            <a:pPr lvl="3"/>
            <a:r>
              <a:rPr lang="en-NZ" dirty="0"/>
              <a:t>Or, it has 1 bottom facing semi circle overlapping with 1 left facing semi circle</a:t>
            </a:r>
          </a:p>
          <a:p>
            <a:r>
              <a:rPr lang="en-NZ" dirty="0"/>
              <a:t>Identify whether a user is writing a number 2 in</a:t>
            </a:r>
          </a:p>
          <a:p>
            <a:pPr lvl="1"/>
            <a:r>
              <a:rPr lang="en-NZ" dirty="0"/>
              <a:t>          is the new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8" y="5203220"/>
            <a:ext cx="1290483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25763" y="5247819"/>
            <a:ext cx="1244714" cy="36693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3678553"/>
            <a:ext cx="295275" cy="314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34" y="4149080"/>
            <a:ext cx="295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program resulted from our learning algorithm said that</a:t>
            </a:r>
          </a:p>
          <a:p>
            <a:pPr lvl="1"/>
            <a:r>
              <a:rPr lang="en-NZ" dirty="0"/>
              <a:t>A character is a number 2 if</a:t>
            </a:r>
          </a:p>
          <a:p>
            <a:pPr lvl="3"/>
            <a:r>
              <a:rPr lang="en-NZ" dirty="0"/>
              <a:t>It has 1 horizontal line at the top and 1 horizontal line at the bottom connected by a diagonal line</a:t>
            </a:r>
          </a:p>
          <a:p>
            <a:pPr lvl="3"/>
            <a:r>
              <a:rPr lang="en-NZ" dirty="0"/>
              <a:t>Or, it has 1 bottom facing semi circle overlapping with 1 left facing semi circle</a:t>
            </a:r>
          </a:p>
          <a:p>
            <a:r>
              <a:rPr lang="en-NZ" dirty="0"/>
              <a:t>Identify whether a user is writing a number 2 in</a:t>
            </a:r>
          </a:p>
          <a:p>
            <a:pPr lvl="1"/>
            <a:r>
              <a:rPr lang="en-NZ" dirty="0"/>
              <a:t>          is the new data</a:t>
            </a:r>
          </a:p>
          <a:p>
            <a:pPr lvl="1"/>
            <a:r>
              <a:rPr lang="en-NZ" dirty="0"/>
              <a:t>Based on the first rule above, the program will output  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8" y="5203220"/>
            <a:ext cx="1290483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25763" y="5247819"/>
            <a:ext cx="1244714" cy="36693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3678553"/>
            <a:ext cx="295275" cy="314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34" y="4149080"/>
            <a:ext cx="295275" cy="314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179884" y="5652866"/>
            <a:ext cx="916125" cy="36693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8" y="5203220"/>
            <a:ext cx="1290483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program resulting from our learning algorithm is called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6" idx="0"/>
          </p:cNvCxnSpPr>
          <p:nvPr/>
        </p:nvCxnSpPr>
        <p:spPr>
          <a:xfrm rot="5400000">
            <a:off x="7479888" y="3248918"/>
            <a:ext cx="2970947" cy="1026855"/>
          </a:xfrm>
          <a:prstGeom prst="curved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our example, our algorithm has generated rules with 100% accuracy</a:t>
            </a:r>
          </a:p>
          <a:p>
            <a:pPr lvl="1"/>
            <a:r>
              <a:rPr lang="en-NZ" dirty="0"/>
              <a:t>However, in real life, this rarely happens! (It’s a question mark when it does…)</a:t>
            </a:r>
          </a:p>
          <a:p>
            <a:r>
              <a:rPr lang="en-NZ" dirty="0"/>
              <a:t>Furthermore, in real-world applications you might also need to deal with issues such as</a:t>
            </a:r>
          </a:p>
          <a:p>
            <a:pPr lvl="1"/>
            <a:r>
              <a:rPr lang="en-NZ" dirty="0"/>
              <a:t>Noisy data</a:t>
            </a:r>
          </a:p>
          <a:p>
            <a:pPr lvl="1"/>
            <a:r>
              <a:rPr lang="en-NZ" dirty="0"/>
              <a:t>Missing data</a:t>
            </a:r>
          </a:p>
          <a:p>
            <a:pPr lvl="1"/>
            <a:r>
              <a:rPr lang="en-NZ" dirty="0"/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39749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Develop understanding of application and the goals of the tasks</a:t>
            </a:r>
          </a:p>
          <a:p>
            <a:r>
              <a:rPr lang="en-NZ" dirty="0"/>
              <a:t>Create sample datasets (often from Data Warehouse)</a:t>
            </a:r>
          </a:p>
          <a:p>
            <a:r>
              <a:rPr lang="en-NZ" dirty="0"/>
              <a:t>Pre-processing (including Data Cleaning &amp; Data Reduction)</a:t>
            </a:r>
          </a:p>
          <a:p>
            <a:r>
              <a:rPr lang="en-NZ" dirty="0"/>
              <a:t>Use Data Mining algorithms on the datasets (including Optimization)</a:t>
            </a:r>
          </a:p>
          <a:p>
            <a:r>
              <a:rPr lang="en-NZ" dirty="0"/>
              <a:t>Evaluate the performance of each algorithm</a:t>
            </a:r>
          </a:p>
          <a:p>
            <a:r>
              <a:rPr lang="en-NZ" dirty="0"/>
              <a:t>Repeat all the steps until we can formulate a prediction</a:t>
            </a:r>
          </a:p>
          <a:p>
            <a:r>
              <a:rPr lang="en-NZ" dirty="0"/>
              <a:t>Deploy the system into the real world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Evaluation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To know the performance of a learning algorithm</a:t>
            </a:r>
          </a:p>
          <a:p>
            <a:pPr lvl="1"/>
            <a:r>
              <a:rPr lang="en-NZ" dirty="0"/>
              <a:t>Get 2 sample datasets</a:t>
            </a:r>
          </a:p>
          <a:p>
            <a:pPr lvl="2"/>
            <a:r>
              <a:rPr lang="en-NZ" dirty="0"/>
              <a:t>Training data: Data we used on the learning algorithm to build the prediction model</a:t>
            </a:r>
          </a:p>
          <a:p>
            <a:pPr lvl="2"/>
            <a:r>
              <a:rPr lang="en-NZ" dirty="0"/>
              <a:t>Test data: Data we used on the prediction model to get an output</a:t>
            </a:r>
          </a:p>
          <a:p>
            <a:pPr lvl="3"/>
            <a:r>
              <a:rPr lang="en-NZ" dirty="0"/>
              <a:t>Should not be created by getting samples from the training data!</a:t>
            </a:r>
          </a:p>
          <a:p>
            <a:pPr lvl="3"/>
            <a:r>
              <a:rPr lang="en-NZ" dirty="0"/>
              <a:t>May include data that the learning algorithm did not see in the training data</a:t>
            </a:r>
          </a:p>
          <a:p>
            <a:pPr lvl="1"/>
            <a:r>
              <a:rPr lang="en-NZ" dirty="0"/>
              <a:t>See the performance of each model on the test data</a:t>
            </a:r>
          </a:p>
          <a:p>
            <a:pPr lvl="2"/>
            <a:r>
              <a:rPr lang="en-NZ" dirty="0"/>
              <a:t>Pick the one with the highest performance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6338" y="5203220"/>
            <a:ext cx="1290483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Model</a:t>
            </a:r>
            <a:endParaRPr lang="en-GB" sz="2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2" name="Straight Arrow Connector 11"/>
          <p:cNvCxnSpPr>
            <a:stCxn id="11" idx="3"/>
            <a:endCxn id="9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5" idx="1"/>
          </p:cNvCxnSpPr>
          <p:nvPr/>
        </p:nvCxnSpPr>
        <p:spPr>
          <a:xfrm>
            <a:off x="1989956" y="3356992"/>
            <a:ext cx="3456382" cy="2051995"/>
          </a:xfrm>
          <a:prstGeom prst="bentConnector3">
            <a:avLst>
              <a:gd name="adj1" fmla="val -1073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Lecturer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Veronica Liesaputra</a:t>
            </a:r>
          </a:p>
          <a:p>
            <a:pPr lvl="1"/>
            <a:r>
              <a:rPr lang="en-GB" dirty="0"/>
              <a:t>Specializing in Data Mining, Process Mining, Information Retrieval, Mobile programming, Games, Website Development, etc.</a:t>
            </a:r>
          </a:p>
          <a:p>
            <a:pPr lvl="1"/>
            <a:r>
              <a:rPr lang="en-GB" dirty="0"/>
              <a:t>E-mail: vliesaputra@unitec.ac.nz</a:t>
            </a:r>
          </a:p>
          <a:p>
            <a:pPr lvl="1"/>
            <a:endParaRPr lang="en-GB" dirty="0"/>
          </a:p>
          <a:p>
            <a:r>
              <a:rPr lang="en-GB" dirty="0"/>
              <a:t>All course materials will be on Moodle</a:t>
            </a:r>
          </a:p>
          <a:p>
            <a:pPr lvl="1"/>
            <a:r>
              <a:rPr lang="en-GB" dirty="0"/>
              <a:t>http://moodle.unitec.ac.nz/</a:t>
            </a:r>
          </a:p>
          <a:p>
            <a:pPr lvl="1"/>
            <a:r>
              <a:rPr lang="en-GB" dirty="0"/>
              <a:t>Post your questions on forum or come to me </a:t>
            </a:r>
          </a:p>
          <a:p>
            <a:pPr lvl="1"/>
            <a:r>
              <a:rPr lang="en-GB" dirty="0"/>
              <a:t>Find me in 183 - 3003</a:t>
            </a:r>
          </a:p>
        </p:txBody>
      </p:sp>
    </p:spTree>
    <p:extLst>
      <p:ext uri="{BB962C8B-B14F-4D97-AF65-F5344CB8AC3E}">
        <p14:creationId xmlns:p14="http://schemas.microsoft.com/office/powerpoint/2010/main" val="34346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71538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39400" y="3782145"/>
            <a:ext cx="8810865" cy="303123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-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Collection of examples/instances represented as a single relation/flat file</a:t>
            </a:r>
          </a:p>
        </p:txBody>
      </p:sp>
    </p:spTree>
    <p:extLst>
      <p:ext uri="{BB962C8B-B14F-4D97-AF65-F5344CB8AC3E}">
        <p14:creationId xmlns:p14="http://schemas.microsoft.com/office/powerpoint/2010/main" val="36425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37689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-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Data/Point/Instance/Example/Sample/Record/Row</a:t>
            </a:r>
          </a:p>
          <a:p>
            <a:pPr lvl="1"/>
            <a:r>
              <a:rPr lang="en-NZ" dirty="0"/>
              <a:t>An individual, independent example of target data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422004" y="5013176"/>
            <a:ext cx="748883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59405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-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Feature/Attribute/Dimension/Predictor/Column</a:t>
            </a:r>
          </a:p>
          <a:p>
            <a:pPr lvl="1"/>
            <a:r>
              <a:rPr lang="en-NZ" dirty="0"/>
              <a:t>Properties/Characteristics of an instance/example</a:t>
            </a:r>
          </a:p>
          <a:p>
            <a:pPr lvl="2"/>
            <a:r>
              <a:rPr lang="en-NZ" dirty="0"/>
              <a:t>The value of an attribute may depend on the value of the other attributes</a:t>
            </a:r>
          </a:p>
          <a:p>
            <a:pPr lvl="1"/>
            <a:r>
              <a:rPr lang="en-NZ" dirty="0"/>
              <a:t>Possible attribute types: Nominal, ordinal, interval and ratio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50196" y="3789040"/>
            <a:ext cx="1656184" cy="57606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70951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– Nominal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Discrete/Nominal/Categorical/Enumerated: A symbol, like cat or dog</a:t>
            </a:r>
          </a:p>
          <a:p>
            <a:pPr lvl="1"/>
            <a:r>
              <a:rPr lang="en-NZ" dirty="0"/>
              <a:t>Values serve only as labels or names</a:t>
            </a:r>
          </a:p>
          <a:p>
            <a:pPr lvl="1"/>
            <a:r>
              <a:rPr lang="en-NZ" dirty="0"/>
              <a:t>No relation is implied among nominal values (no ordering or distance measured)</a:t>
            </a:r>
          </a:p>
          <a:p>
            <a:pPr lvl="1"/>
            <a:r>
              <a:rPr lang="en-NZ" dirty="0"/>
              <a:t>Only equality tests can be performed (special case for Boolean attribute)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998068" y="3732562"/>
            <a:ext cx="1152128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7102524" y="3732562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758708" y="3732562"/>
            <a:ext cx="720080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9367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– Ordinal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symbol just like Nominal. However, it imposes order on values</a:t>
            </a:r>
          </a:p>
          <a:p>
            <a:pPr lvl="1"/>
            <a:r>
              <a:rPr lang="en-NZ" dirty="0"/>
              <a:t>For example: Hot &gt; Mild &gt; Cool</a:t>
            </a:r>
          </a:p>
          <a:p>
            <a:pPr lvl="1"/>
            <a:r>
              <a:rPr lang="en-NZ" dirty="0"/>
              <a:t>We cannot measure distance between values, or perform addition/subtraction</a:t>
            </a:r>
          </a:p>
          <a:p>
            <a:pPr lvl="1"/>
            <a:r>
              <a:rPr lang="en-NZ" dirty="0"/>
              <a:t>Distinction between nominal and ordinal not always clear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50197" y="3717032"/>
            <a:ext cx="1656184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– Interval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number without a defined zero point </a:t>
            </a:r>
          </a:p>
          <a:p>
            <a:pPr lvl="1"/>
            <a:r>
              <a:rPr lang="en-NZ" dirty="0"/>
              <a:t>They can be measured, ordered and have fixed units</a:t>
            </a:r>
          </a:p>
          <a:p>
            <a:pPr lvl="1"/>
            <a:r>
              <a:rPr lang="en-NZ" dirty="0"/>
              <a:t>For example: Year 2004 &gt; Year 1984</a:t>
            </a:r>
          </a:p>
          <a:p>
            <a:pPr lvl="1"/>
            <a:r>
              <a:rPr lang="en-NZ" dirty="0"/>
              <a:t>We can do subtraction. However it doesn’t make sense to add/multiply/divide.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2617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038628" y="3717032"/>
            <a:ext cx="720080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– Ratio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number that has been measured, e.g. 5 km, 70°</a:t>
            </a:r>
          </a:p>
          <a:p>
            <a:pPr lvl="1"/>
            <a:r>
              <a:rPr lang="en-NZ" dirty="0"/>
              <a:t>It has an inherent zero point</a:t>
            </a:r>
          </a:p>
          <a:p>
            <a:pPr lvl="1"/>
            <a:r>
              <a:rPr lang="en-NZ" dirty="0"/>
              <a:t>All mathematical operations are allowed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2617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806380" y="3717032"/>
            <a:ext cx="1224136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– Numeric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For simplicity, in practice, ratio and interval attributes are identified as numeric/continuous attributes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2617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806380" y="3717032"/>
            <a:ext cx="1224136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038628" y="3717032"/>
            <a:ext cx="720080" cy="6480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9053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-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practice, 2 Types of attributes:</a:t>
            </a:r>
          </a:p>
          <a:p>
            <a:pPr lvl="1"/>
            <a:r>
              <a:rPr lang="en-NZ" dirty="0"/>
              <a:t>Discrete/Nominal/Categorical/Enumerated: A symbol, like “red”, “yellow”, “blue”</a:t>
            </a:r>
          </a:p>
          <a:p>
            <a:pPr lvl="2"/>
            <a:r>
              <a:rPr lang="en-NZ" dirty="0"/>
              <a:t>Ordinal: An ordered symbol, like “poor”, “satisfactory”, “excellent” </a:t>
            </a:r>
          </a:p>
          <a:p>
            <a:pPr lvl="1"/>
            <a:r>
              <a:rPr lang="en-NZ" dirty="0"/>
              <a:t>Continuous/Numeric: A number, like -3.14, 0, 700, 6E23, 10.2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993264" y="3684359"/>
            <a:ext cx="1156932" cy="669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758708" y="3684359"/>
            <a:ext cx="720080" cy="669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806380" y="3684359"/>
            <a:ext cx="1296144" cy="669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038627" y="3684358"/>
            <a:ext cx="730473" cy="669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150196" y="3684358"/>
            <a:ext cx="1656184" cy="669600"/>
          </a:xfrm>
          <a:prstGeom prst="roundRect">
            <a:avLst/>
          </a:prstGeom>
          <a:solidFill>
            <a:schemeClr val="tx1">
              <a:lumMod val="85000"/>
              <a:alpha val="54000"/>
            </a:schemeClr>
          </a:solidFill>
          <a:ln w="28575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7097327" y="3684358"/>
            <a:ext cx="941299" cy="669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06222"/>
              </p:ext>
            </p:extLst>
          </p:nvPr>
        </p:nvGraphicFramePr>
        <p:xfrm>
          <a:off x="2727832" y="3861048"/>
          <a:ext cx="6733161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Windy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Sunny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Hot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86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Overcast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2001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Cool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70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True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1985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No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Rainy</a:t>
                      </a:r>
                      <a:endParaRPr lang="en-GB" sz="20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Mild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96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False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1990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Yes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Representation - Label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Target/Outcome/Label/Class</a:t>
            </a:r>
          </a:p>
          <a:p>
            <a:pPr lvl="1"/>
            <a:r>
              <a:rPr lang="en-NZ" dirty="0"/>
              <a:t>Attribute to be predicted</a:t>
            </a:r>
          </a:p>
          <a:p>
            <a:pPr lvl="1"/>
            <a:r>
              <a:rPr lang="en-NZ" dirty="0"/>
              <a:t>Sometimes these labels are not explicitly defined in the dataset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758708" y="3684359"/>
            <a:ext cx="720080" cy="669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8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is an explosive growth of data in every field</a:t>
            </a:r>
          </a:p>
          <a:p>
            <a:pPr lvl="1"/>
            <a:r>
              <a:rPr lang="en-NZ" dirty="0"/>
              <a:t>Storage devices have become cheaper with higher capacities</a:t>
            </a:r>
          </a:p>
          <a:p>
            <a:pPr lvl="1"/>
            <a:r>
              <a:rPr lang="en-NZ" dirty="0"/>
              <a:t>Rapidly increasing computing power</a:t>
            </a:r>
          </a:p>
          <a:p>
            <a:pPr lvl="1"/>
            <a:r>
              <a:rPr lang="en-NZ" dirty="0"/>
              <a:t>Faster communication</a:t>
            </a:r>
          </a:p>
          <a:p>
            <a:pPr lvl="1"/>
            <a:r>
              <a:rPr lang="en-NZ" dirty="0"/>
              <a:t>Better database management systems</a:t>
            </a:r>
          </a:p>
          <a:p>
            <a:r>
              <a:rPr lang="en-NZ" dirty="0"/>
              <a:t>Previously, we were just storing this data</a:t>
            </a:r>
          </a:p>
          <a:p>
            <a:r>
              <a:rPr lang="en-NZ" dirty="0"/>
              <a:t>Now, people are asking</a:t>
            </a:r>
          </a:p>
          <a:p>
            <a:pPr lvl="1"/>
            <a:r>
              <a:rPr lang="en-NZ" dirty="0"/>
              <a:t>What can we learn from the data</a:t>
            </a:r>
          </a:p>
          <a:p>
            <a:pPr lvl="1"/>
            <a:r>
              <a:rPr lang="en-NZ" dirty="0"/>
              <a:t>How can this data can help us make decisions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5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Types of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Supervised Learning</a:t>
            </a:r>
          </a:p>
          <a:p>
            <a:pPr lvl="1"/>
            <a:r>
              <a:rPr lang="en-NZ" dirty="0"/>
              <a:t>Provide the learning algorithm with training data and desired labels</a:t>
            </a:r>
          </a:p>
          <a:p>
            <a:pPr lvl="2"/>
            <a:r>
              <a:rPr lang="en-NZ" dirty="0"/>
              <a:t>Just like our previous example</a:t>
            </a:r>
          </a:p>
          <a:p>
            <a:pPr lvl="1"/>
            <a:r>
              <a:rPr lang="en-NZ" dirty="0"/>
              <a:t>Predicting an item label(s) – accuracy can be measured directly</a:t>
            </a:r>
          </a:p>
          <a:p>
            <a:pPr lvl="1"/>
            <a:r>
              <a:rPr lang="en-NZ" dirty="0"/>
              <a:t>Classification (for Nominal label), Regression (for Numeric label)</a:t>
            </a:r>
            <a:endParaRPr lang="en-GB" dirty="0"/>
          </a:p>
          <a:p>
            <a:r>
              <a:rPr lang="en-NZ" dirty="0"/>
              <a:t>Unsupervised Learning</a:t>
            </a:r>
          </a:p>
          <a:p>
            <a:pPr lvl="1"/>
            <a:r>
              <a:rPr lang="en-NZ" dirty="0"/>
              <a:t>Provide the learning algorithm with training data (without desired labels)</a:t>
            </a:r>
          </a:p>
          <a:p>
            <a:pPr lvl="1"/>
            <a:r>
              <a:rPr lang="en-NZ" dirty="0"/>
              <a:t>Detecting associations/clusters in the data – indirect or qualitative evaluation</a:t>
            </a:r>
          </a:p>
          <a:p>
            <a:pPr lvl="2"/>
            <a:r>
              <a:rPr lang="en-NZ" dirty="0"/>
              <a:t>Trying to understand the data</a:t>
            </a:r>
          </a:p>
          <a:p>
            <a:pPr lvl="1"/>
            <a:r>
              <a:rPr lang="en-NZ" dirty="0"/>
              <a:t>Clustering, Association rules, Density estimation,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1050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Supervised Learning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320926"/>
              </p:ext>
            </p:extLst>
          </p:nvPr>
        </p:nvGraphicFramePr>
        <p:xfrm>
          <a:off x="1686880" y="2060848"/>
          <a:ext cx="293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attr1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bg1"/>
                          </a:solidFill>
                        </a:rPr>
                        <a:t>attrN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4975" y="3717032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Training Data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9119721" y="2226464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Model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5218675" y="234057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65341" y="280252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2586" y="280252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406633"/>
              </p:ext>
            </p:extLst>
          </p:nvPr>
        </p:nvGraphicFramePr>
        <p:xfrm>
          <a:off x="1686880" y="4509120"/>
          <a:ext cx="293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attr1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bg1"/>
                          </a:solidFill>
                        </a:rPr>
                        <a:t>attrN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34975" y="6165304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Test Data</a:t>
            </a:r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5734372" y="4725144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Model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07984" y="530120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0556" y="530120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845257"/>
              </p:ext>
            </p:extLst>
          </p:nvPr>
        </p:nvGraphicFramePr>
        <p:xfrm>
          <a:off x="8398668" y="4547964"/>
          <a:ext cx="293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attr1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bg1"/>
                          </a:solidFill>
                        </a:rPr>
                        <a:t>attrN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46763" y="6204148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Test Output</a:t>
            </a:r>
            <a:endParaRPr lang="en-GB" sz="2000" dirty="0"/>
          </a:p>
        </p:txBody>
      </p:sp>
      <p:cxnSp>
        <p:nvCxnSpPr>
          <p:cNvPr id="21" name="Curved Connector 20"/>
          <p:cNvCxnSpPr>
            <a:stCxn id="9" idx="2"/>
            <a:endCxn id="15" idx="0"/>
          </p:cNvCxnSpPr>
          <p:nvPr/>
        </p:nvCxnSpPr>
        <p:spPr>
          <a:xfrm rot="5400000">
            <a:off x="7527118" y="2359194"/>
            <a:ext cx="1346552" cy="33853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4" grpId="0"/>
      <p:bldP spid="15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Unsupervised Learning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67419"/>
              </p:ext>
            </p:extLst>
          </p:nvPr>
        </p:nvGraphicFramePr>
        <p:xfrm>
          <a:off x="2349996" y="2060848"/>
          <a:ext cx="21996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attr1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bg1"/>
                          </a:solidFill>
                        </a:rPr>
                        <a:t>attrN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32013" y="3717032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Training Data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9119721" y="2226464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Model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5218675" y="234057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65341" y="280252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2586" y="280252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42680"/>
              </p:ext>
            </p:extLst>
          </p:nvPr>
        </p:nvGraphicFramePr>
        <p:xfrm>
          <a:off x="2349996" y="4509120"/>
          <a:ext cx="21996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attr1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bg1"/>
                          </a:solidFill>
                        </a:rPr>
                        <a:t>attrN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32013" y="6165304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Test Data</a:t>
            </a:r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5734372" y="4725144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Model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07984" y="530120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0556" y="530120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111359"/>
              </p:ext>
            </p:extLst>
          </p:nvPr>
        </p:nvGraphicFramePr>
        <p:xfrm>
          <a:off x="8440698" y="4547964"/>
          <a:ext cx="21996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attr1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bg1"/>
                          </a:solidFill>
                        </a:rPr>
                        <a:t>attrN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722715" y="6204148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Test Output</a:t>
            </a:r>
            <a:endParaRPr lang="en-GB" sz="2000" dirty="0"/>
          </a:p>
        </p:txBody>
      </p:sp>
      <p:cxnSp>
        <p:nvCxnSpPr>
          <p:cNvPr id="21" name="Curved Connector 20"/>
          <p:cNvCxnSpPr>
            <a:stCxn id="9" idx="2"/>
            <a:endCxn id="15" idx="0"/>
          </p:cNvCxnSpPr>
          <p:nvPr/>
        </p:nvCxnSpPr>
        <p:spPr>
          <a:xfrm rot="5400000">
            <a:off x="7527118" y="2359194"/>
            <a:ext cx="1346552" cy="33853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41186" y="5301208"/>
            <a:ext cx="2442612" cy="72007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8416319" y="4428520"/>
            <a:ext cx="703402" cy="173678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9886922" y="4428520"/>
            <a:ext cx="779492" cy="173678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4" grpId="0"/>
      <p:bldP spid="15" grpId="0" animBg="1"/>
      <p:bldP spid="19" grpId="0"/>
      <p:bldP spid="20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Cancer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Application: automatic disease detection</a:t>
            </a:r>
          </a:p>
          <a:p>
            <a:r>
              <a:rPr lang="en-NZ" dirty="0"/>
              <a:t>Goal: Based on past patients, predicts if you have cancer</a:t>
            </a:r>
          </a:p>
          <a:p>
            <a:r>
              <a:rPr lang="en-NZ" dirty="0"/>
              <a:t>Datasets: </a:t>
            </a:r>
          </a:p>
          <a:p>
            <a:pPr lvl="1"/>
            <a:r>
              <a:rPr lang="en-NZ" dirty="0"/>
              <a:t>Past patients with and without the disease</a:t>
            </a:r>
          </a:p>
          <a:p>
            <a:pPr lvl="2"/>
            <a:r>
              <a:rPr lang="en-NZ" dirty="0"/>
              <a:t>It’s important to include patients without the disease so that your learning algorithm can learn which examples are good and which ones are bad</a:t>
            </a:r>
          </a:p>
          <a:p>
            <a:r>
              <a:rPr lang="en-NZ" dirty="0"/>
              <a:t>Label: </a:t>
            </a:r>
          </a:p>
          <a:p>
            <a:pPr lvl="1"/>
            <a:r>
              <a:rPr lang="en-NZ" dirty="0"/>
              <a:t>Cancer or no-cancer</a:t>
            </a:r>
          </a:p>
          <a:p>
            <a:r>
              <a:rPr lang="en-NZ" dirty="0"/>
              <a:t>Features: </a:t>
            </a:r>
          </a:p>
          <a:p>
            <a:pPr lvl="1"/>
            <a:r>
              <a:rPr lang="en-NZ" dirty="0"/>
              <a:t>Concentrations of various proteins in your blood, or the existence of various genes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3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Credit Scoring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Application: automatic  loan defaulter detection</a:t>
            </a:r>
          </a:p>
          <a:p>
            <a:r>
              <a:rPr lang="en-NZ" dirty="0"/>
              <a:t>Goal: Based on past borrowers, predict whether the bank should gives you a loan</a:t>
            </a:r>
          </a:p>
          <a:p>
            <a:r>
              <a:rPr lang="en-NZ" dirty="0"/>
              <a:t>Datasets: </a:t>
            </a:r>
          </a:p>
          <a:p>
            <a:pPr lvl="1"/>
            <a:r>
              <a:rPr lang="en-NZ" dirty="0"/>
              <a:t>Past borrowers who have defaulted and who have paid</a:t>
            </a:r>
          </a:p>
          <a:p>
            <a:r>
              <a:rPr lang="en-NZ" dirty="0"/>
              <a:t>Label: </a:t>
            </a:r>
          </a:p>
          <a:p>
            <a:pPr lvl="1"/>
            <a:r>
              <a:rPr lang="en-NZ" dirty="0"/>
              <a:t>Defaulted or Paid</a:t>
            </a:r>
          </a:p>
          <a:p>
            <a:r>
              <a:rPr lang="en-NZ" dirty="0"/>
              <a:t>Features: </a:t>
            </a:r>
          </a:p>
          <a:p>
            <a:pPr lvl="1"/>
            <a:r>
              <a:rPr lang="en-NZ" dirty="0"/>
              <a:t>Loan amount and length, Number of installments, Assets, Income, Savings, Employment 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9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Postal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8748463" cy="4114801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Application: automatic postal code detection</a:t>
            </a:r>
          </a:p>
          <a:p>
            <a:r>
              <a:rPr lang="en-NZ" dirty="0"/>
              <a:t>Goal: Based on people’s handwritten digits, predict what postal code you wrote</a:t>
            </a:r>
          </a:p>
          <a:p>
            <a:r>
              <a:rPr lang="en-NZ" dirty="0"/>
              <a:t>Datasets: </a:t>
            </a:r>
          </a:p>
          <a:p>
            <a:pPr lvl="1"/>
            <a:r>
              <a:rPr lang="en-NZ" dirty="0"/>
              <a:t>Bitmap images of handwritten digits made by past senders</a:t>
            </a:r>
          </a:p>
          <a:p>
            <a:r>
              <a:rPr lang="en-NZ" dirty="0"/>
              <a:t>Label: </a:t>
            </a:r>
          </a:p>
          <a:p>
            <a:pPr lvl="1"/>
            <a:r>
              <a:rPr lang="en-NZ" dirty="0"/>
              <a:t>The number for each digit</a:t>
            </a:r>
          </a:p>
          <a:p>
            <a:r>
              <a:rPr lang="en-NZ" dirty="0"/>
              <a:t>Features: </a:t>
            </a:r>
          </a:p>
          <a:p>
            <a:pPr lvl="1"/>
            <a:r>
              <a:rPr lang="en-NZ" dirty="0"/>
              <a:t>Pixel value at row x and column y in the bitmap image (0 to 1) ?</a:t>
            </a:r>
          </a:p>
          <a:p>
            <a:pPr lvl="1"/>
            <a:r>
              <a:rPr lang="en-NZ" dirty="0"/>
              <a:t>Recognizing the types of lines, i.e. number of horizontal lines on top, number of diagonal lines in the centre, etc. 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141"/>
          <a:stretch/>
        </p:blipFill>
        <p:spPr>
          <a:xfrm>
            <a:off x="8110636" y="1"/>
            <a:ext cx="4078189" cy="1772816"/>
          </a:xfrm>
          <a:prstGeom prst="rect">
            <a:avLst/>
          </a:prstGeom>
        </p:spPr>
      </p:pic>
      <p:pic>
        <p:nvPicPr>
          <p:cNvPr id="1026" name="Picture 2" descr="http://www.codeproject.com/KB/recipes/handwriting-svm/optdigits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44" y="1823432"/>
            <a:ext cx="2205981" cy="343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Lesson’s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It’s important to input the correct data</a:t>
            </a:r>
          </a:p>
          <a:p>
            <a:pPr lvl="1"/>
            <a:r>
              <a:rPr lang="en-NZ" dirty="0"/>
              <a:t>Correct attributes (only the relevant ones)</a:t>
            </a:r>
          </a:p>
          <a:p>
            <a:pPr lvl="1"/>
            <a:r>
              <a:rPr lang="en-NZ" dirty="0"/>
              <a:t>Provides a variety of samples so that it can handle any data seen during deployment</a:t>
            </a:r>
          </a:p>
          <a:p>
            <a:pPr lvl="1"/>
            <a:r>
              <a:rPr lang="en-NZ" dirty="0"/>
              <a:t>Sometimes, you may need to create a new attribute based on the values of the other attributes</a:t>
            </a:r>
          </a:p>
          <a:p>
            <a:r>
              <a:rPr lang="en-NZ" dirty="0"/>
              <a:t> It’s your job to decide</a:t>
            </a:r>
          </a:p>
          <a:p>
            <a:pPr lvl="1"/>
            <a:r>
              <a:rPr lang="en-NZ" dirty="0"/>
              <a:t>Which learning algorithm to use</a:t>
            </a:r>
          </a:p>
          <a:p>
            <a:pPr lvl="1"/>
            <a:r>
              <a:rPr lang="en-NZ" dirty="0"/>
              <a:t>Ways to optimize the performance of your model</a:t>
            </a:r>
          </a:p>
          <a:p>
            <a:r>
              <a:rPr lang="en-NZ" dirty="0"/>
              <a:t>Your ability to master these skills is what will set you apart from other data mining experts</a:t>
            </a:r>
          </a:p>
        </p:txBody>
      </p:sp>
    </p:spTree>
    <p:extLst>
      <p:ext uri="{BB962C8B-B14F-4D97-AF65-F5344CB8AC3E}">
        <p14:creationId xmlns:p14="http://schemas.microsoft.com/office/powerpoint/2010/main" val="14095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Waikato Environment for Knowledge Analysis</a:t>
            </a:r>
          </a:p>
          <a:p>
            <a:pPr lvl="1"/>
            <a:r>
              <a:rPr lang="en-NZ" dirty="0"/>
              <a:t>Machine learning algorithms for data mining tasks</a:t>
            </a:r>
          </a:p>
          <a:p>
            <a:r>
              <a:rPr lang="en-NZ" dirty="0"/>
              <a:t>Download and install WEKA</a:t>
            </a:r>
          </a:p>
          <a:p>
            <a:pPr lvl="1"/>
            <a:r>
              <a:rPr lang="en-GB" dirty="0">
                <a:hlinkClick r:id="rId2"/>
              </a:rPr>
              <a:t>http://www.cs.waikato.ac.nz/ml/weka/downloading.html</a:t>
            </a:r>
            <a:endParaRPr lang="en-GB" dirty="0"/>
          </a:p>
          <a:p>
            <a:pPr lvl="1"/>
            <a:r>
              <a:rPr lang="en-NZ" dirty="0"/>
              <a:t>This is the software that you will use throughout this course</a:t>
            </a:r>
          </a:p>
          <a:p>
            <a:pPr lvl="1"/>
            <a:r>
              <a:rPr lang="en-NZ" dirty="0"/>
              <a:t>It includes datasets for the course</a:t>
            </a:r>
          </a:p>
          <a:p>
            <a:pPr lvl="1"/>
            <a:r>
              <a:rPr lang="en-NZ" dirty="0"/>
              <a:t>It is written in JAVA</a:t>
            </a:r>
          </a:p>
          <a:p>
            <a:pPr lvl="2"/>
            <a:r>
              <a:rPr lang="en-NZ" dirty="0"/>
              <a:t>It will be good for you to brush up on your knowledge of JAVA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WEKA – GUI Chooser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95" y="2924944"/>
            <a:ext cx="4191000" cy="248602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402" y="1461411"/>
            <a:ext cx="3436872" cy="257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712" y="4390315"/>
            <a:ext cx="3289562" cy="246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7" y="1866313"/>
            <a:ext cx="3659018" cy="274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98" y="4742743"/>
            <a:ext cx="2516988" cy="20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8127497" y="3325268"/>
            <a:ext cx="936104" cy="4788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54790" y="3933056"/>
            <a:ext cx="3254896" cy="349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18350" y="4652023"/>
            <a:ext cx="845251" cy="758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30116" y="5161532"/>
            <a:ext cx="3636425" cy="859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WEKA – GUI Chooser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Explorer</a:t>
            </a:r>
          </a:p>
          <a:p>
            <a:pPr lvl="1"/>
            <a:r>
              <a:rPr lang="en-NZ" dirty="0"/>
              <a:t>Trying out and understanding your data</a:t>
            </a:r>
          </a:p>
          <a:p>
            <a:pPr lvl="1"/>
            <a:r>
              <a:rPr lang="en-NZ" dirty="0"/>
              <a:t>Perform data pre-processing, learning scheme and evaluation on a dataset using a single learning scheme</a:t>
            </a:r>
          </a:p>
          <a:p>
            <a:r>
              <a:rPr lang="en-NZ" dirty="0"/>
              <a:t>Experimenter</a:t>
            </a:r>
          </a:p>
          <a:p>
            <a:pPr lvl="1"/>
            <a:r>
              <a:rPr lang="en-NZ" dirty="0"/>
              <a:t>Compare the performance of different learning schemes on various datasets</a:t>
            </a:r>
          </a:p>
          <a:p>
            <a:r>
              <a:rPr lang="en-NZ" dirty="0"/>
              <a:t>Knowledge Flow</a:t>
            </a:r>
          </a:p>
          <a:p>
            <a:pPr lvl="1"/>
            <a:r>
              <a:rPr lang="en-NZ" dirty="0"/>
              <a:t>Graphically select the data pre-processing, learning scheme and evaluation needed to be done on the given dataset – define the flow of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2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Data Mining?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Mining</a:t>
            </a:r>
          </a:p>
          <a:p>
            <a:pPr lvl="1"/>
            <a:r>
              <a:rPr lang="en-NZ" dirty="0"/>
              <a:t>Tools, methodologies and theories for automatically revealing patterns in data (usually large amounts of data) that can give you useful predictions</a:t>
            </a:r>
          </a:p>
          <a:p>
            <a:pPr lvl="1"/>
            <a:r>
              <a:rPr lang="en-NZ" dirty="0"/>
              <a:t>Combines knowledge from</a:t>
            </a:r>
          </a:p>
          <a:p>
            <a:pPr lvl="2"/>
            <a:r>
              <a:rPr lang="en-NZ" dirty="0"/>
              <a:t>Statistics</a:t>
            </a:r>
          </a:p>
          <a:p>
            <a:pPr lvl="2"/>
            <a:r>
              <a:rPr lang="en-NZ" dirty="0"/>
              <a:t>Machine Learning</a:t>
            </a:r>
          </a:p>
          <a:p>
            <a:pPr lvl="2"/>
            <a:r>
              <a:rPr lang="en-NZ" dirty="0"/>
              <a:t>Databases</a:t>
            </a:r>
          </a:p>
          <a:p>
            <a:pPr lvl="2"/>
            <a:r>
              <a:rPr lang="en-NZ" dirty="0"/>
              <a:t>Pattern Recognition</a:t>
            </a:r>
          </a:p>
          <a:p>
            <a:pPr lvl="2"/>
            <a:r>
              <a:rPr lang="en-NZ" dirty="0"/>
              <a:t>Signal Processing</a:t>
            </a:r>
          </a:p>
          <a:p>
            <a:pPr lvl="1"/>
            <a:endParaRPr lang="en-NZ" dirty="0"/>
          </a:p>
          <a:p>
            <a:pPr lvl="2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53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WEKA - Explorer</a:t>
            </a:r>
            <a:endParaRPr lang="en-GB" dirty="0"/>
          </a:p>
        </p:txBody>
      </p:sp>
      <p:pic>
        <p:nvPicPr>
          <p:cNvPr id="4" name="Content Placeholder 3" descr="Explor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81" y="1904999"/>
            <a:ext cx="6554862" cy="491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Input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WEKA Explorer accepts data from</a:t>
            </a:r>
          </a:p>
          <a:p>
            <a:pPr lvl="1"/>
            <a:r>
              <a:rPr lang="en-NZ" dirty="0"/>
              <a:t>A file in ARFF, CSV, C4.5 or binary formats</a:t>
            </a:r>
          </a:p>
          <a:p>
            <a:pPr lvl="1"/>
            <a:r>
              <a:rPr lang="en-NZ" dirty="0"/>
              <a:t>A URL</a:t>
            </a:r>
          </a:p>
          <a:p>
            <a:pPr lvl="1"/>
            <a:r>
              <a:rPr lang="en-NZ" dirty="0"/>
              <a:t>An SQL database (using JDBC)</a:t>
            </a:r>
          </a:p>
          <a:p>
            <a:r>
              <a:rPr lang="en-NZ" dirty="0"/>
              <a:t>By default, try to convert your input dataset into an ARFF format</a:t>
            </a:r>
          </a:p>
          <a:p>
            <a:pPr lvl="1"/>
            <a:r>
              <a:rPr lang="en-NZ" dirty="0"/>
              <a:t>WEKA only deals with “flat” files</a:t>
            </a:r>
          </a:p>
          <a:p>
            <a:pPr lvl="2"/>
            <a:r>
              <a:rPr lang="en-NZ" dirty="0"/>
              <a:t>Cannot handle parent-child or entity-entity relations</a:t>
            </a:r>
          </a:p>
          <a:p>
            <a:pPr lvl="1"/>
            <a:r>
              <a:rPr lang="en-NZ" dirty="0"/>
              <a:t>Sometimes, you will need to de-normalize your input data before you can input it into WEKA</a:t>
            </a:r>
          </a:p>
        </p:txBody>
      </p:sp>
    </p:spTree>
    <p:extLst>
      <p:ext uri="{BB962C8B-B14F-4D97-AF65-F5344CB8AC3E}">
        <p14:creationId xmlns:p14="http://schemas.microsoft.com/office/powerpoint/2010/main" val="29112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ARFF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@relation heart-</a:t>
            </a:r>
            <a:r>
              <a:rPr lang="en-NZ" dirty="0" err="1"/>
              <a:t>diease</a:t>
            </a:r>
            <a:r>
              <a:rPr lang="en-NZ" dirty="0"/>
              <a:t>-simplified</a:t>
            </a:r>
          </a:p>
          <a:p>
            <a:r>
              <a:rPr lang="en-NZ" dirty="0"/>
              <a:t>@attribute age numeric</a:t>
            </a:r>
          </a:p>
          <a:p>
            <a:r>
              <a:rPr lang="en-NZ" dirty="0"/>
              <a:t>@attribute gender {female, male}</a:t>
            </a:r>
          </a:p>
          <a:p>
            <a:r>
              <a:rPr lang="en-NZ" dirty="0"/>
              <a:t>@attribute cholesterol numeric</a:t>
            </a:r>
          </a:p>
          <a:p>
            <a:r>
              <a:rPr lang="en-NZ" dirty="0"/>
              <a:t>@attribute </a:t>
            </a:r>
            <a:r>
              <a:rPr lang="en-NZ" dirty="0" err="1"/>
              <a:t>chest_pain_type</a:t>
            </a:r>
            <a:r>
              <a:rPr lang="en-NZ" dirty="0"/>
              <a:t> {</a:t>
            </a:r>
            <a:r>
              <a:rPr lang="en-NZ" dirty="0" err="1"/>
              <a:t>typ</a:t>
            </a:r>
            <a:r>
              <a:rPr lang="en-NZ" dirty="0"/>
              <a:t>,_angina, </a:t>
            </a:r>
            <a:r>
              <a:rPr lang="en-NZ" dirty="0" err="1"/>
              <a:t>asmpt</a:t>
            </a:r>
            <a:r>
              <a:rPr lang="en-NZ" dirty="0"/>
              <a:t>, </a:t>
            </a:r>
            <a:r>
              <a:rPr lang="en-NZ" dirty="0" err="1"/>
              <a:t>non_angina</a:t>
            </a:r>
            <a:r>
              <a:rPr lang="en-NZ" dirty="0"/>
              <a:t>, </a:t>
            </a:r>
            <a:r>
              <a:rPr lang="en-NZ" dirty="0" err="1"/>
              <a:t>atyp_angina</a:t>
            </a:r>
            <a:r>
              <a:rPr lang="en-NZ" dirty="0"/>
              <a:t>}</a:t>
            </a:r>
          </a:p>
          <a:p>
            <a:r>
              <a:rPr lang="en-NZ" dirty="0"/>
              <a:t>@attribute class {present, </a:t>
            </a:r>
            <a:r>
              <a:rPr lang="en-NZ" dirty="0" err="1"/>
              <a:t>not_present</a:t>
            </a:r>
            <a:r>
              <a:rPr lang="en-NZ" dirty="0"/>
              <a:t>}</a:t>
            </a:r>
          </a:p>
          <a:p>
            <a:r>
              <a:rPr lang="en-NZ" dirty="0"/>
              <a:t>@data</a:t>
            </a:r>
          </a:p>
          <a:p>
            <a:r>
              <a:rPr lang="en-NZ" dirty="0"/>
              <a:t>63, male, 233, </a:t>
            </a:r>
            <a:r>
              <a:rPr lang="en-NZ" dirty="0" err="1"/>
              <a:t>typ_angina</a:t>
            </a:r>
            <a:r>
              <a:rPr lang="en-NZ" dirty="0"/>
              <a:t>, </a:t>
            </a:r>
            <a:r>
              <a:rPr lang="en-NZ" dirty="0" err="1"/>
              <a:t>not_present</a:t>
            </a:r>
            <a:endParaRPr lang="en-NZ" dirty="0"/>
          </a:p>
          <a:p>
            <a:r>
              <a:rPr lang="en-NZ" dirty="0"/>
              <a:t>67, male, 286, </a:t>
            </a:r>
            <a:r>
              <a:rPr lang="en-NZ" dirty="0" err="1"/>
              <a:t>asympt</a:t>
            </a:r>
            <a:r>
              <a:rPr lang="en-NZ" dirty="0"/>
              <a:t>, present</a:t>
            </a:r>
          </a:p>
          <a:p>
            <a:r>
              <a:rPr lang="en-NZ" dirty="0"/>
              <a:t>….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82044" y="1844824"/>
            <a:ext cx="2160240" cy="38025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74332" y="184482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Name of the relation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942284" y="2029490"/>
            <a:ext cx="432048" cy="54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8614692" y="2225080"/>
            <a:ext cx="432048" cy="1851992"/>
          </a:xfrm>
          <a:prstGeom prst="rightBrace">
            <a:avLst>
              <a:gd name="adj1" fmla="val 72884"/>
              <a:gd name="adj2" fmla="val 50695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190756" y="2827910"/>
            <a:ext cx="199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Name and types of each attribute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2124" y="2637782"/>
            <a:ext cx="1440160" cy="38025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693634" y="264870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Nominal attribute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4942284" y="2827910"/>
            <a:ext cx="751350" cy="54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85716" y="3063353"/>
            <a:ext cx="897058" cy="38025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304271" y="3063353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Numeric attribute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 flipV="1">
            <a:off x="4782774" y="3248019"/>
            <a:ext cx="521497" cy="54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6000" y="3861048"/>
            <a:ext cx="502108" cy="38025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679974" y="3961230"/>
            <a:ext cx="538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Attribute to be classified. </a:t>
            </a:r>
          </a:p>
          <a:p>
            <a:r>
              <a:rPr lang="en-NZ" dirty="0">
                <a:solidFill>
                  <a:srgbClr val="FFC000"/>
                </a:solidFill>
              </a:rPr>
              <a:t>It has to be specified last and it has to be called class!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35" name="Elbow Connector 34"/>
          <p:cNvCxnSpPr>
            <a:stCxn id="28" idx="2"/>
            <a:endCxn id="29" idx="1"/>
          </p:cNvCxnSpPr>
          <p:nvPr/>
        </p:nvCxnSpPr>
        <p:spPr>
          <a:xfrm rot="16200000" flipH="1">
            <a:off x="4371968" y="2976390"/>
            <a:ext cx="43092" cy="257292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flipH="1">
            <a:off x="5621608" y="4721031"/>
            <a:ext cx="468000" cy="1012225"/>
          </a:xfrm>
          <a:prstGeom prst="leftBrace">
            <a:avLst>
              <a:gd name="adj1" fmla="val 26037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337860" y="4806745"/>
            <a:ext cx="566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accent2"/>
                </a:solidFill>
              </a:rPr>
              <a:t>The list of all the attribute values in each row.</a:t>
            </a:r>
          </a:p>
          <a:p>
            <a:r>
              <a:rPr lang="en-NZ" dirty="0">
                <a:solidFill>
                  <a:schemeClr val="accent2"/>
                </a:solidFill>
              </a:rPr>
              <a:t>The values are listed based on the order of the attribute listed in the file.</a:t>
            </a:r>
          </a:p>
          <a:p>
            <a:r>
              <a:rPr lang="en-NZ" dirty="0">
                <a:solidFill>
                  <a:schemeClr val="accent2"/>
                </a:solidFill>
              </a:rPr>
              <a:t>In our case it is: age, gender, cholesterol, </a:t>
            </a:r>
            <a:r>
              <a:rPr lang="en-NZ" dirty="0" err="1">
                <a:solidFill>
                  <a:schemeClr val="accent2"/>
                </a:solidFill>
              </a:rPr>
              <a:t>chest_pain_type</a:t>
            </a:r>
            <a:r>
              <a:rPr lang="en-NZ" dirty="0">
                <a:solidFill>
                  <a:schemeClr val="accent2"/>
                </a:solidFill>
              </a:rPr>
              <a:t> and class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  <p:bldP spid="12" grpId="0"/>
      <p:bldP spid="13" grpId="0" animBg="1"/>
      <p:bldP spid="14" grpId="0"/>
      <p:bldP spid="19" grpId="0" animBg="1"/>
      <p:bldP spid="20" grpId="0"/>
      <p:bldP spid="28" grpId="0" animBg="1"/>
      <p:bldP spid="29" grpId="0"/>
      <p:bldP spid="37" grpId="0" animBg="1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Exploring the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Load the </a:t>
            </a:r>
            <a:r>
              <a:rPr lang="en-NZ" dirty="0" err="1"/>
              <a:t>iris.arff</a:t>
            </a:r>
            <a:r>
              <a:rPr lang="en-NZ" dirty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5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8FC0-8F3A-439E-AD9F-C8182135D2B1}" type="datetime1">
              <a:rPr lang="en-US" altLang="en-US"/>
              <a:pPr/>
              <a:t>7/23/2017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5FC-5530-46DB-80F1-69037F1482DD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"/>
            <a:ext cx="91313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1539" name="Line 3"/>
          <p:cNvSpPr>
            <a:spLocks noChangeShapeType="1"/>
          </p:cNvSpPr>
          <p:nvPr/>
        </p:nvSpPr>
        <p:spPr bwMode="auto">
          <a:xfrm>
            <a:off x="3122612" y="990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35F8-4150-4DC5-AEFF-79B62F701390}" type="datetime1">
              <a:rPr lang="en-US" altLang="en-US"/>
              <a:pPr/>
              <a:t>7/23/2017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9981-D1B5-4FDD-B25F-BE03937AF450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"/>
            <a:ext cx="9140825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Exploring the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Load the </a:t>
            </a:r>
            <a:r>
              <a:rPr lang="en-NZ" dirty="0" err="1"/>
              <a:t>iris.arff</a:t>
            </a:r>
            <a:r>
              <a:rPr lang="en-NZ" dirty="0"/>
              <a:t> file</a:t>
            </a:r>
          </a:p>
          <a:p>
            <a:r>
              <a:rPr lang="en-NZ" dirty="0"/>
              <a:t>How many instances does this dataset have?</a:t>
            </a:r>
          </a:p>
          <a:p>
            <a:r>
              <a:rPr lang="en-NZ" dirty="0"/>
              <a:t>How many attributes?</a:t>
            </a:r>
          </a:p>
          <a:p>
            <a:r>
              <a:rPr lang="en-NZ" dirty="0"/>
              <a:t>How many numeric and nominal values does this dataset have?</a:t>
            </a:r>
          </a:p>
          <a:p>
            <a:r>
              <a:rPr lang="en-NZ" dirty="0"/>
              <a:t>What is the range of possible values of the attribute </a:t>
            </a:r>
            <a:r>
              <a:rPr lang="en-NZ" dirty="0" err="1"/>
              <a:t>petallength</a:t>
            </a:r>
            <a:r>
              <a:rPr lang="en-NZ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ADD-44A0-40E6-8705-C83D4E3975DF}" type="datetime1">
              <a:rPr lang="en-US" altLang="en-US"/>
              <a:pPr/>
              <a:t>7/23/2017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44F5-1371-44D0-A630-4A49F1566972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"/>
            <a:ext cx="9140825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2563" name="Line 3"/>
          <p:cNvSpPr>
            <a:spLocks noChangeShapeType="1"/>
          </p:cNvSpPr>
          <p:nvPr/>
        </p:nvSpPr>
        <p:spPr bwMode="auto">
          <a:xfrm>
            <a:off x="2894012" y="3810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Exploring the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Load the </a:t>
            </a:r>
            <a:r>
              <a:rPr lang="en-NZ" dirty="0" err="1"/>
              <a:t>iris.arff</a:t>
            </a:r>
            <a:r>
              <a:rPr lang="en-NZ" dirty="0"/>
              <a:t> file</a:t>
            </a:r>
          </a:p>
          <a:p>
            <a:r>
              <a:rPr lang="en-NZ" dirty="0"/>
              <a:t>How many instances does this dataset have?</a:t>
            </a:r>
          </a:p>
          <a:p>
            <a:r>
              <a:rPr lang="en-NZ" dirty="0"/>
              <a:t>How many attributes?</a:t>
            </a:r>
          </a:p>
          <a:p>
            <a:r>
              <a:rPr lang="en-NZ" dirty="0"/>
              <a:t>How many numeric and nominal values does this dataset have?</a:t>
            </a:r>
          </a:p>
          <a:p>
            <a:r>
              <a:rPr lang="en-NZ" dirty="0"/>
              <a:t>What is the range of possible values of the attribute </a:t>
            </a:r>
            <a:r>
              <a:rPr lang="en-NZ" dirty="0" err="1"/>
              <a:t>petallength</a:t>
            </a:r>
            <a:r>
              <a:rPr lang="en-NZ" dirty="0"/>
              <a:t>?</a:t>
            </a:r>
          </a:p>
          <a:p>
            <a:r>
              <a:rPr lang="en-NZ" dirty="0"/>
              <a:t>What are the possible class values in this dataset?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9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209D-2009-4DA0-BC66-E7D5148C8EFF}" type="datetime1">
              <a:rPr lang="en-US" altLang="en-US"/>
              <a:pPr/>
              <a:t>7/23/2017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351B-66EA-46D0-911B-C8D20F084651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"/>
            <a:ext cx="91313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3587" name="Line 3"/>
          <p:cNvSpPr>
            <a:spLocks noChangeShapeType="1"/>
          </p:cNvSpPr>
          <p:nvPr/>
        </p:nvSpPr>
        <p:spPr bwMode="auto">
          <a:xfrm flipH="1" flipV="1">
            <a:off x="8532812" y="3048000"/>
            <a:ext cx="12954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Medical</a:t>
            </a:r>
          </a:p>
          <a:p>
            <a:pPr lvl="1"/>
            <a:r>
              <a:rPr lang="en-NZ" dirty="0"/>
              <a:t>Speech recognition, Drug discovery, Bioinformatics, Drug candidate screening, Preventive healthcare, Brain wave recognition, Image recognition, …</a:t>
            </a:r>
          </a:p>
          <a:p>
            <a:r>
              <a:rPr lang="en-NZ" dirty="0"/>
              <a:t>Business</a:t>
            </a:r>
          </a:p>
          <a:p>
            <a:pPr lvl="1"/>
            <a:r>
              <a:rPr lang="en-NZ" dirty="0"/>
              <a:t>Fraud detection, Targeted marketing,  Promotion planning, Surveillance, Customer relationship management, Shop layout, Logistics prediction, …</a:t>
            </a:r>
          </a:p>
          <a:p>
            <a:r>
              <a:rPr lang="en-NZ" dirty="0"/>
              <a:t>Web</a:t>
            </a:r>
          </a:p>
          <a:p>
            <a:pPr lvl="1"/>
            <a:r>
              <a:rPr lang="en-NZ" dirty="0"/>
              <a:t>Search engines, Targeted advertising and news, Spam, Flu Trends, …</a:t>
            </a:r>
          </a:p>
          <a:p>
            <a:r>
              <a:rPr lang="en-NZ" dirty="0"/>
              <a:t>Many other fields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4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5404-57A8-44A0-81B8-1B37B54CB29C}" type="datetime1">
              <a:rPr lang="en-US" altLang="en-US"/>
              <a:pPr/>
              <a:t>7/23/2017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Waikato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8D-7AF9-4D3E-B2EC-90EF572BD816}" type="slidenum">
              <a:rPr lang="en-US" altLang="en-US"/>
              <a:pPr/>
              <a:t>50</a:t>
            </a:fld>
            <a:endParaRPr lang="en-US" altLang="en-US"/>
          </a:p>
        </p:txBody>
      </p:sp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"/>
            <a:ext cx="9159875" cy="68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Exploring the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Load the </a:t>
            </a:r>
            <a:r>
              <a:rPr lang="en-NZ" dirty="0" err="1"/>
              <a:t>iris.arff</a:t>
            </a:r>
            <a:r>
              <a:rPr lang="en-NZ" dirty="0"/>
              <a:t> file</a:t>
            </a:r>
          </a:p>
          <a:p>
            <a:r>
              <a:rPr lang="en-NZ" dirty="0"/>
              <a:t>How many instances does this dataset have?</a:t>
            </a:r>
          </a:p>
          <a:p>
            <a:r>
              <a:rPr lang="en-NZ" dirty="0"/>
              <a:t>How many attributes?</a:t>
            </a:r>
          </a:p>
          <a:p>
            <a:r>
              <a:rPr lang="en-NZ" dirty="0"/>
              <a:t>How many numeric and nominal values does this dataset have?</a:t>
            </a:r>
          </a:p>
          <a:p>
            <a:r>
              <a:rPr lang="en-NZ" dirty="0"/>
              <a:t>What is the range of possible values of the attribute </a:t>
            </a:r>
            <a:r>
              <a:rPr lang="en-NZ" dirty="0" err="1"/>
              <a:t>petallength</a:t>
            </a:r>
            <a:r>
              <a:rPr lang="en-NZ" dirty="0"/>
              <a:t>?</a:t>
            </a:r>
          </a:p>
          <a:p>
            <a:r>
              <a:rPr lang="en-NZ" dirty="0"/>
              <a:t>What are the possible class values in this dataset?</a:t>
            </a:r>
          </a:p>
          <a:p>
            <a:r>
              <a:rPr lang="en-NZ" dirty="0"/>
              <a:t>Click on the Edit button, what is the class value of the instance number  3?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Exploring the Interface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Load the </a:t>
            </a:r>
            <a:r>
              <a:rPr lang="en-NZ" dirty="0" err="1"/>
              <a:t>weather.nominal.arff</a:t>
            </a:r>
            <a:r>
              <a:rPr lang="en-NZ" dirty="0"/>
              <a:t> file</a:t>
            </a:r>
          </a:p>
          <a:p>
            <a:r>
              <a:rPr lang="en-NZ" dirty="0"/>
              <a:t>How many instances does this dataset have?</a:t>
            </a:r>
          </a:p>
          <a:p>
            <a:r>
              <a:rPr lang="en-NZ" dirty="0"/>
              <a:t>How many attributes?</a:t>
            </a:r>
          </a:p>
          <a:p>
            <a:r>
              <a:rPr lang="en-NZ" dirty="0"/>
              <a:t>How many numeric and nominal values does this dataset have?</a:t>
            </a:r>
          </a:p>
          <a:p>
            <a:r>
              <a:rPr lang="en-NZ" dirty="0"/>
              <a:t>What are the possible values of the attribute temperature?</a:t>
            </a:r>
          </a:p>
          <a:p>
            <a:r>
              <a:rPr lang="en-NZ" dirty="0"/>
              <a:t>What are the possible class values in this dataset?</a:t>
            </a:r>
          </a:p>
          <a:p>
            <a:r>
              <a:rPr lang="en-NZ" dirty="0"/>
              <a:t>Click on the Edit button, what is the class value of the instance number  8?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Exploring the Interface - 3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Load the </a:t>
            </a:r>
            <a:r>
              <a:rPr lang="en-NZ" dirty="0" err="1"/>
              <a:t>weather.numeric.arff</a:t>
            </a:r>
            <a:r>
              <a:rPr lang="en-NZ" dirty="0"/>
              <a:t> file</a:t>
            </a:r>
          </a:p>
          <a:p>
            <a:r>
              <a:rPr lang="en-NZ" dirty="0"/>
              <a:t>How many instances does this dataset have?</a:t>
            </a:r>
          </a:p>
          <a:p>
            <a:r>
              <a:rPr lang="en-NZ" dirty="0"/>
              <a:t>How many attributes?</a:t>
            </a:r>
          </a:p>
          <a:p>
            <a:r>
              <a:rPr lang="en-NZ" dirty="0"/>
              <a:t>How many numeric and nominal values does this dataset have?</a:t>
            </a:r>
          </a:p>
          <a:p>
            <a:r>
              <a:rPr lang="en-NZ" dirty="0"/>
              <a:t>What are the possible values of the attribute temperature?</a:t>
            </a:r>
          </a:p>
          <a:p>
            <a:r>
              <a:rPr lang="en-NZ" dirty="0"/>
              <a:t>What are the possible class values in this dataset?</a:t>
            </a:r>
          </a:p>
          <a:p>
            <a:r>
              <a:rPr lang="en-NZ" dirty="0"/>
              <a:t>Click on the Edit button, what is the class value of the instance number  8?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8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Assignment1.docx</a:t>
            </a:r>
          </a:p>
          <a:p>
            <a:pPr lvl="1"/>
            <a:r>
              <a:rPr lang="en-US" dirty="0"/>
              <a:t>What to do</a:t>
            </a:r>
          </a:p>
          <a:p>
            <a:r>
              <a:rPr lang="en-US" dirty="0"/>
              <a:t>Marking Schedule for Assignment 1</a:t>
            </a:r>
          </a:p>
          <a:p>
            <a:pPr lvl="1"/>
            <a:r>
              <a:rPr lang="en-US" dirty="0"/>
              <a:t>How you are you going to be marked</a:t>
            </a:r>
          </a:p>
          <a:p>
            <a:r>
              <a:rPr lang="en-US" dirty="0"/>
              <a:t>Detail Instructions</a:t>
            </a:r>
          </a:p>
          <a:p>
            <a:pPr lvl="1"/>
            <a:r>
              <a:rPr lang="en-US" dirty="0"/>
              <a:t>Helps to get higher mark</a:t>
            </a:r>
          </a:p>
        </p:txBody>
      </p:sp>
    </p:spTree>
    <p:extLst>
      <p:ext uri="{BB962C8B-B14F-4D97-AF65-F5344CB8AC3E}">
        <p14:creationId xmlns:p14="http://schemas.microsoft.com/office/powerpoint/2010/main" val="12651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  <a:p>
            <a:pPr lvl="1"/>
            <a:r>
              <a:rPr lang="en-US" dirty="0"/>
              <a:t>Collect and label data for Assignment 1</a:t>
            </a:r>
          </a:p>
          <a:p>
            <a:pPr lvl="1"/>
            <a:r>
              <a:rPr lang="en-US" dirty="0"/>
              <a:t>Play </a:t>
            </a:r>
            <a:r>
              <a:rPr lang="en-US"/>
              <a:t>more with Weka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vs. Traditional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Traditional Programming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Data Mining</a:t>
            </a:r>
          </a:p>
          <a:p>
            <a:pPr lvl="1"/>
            <a:endParaRPr lang="en-NZ" dirty="0"/>
          </a:p>
          <a:p>
            <a:pPr lvl="2"/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934172" y="2555776"/>
            <a:ext cx="2520280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26020" y="2922711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3022044" y="3122766"/>
            <a:ext cx="94176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71074" y="29227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4" idx="3"/>
            <a:endCxn id="9" idx="1"/>
          </p:cNvCxnSpPr>
          <p:nvPr/>
        </p:nvCxnSpPr>
        <p:spPr>
          <a:xfrm flipV="1">
            <a:off x="6454452" y="3122766"/>
            <a:ext cx="916622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8627" y="4728955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6380" y="4684356"/>
            <a:ext cx="1290482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7096862" y="4884413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01943" y="5095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>
          <a:xfrm flipV="1">
            <a:off x="9585320" y="5295945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50197" y="5191379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96863" y="5653334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18502" y="5453279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29" name="Straight Arrow Connector 28"/>
          <p:cNvCxnSpPr>
            <a:stCxn id="27" idx="3"/>
            <a:endCxn id="23" idx="2"/>
          </p:cNvCxnSpPr>
          <p:nvPr/>
        </p:nvCxnSpPr>
        <p:spPr>
          <a:xfrm>
            <a:off x="3654108" y="5653334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1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6" grpId="0" animBg="1"/>
      <p:bldP spid="17" grpId="0"/>
      <p:bldP spid="19" grpId="0"/>
      <p:bldP spid="23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Task: Identify whether a user is writing a number 2 in both of these images</a:t>
            </a:r>
          </a:p>
          <a:p>
            <a:pPr lvl="1"/>
            <a:r>
              <a:rPr lang="en-NZ" dirty="0"/>
              <a:t> </a:t>
            </a:r>
          </a:p>
          <a:p>
            <a:pPr lvl="1"/>
            <a:r>
              <a:rPr lang="en-NZ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729948"/>
            <a:ext cx="28575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55" y="3166139"/>
            <a:ext cx="295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Training Data: A sample of people’s handwriting</a:t>
            </a:r>
          </a:p>
          <a:p>
            <a:pPr lvl="1"/>
            <a:r>
              <a:rPr lang="en-NZ" dirty="0"/>
              <a:t>Each character is labelled with whether or not</a:t>
            </a:r>
            <a:br>
              <a:rPr lang="en-NZ" dirty="0"/>
            </a:br>
            <a:r>
              <a:rPr lang="en-NZ" dirty="0"/>
              <a:t>it is the number 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9" y="5203220"/>
            <a:ext cx="1290482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031" y="2554155"/>
            <a:ext cx="3384376" cy="241741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58461" y="5823883"/>
            <a:ext cx="1555631" cy="70146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29248"/>
              </p:ext>
            </p:extLst>
          </p:nvPr>
        </p:nvGraphicFramePr>
        <p:xfrm>
          <a:off x="2926060" y="3231007"/>
          <a:ext cx="3240360" cy="17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8112">
                <a:tc>
                  <a:txBody>
                    <a:bodyPr/>
                    <a:lstStyle/>
                    <a:p>
                      <a:r>
                        <a:rPr lang="en-NZ" sz="1700" dirty="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 dirty="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 dirty="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12">
                <a:tc>
                  <a:txBody>
                    <a:bodyPr/>
                    <a:lstStyle/>
                    <a:p>
                      <a:r>
                        <a:rPr lang="en-NZ" sz="170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 dirty="0"/>
                        <a:t>Y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12"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12"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 dirty="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12"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 dirty="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700" dirty="0"/>
                        <a:t>N</a:t>
                      </a:r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85836" marR="85836" marT="42918" marB="42918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6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Mining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Learning Algorithm: Algorithm we use to identify the distinguishing features of each number</a:t>
            </a:r>
          </a:p>
          <a:p>
            <a:pPr lvl="1"/>
            <a:r>
              <a:rPr lang="en-NZ" dirty="0"/>
              <a:t>For example, based on the given label in the data, the algorithm might deduce that a character is the number 2 if</a:t>
            </a:r>
          </a:p>
          <a:p>
            <a:pPr lvl="3"/>
            <a:r>
              <a:rPr lang="en-NZ" dirty="0"/>
              <a:t>It has 1 horizontal line at the top and 1 horizontal line at the bottom connected by a diagonal line</a:t>
            </a:r>
          </a:p>
          <a:p>
            <a:pPr lvl="3"/>
            <a:r>
              <a:rPr lang="en-NZ" dirty="0"/>
              <a:t>Or, it has 1 bottom facing semi circle overlapping with 1 left facing semi circle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8586" y="5247819"/>
            <a:ext cx="1546693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Program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6339" y="5203220"/>
            <a:ext cx="1290482" cy="41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New Data</a:t>
            </a:r>
            <a:endParaRPr lang="en-GB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6736821" y="5403277"/>
            <a:ext cx="941765" cy="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41902" y="56147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Output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225279" y="5814809"/>
            <a:ext cx="916623" cy="90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90156" y="5710243"/>
            <a:ext cx="2946666" cy="9239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Learning Algorithm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36822" y="6172198"/>
            <a:ext cx="9417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461" y="5972143"/>
            <a:ext cx="16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Training Data</a:t>
            </a:r>
            <a:endParaRPr lang="en-GB" sz="2000" dirty="0"/>
          </a:p>
        </p:txBody>
      </p:sp>
      <p:cxnSp>
        <p:nvCxnSpPr>
          <p:cNvPr id="14" name="Straight Arrow Connector 13"/>
          <p:cNvCxnSpPr>
            <a:stCxn id="13" idx="3"/>
            <a:endCxn id="11" idx="2"/>
          </p:cNvCxnSpPr>
          <p:nvPr/>
        </p:nvCxnSpPr>
        <p:spPr>
          <a:xfrm>
            <a:off x="3294067" y="6172198"/>
            <a:ext cx="496089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760578" y="5584472"/>
            <a:ext cx="2976243" cy="1156896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39141"/>
          <a:stretch/>
        </p:blipFill>
        <p:spPr>
          <a:xfrm>
            <a:off x="8110636" y="1"/>
            <a:ext cx="4078189" cy="17728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42684" y="591774"/>
            <a:ext cx="796477" cy="460961"/>
          </a:xfrm>
          <a:prstGeom prst="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55052" y="-4936"/>
            <a:ext cx="309494" cy="385936"/>
          </a:xfrm>
          <a:prstGeom prst="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149730" y="657366"/>
            <a:ext cx="337170" cy="395369"/>
          </a:xfrm>
          <a:prstGeom prst="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601424" y="637794"/>
            <a:ext cx="309494" cy="385936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171913" y="637794"/>
            <a:ext cx="309494" cy="385936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9412786" y="647426"/>
            <a:ext cx="622420" cy="385936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3217</Words>
  <Application>Microsoft Office PowerPoint</Application>
  <PresentationFormat>Custom</PresentationFormat>
  <Paragraphs>951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Corbel</vt:lpstr>
      <vt:lpstr>Courier New</vt:lpstr>
      <vt:lpstr>Wingdings</vt:lpstr>
      <vt:lpstr>Digital Blue Tunnel 16x9</vt:lpstr>
      <vt:lpstr>Data Mining</vt:lpstr>
      <vt:lpstr>Lecturer</vt:lpstr>
      <vt:lpstr>Background</vt:lpstr>
      <vt:lpstr>What’s Data Mining?</vt:lpstr>
      <vt:lpstr>Application</vt:lpstr>
      <vt:lpstr>Data Mining vs. Traditional Programming</vt:lpstr>
      <vt:lpstr>Data Mining Example</vt:lpstr>
      <vt:lpstr>Data Mining Process</vt:lpstr>
      <vt:lpstr>Data Mining Process</vt:lpstr>
      <vt:lpstr>Data Mining Process</vt:lpstr>
      <vt:lpstr>Data Mining Example</vt:lpstr>
      <vt:lpstr>Data Mining Process</vt:lpstr>
      <vt:lpstr>Data Mining Process</vt:lpstr>
      <vt:lpstr>Data Mining Process</vt:lpstr>
      <vt:lpstr>Data Mining Process</vt:lpstr>
      <vt:lpstr>Data Mining Process</vt:lpstr>
      <vt:lpstr>Data Mining Process</vt:lpstr>
      <vt:lpstr>Process</vt:lpstr>
      <vt:lpstr>Evaluation Setup</vt:lpstr>
      <vt:lpstr>Data Representation - Dataset</vt:lpstr>
      <vt:lpstr>Data Representation - Instance</vt:lpstr>
      <vt:lpstr>Data Representation - Attribute</vt:lpstr>
      <vt:lpstr>Data Representation – Nominal Attribute</vt:lpstr>
      <vt:lpstr>Data Representation – Ordinal Attribute</vt:lpstr>
      <vt:lpstr>Data Representation – Interval Attribute</vt:lpstr>
      <vt:lpstr>Data Representation – Ratio Attribute</vt:lpstr>
      <vt:lpstr>Data Representation – Numeric Attribute</vt:lpstr>
      <vt:lpstr>Data Representation - Attribute</vt:lpstr>
      <vt:lpstr>Data Representation - Label</vt:lpstr>
      <vt:lpstr>Types of Learning</vt:lpstr>
      <vt:lpstr>Supervised Learning</vt:lpstr>
      <vt:lpstr>Unsupervised Learning</vt:lpstr>
      <vt:lpstr>Example: Cancer</vt:lpstr>
      <vt:lpstr>Example: Credit Scoring</vt:lpstr>
      <vt:lpstr>Example: Postal codes</vt:lpstr>
      <vt:lpstr>Lesson’s Learned</vt:lpstr>
      <vt:lpstr>WEKA</vt:lpstr>
      <vt:lpstr>WEKA – GUI Chooser</vt:lpstr>
      <vt:lpstr>WEKA – GUI Chooser</vt:lpstr>
      <vt:lpstr>WEKA - Explorer</vt:lpstr>
      <vt:lpstr>Input format</vt:lpstr>
      <vt:lpstr>ARFF file</vt:lpstr>
      <vt:lpstr>Exploring the Interface</vt:lpstr>
      <vt:lpstr>PowerPoint Presentation</vt:lpstr>
      <vt:lpstr>PowerPoint Presentation</vt:lpstr>
      <vt:lpstr>Exploring the Interface</vt:lpstr>
      <vt:lpstr>PowerPoint Presentation</vt:lpstr>
      <vt:lpstr>Exploring the Interface</vt:lpstr>
      <vt:lpstr>PowerPoint Presentation</vt:lpstr>
      <vt:lpstr>PowerPoint Presentation</vt:lpstr>
      <vt:lpstr>Exploring the Interface</vt:lpstr>
      <vt:lpstr>Exploring the Interface - 2</vt:lpstr>
      <vt:lpstr>Exploring the Interface - 3</vt:lpstr>
      <vt:lpstr>Look at assignment 1</vt:lpstr>
      <vt:lpstr>The end of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2015-02-03T08:14:57Z</dcterms:created>
  <dcterms:modified xsi:type="dcterms:W3CDTF">2017-07-23T05:00:51Z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