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>
        <p:scale>
          <a:sx n="93" d="100"/>
          <a:sy n="93" d="100"/>
        </p:scale>
        <p:origin x="-2154" y="-9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5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7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1AEC-63C6-4EF6-82EC-FC379A6CC943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D93B-13FA-454A-95DF-BB8BFDBB2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SparkFun-FTDI-Basic-Breakout-3-3V/dp/B004G52QR0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sp8266/Arduin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github.com/esp8266/Ardu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im-in-oakton/ESP8266Keger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tim-in-oakton/ESP8266Kegerato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754288" cy="37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006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Tim Meyer &amp; John Stamper</a:t>
            </a:r>
          </a:p>
          <a:p>
            <a:r>
              <a:rPr lang="en-US" dirty="0" smtClean="0"/>
              <a:t>timmeyer@  stamperj@ amazon.com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391400" cy="2133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 smtClean="0">
                <a:solidFill>
                  <a:schemeClr val="accent6"/>
                </a:solidFill>
              </a:rPr>
              <a:t>Put your stuff online for $2</a:t>
            </a:r>
            <a:r>
              <a:rPr lang="en-US" b="1" dirty="0" smtClean="0">
                <a:solidFill>
                  <a:schemeClr val="accent6"/>
                </a:solidFill>
              </a:rPr>
              <a:t/>
            </a:r>
            <a:br>
              <a:rPr lang="en-US" b="1" dirty="0" smtClean="0">
                <a:solidFill>
                  <a:schemeClr val="accent6"/>
                </a:solidFill>
              </a:rPr>
            </a:br>
            <a:r>
              <a:rPr lang="en-US" sz="3600" b="1" dirty="0" smtClean="0">
                <a:solidFill>
                  <a:schemeClr val="accent6"/>
                </a:solidFill>
              </a:rPr>
              <a:t>(fast, flexible &amp; easy to build</a:t>
            </a:r>
            <a:br>
              <a:rPr lang="en-US" sz="3600" b="1" dirty="0" smtClean="0">
                <a:solidFill>
                  <a:schemeClr val="accent6"/>
                </a:solidFill>
              </a:rPr>
            </a:br>
            <a:r>
              <a:rPr lang="en-US" sz="3600" b="1" dirty="0" err="1" smtClean="0">
                <a:solidFill>
                  <a:schemeClr val="accent6"/>
                </a:solidFill>
              </a:rPr>
              <a:t>IoT</a:t>
            </a:r>
            <a:r>
              <a:rPr lang="en-US" sz="3600" b="1" dirty="0" smtClean="0">
                <a:solidFill>
                  <a:schemeClr val="accent6"/>
                </a:solidFill>
              </a:rPr>
              <a:t> project using ESP8266</a:t>
            </a:r>
            <a:br>
              <a:rPr lang="en-US" sz="3600" b="1" dirty="0" smtClean="0">
                <a:solidFill>
                  <a:schemeClr val="accent6"/>
                </a:solidFill>
              </a:rPr>
            </a:br>
            <a:r>
              <a:rPr lang="en-US" sz="3600" b="1" dirty="0" smtClean="0">
                <a:solidFill>
                  <a:schemeClr val="accent6"/>
                </a:solidFill>
              </a:rPr>
              <a:t>&amp; AWS)</a:t>
            </a:r>
            <a:endParaRPr lang="en-US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B102 Bread Board 3.3V/ 5V Power Supply Module - Black 1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0980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51054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ESPWhat</a:t>
            </a:r>
            <a:r>
              <a:rPr lang="en-US" dirty="0" smtClean="0">
                <a:solidFill>
                  <a:schemeClr val="accent6"/>
                </a:solidFill>
              </a:rPr>
              <a:t> to Know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077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Tiny Modules are seriously hard to work with – magnify</a:t>
            </a:r>
          </a:p>
          <a:p>
            <a:r>
              <a:rPr lang="en-US" dirty="0" smtClean="0"/>
              <a:t>Prototype big, then </a:t>
            </a:r>
            <a:r>
              <a:rPr lang="en-US" dirty="0" err="1" smtClean="0"/>
              <a:t>debiggafy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All modules are 3.3V, you need a 3.3V FTDI serial thingy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www.amazon.com/SparkFun-FTDI-Basic-Breakout-3-3V/dp/B004G52QR0</a:t>
            </a:r>
            <a:r>
              <a:rPr lang="en-US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They can be power pigs when Transmitting</a:t>
            </a:r>
            <a:endParaRPr lang="en-US" sz="2400" dirty="0"/>
          </a:p>
          <a:p>
            <a:r>
              <a:rPr lang="en-US" dirty="0" smtClean="0"/>
              <a:t>(can pull over 200mA!!)</a:t>
            </a:r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Three GPIO are spoken for (GPIO 0,2,15) – tricky</a:t>
            </a:r>
          </a:p>
          <a:p>
            <a:r>
              <a:rPr lang="en-US" dirty="0" smtClean="0"/>
              <a:t>(pull 15 low and 2 high to boot, 0 controls flash/serial boot)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Espressif</a:t>
            </a:r>
            <a:r>
              <a:rPr lang="en-US" sz="2400" dirty="0" smtClean="0"/>
              <a:t> toolchain is not for beginners, use Arduino IDE instead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github.com/esp8266/Arduino</a:t>
            </a:r>
            <a:endParaRPr lang="en-US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9"/>
            <a:ext cx="45720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KISS Recipe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3340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Start big &amp; simple –</a:t>
            </a:r>
          </a:p>
          <a:p>
            <a:r>
              <a:rPr lang="en-US" sz="2800" dirty="0" smtClean="0"/>
              <a:t>ESP8266-201/12 + breadboard + Battery PS + FTDI</a:t>
            </a:r>
          </a:p>
          <a:p>
            <a:endParaRPr lang="en-US" sz="2800" dirty="0" smtClean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github.com/esp8266/Arduino</a:t>
            </a:r>
            <a:r>
              <a:rPr lang="en-US" sz="2400" dirty="0" smtClean="0"/>
              <a:t>  </a:t>
            </a:r>
            <a:r>
              <a:rPr lang="en-US" sz="2800" dirty="0" smtClean="0"/>
              <a:t>add ESP8266 to your Arduino IDE in 60 secs.  Wonderful</a:t>
            </a:r>
          </a:p>
          <a:p>
            <a:endParaRPr lang="en-US" sz="2800" dirty="0"/>
          </a:p>
          <a:p>
            <a:r>
              <a:rPr lang="en-US" sz="2800" dirty="0"/>
              <a:t>GPIO_15 needs to be pulled low to boot, GPI_0 is high to boot from flash, low to boot from serial (upload code), GPIO_2 needs to be high at boot</a:t>
            </a:r>
            <a:endParaRPr lang="en-US" sz="2800" dirty="0"/>
          </a:p>
          <a:p>
            <a:endParaRPr lang="en-US" sz="2600" dirty="0"/>
          </a:p>
        </p:txBody>
      </p:sp>
      <p:sp>
        <p:nvSpPr>
          <p:cNvPr id="4" name="AutoShape 2" descr="imap://tjmeyer%40gmail%2Ecom@imap.gmail.com:993/fetch%3EUID%3E/INBOX%3E38696?part=1.2&amp;type=image/jpeg&amp;filename=IMG_20150912_1108068_rewin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p://tjmeyer%40gmail%2Ecom@imap.gmail.com:993/fetch%3EUID%3E/INBOX%3E38696?part=1.2&amp;type=image/jpeg&amp;filename=IMG_20150912_1108068_rewind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1026"/>
            <a:ext cx="3342217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 descr="imap://tjmeyer%40gmail%2Ecom@imap.gmail.com:993/fetch%3EUID%3E/INBOX%3E38696?part=1.2&amp;type=image/jpeg&amp;filename=IMG_20150912_1108068_rewind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895600"/>
            <a:ext cx="334240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22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62484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ESPWhat</a:t>
            </a:r>
            <a:r>
              <a:rPr lang="en-US" dirty="0" smtClean="0">
                <a:solidFill>
                  <a:schemeClr val="accent6"/>
                </a:solidFill>
              </a:rPr>
              <a:t> to Know – Part 2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838200"/>
            <a:ext cx="80772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be bugs.   Be patient, Google &amp; ask</a:t>
            </a:r>
          </a:p>
          <a:p>
            <a:r>
              <a:rPr lang="en-US" sz="2800" dirty="0" smtClean="0"/>
              <a:t>This is more complex than Blink</a:t>
            </a:r>
          </a:p>
          <a:p>
            <a:endParaRPr lang="en-US" sz="2800" dirty="0"/>
          </a:p>
          <a:p>
            <a:r>
              <a:rPr lang="en-US" sz="2800" dirty="0" smtClean="0"/>
              <a:t>No HTTPS/TLS/SSL yet</a:t>
            </a:r>
          </a:p>
          <a:p>
            <a:endParaRPr lang="en-US" sz="2800" dirty="0"/>
          </a:p>
          <a:p>
            <a:r>
              <a:rPr lang="en-US" sz="2800" dirty="0" smtClean="0"/>
              <a:t>Web stuff often needs Base64, URI encoding (%20), HMAC/SHA, hex strings(F </a:t>
            </a:r>
            <a:r>
              <a:rPr lang="en-US" sz="2800" dirty="0"/>
              <a:t>≠ </a:t>
            </a:r>
            <a:r>
              <a:rPr lang="en-US" sz="2800" dirty="0" smtClean="0"/>
              <a:t>0F)…..</a:t>
            </a:r>
          </a:p>
          <a:p>
            <a:endParaRPr lang="en-US" sz="2800" dirty="0"/>
          </a:p>
          <a:p>
            <a:r>
              <a:rPr lang="en-US" sz="2800" dirty="0" smtClean="0"/>
              <a:t>Putty does 78200 bps</a:t>
            </a:r>
          </a:p>
          <a:p>
            <a:endParaRPr lang="en-US" sz="2800" dirty="0"/>
          </a:p>
          <a:p>
            <a:r>
              <a:rPr lang="en-US" sz="2800" dirty="0" smtClean="0"/>
              <a:t>Magic smoke is waiting to escape – 5v WILL kill it</a:t>
            </a:r>
          </a:p>
          <a:p>
            <a:endParaRPr lang="en-US" sz="2800" dirty="0"/>
          </a:p>
          <a:p>
            <a:r>
              <a:rPr lang="en-US" sz="2800" dirty="0" smtClean="0"/>
              <a:t>A reset a day keeps the migraine away</a:t>
            </a:r>
            <a:endParaRPr lang="en-US" sz="20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7170" name="Picture 2" descr="http://farmersrec.coopwebbuilder2.com/sites/farmersrec/files/page-images/louie_full_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1000"/>
            <a:ext cx="16097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5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72" y="35767"/>
            <a:ext cx="6553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What are you looking at??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457200" y="2362200"/>
            <a:ext cx="990600" cy="685800"/>
          </a:xfrm>
          <a:prstGeom prst="ca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ESP8266</a:t>
            </a:r>
            <a:endParaRPr lang="en-US" dirty="0"/>
          </a:p>
        </p:txBody>
      </p:sp>
      <p:pic>
        <p:nvPicPr>
          <p:cNvPr id="1027" name="Picture 3" descr="C:\Users\timmeyer\AppData\Local\Microsoft\Windows\Temporary Internet Files\Content.IE5\K96DZVZE\PngMedium-Wireless-WiFi-symbol-1-5900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0" y="1981200"/>
            <a:ext cx="360000" cy="4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457200" y="30480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72500" y="3048000"/>
            <a:ext cx="180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072" y="3472934"/>
            <a:ext cx="13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Flow sensors</a:t>
            </a:r>
            <a:endParaRPr lang="en-US" dirty="0"/>
          </a:p>
        </p:txBody>
      </p:sp>
      <p:pic>
        <p:nvPicPr>
          <p:cNvPr id="1028" name="Picture 4" descr="C:\Users\timmeyer\AppData\Local\Microsoft\Windows\Temporary Internet Files\Content.IE5\GNE80XD2\1400625045[1]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38"/>
          <a:stretch/>
        </p:blipFill>
        <p:spPr bwMode="auto">
          <a:xfrm>
            <a:off x="2463209" y="1153958"/>
            <a:ext cx="6680791" cy="46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1600200" y="2203800"/>
            <a:ext cx="3261360" cy="953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861560" y="2791072"/>
            <a:ext cx="836042" cy="924636"/>
            <a:chOff x="3605339" y="3501108"/>
            <a:chExt cx="836042" cy="924636"/>
          </a:xfrm>
        </p:grpSpPr>
        <p:pic>
          <p:nvPicPr>
            <p:cNvPr id="18" name="Picture 17" descr="SNS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3501108"/>
              <a:ext cx="731520" cy="73152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605339" y="4271856"/>
              <a:ext cx="83604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Amazon SNS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16856" y="2172096"/>
            <a:ext cx="836706" cy="1144652"/>
            <a:chOff x="5090872" y="2829368"/>
            <a:chExt cx="836706" cy="11446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829368"/>
              <a:ext cx="818264" cy="81826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5090872" y="3666243"/>
              <a:ext cx="83670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Amazon Lambda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477000" y="4757884"/>
            <a:ext cx="11306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Amazon </a:t>
            </a:r>
            <a:r>
              <a:rPr lang="en-US" sz="1000" dirty="0" err="1" smtClean="0">
                <a:latin typeface="Helvetica Neue"/>
                <a:ea typeface="Verdana" pitchFamily="34" charset="0"/>
                <a:cs typeface="Helvetica Neue"/>
              </a:rPr>
              <a:t>Elasticache</a:t>
            </a:r>
            <a:r>
              <a:rPr lang="en-US" sz="1000" dirty="0" smtClean="0">
                <a:latin typeface="Helvetica Neue"/>
                <a:ea typeface="Verdana" pitchFamily="34" charset="0"/>
                <a:cs typeface="Helvetica Neue"/>
              </a:rPr>
              <a:t> - </a:t>
            </a:r>
            <a:r>
              <a:rPr lang="en-US" sz="1000" dirty="0" err="1" smtClean="0">
                <a:latin typeface="Helvetica Neue"/>
                <a:ea typeface="Verdana" pitchFamily="34" charset="0"/>
                <a:cs typeface="Helvetica Neue"/>
              </a:rPr>
              <a:t>Redis</a:t>
            </a:r>
            <a:endParaRPr lang="en-US" sz="10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25" name="Picture 24" descr="Database_Amazon ElastiCache Redis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95" y="3843177"/>
            <a:ext cx="1003709" cy="1003709"/>
          </a:xfrm>
          <a:prstGeom prst="rect">
            <a:avLst/>
          </a:prstGeom>
        </p:spPr>
      </p:pic>
      <p:pic>
        <p:nvPicPr>
          <p:cNvPr id="26" name="Picture 25" descr="EC2-Instanc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366728"/>
            <a:ext cx="731520" cy="73152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43399" y="5165178"/>
            <a:ext cx="9361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Node.js </a:t>
            </a:r>
            <a:br>
              <a:rPr lang="en-US" sz="1000" dirty="0" smtClean="0">
                <a:latin typeface="Helvetica Neue"/>
                <a:cs typeface="Helvetica Neue"/>
              </a:rPr>
            </a:br>
            <a:r>
              <a:rPr lang="en-US" sz="1000" dirty="0" smtClean="0">
                <a:latin typeface="Helvetica Neue"/>
                <a:cs typeface="Helvetica Neue"/>
              </a:rPr>
              <a:t>on Amazon EC2</a:t>
            </a:r>
            <a:endParaRPr lang="en-US" sz="1000" dirty="0">
              <a:latin typeface="Helvetica Neue"/>
              <a:cs typeface="Helvetica Neue"/>
            </a:endParaRPr>
          </a:p>
        </p:txBody>
      </p:sp>
      <p:pic>
        <p:nvPicPr>
          <p:cNvPr id="28" name="Picture 27" descr="User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0" y="5009636"/>
            <a:ext cx="731520" cy="7315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3611" y="5767625"/>
            <a:ext cx="4717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smtClean="0">
                <a:latin typeface="Helvetica Neue"/>
                <a:cs typeface="Helvetica Neue"/>
              </a:rPr>
              <a:t>users</a:t>
            </a:r>
            <a:endParaRPr lang="en-US" sz="1000" dirty="0">
              <a:latin typeface="Helvetica Neue"/>
              <a:cs typeface="Helvetica Neue"/>
            </a:endParaRPr>
          </a:p>
        </p:txBody>
      </p:sp>
      <p:cxnSp>
        <p:nvCxnSpPr>
          <p:cNvPr id="1025" name="Straight Arrow Connector 1024"/>
          <p:cNvCxnSpPr>
            <a:endCxn id="20" idx="1"/>
          </p:cNvCxnSpPr>
          <p:nvPr/>
        </p:nvCxnSpPr>
        <p:spPr>
          <a:xfrm flipV="1">
            <a:off x="5837458" y="2581228"/>
            <a:ext cx="793926" cy="312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endCxn id="25" idx="0"/>
          </p:cNvCxnSpPr>
          <p:nvPr/>
        </p:nvCxnSpPr>
        <p:spPr>
          <a:xfrm>
            <a:off x="7051249" y="3429000"/>
            <a:ext cx="1" cy="4141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25" idx="1"/>
            <a:endCxn id="26" idx="3"/>
          </p:cNvCxnSpPr>
          <p:nvPr/>
        </p:nvCxnSpPr>
        <p:spPr>
          <a:xfrm flipH="1">
            <a:off x="5227320" y="4345032"/>
            <a:ext cx="1322075" cy="3874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/>
          <p:cNvCxnSpPr>
            <a:stCxn id="28" idx="3"/>
            <a:endCxn id="26" idx="1"/>
          </p:cNvCxnSpPr>
          <p:nvPr/>
        </p:nvCxnSpPr>
        <p:spPr>
          <a:xfrm flipV="1">
            <a:off x="1132500" y="4732488"/>
            <a:ext cx="3363300" cy="642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Box 1039"/>
          <p:cNvSpPr txBox="1"/>
          <p:nvPr/>
        </p:nvSpPr>
        <p:spPr>
          <a:xfrm>
            <a:off x="2307624" y="1519535"/>
            <a:ext cx="1474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Crypto signed</a:t>
            </a:r>
          </a:p>
          <a:p>
            <a:r>
              <a:rPr lang="en-US" dirty="0" smtClean="0"/>
              <a:t>RESTful call</a:t>
            </a:r>
          </a:p>
          <a:p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70242" y="5297283"/>
            <a:ext cx="1304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Web</a:t>
            </a:r>
            <a:br>
              <a:rPr lang="en-US" dirty="0" smtClean="0"/>
            </a:b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45341" y="4732488"/>
            <a:ext cx="831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Web</a:t>
            </a:r>
            <a:br>
              <a:rPr lang="en-US" dirty="0" smtClean="0"/>
            </a:b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38518" y="2091338"/>
            <a:ext cx="83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</a:t>
            </a:r>
          </a:p>
          <a:p>
            <a:r>
              <a:rPr lang="en-US" dirty="0" smtClean="0"/>
              <a:t>(JSON)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162800" y="3472934"/>
            <a:ext cx="147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pic>
        <p:nvPicPr>
          <p:cNvPr id="1042" name="Picture 7" descr="C:\Users\timmeyer\AppData\Local\Microsoft\Windows\Temporary Internet Files\Content.IE5\Z240JYDW\beer-311090_64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01" y="3842266"/>
            <a:ext cx="669925" cy="87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7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60198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Widget – ESP8266 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534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$2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SoC</a:t>
            </a:r>
            <a:r>
              <a:rPr lang="en-US" dirty="0" smtClean="0"/>
              <a:t> – wireless client, AP, </a:t>
            </a:r>
            <a:br>
              <a:rPr lang="en-US" dirty="0" smtClean="0"/>
            </a:br>
            <a:r>
              <a:rPr lang="en-US" dirty="0" smtClean="0"/>
              <a:t>webserver, </a:t>
            </a:r>
            <a:r>
              <a:rPr lang="en-US" dirty="0"/>
              <a:t>A</a:t>
            </a:r>
            <a:r>
              <a:rPr lang="en-US" dirty="0" smtClean="0"/>
              <a:t>rduino IDE compatible</a:t>
            </a:r>
          </a:p>
          <a:p>
            <a:r>
              <a:rPr lang="en-US" dirty="0" smtClean="0"/>
              <a:t>At boot reads config (wireless, credentials, </a:t>
            </a:r>
            <a:br>
              <a:rPr lang="en-US" dirty="0" smtClean="0"/>
            </a:br>
            <a:r>
              <a:rPr lang="en-US" dirty="0" smtClean="0"/>
              <a:t>SNS topic and endpoint) from EEPROM, connects to </a:t>
            </a:r>
            <a:r>
              <a:rPr lang="en-US" dirty="0" err="1" smtClean="0"/>
              <a:t>wifi</a:t>
            </a:r>
            <a:r>
              <a:rPr lang="en-US" dirty="0" smtClean="0"/>
              <a:t>, dips NTP, waits for beer flow</a:t>
            </a:r>
          </a:p>
          <a:p>
            <a:r>
              <a:rPr lang="en-US" dirty="0" smtClean="0"/>
              <a:t>On flow, posts JSON messages to SNS via secure signed RESTful call to SNS (v4 signature)</a:t>
            </a:r>
          </a:p>
          <a:p>
            <a:r>
              <a:rPr lang="en-US" dirty="0" smtClean="0"/>
              <a:t>If config </a:t>
            </a:r>
            <a:r>
              <a:rPr lang="en-US" dirty="0" err="1" smtClean="0"/>
              <a:t>borks</a:t>
            </a:r>
            <a:r>
              <a:rPr lang="en-US" dirty="0" smtClean="0"/>
              <a:t>, widget turns into AP and web server, accepts config details, restarts</a:t>
            </a:r>
          </a:p>
          <a:p>
            <a:r>
              <a:rPr lang="en-US" sz="2600" dirty="0" smtClean="0">
                <a:hlinkClick r:id="rId2"/>
              </a:rPr>
              <a:t>https://github.com/tim-in-oakton/ESP8266Kegerator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t="11740" r="22580" b="27586"/>
          <a:stretch/>
        </p:blipFill>
        <p:spPr bwMode="auto">
          <a:xfrm>
            <a:off x="6817131" y="0"/>
            <a:ext cx="23260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00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SNS and Lambda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554685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SNS is a pub/sub messaging service</a:t>
            </a:r>
          </a:p>
          <a:p>
            <a:r>
              <a:rPr lang="en-US" dirty="0" smtClean="0"/>
              <a:t>Supports email, SMS, Lambda, SQS, HTTP/HTTPS, Mobile Push</a:t>
            </a:r>
          </a:p>
          <a:p>
            <a:r>
              <a:rPr lang="en-US" dirty="0" smtClean="0"/>
              <a:t>Lambda is event-driven managed stateless compute</a:t>
            </a:r>
          </a:p>
          <a:p>
            <a:r>
              <a:rPr lang="en-US" dirty="0" smtClean="0"/>
              <a:t>Supports 1.5GB memory and 60 seconds of runtime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ode.js</a:t>
            </a:r>
            <a:r>
              <a:rPr lang="en-US" dirty="0" smtClean="0"/>
              <a:t> and Java8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384" r="5384"/>
          <a:stretch>
            <a:fillRect/>
          </a:stretch>
        </p:blipFill>
        <p:spPr>
          <a:xfrm>
            <a:off x="6158008" y="1287221"/>
            <a:ext cx="2323525" cy="260392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50" y="3891142"/>
            <a:ext cx="2966858" cy="29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n</a:t>
            </a:r>
            <a:r>
              <a:rPr lang="en-US" dirty="0" err="1" smtClean="0">
                <a:solidFill>
                  <a:schemeClr val="accent6"/>
                </a:solidFill>
              </a:rPr>
              <a:t>ode.js</a:t>
            </a:r>
            <a:r>
              <a:rPr lang="en-US" dirty="0" smtClean="0">
                <a:solidFill>
                  <a:schemeClr val="accent6"/>
                </a:solidFill>
              </a:rPr>
              <a:t> and </a:t>
            </a:r>
            <a:r>
              <a:rPr lang="en-US" dirty="0" err="1" smtClean="0">
                <a:solidFill>
                  <a:schemeClr val="accent6"/>
                </a:solidFill>
              </a:rPr>
              <a:t>Elasticache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5384" r="5384"/>
          <a:stretch>
            <a:fillRect/>
          </a:stretch>
        </p:blipFill>
        <p:spPr>
          <a:xfrm>
            <a:off x="5910112" y="1016610"/>
            <a:ext cx="2776688" cy="3111767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2552" y="1600200"/>
            <a:ext cx="5209263" cy="4525963"/>
          </a:xfrm>
        </p:spPr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is </a:t>
            </a:r>
            <a:r>
              <a:rPr lang="en-US" dirty="0"/>
              <a:t>a JavaScript runtime built on </a:t>
            </a:r>
            <a:r>
              <a:rPr lang="en-US" dirty="0" smtClean="0"/>
              <a:t>Chrome’s V8 </a:t>
            </a:r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vent</a:t>
            </a:r>
            <a:r>
              <a:rPr lang="en-US" dirty="0"/>
              <a:t>-driven, non-blocking I/O model that </a:t>
            </a:r>
            <a:r>
              <a:rPr lang="en-US" dirty="0" smtClean="0"/>
              <a:t>make </a:t>
            </a:r>
            <a:r>
              <a:rPr lang="en-US" dirty="0"/>
              <a:t>it lightweight and </a:t>
            </a:r>
            <a:r>
              <a:rPr lang="en-US" dirty="0" smtClean="0"/>
              <a:t>efficient</a:t>
            </a:r>
            <a:endParaRPr lang="en-US" dirty="0"/>
          </a:p>
          <a:p>
            <a:r>
              <a:rPr lang="en-US" dirty="0" err="1" smtClean="0"/>
              <a:t>Elasticache</a:t>
            </a:r>
            <a:r>
              <a:rPr lang="en-US" dirty="0" smtClean="0"/>
              <a:t> is an in-memory caching service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Memcached</a:t>
            </a:r>
            <a:r>
              <a:rPr lang="en-US" dirty="0" smtClean="0"/>
              <a:t> and </a:t>
            </a:r>
            <a:r>
              <a:rPr lang="en-US" dirty="0" err="1" smtClean="0"/>
              <a:t>Redis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376" y="3974081"/>
            <a:ext cx="2390987" cy="23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How does it work together??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Pull the tap, impeller pulses trigger ISR on 8266</a:t>
            </a:r>
          </a:p>
          <a:p>
            <a:r>
              <a:rPr lang="en-US" dirty="0" smtClean="0"/>
              <a:t>Widget Posts JSON beer-event to SNS using RESTful  signed call (http </a:t>
            </a:r>
            <a:r>
              <a:rPr lang="en-US" dirty="0" err="1" smtClean="0"/>
              <a:t>gett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Lambda function is subscribed to SNS topic, runs when event is posted – it updates REDIS </a:t>
            </a:r>
            <a:r>
              <a:rPr lang="en-US" dirty="0" err="1" smtClean="0"/>
              <a:t>datastore</a:t>
            </a:r>
            <a:endParaRPr lang="en-US" dirty="0" smtClean="0"/>
          </a:p>
          <a:p>
            <a:r>
              <a:rPr lang="en-US" dirty="0" err="1" smtClean="0"/>
              <a:t>Redis</a:t>
            </a:r>
            <a:r>
              <a:rPr lang="en-US" dirty="0" smtClean="0"/>
              <a:t> maintains state of beer - # pulls, last beer volume, cumulative volume</a:t>
            </a:r>
          </a:p>
          <a:p>
            <a:r>
              <a:rPr lang="en-US" dirty="0" smtClean="0"/>
              <a:t>Node.js server listens on port 80, serves simple page that pulls from </a:t>
            </a:r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(all services fit in AWS free usage tier)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4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Do something cool and share!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github.com/tim-in-oakton/ESP8266Kegerator</a:t>
            </a:r>
            <a:endParaRPr lang="en-US" dirty="0" smtClean="0"/>
          </a:p>
          <a:p>
            <a:r>
              <a:rPr lang="en-US" dirty="0" smtClean="0"/>
              <a:t>All code posted</a:t>
            </a:r>
          </a:p>
          <a:p>
            <a:r>
              <a:rPr lang="en-US" dirty="0" smtClean="0"/>
              <a:t>Schematics, documentation, 3d models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74" y="3200400"/>
            <a:ext cx="40979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32" y="4572000"/>
            <a:ext cx="32087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00400"/>
            <a:ext cx="3412905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89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47800"/>
            <a:ext cx="3754288" cy="376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5029200" cy="685800"/>
          </a:xfrm>
        </p:spPr>
        <p:txBody>
          <a:bodyPr/>
          <a:lstStyle/>
          <a:p>
            <a:r>
              <a:rPr lang="en-US" dirty="0" smtClean="0"/>
              <a:t>Super simple get-going guide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391400" cy="2133600"/>
          </a:xfrm>
        </p:spPr>
        <p:txBody>
          <a:bodyPr>
            <a:normAutofit/>
          </a:bodyPr>
          <a:lstStyle/>
          <a:p>
            <a:pPr algn="l"/>
            <a:r>
              <a:rPr lang="en-US" sz="5300" b="1" dirty="0" smtClean="0">
                <a:solidFill>
                  <a:schemeClr val="accent6"/>
                </a:solidFill>
              </a:rPr>
              <a:t>ESP8266 Quick Start</a:t>
            </a:r>
            <a:br>
              <a:rPr lang="en-US" sz="5300" b="1" dirty="0" smtClean="0">
                <a:solidFill>
                  <a:schemeClr val="accent6"/>
                </a:solidFill>
              </a:rPr>
            </a:br>
            <a:r>
              <a:rPr lang="en-US" sz="3600" b="1" dirty="0" smtClean="0">
                <a:solidFill>
                  <a:schemeClr val="accent6"/>
                </a:solidFill>
              </a:rPr>
              <a:t>(using Arduino IDE)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3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3703339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6"/>
                </a:solidFill>
              </a:rPr>
              <a:t>ESPWhat</a:t>
            </a:r>
            <a:r>
              <a:rPr lang="en-US" dirty="0" smtClean="0">
                <a:solidFill>
                  <a:schemeClr val="accent6"/>
                </a:solidFill>
              </a:rPr>
              <a:t>? 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556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ESP8266 = Chip (System-on-Chip from </a:t>
            </a:r>
            <a:r>
              <a:rPr lang="en-US" sz="2400" dirty="0" err="1" smtClean="0"/>
              <a:t>Espressif</a:t>
            </a:r>
            <a:r>
              <a:rPr lang="en-US" sz="2400" dirty="0" smtClean="0"/>
              <a:t>…..   CHEAP, highly integrated micro/</a:t>
            </a:r>
            <a:r>
              <a:rPr lang="en-US" sz="2400" dirty="0" err="1" smtClean="0"/>
              <a:t>wifi</a:t>
            </a:r>
            <a:r>
              <a:rPr lang="en-US" sz="2400" dirty="0" smtClean="0"/>
              <a:t>/memory system)</a:t>
            </a:r>
          </a:p>
          <a:p>
            <a:endParaRPr lang="en-US" sz="2400" dirty="0"/>
          </a:p>
          <a:p>
            <a:r>
              <a:rPr lang="en-US" sz="2400" dirty="0" smtClean="0"/>
              <a:t>Ton of modules using this chip – </a:t>
            </a:r>
            <a:br>
              <a:rPr lang="en-US" sz="2400" dirty="0" smtClean="0"/>
            </a:br>
            <a:r>
              <a:rPr lang="en-US" sz="2400" dirty="0" smtClean="0"/>
              <a:t>ESP8266-01 to -12, -201 (all are tiny)</a:t>
            </a:r>
          </a:p>
          <a:p>
            <a:endParaRPr lang="en-US" sz="2400" dirty="0"/>
          </a:p>
          <a:p>
            <a:r>
              <a:rPr lang="en-US" sz="2400" dirty="0" err="1" smtClean="0"/>
              <a:t>Breakoutboards</a:t>
            </a:r>
            <a:r>
              <a:rPr lang="en-US" sz="2400" dirty="0" smtClean="0"/>
              <a:t> and piggybacks available</a:t>
            </a:r>
          </a:p>
          <a:p>
            <a:endParaRPr lang="en-US" sz="2400" dirty="0"/>
          </a:p>
          <a:p>
            <a:r>
              <a:rPr lang="en-US" sz="2400" dirty="0" err="1" smtClean="0"/>
              <a:t>Wifi</a:t>
            </a:r>
            <a:r>
              <a:rPr lang="en-US" sz="2400" dirty="0" smtClean="0"/>
              <a:t> 802.11bgn(</a:t>
            </a:r>
            <a:r>
              <a:rPr lang="en-US" sz="2400" dirty="0" err="1" smtClean="0"/>
              <a:t>adhoc</a:t>
            </a:r>
            <a:r>
              <a:rPr lang="en-US" sz="2400" dirty="0" smtClean="0"/>
              <a:t>, client, AP), TCPIP stack, low power modes, 32 bit CPU, integrated w flash &amp; EEPROM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http://espressif.com/wp-content/uploads/2014/05/esp8266-ch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3555"/>
            <a:ext cx="2188013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ecx.images-amazon.com/images/I/415Tdwwd54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113088"/>
            <a:ext cx="1467492" cy="14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fro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64892"/>
            <a:ext cx="2533961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s2.electrodragon.com/wp-content/uploads/2014/10/ESP8266-IO-SMD-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0" t="18155" r="10110" b="27090"/>
          <a:stretch/>
        </p:blipFill>
        <p:spPr bwMode="auto">
          <a:xfrm>
            <a:off x="4572000" y="5353978"/>
            <a:ext cx="1813458" cy="133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981700" y="3846834"/>
            <a:ext cx="3429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ESP8266-03</a:t>
            </a:r>
          </a:p>
          <a:p>
            <a:r>
              <a:rPr lang="en-US" sz="2000" dirty="0" smtClean="0"/>
              <a:t>512K FLASH</a:t>
            </a:r>
          </a:p>
          <a:p>
            <a:r>
              <a:rPr lang="en-US" sz="2000" dirty="0" smtClean="0"/>
              <a:t>64K </a:t>
            </a:r>
            <a:r>
              <a:rPr lang="en-US" sz="2000" dirty="0" err="1" smtClean="0"/>
              <a:t>inst</a:t>
            </a:r>
            <a:r>
              <a:rPr lang="en-US" sz="2000" dirty="0" smtClean="0"/>
              <a:t> RAM</a:t>
            </a:r>
            <a:r>
              <a:rPr lang="en-US" sz="1600" dirty="0" smtClean="0"/>
              <a:t>/96K Data</a:t>
            </a:r>
          </a:p>
          <a:p>
            <a:r>
              <a:rPr lang="en-US" sz="2000" dirty="0" smtClean="0"/>
              <a:t>1K EEPROM</a:t>
            </a:r>
          </a:p>
          <a:p>
            <a:r>
              <a:rPr lang="en-US" sz="2000" dirty="0" smtClean="0"/>
              <a:t>7 GPIO, I2C, UART, Serial</a:t>
            </a:r>
          </a:p>
          <a:p>
            <a:r>
              <a:rPr lang="en-US" sz="2000" dirty="0" smtClean="0"/>
              <a:t>Teeny weeny</a:t>
            </a:r>
          </a:p>
        </p:txBody>
      </p:sp>
    </p:spTree>
    <p:extLst>
      <p:ext uri="{BB962C8B-B14F-4D97-AF65-F5344CB8AC3E}">
        <p14:creationId xmlns:p14="http://schemas.microsoft.com/office/powerpoint/2010/main" val="9084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483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Put your stuff online for $2 (fast, flexible &amp; easy to build IoT project using ESP8266 &amp; AWS)</vt:lpstr>
      <vt:lpstr>What are you looking at??</vt:lpstr>
      <vt:lpstr>Widget – ESP8266 </vt:lpstr>
      <vt:lpstr>SNS and Lambda</vt:lpstr>
      <vt:lpstr>node.js and Elasticache</vt:lpstr>
      <vt:lpstr>How does it work together??</vt:lpstr>
      <vt:lpstr>Do something cool and share!</vt:lpstr>
      <vt:lpstr>ESP8266 Quick Start (using Arduino IDE)</vt:lpstr>
      <vt:lpstr>ESPWhat?  </vt:lpstr>
      <vt:lpstr>ESPWhat to Know </vt:lpstr>
      <vt:lpstr>KISS Recipe</vt:lpstr>
      <vt:lpstr>ESPWhat to Know – Part 2 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Kegerator talking to AWS</dc:title>
  <dc:creator>Tim Meyer</dc:creator>
  <cp:lastModifiedBy>Tim Meyer</cp:lastModifiedBy>
  <cp:revision>18</cp:revision>
  <dcterms:created xsi:type="dcterms:W3CDTF">2015-09-11T19:02:28Z</dcterms:created>
  <dcterms:modified xsi:type="dcterms:W3CDTF">2015-09-12T15:32:49Z</dcterms:modified>
</cp:coreProperties>
</file>