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3" r:id="rId2"/>
    <p:sldMasterId id="2147483677" r:id="rId3"/>
  </p:sldMasterIdLst>
  <p:notesMasterIdLst>
    <p:notesMasterId r:id="rId15"/>
  </p:notesMasterIdLst>
  <p:sldIdLst>
    <p:sldId id="499" r:id="rId4"/>
    <p:sldId id="610" r:id="rId5"/>
    <p:sldId id="559" r:id="rId6"/>
    <p:sldId id="598" r:id="rId7"/>
    <p:sldId id="608" r:id="rId8"/>
    <p:sldId id="607" r:id="rId9"/>
    <p:sldId id="605" r:id="rId10"/>
    <p:sldId id="606" r:id="rId11"/>
    <p:sldId id="611" r:id="rId12"/>
    <p:sldId id="609" r:id="rId13"/>
    <p:sldId id="560" r:id="rId14"/>
  </p:sldIdLst>
  <p:sldSz cx="9144000" cy="5143500" type="screen16x9"/>
  <p:notesSz cx="7010400" cy="9223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52" clrIdx="0"/>
  <p:cmAuthor id="1" name="User" initials="U" lastIdx="1" clrIdx="1"/>
  <p:cmAuthor id="2" name="Clavarino,Cristina" initials="C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64C"/>
    <a:srgbClr val="595A5D"/>
    <a:srgbClr val="FEC46F"/>
    <a:srgbClr val="FFF8AE"/>
    <a:srgbClr val="E6AF00"/>
    <a:srgbClr val="FFFAD0"/>
    <a:srgbClr val="414042"/>
    <a:srgbClr val="FFFFFF"/>
    <a:srgbClr val="909090"/>
    <a:srgbClr val="8E9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1489" autoAdjust="0"/>
  </p:normalViewPr>
  <p:slideViewPr>
    <p:cSldViewPr showGuides="1">
      <p:cViewPr>
        <p:scale>
          <a:sx n="106" d="100"/>
          <a:sy n="106" d="100"/>
        </p:scale>
        <p:origin x="-990" y="-29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692150"/>
            <a:ext cx="6149975" cy="3459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57" tIns="46378" rIns="92757" bIns="4637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2757" tIns="46378" rIns="92757" bIns="46378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5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05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3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presentation, we’ll look at how Enterprises are using AWS</a:t>
            </a:r>
            <a:r>
              <a:rPr lang="en-US" baseline="0" dirty="0" smtClean="0"/>
              <a:t>, but before we do so, let me give you a quick overview of AWS and why enterprises are choosing AWS for running their diverse workloads. 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9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9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90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9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presentation, we’ll look at how Enterprises are using AWS</a:t>
            </a:r>
            <a:r>
              <a:rPr lang="en-US" baseline="0" dirty="0" smtClean="0"/>
              <a:t>, but before we do so, let me give you a quick overview of AWS and why enterprises are choosing AWS for running their diverse workloads. 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9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9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05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2465665"/>
            <a:ext cx="8686800" cy="58477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>
              <a:buNone/>
              <a:defRPr sz="3200" b="1">
                <a:solidFill>
                  <a:srgbClr val="F593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039725"/>
            <a:ext cx="8686800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190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A0270D83-A9BE-4739-BF78-482AA6EAFB84}" type="datetimeFigureOut">
              <a:rPr lang="en-US" smtClean="0">
                <a:solidFill>
                  <a:prstClr val="black"/>
                </a:solidFill>
              </a:rPr>
              <a:pPr defTabSz="914400"/>
              <a:t>9/11/2015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76E31187-5D2E-4633-B4AD-5D1CF5DB7711}" type="slidenum">
              <a:rPr 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7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A0270D83-A9BE-4739-BF78-482AA6EAFB84}" type="datetimeFigureOut">
              <a:rPr lang="en-US" smtClean="0">
                <a:solidFill>
                  <a:prstClr val="black"/>
                </a:solidFill>
              </a:rPr>
              <a:pPr defTabSz="914400"/>
              <a:t>9/11/2015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76E31187-5D2E-4633-B4AD-5D1CF5DB7711}" type="slidenum">
              <a:rPr 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8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60" y="163359"/>
            <a:ext cx="8678240" cy="503392"/>
          </a:xfrm>
          <a:prstGeom prst="rect">
            <a:avLst/>
          </a:prstGeom>
        </p:spPr>
        <p:txBody>
          <a:bodyPr anchor="t" anchorCtr="0"/>
          <a:lstStyle>
            <a:lvl1pPr>
              <a:defRPr sz="2400">
                <a:solidFill>
                  <a:srgbClr val="F593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9150"/>
            <a:ext cx="8651288" cy="3745856"/>
          </a:xfrm>
          <a:prstGeom prst="rect">
            <a:avLst/>
          </a:prstGeom>
        </p:spPr>
        <p:txBody>
          <a:bodyPr/>
          <a:lstStyle>
            <a:lvl1pPr marL="196850" indent="-196850">
              <a:buClr>
                <a:srgbClr val="F59300"/>
              </a:buClr>
              <a:buSzPct val="80000"/>
              <a:buFont typeface="Wingdings 2" pitchFamily="18" charset="2"/>
              <a:buChar char="®"/>
              <a:defRPr sz="1600">
                <a:solidFill>
                  <a:srgbClr val="535353"/>
                </a:solidFill>
                <a:latin typeface="Arial" pitchFamily="34" charset="0"/>
                <a:cs typeface="Arial" pitchFamily="34" charset="0"/>
              </a:defRPr>
            </a:lvl1pPr>
            <a:lvl2pPr marL="682625" indent="-225425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 2" pitchFamily="18" charset="2"/>
              <a:buChar char="®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100138" indent="-185738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 2" pitchFamily="18" charset="2"/>
              <a:buChar char="®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550988" indent="-179388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 2" pitchFamily="18" charset="2"/>
              <a:buChar char="®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014538" indent="-185738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 2" pitchFamily="18" charset="2"/>
              <a:buChar char="®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5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4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1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AA92-C7A3-449C-B236-5D0DEE29F3DD}" type="datetimeFigureOut">
              <a:rPr lang="en-US" smtClean="0"/>
              <a:t>9/11/2015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CFD5-4B43-463C-BDBE-B480E9A705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29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1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8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ECC-A1CD-3A45-A319-FA5814899B6D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AA92-C7A3-449C-B236-5D0DEE29F3DD}" type="datetimeFigureOut">
              <a:rPr lang="en-US" smtClean="0"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FCFD5-4B43-463C-BDBE-B480E9A705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2768" y="4779381"/>
            <a:ext cx="704032" cy="2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Year 2013\Amazon\Power Point\AWS PPT Template_aws_sales_kickoff.ai\Template_subsection_b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042851"/>
            <a:ext cx="9144000" cy="2100648"/>
          </a:xfrm>
          <a:prstGeom prst="rect">
            <a:avLst/>
          </a:prstGeom>
          <a:noFill/>
        </p:spPr>
      </p:pic>
      <p:pic>
        <p:nvPicPr>
          <p:cNvPr id="4" name="Picture 2" descr="http://www.startuparty.com/wp-content/uploads/2012/05/AWS_Logo_Web1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772400" y="209550"/>
            <a:ext cx="1016000" cy="38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84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7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-3810" y="4857750"/>
            <a:ext cx="9149715" cy="285750"/>
          </a:xfrm>
          <a:prstGeom prst="rect">
            <a:avLst/>
          </a:prstGeom>
          <a:solidFill>
            <a:srgbClr val="231F20"/>
          </a:solidFill>
          <a:ln w="9525" algn="ctr">
            <a:solidFill>
              <a:srgbClr val="231F20"/>
            </a:solidFill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41444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0" y="4947106"/>
            <a:ext cx="3429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buClr>
                <a:srgbClr val="4F81BD"/>
              </a:buClr>
              <a:buSzPct val="80000"/>
              <a:defRPr/>
            </a:pPr>
            <a:r>
              <a:rPr lang="en-US" sz="800" dirty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Amazon Web Services Confidential – Shared Under NDA</a:t>
            </a:r>
            <a:endParaRPr lang="en-US" sz="80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http://www.startuparty.com/wp-content/uploads/2012/05/AWS_Logo_Web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772400" y="162654"/>
            <a:ext cx="10160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187560" y="666750"/>
            <a:ext cx="86868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69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7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immeyer@amazon.com" TargetMode="External"/><Relationship Id="rId2" Type="http://schemas.openxmlformats.org/officeDocument/2006/relationships/hyperlink" Target="mailto:stamperj@amazon.com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819150"/>
            <a:ext cx="188036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786" y="2724150"/>
            <a:ext cx="5712439" cy="100114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Danaher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June 2015 Kaizen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47899"/>
            <a:ext cx="3261957" cy="19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86099"/>
            <a:ext cx="1967218" cy="73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39253" y="4032200"/>
            <a:ext cx="2693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AWS update, beliefs, strategy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7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285750"/>
            <a:ext cx="419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We Believe</a:t>
            </a:r>
          </a:p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IT </a:t>
            </a:r>
          </a:p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should be</a:t>
            </a:r>
          </a:p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Fast, </a:t>
            </a:r>
          </a:p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Flexible, and</a:t>
            </a:r>
          </a:p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156620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57150"/>
            <a:ext cx="794385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Cost – approaches to reducing cost of AWS</a:t>
            </a:r>
          </a:p>
          <a:p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Scale of Platform – “Be a customer”, 48 price reductions to date, April 2014 saw wide and deep price reductions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Reserved Instances – buy a reservation, lower TCO 40-70%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Turn off servers when not in use (engineering, hygiene)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Right-size infrastructure – 50% reduction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Scale of Use (5-10% reduction on RI &amp; S3 costs with use)</a:t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Trusted Advisor Tool to make recommendations (Bus/Ent Sup)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Continually optimize – tag everything, leverage the platform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EDP/EAP – modest discount/incentive for prepaid commitment to significant growth ($1M/yr min, 20% growth, 5% discount)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TCO support – AWS TCO team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86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285750"/>
            <a:ext cx="7315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We Believe IT should be</a:t>
            </a:r>
          </a:p>
          <a:p>
            <a:endParaRPr lang="en-US" sz="4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Fast, </a:t>
            </a:r>
          </a:p>
          <a:p>
            <a:pPr algn="ctr"/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Flexible, </a:t>
            </a:r>
          </a:p>
          <a:p>
            <a:pPr algn="ctr"/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40110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365" y="285750"/>
            <a:ext cx="8839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Believe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 the fullness of time, most applications will be live in a cloud. 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Running a very high volume global business at modest margins will be very attractive to customers.  This is our model.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No customer ever wants to pay more for something.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Enterprise cloud adoption will be the biggest technological transformation of our generation, it will unleash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tremendous competitive innovation.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09550"/>
            <a:ext cx="794385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AWS Update – since re:Invent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Most new services announced are available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2015 is trending well above 2014 rate of innovation, LOT of new things lined up for re:Invent 2015.  Watch our blog.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Registration is open for 2015 re:Invent, Oct 6-9, Las Vegas, use code </a:t>
            </a:r>
            <a:r>
              <a:rPr lang="en-US" sz="2400" dirty="0" smtClean="0"/>
              <a:t>SALNAMMN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for $400 discount (before June 9!)</a:t>
            </a:r>
          </a:p>
          <a:p>
            <a:endParaRPr lang="en-US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Danaher annual quality survey – 6.93 – THANKS!!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Tons of activity across Danaher OpCo’s, critical mass building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New certification streams, lot of new training, 2100 ISVs now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923835"/>
          </a:xfrm>
        </p:spPr>
        <p:txBody>
          <a:bodyPr/>
          <a:lstStyle/>
          <a:p>
            <a:r>
              <a:rPr lang="en-US" sz="3200" dirty="0" smtClean="0"/>
              <a:t>Roadmap – AWS directional investment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515 new major features/services in 2014</a:t>
            </a:r>
            <a:br>
              <a:rPr lang="en-US" dirty="0" smtClean="0"/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12395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Mobile/IoT/Connected Devices, 2lemetry, re:Invent unveil – Is Danaher/DL interested in Alpha access</a:t>
            </a:r>
            <a:r>
              <a:rPr lang="en-US" sz="2400" dirty="0" smtClean="0">
                <a:solidFill>
                  <a:schemeClr val="accent6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Major push towards Mobile Analytics, Kinesis, Lambda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Database-aaS </a:t>
            </a:r>
            <a:r>
              <a:rPr lang="en-US" sz="2400" dirty="0">
                <a:solidFill>
                  <a:schemeClr val="accent6"/>
                </a:solidFill>
              </a:rPr>
              <a:t>– Aurora, RDBMS Migration tool, X-region red, larger DB </a:t>
            </a:r>
            <a:r>
              <a:rPr lang="en-US" sz="2400" dirty="0" smtClean="0">
                <a:solidFill>
                  <a:schemeClr val="accent6"/>
                </a:solidFill>
              </a:rPr>
              <a:t>sizes, major Redshift investment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Deployment &amp; Management – making Amazon tools AWS services (Code Commit, Code Deploy, Code Pipeline,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Security – Encryption everywhere, tools to help you secure, AWS Config, auditing features, simplification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Simplification – quickstarts, packaged app environments, recipes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32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85750"/>
            <a:ext cx="8534400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AWS Financials – Q1 broken out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FY14 AWS revenue of $4.6B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Q1FY15 revenue of $1.57B (49%CAGR), 17% operating margin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AWS represents 6% of AMZN revenue, earnings generator now</a:t>
            </a:r>
          </a:p>
          <a:p>
            <a:endParaRPr lang="en-US" sz="9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+1M customers, profitable, growing fast and we continue to invest in what our customers value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VMWare $1.51B, SFDC $1.23B, Rackspace $474M est (release 5/11/15)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Redshift – fastest growing, Marketplace is growing well above AWS CAGR</a:t>
            </a: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Flywheel – Customer Obsession -&gt; Customers -&gt; Scale -&gt; Cost reduction -&gt; Price reduction -&gt; more Customers……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4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590550"/>
            <a:ext cx="7772400" cy="1102519"/>
          </a:xfrm>
        </p:spPr>
        <p:txBody>
          <a:bodyPr/>
          <a:lstStyle/>
          <a:p>
            <a:r>
              <a:rPr lang="en-US" dirty="0" smtClean="0"/>
              <a:t>Danaher &amp; AWS </a:t>
            </a:r>
            <a:br>
              <a:rPr lang="en-US" dirty="0" smtClean="0"/>
            </a:br>
            <a:r>
              <a:rPr lang="en-US" dirty="0" smtClean="0"/>
              <a:t>Advanced Track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33550"/>
            <a:ext cx="6400800" cy="10287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Using AWS Lambda &amp; Mobile Services to support IoT/M2M</a:t>
            </a:r>
          </a:p>
          <a:p>
            <a:r>
              <a:rPr lang="en-US" sz="9600" dirty="0" smtClean="0"/>
              <a:t>Danaher CoE Presentation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7668" y="3333750"/>
            <a:ext cx="6400800" cy="57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prstClr val="black"/>
                </a:solidFill>
              </a:rPr>
              <a:t>John Stamper – Danaher SA </a:t>
            </a:r>
            <a:r>
              <a:rPr lang="en-US" sz="1800" dirty="0" smtClean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sz="1800" dirty="0" smtClean="0">
                <a:solidFill>
                  <a:prstClr val="black">
                    <a:tint val="75000"/>
                  </a:prstClr>
                </a:solidFill>
                <a:hlinkClick r:id="rId2"/>
              </a:rPr>
              <a:t>stamperj@amazon.com</a:t>
            </a:r>
            <a:r>
              <a:rPr lang="en-US" sz="1800" dirty="0" smtClean="0">
                <a:solidFill>
                  <a:prstClr val="black">
                    <a:tint val="75000"/>
                  </a:prstClr>
                </a:solidFill>
              </a:rPr>
              <a:t>)</a:t>
            </a:r>
          </a:p>
          <a:p>
            <a:pPr algn="l"/>
            <a:r>
              <a:rPr lang="en-US" sz="1800" dirty="0" smtClean="0">
                <a:solidFill>
                  <a:prstClr val="black"/>
                </a:solidFill>
              </a:rPr>
              <a:t>Tim Meyer – Danaher AM </a:t>
            </a:r>
            <a:r>
              <a:rPr lang="en-US" sz="1800" dirty="0" smtClean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sz="1800" dirty="0" smtClean="0">
                <a:solidFill>
                  <a:prstClr val="black">
                    <a:tint val="75000"/>
                  </a:prstClr>
                </a:solidFill>
                <a:hlinkClick r:id="rId3"/>
              </a:rPr>
              <a:t>timmeyer@amazon.com</a:t>
            </a:r>
            <a:r>
              <a:rPr lang="en-US" sz="1800" dirty="0" smtClean="0">
                <a:solidFill>
                  <a:prstClr val="black">
                    <a:tint val="75000"/>
                  </a:prstClr>
                </a:solidFill>
              </a:rPr>
              <a:t> )</a:t>
            </a:r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0400" y="188595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</a:rPr>
              <a:t>/* insert stock photo of attractive people doing something with mobile phones */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590550"/>
            <a:ext cx="2935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Delivered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215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Future Topics – you tell us please!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Analysis at Scale – solution patterns for “big data” on AWS</a:t>
            </a:r>
          </a:p>
          <a:p>
            <a:r>
              <a:rPr lang="en-US" dirty="0" smtClean="0"/>
              <a:t>Machine Learning – how EML is used for predictive analysis at Amazon</a:t>
            </a:r>
          </a:p>
          <a:p>
            <a:r>
              <a:rPr lang="en-US" dirty="0" smtClean="0"/>
              <a:t>Compliance and the Cloud – approaches to solution compliance on AWS (HIPAA, FDA 21 CFR CH 11, PCI, etc..)</a:t>
            </a:r>
          </a:p>
          <a:p>
            <a:r>
              <a:rPr lang="en-US" b="1" dirty="0" smtClean="0"/>
              <a:t>Security – advanced approaches to securing your workloads on AWS</a:t>
            </a:r>
          </a:p>
          <a:p>
            <a:r>
              <a:rPr lang="en-US" dirty="0" smtClean="0"/>
              <a:t>Agile Design – How Amazon &amp; AWS approach problems and structure teams, tools &amp; processes to solve them in a scalable &amp; frugal manner</a:t>
            </a:r>
          </a:p>
          <a:p>
            <a:r>
              <a:rPr lang="en-US" b="1" dirty="0" smtClean="0"/>
              <a:t>The Frugal Cloud – how to improve the economics of your use of AWS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b="1" dirty="0" smtClean="0"/>
              <a:t>Bring us problems whose solutions would change your business, and we’ll bring you ideas, architectures, suggestions and team to discuss them with.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TO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Registration is open for 2015 re:Invent, Oct 6-9, Las Vegas, use code </a:t>
            </a:r>
            <a:r>
              <a:rPr lang="en-US" dirty="0"/>
              <a:t>SALNAMMN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for $400 discount (before June 9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!)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Contact Narendra is you have interest in Alpha exposure to IoT offers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What is missing?  What could AWS be doing to add business value to your OpCo?</a:t>
            </a:r>
          </a:p>
          <a:p>
            <a:pPr lvl="1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What is the next region?  </a:t>
            </a:r>
          </a:p>
          <a:p>
            <a:pPr lvl="1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What service should we build?  </a:t>
            </a:r>
          </a:p>
          <a:p>
            <a:pPr lvl="1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Features missing?  </a:t>
            </a:r>
          </a:p>
          <a:p>
            <a:pPr lvl="1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Are we missing ISV software in Marketplace?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Future topics for CoE?  Call Jaime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How can we help you transform your business?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7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80456</TotalTime>
  <Words>818</Words>
  <Application>Microsoft Office PowerPoint</Application>
  <PresentationFormat>On-screen Show (16:9)</PresentationFormat>
  <Paragraphs>103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Custom Design</vt:lpstr>
      <vt:lpstr>4_Custom Design</vt:lpstr>
      <vt:lpstr> Danaher June 2015 Kaizen </vt:lpstr>
      <vt:lpstr>PowerPoint Presentation</vt:lpstr>
      <vt:lpstr>PowerPoint Presentation</vt:lpstr>
      <vt:lpstr>PowerPoint Presentation</vt:lpstr>
      <vt:lpstr>Roadmap – AWS directional investment 515 new major features/services in 2014  </vt:lpstr>
      <vt:lpstr>PowerPoint Presentation</vt:lpstr>
      <vt:lpstr>Danaher &amp; AWS  Advanced Track</vt:lpstr>
      <vt:lpstr>Sample Future Topics – you tell us please!</vt:lpstr>
      <vt:lpstr>CALL TO ACTION</vt:lpstr>
      <vt:lpstr>PowerPoint Presentation</vt:lpstr>
      <vt:lpstr>PowerPoint Presentation</vt:lpstr>
    </vt:vector>
  </TitlesOfParts>
  <Company>Amazon.com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Catalano, Alec</dc:creator>
  <cp:lastModifiedBy>Tim Meyer</cp:lastModifiedBy>
  <cp:revision>813</cp:revision>
  <cp:lastPrinted>2014-04-24T18:08:49Z</cp:lastPrinted>
  <dcterms:created xsi:type="dcterms:W3CDTF">2012-12-27T19:47:40Z</dcterms:created>
  <dcterms:modified xsi:type="dcterms:W3CDTF">2015-09-11T19:01:23Z</dcterms:modified>
</cp:coreProperties>
</file>