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6349" autoAdjust="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8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CF9840-6F8A-4ECE-836F-159A4D28346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AF7825-60CB-44D4-9636-722F6450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6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0AC3-2116-4681-80D0-CAF2BAC2A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Chess Games</a:t>
            </a:r>
            <a:br>
              <a:rPr lang="en-US" dirty="0"/>
            </a:br>
            <a:r>
              <a:rPr lang="en-US" dirty="0"/>
              <a:t>Average Rating</a:t>
            </a:r>
            <a:br>
              <a:rPr lang="en-US" dirty="0"/>
            </a:br>
            <a:r>
              <a:rPr lang="en-US" dirty="0"/>
              <a:t>And Maximum Game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DBF9F-880A-461D-BC3E-BD55A4459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Tim Inzitari</a:t>
            </a:r>
          </a:p>
        </p:txBody>
      </p:sp>
    </p:spTree>
    <p:extLst>
      <p:ext uri="{BB962C8B-B14F-4D97-AF65-F5344CB8AC3E}">
        <p14:creationId xmlns:p14="http://schemas.microsoft.com/office/powerpoint/2010/main" val="318487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7E5-BC6C-4EF6-8C69-2AAF025D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Algorithm Efficiency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00793A-792D-4734-A8EE-56FD14040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801146"/>
              </p:ext>
            </p:extLst>
          </p:nvPr>
        </p:nvGraphicFramePr>
        <p:xfrm>
          <a:off x="1141413" y="2161674"/>
          <a:ext cx="9905998" cy="3487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863">
                  <a:extLst>
                    <a:ext uri="{9D8B030D-6E8A-4147-A177-3AD203B41FA5}">
                      <a16:colId xmlns:a16="http://schemas.microsoft.com/office/drawing/2014/main" val="1247999979"/>
                    </a:ext>
                  </a:extLst>
                </a:gridCol>
                <a:gridCol w="1603027">
                  <a:extLst>
                    <a:ext uri="{9D8B030D-6E8A-4147-A177-3AD203B41FA5}">
                      <a16:colId xmlns:a16="http://schemas.microsoft.com/office/drawing/2014/main" val="3115958230"/>
                    </a:ext>
                  </a:extLst>
                </a:gridCol>
                <a:gridCol w="1603027">
                  <a:extLst>
                    <a:ext uri="{9D8B030D-6E8A-4147-A177-3AD203B41FA5}">
                      <a16:colId xmlns:a16="http://schemas.microsoft.com/office/drawing/2014/main" val="71774558"/>
                    </a:ext>
                  </a:extLst>
                </a:gridCol>
                <a:gridCol w="1603027">
                  <a:extLst>
                    <a:ext uri="{9D8B030D-6E8A-4147-A177-3AD203B41FA5}">
                      <a16:colId xmlns:a16="http://schemas.microsoft.com/office/drawing/2014/main" val="3418502387"/>
                    </a:ext>
                  </a:extLst>
                </a:gridCol>
                <a:gridCol w="1603027">
                  <a:extLst>
                    <a:ext uri="{9D8B030D-6E8A-4147-A177-3AD203B41FA5}">
                      <a16:colId xmlns:a16="http://schemas.microsoft.com/office/drawing/2014/main" val="4080240537"/>
                    </a:ext>
                  </a:extLst>
                </a:gridCol>
                <a:gridCol w="1603027">
                  <a:extLst>
                    <a:ext uri="{9D8B030D-6E8A-4147-A177-3AD203B41FA5}">
                      <a16:colId xmlns:a16="http://schemas.microsoft.com/office/drawing/2014/main" val="4165655259"/>
                    </a:ext>
                  </a:extLst>
                </a:gridCol>
              </a:tblGrid>
              <a:tr h="6975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EFFICIENCY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19716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19441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18397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14383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102092"/>
                  </a:ext>
                </a:extLst>
              </a:tr>
              <a:tr h="6975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591853"/>
                  </a:ext>
                </a:extLst>
              </a:tr>
              <a:tr h="6975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0.682243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0.431389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0.524038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0.661932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0.56208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4078260"/>
                  </a:ext>
                </a:extLst>
              </a:tr>
              <a:tr h="6975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0.38968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0.222173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0.194643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0.239712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0.176688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192532"/>
                  </a:ext>
                </a:extLst>
              </a:tr>
              <a:tr h="6975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0.110161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0.048515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0.067118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0.060931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0.041584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787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7724-1D2E-49D5-AAE1-03BDE7D3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Algorithm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CA07-6193-43E2-B314-1774EDD7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Scalable</a:t>
            </a:r>
          </a:p>
          <a:p>
            <a:r>
              <a:rPr lang="en-US" dirty="0"/>
              <a:t>Very weak at Critical Section of increasing global count or finding global max</a:t>
            </a:r>
          </a:p>
        </p:txBody>
      </p:sp>
    </p:spTree>
    <p:extLst>
      <p:ext uri="{BB962C8B-B14F-4D97-AF65-F5344CB8AC3E}">
        <p14:creationId xmlns:p14="http://schemas.microsoft.com/office/powerpoint/2010/main" val="88216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768A-5464-4451-B4A4-AB45336A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White Player Ratings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70D63C-B4F7-4743-A57C-EB64DFD76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320372"/>
              </p:ext>
            </p:extLst>
          </p:nvPr>
        </p:nvGraphicFramePr>
        <p:xfrm>
          <a:off x="1141413" y="2514600"/>
          <a:ext cx="9905997" cy="2807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3445">
                  <a:extLst>
                    <a:ext uri="{9D8B030D-6E8A-4147-A177-3AD203B41FA5}">
                      <a16:colId xmlns:a16="http://schemas.microsoft.com/office/drawing/2014/main" val="2098926235"/>
                    </a:ext>
                  </a:extLst>
                </a:gridCol>
                <a:gridCol w="1444002">
                  <a:extLst>
                    <a:ext uri="{9D8B030D-6E8A-4147-A177-3AD203B41FA5}">
                      <a16:colId xmlns:a16="http://schemas.microsoft.com/office/drawing/2014/main" val="3101126722"/>
                    </a:ext>
                  </a:extLst>
                </a:gridCol>
                <a:gridCol w="1444002">
                  <a:extLst>
                    <a:ext uri="{9D8B030D-6E8A-4147-A177-3AD203B41FA5}">
                      <a16:colId xmlns:a16="http://schemas.microsoft.com/office/drawing/2014/main" val="3268729212"/>
                    </a:ext>
                  </a:extLst>
                </a:gridCol>
                <a:gridCol w="1444002">
                  <a:extLst>
                    <a:ext uri="{9D8B030D-6E8A-4147-A177-3AD203B41FA5}">
                      <a16:colId xmlns:a16="http://schemas.microsoft.com/office/drawing/2014/main" val="49007020"/>
                    </a:ext>
                  </a:extLst>
                </a:gridCol>
                <a:gridCol w="1444002">
                  <a:extLst>
                    <a:ext uri="{9D8B030D-6E8A-4147-A177-3AD203B41FA5}">
                      <a16:colId xmlns:a16="http://schemas.microsoft.com/office/drawing/2014/main" val="763248602"/>
                    </a:ext>
                  </a:extLst>
                </a:gridCol>
                <a:gridCol w="1596544">
                  <a:extLst>
                    <a:ext uri="{9D8B030D-6E8A-4147-A177-3AD203B41FA5}">
                      <a16:colId xmlns:a16="http://schemas.microsoft.com/office/drawing/2014/main" val="1734573904"/>
                    </a:ext>
                  </a:extLst>
                </a:gridCol>
              </a:tblGrid>
              <a:tr h="1192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Lower Turn Limit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7074208"/>
                  </a:ext>
                </a:extLst>
              </a:tr>
              <a:tr h="1615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 Rating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1599.03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1600.82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1606.65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1616.19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1635.87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394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49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181B-DE4C-4765-A6F0-4A06B1DE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Algorithm Speedup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5BB786-0581-496A-907E-E7C1BB873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458255"/>
              </p:ext>
            </p:extLst>
          </p:nvPr>
        </p:nvGraphicFramePr>
        <p:xfrm>
          <a:off x="1141412" y="2514600"/>
          <a:ext cx="9905999" cy="2948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5770">
                  <a:extLst>
                    <a:ext uri="{9D8B030D-6E8A-4147-A177-3AD203B41FA5}">
                      <a16:colId xmlns:a16="http://schemas.microsoft.com/office/drawing/2014/main" val="2979702240"/>
                    </a:ext>
                  </a:extLst>
                </a:gridCol>
                <a:gridCol w="1486746">
                  <a:extLst>
                    <a:ext uri="{9D8B030D-6E8A-4147-A177-3AD203B41FA5}">
                      <a16:colId xmlns:a16="http://schemas.microsoft.com/office/drawing/2014/main" val="3439819445"/>
                    </a:ext>
                  </a:extLst>
                </a:gridCol>
                <a:gridCol w="1486746">
                  <a:extLst>
                    <a:ext uri="{9D8B030D-6E8A-4147-A177-3AD203B41FA5}">
                      <a16:colId xmlns:a16="http://schemas.microsoft.com/office/drawing/2014/main" val="2847137268"/>
                    </a:ext>
                  </a:extLst>
                </a:gridCol>
                <a:gridCol w="1486746">
                  <a:extLst>
                    <a:ext uri="{9D8B030D-6E8A-4147-A177-3AD203B41FA5}">
                      <a16:colId xmlns:a16="http://schemas.microsoft.com/office/drawing/2014/main" val="2134240428"/>
                    </a:ext>
                  </a:extLst>
                </a:gridCol>
                <a:gridCol w="1486746">
                  <a:extLst>
                    <a:ext uri="{9D8B030D-6E8A-4147-A177-3AD203B41FA5}">
                      <a16:colId xmlns:a16="http://schemas.microsoft.com/office/drawing/2014/main" val="109960675"/>
                    </a:ext>
                  </a:extLst>
                </a:gridCol>
                <a:gridCol w="1643245">
                  <a:extLst>
                    <a:ext uri="{9D8B030D-6E8A-4147-A177-3AD203B41FA5}">
                      <a16:colId xmlns:a16="http://schemas.microsoft.com/office/drawing/2014/main" val="519222332"/>
                    </a:ext>
                  </a:extLst>
                </a:gridCol>
              </a:tblGrid>
              <a:tr h="589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SPEEDUP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19716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19441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18397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14383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4900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4366244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01606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1.730129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1.561291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1.512658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1.534722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0.9346851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7073348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1.180328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1.310469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1.325323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1.361397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0.8755275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8226821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0.40502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0.74538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0.665121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0.581069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44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8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5FB8-0583-4645-9F01-A636DCE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Algorithm Efficiency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EA6BE4-CDD6-45C1-8162-6E2B10329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753927"/>
              </p:ext>
            </p:extLst>
          </p:nvPr>
        </p:nvGraphicFramePr>
        <p:xfrm>
          <a:off x="1141413" y="2344616"/>
          <a:ext cx="9905996" cy="3423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6280">
                  <a:extLst>
                    <a:ext uri="{9D8B030D-6E8A-4147-A177-3AD203B41FA5}">
                      <a16:colId xmlns:a16="http://schemas.microsoft.com/office/drawing/2014/main" val="1144453203"/>
                    </a:ext>
                  </a:extLst>
                </a:gridCol>
                <a:gridCol w="1486536">
                  <a:extLst>
                    <a:ext uri="{9D8B030D-6E8A-4147-A177-3AD203B41FA5}">
                      <a16:colId xmlns:a16="http://schemas.microsoft.com/office/drawing/2014/main" val="3191524037"/>
                    </a:ext>
                  </a:extLst>
                </a:gridCol>
                <a:gridCol w="1486536">
                  <a:extLst>
                    <a:ext uri="{9D8B030D-6E8A-4147-A177-3AD203B41FA5}">
                      <a16:colId xmlns:a16="http://schemas.microsoft.com/office/drawing/2014/main" val="3780258926"/>
                    </a:ext>
                  </a:extLst>
                </a:gridCol>
                <a:gridCol w="1486536">
                  <a:extLst>
                    <a:ext uri="{9D8B030D-6E8A-4147-A177-3AD203B41FA5}">
                      <a16:colId xmlns:a16="http://schemas.microsoft.com/office/drawing/2014/main" val="1520545305"/>
                    </a:ext>
                  </a:extLst>
                </a:gridCol>
                <a:gridCol w="1486536">
                  <a:extLst>
                    <a:ext uri="{9D8B030D-6E8A-4147-A177-3AD203B41FA5}">
                      <a16:colId xmlns:a16="http://schemas.microsoft.com/office/drawing/2014/main" val="3131215342"/>
                    </a:ext>
                  </a:extLst>
                </a:gridCol>
                <a:gridCol w="1643572">
                  <a:extLst>
                    <a:ext uri="{9D8B030D-6E8A-4147-A177-3AD203B41FA5}">
                      <a16:colId xmlns:a16="http://schemas.microsoft.com/office/drawing/2014/main" val="773202818"/>
                    </a:ext>
                  </a:extLst>
                </a:gridCol>
              </a:tblGrid>
              <a:tr h="684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EFFICIENCY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19716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19441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18397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14383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0407489"/>
                  </a:ext>
                </a:extLst>
              </a:tr>
              <a:tr h="684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79215"/>
                  </a:ext>
                </a:extLst>
              </a:tr>
              <a:tr h="684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0.865064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0.780645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0.756329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0.767361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0.4673426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044701"/>
                  </a:ext>
                </a:extLst>
              </a:tr>
              <a:tr h="684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0.295082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0.327617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0.331331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0.340349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0.2188819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8832279"/>
                  </a:ext>
                </a:extLst>
              </a:tr>
              <a:tr h="684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0.050627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0.093172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0.08314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0.072634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0.0415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651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07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BADF-7EDD-4412-99B2-DADD3FC7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Algorithm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C3F4-02D0-4575-9A2C-FD0FDEF9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Scalable, also weak at critical sections</a:t>
            </a:r>
          </a:p>
          <a:p>
            <a:r>
              <a:rPr lang="en-US" dirty="0"/>
              <a:t>Potential link between Turn Count and Average Rating</a:t>
            </a:r>
          </a:p>
        </p:txBody>
      </p:sp>
    </p:spTree>
    <p:extLst>
      <p:ext uri="{BB962C8B-B14F-4D97-AF65-F5344CB8AC3E}">
        <p14:creationId xmlns:p14="http://schemas.microsoft.com/office/powerpoint/2010/main" val="373643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97EC-596A-4500-9C4F-152F18A5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2903-0545-478A-BF29-F5C7F31A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to find a regression algorithm on Rating vs Turn Count</a:t>
            </a:r>
          </a:p>
          <a:p>
            <a:r>
              <a:rPr lang="en-US" dirty="0"/>
              <a:t>Larger Dataset of games to further confirm scalability</a:t>
            </a:r>
          </a:p>
          <a:p>
            <a:r>
              <a:rPr lang="en-US" dirty="0"/>
              <a:t>Other Parallel APIs and Critical Section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146732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2A26-23CA-4AC7-B21D-01A194FA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B1E989-B7A7-483E-820D-5C5B0425D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0782" y="2514600"/>
            <a:ext cx="10781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J, M. (2017).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Chess Game Dataset (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LiChess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Kaggle: https://www.kaggle.com/datasnaek/chess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1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0552-9398-4061-BAF0-9333FD2C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9054-67DD-492C-910F-A778445D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“Chess Game Dataset (</a:t>
            </a:r>
            <a:r>
              <a:rPr lang="en-US" dirty="0" err="1"/>
              <a:t>Lichess</a:t>
            </a:r>
            <a:r>
              <a:rPr lang="en-US" dirty="0"/>
              <a:t>)” by Mitchell J on Kaggle.com</a:t>
            </a:r>
          </a:p>
          <a:p>
            <a:r>
              <a:rPr lang="en-US" dirty="0"/>
              <a:t>Over 20,000 games of chess played on website Lichess.org</a:t>
            </a:r>
          </a:p>
          <a:p>
            <a:r>
              <a:rPr lang="en-US" dirty="0"/>
              <a:t>16 datapoints</a:t>
            </a:r>
          </a:p>
          <a:p>
            <a:r>
              <a:rPr lang="en-US" dirty="0"/>
              <a:t>4 Used Datapoints: Start Time, End Time, Turn Count, White Player Rating</a:t>
            </a:r>
          </a:p>
        </p:txBody>
      </p:sp>
    </p:spTree>
    <p:extLst>
      <p:ext uri="{BB962C8B-B14F-4D97-AF65-F5344CB8AC3E}">
        <p14:creationId xmlns:p14="http://schemas.microsoft.com/office/powerpoint/2010/main" val="13038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7842-6C4C-4262-BAA5-6A0F2EB6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Zero-Time Issue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724EC9-5DC0-4F4E-98AD-A88F3841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939325" cy="762001"/>
          </a:xfrm>
        </p:spPr>
        <p:txBody>
          <a:bodyPr/>
          <a:lstStyle/>
          <a:p>
            <a:r>
              <a:rPr lang="en-US" dirty="0"/>
              <a:t>Many games are shown to taking 0 time based on significant digits stored in the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15D65D-1A20-4E5E-BDB5-53D09783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74" y="3429000"/>
            <a:ext cx="6314464" cy="30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3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E321-39BC-4267-BD40-AC54E313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Tackled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50FE-9FB7-4B16-BEA2-6F034BBE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White Player Rating</a:t>
            </a:r>
          </a:p>
          <a:p>
            <a:r>
              <a:rPr lang="en-US" dirty="0"/>
              <a:t>Number of Non-Zero Time Games</a:t>
            </a:r>
          </a:p>
          <a:p>
            <a:r>
              <a:rPr lang="en-US" dirty="0"/>
              <a:t>Maximum length of a game</a:t>
            </a:r>
          </a:p>
        </p:txBody>
      </p:sp>
    </p:spTree>
    <p:extLst>
      <p:ext uri="{BB962C8B-B14F-4D97-AF65-F5344CB8AC3E}">
        <p14:creationId xmlns:p14="http://schemas.microsoft.com/office/powerpoint/2010/main" val="9024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7F96-0D51-4CFA-A5F9-39D2AD3D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1E8C-31AA-44C4-85FA-1B2ADFB3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51" y="1562100"/>
            <a:ext cx="9905998" cy="3124201"/>
          </a:xfrm>
        </p:spPr>
        <p:txBody>
          <a:bodyPr/>
          <a:lstStyle/>
          <a:p>
            <a:r>
              <a:rPr lang="en-US" dirty="0"/>
              <a:t>Split Data up based on minimum turn count for the game. </a:t>
            </a:r>
          </a:p>
          <a:p>
            <a:r>
              <a:rPr lang="en-US" dirty="0"/>
              <a:t>Turn count Lower Limits used were: 5, 10, 20, 40, and 80</a:t>
            </a:r>
          </a:p>
          <a:p>
            <a:r>
              <a:rPr lang="en-US" dirty="0"/>
              <a:t>Resulting in the following new Subsets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AC7B7-781A-4EA5-ACC4-4C9BCA1EC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83540"/>
              </p:ext>
            </p:extLst>
          </p:nvPr>
        </p:nvGraphicFramePr>
        <p:xfrm>
          <a:off x="1141413" y="4129436"/>
          <a:ext cx="7921623" cy="2332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725">
                  <a:extLst>
                    <a:ext uri="{9D8B030D-6E8A-4147-A177-3AD203B41FA5}">
                      <a16:colId xmlns:a16="http://schemas.microsoft.com/office/drawing/2014/main" val="3129096094"/>
                    </a:ext>
                  </a:extLst>
                </a:gridCol>
                <a:gridCol w="1291182">
                  <a:extLst>
                    <a:ext uri="{9D8B030D-6E8A-4147-A177-3AD203B41FA5}">
                      <a16:colId xmlns:a16="http://schemas.microsoft.com/office/drawing/2014/main" val="2105106435"/>
                    </a:ext>
                  </a:extLst>
                </a:gridCol>
                <a:gridCol w="1314905">
                  <a:extLst>
                    <a:ext uri="{9D8B030D-6E8A-4147-A177-3AD203B41FA5}">
                      <a16:colId xmlns:a16="http://schemas.microsoft.com/office/drawing/2014/main" val="2855331316"/>
                    </a:ext>
                  </a:extLst>
                </a:gridCol>
                <a:gridCol w="1314905">
                  <a:extLst>
                    <a:ext uri="{9D8B030D-6E8A-4147-A177-3AD203B41FA5}">
                      <a16:colId xmlns:a16="http://schemas.microsoft.com/office/drawing/2014/main" val="2429943805"/>
                    </a:ext>
                  </a:extLst>
                </a:gridCol>
                <a:gridCol w="1270001">
                  <a:extLst>
                    <a:ext uri="{9D8B030D-6E8A-4147-A177-3AD203B41FA5}">
                      <a16:colId xmlns:a16="http://schemas.microsoft.com/office/drawing/2014/main" val="2771168078"/>
                    </a:ext>
                  </a:extLst>
                </a:gridCol>
                <a:gridCol w="1314905">
                  <a:extLst>
                    <a:ext uri="{9D8B030D-6E8A-4147-A177-3AD203B41FA5}">
                      <a16:colId xmlns:a16="http://schemas.microsoft.com/office/drawing/2014/main" val="627314356"/>
                    </a:ext>
                  </a:extLst>
                </a:gridCol>
              </a:tblGrid>
              <a:tr h="1166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Lower Limit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510375"/>
                  </a:ext>
                </a:extLst>
              </a:tr>
              <a:tr h="11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19716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19441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18397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14383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4900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18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0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ACCA-E2CB-4065-B900-A02DA06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9120-F197-45FD-B528-34A5E5B60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Algorithm</a:t>
            </a:r>
          </a:p>
          <a:p>
            <a:pPr lvl="1"/>
            <a:r>
              <a:rPr lang="en-US" dirty="0"/>
              <a:t>Calculates Number of Non-Zero time Games</a:t>
            </a:r>
          </a:p>
          <a:p>
            <a:pPr lvl="1"/>
            <a:r>
              <a:rPr lang="en-US" dirty="0"/>
              <a:t>Find the Maximum Game length in milliseconds</a:t>
            </a:r>
          </a:p>
          <a:p>
            <a:r>
              <a:rPr lang="en-US" dirty="0"/>
              <a:t>Second Algorithm</a:t>
            </a:r>
          </a:p>
          <a:p>
            <a:pPr lvl="1"/>
            <a:r>
              <a:rPr lang="en-US" dirty="0"/>
              <a:t>Find Average White Player Rating</a:t>
            </a:r>
          </a:p>
        </p:txBody>
      </p:sp>
    </p:spTree>
    <p:extLst>
      <p:ext uri="{BB962C8B-B14F-4D97-AF65-F5344CB8AC3E}">
        <p14:creationId xmlns:p14="http://schemas.microsoft.com/office/powerpoint/2010/main" val="176368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E0C6-0F58-4FEB-A1A5-BD5323BA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4391-75BD-439B-947A-9AC78A09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/>
              <a:t>Pthreads</a:t>
            </a:r>
          </a:p>
          <a:p>
            <a:r>
              <a:rPr lang="en-US" dirty="0"/>
              <a:t>Mutex Critical Section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47D8E-65BA-4282-BA44-407233C6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80" y="2514600"/>
            <a:ext cx="582237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9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DD4F-C50E-446E-AD96-6D8CB0EC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Non-Zero Games and Max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DB3A2F-5031-4C24-8D5C-16F402121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10619"/>
              </p:ext>
            </p:extLst>
          </p:nvPr>
        </p:nvGraphicFramePr>
        <p:xfrm>
          <a:off x="705853" y="2275512"/>
          <a:ext cx="11004883" cy="2805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483">
                  <a:extLst>
                    <a:ext uri="{9D8B030D-6E8A-4147-A177-3AD203B41FA5}">
                      <a16:colId xmlns:a16="http://schemas.microsoft.com/office/drawing/2014/main" val="1196724466"/>
                    </a:ext>
                  </a:extLst>
                </a:gridCol>
                <a:gridCol w="1604187">
                  <a:extLst>
                    <a:ext uri="{9D8B030D-6E8A-4147-A177-3AD203B41FA5}">
                      <a16:colId xmlns:a16="http://schemas.microsoft.com/office/drawing/2014/main" val="2404378513"/>
                    </a:ext>
                  </a:extLst>
                </a:gridCol>
                <a:gridCol w="1604187">
                  <a:extLst>
                    <a:ext uri="{9D8B030D-6E8A-4147-A177-3AD203B41FA5}">
                      <a16:colId xmlns:a16="http://schemas.microsoft.com/office/drawing/2014/main" val="2681244552"/>
                    </a:ext>
                  </a:extLst>
                </a:gridCol>
                <a:gridCol w="1604187">
                  <a:extLst>
                    <a:ext uri="{9D8B030D-6E8A-4147-A177-3AD203B41FA5}">
                      <a16:colId xmlns:a16="http://schemas.microsoft.com/office/drawing/2014/main" val="4039963907"/>
                    </a:ext>
                  </a:extLst>
                </a:gridCol>
                <a:gridCol w="1604187">
                  <a:extLst>
                    <a:ext uri="{9D8B030D-6E8A-4147-A177-3AD203B41FA5}">
                      <a16:colId xmlns:a16="http://schemas.microsoft.com/office/drawing/2014/main" val="1054462860"/>
                    </a:ext>
                  </a:extLst>
                </a:gridCol>
                <a:gridCol w="1773652">
                  <a:extLst>
                    <a:ext uri="{9D8B030D-6E8A-4147-A177-3AD203B41FA5}">
                      <a16:colId xmlns:a16="http://schemas.microsoft.com/office/drawing/2014/main" val="1673542017"/>
                    </a:ext>
                  </a:extLst>
                </a:gridCol>
              </a:tblGrid>
              <a:tr h="6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Lower Turn Limit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6905729"/>
                  </a:ext>
                </a:extLst>
              </a:tr>
              <a:tr h="10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Non-Zero Timed Games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11271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11141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10579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8442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2998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8850228"/>
                  </a:ext>
                </a:extLst>
              </a:tr>
              <a:tr h="10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Max Game 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6.058447e+8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6.058447e+8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6.058447e+8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9.0e+7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1.035103e+7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371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23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1FCB-8186-402A-8BC0-15E6808B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Algorithm Speedup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12753A-E64D-424D-B2F2-2FB91D254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857130"/>
              </p:ext>
            </p:extLst>
          </p:nvPr>
        </p:nvGraphicFramePr>
        <p:xfrm>
          <a:off x="1141413" y="2297724"/>
          <a:ext cx="9905996" cy="3376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9156">
                  <a:extLst>
                    <a:ext uri="{9D8B030D-6E8A-4147-A177-3AD203B41FA5}">
                      <a16:colId xmlns:a16="http://schemas.microsoft.com/office/drawing/2014/main" val="2280955994"/>
                    </a:ext>
                  </a:extLst>
                </a:gridCol>
                <a:gridCol w="1651368">
                  <a:extLst>
                    <a:ext uri="{9D8B030D-6E8A-4147-A177-3AD203B41FA5}">
                      <a16:colId xmlns:a16="http://schemas.microsoft.com/office/drawing/2014/main" val="3972736180"/>
                    </a:ext>
                  </a:extLst>
                </a:gridCol>
                <a:gridCol w="1651368">
                  <a:extLst>
                    <a:ext uri="{9D8B030D-6E8A-4147-A177-3AD203B41FA5}">
                      <a16:colId xmlns:a16="http://schemas.microsoft.com/office/drawing/2014/main" val="1394635929"/>
                    </a:ext>
                  </a:extLst>
                </a:gridCol>
                <a:gridCol w="1651368">
                  <a:extLst>
                    <a:ext uri="{9D8B030D-6E8A-4147-A177-3AD203B41FA5}">
                      <a16:colId xmlns:a16="http://schemas.microsoft.com/office/drawing/2014/main" val="3379341017"/>
                    </a:ext>
                  </a:extLst>
                </a:gridCol>
                <a:gridCol w="1651368">
                  <a:extLst>
                    <a:ext uri="{9D8B030D-6E8A-4147-A177-3AD203B41FA5}">
                      <a16:colId xmlns:a16="http://schemas.microsoft.com/office/drawing/2014/main" val="1314780553"/>
                    </a:ext>
                  </a:extLst>
                </a:gridCol>
                <a:gridCol w="1651368">
                  <a:extLst>
                    <a:ext uri="{9D8B030D-6E8A-4147-A177-3AD203B41FA5}">
                      <a16:colId xmlns:a16="http://schemas.microsoft.com/office/drawing/2014/main" val="1680089044"/>
                    </a:ext>
                  </a:extLst>
                </a:gridCol>
              </a:tblGrid>
              <a:tr h="675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SPEEDUP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19716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19441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18397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14383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6898148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9777453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1.364486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0.862779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1.048076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1.323864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1.124161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013567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1.55872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0.888692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0.778571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0.958848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0.706751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1494561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0.881288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0.388117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0.536946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0.487448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0.332671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255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38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</TotalTime>
  <Words>460</Words>
  <Application>Microsoft Office PowerPoint</Application>
  <PresentationFormat>Widescreen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Mesh</vt:lpstr>
      <vt:lpstr>Chess Games Average Rating And Maximum Game Time</vt:lpstr>
      <vt:lpstr>Dataset </vt:lpstr>
      <vt:lpstr>Zero-Time Issue</vt:lpstr>
      <vt:lpstr>Problems Tackled</vt:lpstr>
      <vt:lpstr>Distribution of Data</vt:lpstr>
      <vt:lpstr>Algorithms</vt:lpstr>
      <vt:lpstr>Implementation</vt:lpstr>
      <vt:lpstr>Non-Zero Games and Max Time</vt:lpstr>
      <vt:lpstr>First Algorithm Speedup</vt:lpstr>
      <vt:lpstr>First Algorithm Efficiency</vt:lpstr>
      <vt:lpstr>First Algorithm Conclusions</vt:lpstr>
      <vt:lpstr>Average White Player Ratings</vt:lpstr>
      <vt:lpstr>Second Algorithm Speedup</vt:lpstr>
      <vt:lpstr>Second Algorithm Efficiency</vt:lpstr>
      <vt:lpstr>Second Algorithm Conclusions</vt:lpstr>
      <vt:lpstr>Further Research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Games Average Rating And Maximum Game Time</dc:title>
  <dc:creator>Tim Inzitari</dc:creator>
  <cp:lastModifiedBy>Tim Inzitari</cp:lastModifiedBy>
  <cp:revision>4</cp:revision>
  <dcterms:created xsi:type="dcterms:W3CDTF">2020-11-30T07:01:36Z</dcterms:created>
  <dcterms:modified xsi:type="dcterms:W3CDTF">2020-11-30T07:31:23Z</dcterms:modified>
</cp:coreProperties>
</file>