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76" r:id="rId13"/>
    <p:sldId id="265" r:id="rId14"/>
    <p:sldId id="266" r:id="rId15"/>
    <p:sldId id="267" r:id="rId16"/>
    <p:sldId id="272" r:id="rId17"/>
    <p:sldId id="273" r:id="rId18"/>
    <p:sldId id="274" r:id="rId19"/>
    <p:sldId id="270" r:id="rId20"/>
    <p:sldId id="277" r:id="rId21"/>
    <p:sldId id="275" r:id="rId22"/>
    <p:sldId id="269" r:id="rId23"/>
    <p:sldId id="268" r:id="rId24"/>
  </p:sldIdLst>
  <p:sldSz cx="10080625" cy="7559675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4C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138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A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A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A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A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A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A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stomShape 1"/>
          <p:cNvSpPr/>
          <p:nvPr/>
        </p:nvSpPr>
        <p:spPr>
          <a:xfrm>
            <a:off x="0" y="3150000"/>
            <a:ext cx="9719280" cy="125928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" name="PlaceHolder 2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280" cy="89928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79280" cy="4679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180000"/>
            <a:ext cx="9719280" cy="125928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" name="CustomShape 2"/>
          <p:cNvSpPr/>
          <p:nvPr/>
        </p:nvSpPr>
        <p:spPr>
          <a:xfrm>
            <a:off x="7560000" y="6840000"/>
            <a:ext cx="2519280" cy="53928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" name="CustomShape 3"/>
          <p:cNvSpPr/>
          <p:nvPr/>
        </p:nvSpPr>
        <p:spPr>
          <a:xfrm>
            <a:off x="900000" y="6840000"/>
            <a:ext cx="6479280" cy="53928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" name="CustomShape 4"/>
          <p:cNvSpPr/>
          <p:nvPr/>
        </p:nvSpPr>
        <p:spPr>
          <a:xfrm>
            <a:off x="180000" y="6840000"/>
            <a:ext cx="539280" cy="539280"/>
          </a:xfrm>
          <a:prstGeom prst="rect">
            <a:avLst/>
          </a:prstGeom>
          <a:noFill/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" name="PlaceHolder 5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44" name="PlaceHolder 6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0" y="180000"/>
            <a:ext cx="9719280" cy="125928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2" name="CustomShape 2"/>
          <p:cNvSpPr/>
          <p:nvPr/>
        </p:nvSpPr>
        <p:spPr>
          <a:xfrm>
            <a:off x="7560000" y="6840000"/>
            <a:ext cx="2519280" cy="53928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3" name="CustomShape 3"/>
          <p:cNvSpPr/>
          <p:nvPr/>
        </p:nvSpPr>
        <p:spPr>
          <a:xfrm>
            <a:off x="900000" y="6840000"/>
            <a:ext cx="6479280" cy="53928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4" name="CustomShape 4"/>
          <p:cNvSpPr/>
          <p:nvPr/>
        </p:nvSpPr>
        <p:spPr>
          <a:xfrm>
            <a:off x="180000" y="6840000"/>
            <a:ext cx="539280" cy="539280"/>
          </a:xfrm>
          <a:prstGeom prst="rect">
            <a:avLst/>
          </a:prstGeom>
          <a:noFill/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5" name="PlaceHolder 5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280" cy="89928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86" name="PlaceHolder 6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abhisingh10p14/black-friday" TargetMode="Externa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360000" y="3330000"/>
            <a:ext cx="9359280" cy="89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AU" sz="3200" b="1" strike="noStrike" spc="-1">
                <a:solidFill>
                  <a:srgbClr val="FFFFFF"/>
                </a:solidFill>
                <a:latin typeface="Source Sans Pro Black"/>
                <a:ea typeface="DejaVu Sans"/>
              </a:rPr>
              <a:t>Predicting Black Friday Sales via</a:t>
            </a:r>
            <a:r>
              <a:t/>
            </a:r>
            <a:br/>
            <a:r>
              <a:rPr lang="en-AU" sz="3200" b="1" strike="noStrike" spc="-1">
                <a:solidFill>
                  <a:srgbClr val="FFFFFF"/>
                </a:solidFill>
                <a:latin typeface="Source Sans Pro Black"/>
                <a:ea typeface="DejaVu Sans"/>
              </a:rPr>
              <a:t>Bayesian Multiple Regression	</a:t>
            </a:r>
            <a:endParaRPr lang="en-AU" sz="3200" b="0" strike="noStrike" spc="-1">
              <a:latin typeface="Arial"/>
            </a:endParaRPr>
          </a:p>
        </p:txBody>
      </p:sp>
      <p:sp>
        <p:nvSpPr>
          <p:cNvPr id="124" name="CustomShape 2"/>
          <p:cNvSpPr/>
          <p:nvPr/>
        </p:nvSpPr>
        <p:spPr>
          <a:xfrm>
            <a:off x="540000" y="4680000"/>
            <a:ext cx="9179280" cy="251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AU" sz="2200" b="0" strike="noStrike" spc="-1">
                <a:solidFill>
                  <a:srgbClr val="1C1C1C"/>
                </a:solidFill>
                <a:latin typeface="Source Sans Pro Light"/>
                <a:ea typeface="DejaVu Sans"/>
              </a:rPr>
              <a:t>By Arion Evans, Jake Mott, Josh Grosman, and Tim Kirkbride</a:t>
            </a:r>
            <a:endParaRPr lang="en-AU" sz="2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stomShape 1"/>
          <p:cNvSpPr/>
          <p:nvPr/>
        </p:nvSpPr>
        <p:spPr>
          <a:xfrm>
            <a:off x="360000" y="360000"/>
            <a:ext cx="9359280" cy="89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AU" sz="3200" b="1" strike="noStrike" spc="-1" dirty="0">
                <a:solidFill>
                  <a:srgbClr val="FFFFFF"/>
                </a:solidFill>
                <a:latin typeface="Source Sans Pro Black"/>
                <a:ea typeface="DejaVu Sans"/>
              </a:rPr>
              <a:t>Model </a:t>
            </a:r>
            <a:r>
              <a:rPr lang="en-AU" sz="3200" b="1" strike="noStrike" spc="-1" dirty="0" smtClean="0">
                <a:solidFill>
                  <a:srgbClr val="FFFFFF"/>
                </a:solidFill>
                <a:latin typeface="Source Sans Pro Black"/>
                <a:ea typeface="DejaVu Sans"/>
              </a:rPr>
              <a:t>Considerations</a:t>
            </a:r>
            <a:endParaRPr lang="en-AU" sz="3200" b="0" strike="noStrike" spc="-1" dirty="0">
              <a:latin typeface="Arial"/>
            </a:endParaRPr>
          </a:p>
        </p:txBody>
      </p:sp>
      <p:sp>
        <p:nvSpPr>
          <p:cNvPr id="6" name="CustomShape 2"/>
          <p:cNvSpPr/>
          <p:nvPr/>
        </p:nvSpPr>
        <p:spPr>
          <a:xfrm>
            <a:off x="360000" y="1640788"/>
            <a:ext cx="9179280" cy="502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57200" indent="-457200">
              <a:lnSpc>
                <a:spcPct val="100000"/>
              </a:lnSpc>
              <a:spcAft>
                <a:spcPts val="1142"/>
              </a:spcAft>
              <a:buFont typeface="Arial" panose="020B0604020202020204" pitchFamily="34" charset="0"/>
              <a:buChar char="•"/>
            </a:pPr>
            <a:r>
              <a:rPr lang="en-US" sz="26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Initially, a model was created and run with the full set of independent variables.</a:t>
            </a:r>
          </a:p>
          <a:p>
            <a:pPr marL="457200" indent="-457200">
              <a:lnSpc>
                <a:spcPct val="100000"/>
              </a:lnSpc>
              <a:spcAft>
                <a:spcPts val="1142"/>
              </a:spcAft>
              <a:buFont typeface="Arial" panose="020B0604020202020204" pitchFamily="34" charset="0"/>
              <a:buChar char="•"/>
            </a:pPr>
            <a:endParaRPr lang="en-AU" sz="2600" strike="noStrike" spc="-1" dirty="0" smtClean="0">
              <a:solidFill>
                <a:srgbClr val="1C1C1C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Non-significant predictors were identified based on the outcome, and a new, reduced model was run which only included the Gender, Age and Count variables as predictors.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6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All results presented here related to the reduced model.</a:t>
            </a:r>
          </a:p>
          <a:p>
            <a:pPr>
              <a:lnSpc>
                <a:spcPct val="100000"/>
              </a:lnSpc>
              <a:spcAft>
                <a:spcPts val="1142"/>
              </a:spcAft>
            </a:pPr>
            <a:endParaRPr lang="en-AU" sz="2600" strike="noStrike" spc="-1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algn="ctr">
              <a:lnSpc>
                <a:spcPct val="100000"/>
              </a:lnSpc>
              <a:spcAft>
                <a:spcPts val="1142"/>
              </a:spcAft>
            </a:pPr>
            <a:r>
              <a:rPr lang="en-AU" sz="2600" spc="-1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For the final MCMC run, 100,000 iterations were run with 5000 burn-in and 5000 adaption steps. A thinning of 15 was used.</a:t>
            </a:r>
            <a:endParaRPr lang="en-AU" sz="2600" strike="noStrike" spc="-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endParaRPr lang="en-AU" sz="2600" strike="noStrike" spc="-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endParaRPr lang="en-AU" sz="2600" strike="noStrike" spc="-1" dirty="0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endParaRPr lang="en-AU" sz="260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78059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ustomShape 1"/>
          <p:cNvSpPr/>
          <p:nvPr/>
        </p:nvSpPr>
        <p:spPr>
          <a:xfrm>
            <a:off x="360000" y="360000"/>
            <a:ext cx="9359280" cy="89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AU" sz="3200" b="1" strike="noStrike" spc="-1">
                <a:solidFill>
                  <a:srgbClr val="FFFFFF"/>
                </a:solidFill>
                <a:latin typeface="Source Sans Pro Black"/>
                <a:ea typeface="DejaVu Sans"/>
              </a:rPr>
              <a:t>Data and Model Strings</a:t>
            </a:r>
            <a:endParaRPr lang="en-AU" sz="3200" b="0" strike="noStrike" spc="-1">
              <a:latin typeface="Arial"/>
            </a:endParaRPr>
          </a:p>
        </p:txBody>
      </p:sp>
      <p:sp>
        <p:nvSpPr>
          <p:cNvPr id="156" name="CustomShape 2"/>
          <p:cNvSpPr/>
          <p:nvPr/>
        </p:nvSpPr>
        <p:spPr>
          <a:xfrm>
            <a:off x="360000" y="1980000"/>
            <a:ext cx="9179280" cy="467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57" name="Picture 1"/>
          <p:cNvPicPr/>
          <p:nvPr/>
        </p:nvPicPr>
        <p:blipFill>
          <a:blip r:embed="rId2"/>
          <a:stretch/>
        </p:blipFill>
        <p:spPr>
          <a:xfrm>
            <a:off x="182880" y="2218680"/>
            <a:ext cx="4766400" cy="4529880"/>
          </a:xfrm>
          <a:prstGeom prst="rect">
            <a:avLst/>
          </a:prstGeom>
          <a:ln>
            <a:noFill/>
          </a:ln>
        </p:spPr>
      </p:pic>
      <p:sp>
        <p:nvSpPr>
          <p:cNvPr id="159" name="CustomShape 3"/>
          <p:cNvSpPr/>
          <p:nvPr/>
        </p:nvSpPr>
        <p:spPr>
          <a:xfrm>
            <a:off x="191520" y="1760040"/>
            <a:ext cx="14367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AU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Data Block:</a:t>
            </a:r>
            <a:endParaRPr lang="en-AU" sz="1800" b="0" strike="noStrike" spc="-1">
              <a:latin typeface="Arial"/>
            </a:endParaRPr>
          </a:p>
        </p:txBody>
      </p:sp>
      <p:sp>
        <p:nvSpPr>
          <p:cNvPr id="160" name="CustomShape 4"/>
          <p:cNvSpPr/>
          <p:nvPr/>
        </p:nvSpPr>
        <p:spPr>
          <a:xfrm>
            <a:off x="4917600" y="1770840"/>
            <a:ext cx="160452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AU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Model Block:</a:t>
            </a:r>
            <a:endParaRPr lang="en-AU" sz="1800" b="0" strike="noStrike" spc="-1">
              <a:latin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9640" y="2218680"/>
            <a:ext cx="4989199" cy="45298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360000" y="360000"/>
            <a:ext cx="9359280" cy="89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AU" sz="3200" b="1" strike="noStrike" spc="-1">
                <a:solidFill>
                  <a:srgbClr val="FFFFFF"/>
                </a:solidFill>
                <a:latin typeface="Source Sans Pro Black"/>
                <a:ea typeface="DejaVu Sans"/>
              </a:rPr>
              <a:t>Model Diagnostics</a:t>
            </a:r>
            <a:endParaRPr lang="en-AU" sz="3200" b="0" strike="noStrike" spc="-1">
              <a:latin typeface="Arial"/>
            </a:endParaRPr>
          </a:p>
        </p:txBody>
      </p:sp>
      <p:sp>
        <p:nvSpPr>
          <p:cNvPr id="162" name="CustomShape 2"/>
          <p:cNvSpPr/>
          <p:nvPr/>
        </p:nvSpPr>
        <p:spPr>
          <a:xfrm>
            <a:off x="360000" y="1980000"/>
            <a:ext cx="9179280" cy="467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63" name="Picture 162"/>
          <p:cNvPicPr/>
          <p:nvPr/>
        </p:nvPicPr>
        <p:blipFill>
          <a:blip r:embed="rId2"/>
          <a:stretch/>
        </p:blipFill>
        <p:spPr>
          <a:xfrm>
            <a:off x="432000" y="1872000"/>
            <a:ext cx="5493240" cy="3923640"/>
          </a:xfrm>
          <a:prstGeom prst="rect">
            <a:avLst/>
          </a:prstGeom>
          <a:ln>
            <a:noFill/>
          </a:ln>
        </p:spPr>
      </p:pic>
      <p:sp>
        <p:nvSpPr>
          <p:cNvPr id="164" name="TextShape 3"/>
          <p:cNvSpPr txBox="1"/>
          <p:nvPr/>
        </p:nvSpPr>
        <p:spPr>
          <a:xfrm>
            <a:off x="6408000" y="1872000"/>
            <a:ext cx="3240000" cy="40863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AU" sz="1400" b="0" strike="noStrike" spc="-1" dirty="0">
                <a:latin typeface="Arial"/>
              </a:rPr>
              <a:t>The diagnostic plots are very positive. We can see that there is </a:t>
            </a:r>
            <a:r>
              <a:rPr lang="en-AU" sz="1400" strike="noStrike" spc="-1" dirty="0">
                <a:latin typeface="Arial"/>
              </a:rPr>
              <a:t>very good representation </a:t>
            </a:r>
            <a:r>
              <a:rPr lang="en-AU" sz="1400" b="0" strike="noStrike" spc="-1" dirty="0">
                <a:latin typeface="Arial"/>
              </a:rPr>
              <a:t>as the </a:t>
            </a:r>
            <a:r>
              <a:rPr lang="en-AU" sz="1400" b="1" strike="noStrike" spc="-1" dirty="0">
                <a:latin typeface="Arial"/>
              </a:rPr>
              <a:t>chains are almost entirely </a:t>
            </a:r>
            <a:r>
              <a:rPr lang="en-AU" sz="1400" b="1" spc="-1" dirty="0"/>
              <a:t>overlapping </a:t>
            </a:r>
            <a:r>
              <a:rPr lang="en-AU" sz="1400" b="1" spc="-1" dirty="0" smtClean="0"/>
              <a:t>and the </a:t>
            </a:r>
            <a:r>
              <a:rPr lang="en-AU" sz="1400" b="1" spc="-1" dirty="0"/>
              <a:t>shrink factor approaches </a:t>
            </a:r>
            <a:r>
              <a:rPr lang="en-AU" sz="1400" b="1" spc="-1" dirty="0" smtClean="0"/>
              <a:t>1. </a:t>
            </a:r>
            <a:endParaRPr lang="en-AU" sz="1400" b="1" strike="noStrike" spc="-1" dirty="0">
              <a:latin typeface="Arial"/>
            </a:endParaRPr>
          </a:p>
          <a:p>
            <a:endParaRPr lang="en-AU" sz="1400" b="0" strike="noStrike" spc="-1" dirty="0">
              <a:latin typeface="Arial"/>
            </a:endParaRPr>
          </a:p>
          <a:p>
            <a:r>
              <a:rPr lang="en-AU" sz="1400" b="0" strike="noStrike" spc="-1" dirty="0">
                <a:latin typeface="Arial"/>
              </a:rPr>
              <a:t>Also, the accuracy of the chains is very good with the </a:t>
            </a:r>
            <a:r>
              <a:rPr lang="en-AU" sz="1400" b="1" strike="noStrike" spc="-1" dirty="0">
                <a:latin typeface="Arial"/>
              </a:rPr>
              <a:t>very small MCSE value </a:t>
            </a:r>
            <a:r>
              <a:rPr lang="en-AU" sz="1400" b="1" strike="noStrike" spc="-1" dirty="0" smtClean="0">
                <a:latin typeface="Arial"/>
              </a:rPr>
              <a:t>and very </a:t>
            </a:r>
            <a:r>
              <a:rPr lang="en-AU" sz="1400" b="1" strike="noStrike" spc="-1" dirty="0">
                <a:latin typeface="Arial"/>
              </a:rPr>
              <a:t>high ESS </a:t>
            </a:r>
            <a:r>
              <a:rPr lang="en-AU" sz="1400" b="1" strike="noStrike" spc="-1" dirty="0" smtClean="0">
                <a:latin typeface="Arial"/>
              </a:rPr>
              <a:t>value. </a:t>
            </a:r>
            <a:r>
              <a:rPr lang="en-AU" sz="1400" spc="-1" dirty="0" smtClean="0">
                <a:latin typeface="Arial"/>
              </a:rPr>
              <a:t>Although MSCE is not exactly zero, this may attributable to the relatively large scale of the parameter.</a:t>
            </a:r>
            <a:endParaRPr lang="en-AU" sz="1400" strike="noStrike" spc="-1" dirty="0">
              <a:latin typeface="Arial"/>
            </a:endParaRPr>
          </a:p>
          <a:p>
            <a:endParaRPr lang="en-AU" sz="1400" b="0" strike="noStrike" spc="-1" dirty="0">
              <a:latin typeface="Arial"/>
            </a:endParaRPr>
          </a:p>
          <a:p>
            <a:r>
              <a:rPr lang="en-AU" sz="1400" b="0" strike="noStrike" spc="-1" dirty="0">
                <a:latin typeface="Arial"/>
              </a:rPr>
              <a:t>The </a:t>
            </a:r>
            <a:r>
              <a:rPr lang="en-AU" sz="1400" b="0" strike="noStrike" spc="-1" dirty="0" smtClean="0">
                <a:latin typeface="Arial"/>
              </a:rPr>
              <a:t>results here </a:t>
            </a:r>
            <a:r>
              <a:rPr lang="en-AU" sz="1400" b="0" strike="noStrike" spc="-1" dirty="0">
                <a:latin typeface="Arial"/>
              </a:rPr>
              <a:t>are not unique to beta0 with the rest of the beta </a:t>
            </a:r>
            <a:r>
              <a:rPr lang="en-AU" sz="1400" spc="-1" dirty="0" smtClean="0">
                <a:latin typeface="Arial"/>
              </a:rPr>
              <a:t>parameter diagnostic plots</a:t>
            </a:r>
            <a:r>
              <a:rPr lang="en-AU" sz="1400" b="0" strike="noStrike" spc="-1" dirty="0" smtClean="0">
                <a:latin typeface="Arial"/>
              </a:rPr>
              <a:t> </a:t>
            </a:r>
            <a:r>
              <a:rPr lang="en-AU" sz="1400" b="0" strike="noStrike" spc="-1" dirty="0">
                <a:latin typeface="Arial"/>
              </a:rPr>
              <a:t>all </a:t>
            </a:r>
            <a:r>
              <a:rPr lang="en-AU" sz="1400" b="0" strike="noStrike" spc="-1" dirty="0" smtClean="0">
                <a:latin typeface="Arial"/>
              </a:rPr>
              <a:t>showing </a:t>
            </a:r>
            <a:r>
              <a:rPr lang="en-AU" sz="1400" b="0" strike="noStrike" spc="-1" dirty="0">
                <a:latin typeface="Arial"/>
              </a:rPr>
              <a:t>similar </a:t>
            </a:r>
            <a:r>
              <a:rPr lang="en-AU" sz="1400" b="0" strike="noStrike" spc="-1" dirty="0" smtClean="0">
                <a:latin typeface="Arial"/>
              </a:rPr>
              <a:t>outcomes. </a:t>
            </a:r>
            <a:endParaRPr lang="en-AU" sz="14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CustomShape 1"/>
          <p:cNvSpPr/>
          <p:nvPr/>
        </p:nvSpPr>
        <p:spPr>
          <a:xfrm>
            <a:off x="360000" y="360000"/>
            <a:ext cx="9359280" cy="89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AU" sz="3200" b="1" strike="noStrike" spc="-1">
                <a:solidFill>
                  <a:srgbClr val="FFFFFF"/>
                </a:solidFill>
                <a:latin typeface="Source Sans Pro Black"/>
                <a:ea typeface="DejaVu Sans"/>
              </a:rPr>
              <a:t>Model Diagnostics</a:t>
            </a:r>
            <a:endParaRPr lang="en-AU" sz="3200" b="0" strike="noStrike" spc="-1">
              <a:latin typeface="Arial"/>
            </a:endParaRPr>
          </a:p>
        </p:txBody>
      </p:sp>
      <p:sp>
        <p:nvSpPr>
          <p:cNvPr id="166" name="CustomShape 2"/>
          <p:cNvSpPr/>
          <p:nvPr/>
        </p:nvSpPr>
        <p:spPr>
          <a:xfrm>
            <a:off x="360000" y="1980000"/>
            <a:ext cx="9179280" cy="467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7" name="TextShape 3"/>
          <p:cNvSpPr txBox="1"/>
          <p:nvPr/>
        </p:nvSpPr>
        <p:spPr>
          <a:xfrm>
            <a:off x="6376320" y="1905120"/>
            <a:ext cx="3240000" cy="4485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AU" sz="1400" b="0" strike="noStrike" spc="-1" dirty="0">
                <a:latin typeface="Arial"/>
              </a:rPr>
              <a:t>These diagnostics are also very positive.</a:t>
            </a:r>
          </a:p>
          <a:p>
            <a:endParaRPr lang="en-AU" sz="1400" b="0" strike="noStrike" spc="-1" dirty="0">
              <a:latin typeface="Arial"/>
            </a:endParaRPr>
          </a:p>
          <a:p>
            <a:r>
              <a:rPr lang="en-AU" sz="1400" b="0" strike="noStrike" spc="-1" dirty="0">
                <a:latin typeface="Arial"/>
              </a:rPr>
              <a:t>As with the beta model diagnostics we can see that </a:t>
            </a:r>
            <a:r>
              <a:rPr lang="en-AU" sz="1400" b="0" strike="noStrike" spc="-1" dirty="0" smtClean="0">
                <a:latin typeface="Arial"/>
              </a:rPr>
              <a:t>the </a:t>
            </a:r>
            <a:r>
              <a:rPr lang="en-AU" sz="1400" b="1" strike="noStrike" spc="-1" dirty="0" smtClean="0">
                <a:latin typeface="Arial"/>
              </a:rPr>
              <a:t>shrink factor is well below 1.1 and that chains </a:t>
            </a:r>
            <a:r>
              <a:rPr lang="en-AU" sz="1400" b="1" strike="noStrike" spc="-1" dirty="0">
                <a:latin typeface="Arial"/>
              </a:rPr>
              <a:t>are overlapping </a:t>
            </a:r>
            <a:r>
              <a:rPr lang="en-AU" sz="1400" b="0" strike="noStrike" spc="-1" dirty="0">
                <a:latin typeface="Arial"/>
              </a:rPr>
              <a:t>which indicates that they have converged well. </a:t>
            </a:r>
          </a:p>
          <a:p>
            <a:endParaRPr lang="en-AU" sz="1400" b="0" strike="noStrike" spc="-1" dirty="0">
              <a:latin typeface="Arial"/>
            </a:endParaRPr>
          </a:p>
          <a:p>
            <a:r>
              <a:rPr lang="en-AU" sz="1400" b="0" strike="noStrike" spc="-1" dirty="0">
                <a:latin typeface="Arial"/>
              </a:rPr>
              <a:t>The </a:t>
            </a:r>
            <a:r>
              <a:rPr lang="en-AU" sz="1400" strike="noStrike" spc="-1" dirty="0" smtClean="0">
                <a:latin typeface="Arial"/>
              </a:rPr>
              <a:t>autocorrelation plot flattens </a:t>
            </a:r>
            <a:r>
              <a:rPr lang="en-AU" sz="1400" strike="noStrike" spc="-1" dirty="0">
                <a:latin typeface="Arial"/>
              </a:rPr>
              <a:t>immediately </a:t>
            </a:r>
            <a:r>
              <a:rPr lang="en-AU" sz="1400" b="0" strike="noStrike" spc="-1" dirty="0">
                <a:latin typeface="Arial"/>
              </a:rPr>
              <a:t>and </a:t>
            </a:r>
            <a:r>
              <a:rPr lang="en-AU" sz="1400" b="1" strike="noStrike" spc="-1" dirty="0">
                <a:latin typeface="Arial"/>
              </a:rPr>
              <a:t>the effective sample size is very </a:t>
            </a:r>
            <a:r>
              <a:rPr lang="en-AU" sz="1400" b="1" strike="noStrike" spc="-1" dirty="0" smtClean="0">
                <a:latin typeface="Arial"/>
              </a:rPr>
              <a:t>large. Furthermore, the MSCE is very close to zero. </a:t>
            </a:r>
            <a:r>
              <a:rPr lang="en-AU" sz="1400" b="0" strike="noStrike" spc="-1" dirty="0" smtClean="0">
                <a:latin typeface="Arial"/>
              </a:rPr>
              <a:t>This </a:t>
            </a:r>
            <a:r>
              <a:rPr lang="en-AU" sz="1400" b="0" strike="noStrike" spc="-1" dirty="0">
                <a:latin typeface="Arial"/>
              </a:rPr>
              <a:t>implies that there is independent information in the chains. </a:t>
            </a:r>
          </a:p>
          <a:p>
            <a:endParaRPr lang="en-AU" sz="1400" b="0" strike="noStrike" spc="-1" dirty="0">
              <a:latin typeface="Arial"/>
            </a:endParaRPr>
          </a:p>
        </p:txBody>
      </p:sp>
      <p:pic>
        <p:nvPicPr>
          <p:cNvPr id="168" name="Picture 167"/>
          <p:cNvPicPr/>
          <p:nvPr/>
        </p:nvPicPr>
        <p:blipFill>
          <a:blip r:embed="rId2"/>
          <a:stretch/>
        </p:blipFill>
        <p:spPr>
          <a:xfrm>
            <a:off x="437040" y="1905120"/>
            <a:ext cx="5443200" cy="3888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963710"/>
            <a:ext cx="7644749" cy="4711476"/>
          </a:xfrm>
          <a:prstGeom prst="rect">
            <a:avLst/>
          </a:prstGeom>
        </p:spPr>
      </p:pic>
      <p:sp>
        <p:nvSpPr>
          <p:cNvPr id="5" name="CustomShape 1"/>
          <p:cNvSpPr/>
          <p:nvPr/>
        </p:nvSpPr>
        <p:spPr>
          <a:xfrm>
            <a:off x="360000" y="360000"/>
            <a:ext cx="9359280" cy="89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AU" sz="3200" b="1" strike="noStrike" spc="-1" dirty="0">
                <a:solidFill>
                  <a:srgbClr val="FFFFFF"/>
                </a:solidFill>
                <a:latin typeface="Source Sans Pro Black"/>
                <a:ea typeface="DejaVu Sans"/>
              </a:rPr>
              <a:t>Posterior Analysis</a:t>
            </a:r>
            <a:endParaRPr lang="en-AU" sz="3200" b="0" strike="noStrike" spc="-1" dirty="0">
              <a:latin typeface="Arial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004749" y="2233533"/>
            <a:ext cx="183445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All estimates may be considered significant.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Mode estimates appear to roughly correspond to with descriptive trends.</a:t>
            </a:r>
          </a:p>
          <a:p>
            <a:endParaRPr lang="en-US" dirty="0"/>
          </a:p>
          <a:p>
            <a:r>
              <a:rPr lang="en-US" dirty="0" smtClean="0"/>
              <a:t>Count estimate is unexpectedly negative.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116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/>
          <p:cNvSpPr/>
          <p:nvPr/>
        </p:nvSpPr>
        <p:spPr>
          <a:xfrm>
            <a:off x="360000" y="360000"/>
            <a:ext cx="9359280" cy="89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AU" sz="3200" b="1" strike="noStrike" spc="-1" dirty="0">
                <a:solidFill>
                  <a:srgbClr val="FFFFFF"/>
                </a:solidFill>
                <a:latin typeface="Source Sans Pro Black"/>
                <a:ea typeface="DejaVu Sans"/>
              </a:rPr>
              <a:t>Posterior Analysis</a:t>
            </a:r>
            <a:endParaRPr lang="en-AU" sz="3200" b="0" strike="noStrike" spc="-1" dirty="0">
              <a:latin typeface="Arial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078" y="1903752"/>
            <a:ext cx="7700173" cy="471250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940251" y="2833142"/>
            <a:ext cx="211814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</a:t>
            </a:r>
            <a:r>
              <a:rPr lang="en-US" baseline="30000" dirty="0" smtClean="0"/>
              <a:t>2</a:t>
            </a:r>
            <a:r>
              <a:rPr lang="en-US" dirty="0"/>
              <a:t> </a:t>
            </a:r>
            <a:r>
              <a:rPr lang="en-US" dirty="0" smtClean="0"/>
              <a:t>value is fairly low, suggesting a large portion of variation in response variable is not explained by the model.</a:t>
            </a:r>
            <a:endParaRPr lang="en-US" baseline="30000" dirty="0" smtClean="0"/>
          </a:p>
        </p:txBody>
      </p:sp>
    </p:spTree>
    <p:extLst>
      <p:ext uri="{BB962C8B-B14F-4D97-AF65-F5344CB8AC3E}">
        <p14:creationId xmlns:p14="http://schemas.microsoft.com/office/powerpoint/2010/main" val="3082609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stomShape 1"/>
          <p:cNvSpPr/>
          <p:nvPr/>
        </p:nvSpPr>
        <p:spPr>
          <a:xfrm>
            <a:off x="360000" y="360000"/>
            <a:ext cx="9359280" cy="89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AU" sz="3200" b="1" strike="noStrike" spc="-1" dirty="0" smtClean="0">
                <a:solidFill>
                  <a:srgbClr val="FFFFFF"/>
                </a:solidFill>
                <a:latin typeface="Source Sans Pro Black"/>
                <a:ea typeface="DejaVu Sans"/>
              </a:rPr>
              <a:t>Model Equation and Predictions</a:t>
            </a:r>
            <a:endParaRPr lang="en-AU" sz="3200" b="0" strike="noStrike" spc="-1" dirty="0">
              <a:latin typeface="Arial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19828" y="1738860"/>
            <a:ext cx="755527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The posterior mode estimates were used to form the parameters </a:t>
            </a:r>
            <a:br>
              <a:rPr lang="en-US" sz="2000" dirty="0" smtClean="0"/>
            </a:br>
            <a:r>
              <a:rPr lang="en-US" sz="2000" dirty="0" smtClean="0"/>
              <a:t>for the multiple regression equation: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2790" y="4727023"/>
            <a:ext cx="6216567" cy="2054516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333916" y="2704451"/>
            <a:ext cx="952709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/>
              <a:t>Average Sales</a:t>
            </a:r>
            <a:r>
              <a:rPr lang="en-US" sz="2000" dirty="0" smtClean="0"/>
              <a:t> = 6900 - 3.75*</a:t>
            </a:r>
            <a:r>
              <a:rPr lang="en-US" sz="2000" b="1" dirty="0" smtClean="0"/>
              <a:t>Count </a:t>
            </a:r>
            <a:r>
              <a:rPr lang="en-US" sz="2000" dirty="0" smtClean="0"/>
              <a:t>+ 1950*</a:t>
            </a:r>
            <a:r>
              <a:rPr lang="en-US" sz="2000" b="1" dirty="0" smtClean="0"/>
              <a:t>Male </a:t>
            </a:r>
            <a:r>
              <a:rPr lang="en-US" sz="2000" dirty="0" smtClean="0"/>
              <a:t>+ 670*</a:t>
            </a:r>
            <a:r>
              <a:rPr lang="en-US" sz="2000" b="1" dirty="0" smtClean="0"/>
              <a:t>(18-25y) </a:t>
            </a:r>
            <a:r>
              <a:rPr lang="en-US" sz="2000" dirty="0" smtClean="0"/>
              <a:t>+ </a:t>
            </a:r>
            <a:r>
              <a:rPr lang="en-US" sz="2000" dirty="0" smtClean="0"/>
              <a:t>840*</a:t>
            </a:r>
            <a:r>
              <a:rPr lang="en-US" sz="2000" b="1" dirty="0" smtClean="0"/>
              <a:t>(26-35y) </a:t>
            </a:r>
            <a:br>
              <a:rPr lang="en-US" sz="2000" b="1" dirty="0" smtClean="0"/>
            </a:br>
            <a:r>
              <a:rPr lang="en-US" sz="2000" b="1" dirty="0" smtClean="0"/>
              <a:t>		   </a:t>
            </a:r>
            <a:r>
              <a:rPr lang="en-US" sz="2000" dirty="0" smtClean="0"/>
              <a:t>+ 1150*</a:t>
            </a:r>
            <a:r>
              <a:rPr lang="en-US" sz="2000" b="1" dirty="0" smtClean="0"/>
              <a:t>(36-45y) </a:t>
            </a:r>
            <a:r>
              <a:rPr lang="en-US" sz="2000" dirty="0" smtClean="0"/>
              <a:t>+ 1190*</a:t>
            </a:r>
            <a:r>
              <a:rPr lang="en-US" sz="2000" b="1" dirty="0" smtClean="0"/>
              <a:t>(46-50y) </a:t>
            </a:r>
            <a:r>
              <a:rPr lang="en-US" sz="2000" dirty="0" smtClean="0"/>
              <a:t>+ 1250*</a:t>
            </a:r>
            <a:r>
              <a:rPr lang="en-US" sz="2000" b="1" dirty="0" smtClean="0"/>
              <a:t>(51-55y) </a:t>
            </a:r>
            <a:r>
              <a:rPr lang="en-US" sz="2000" dirty="0" smtClean="0"/>
              <a:t>+ 228*</a:t>
            </a:r>
            <a:r>
              <a:rPr lang="en-US" sz="2000" b="1" dirty="0" smtClean="0"/>
              <a:t>(55+y)</a:t>
            </a:r>
            <a:endParaRPr lang="en-US" sz="20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2158082" y="3670042"/>
            <a:ext cx="576311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  <a:p>
            <a:pPr algn="ctr"/>
            <a:r>
              <a:rPr lang="en-US" dirty="0" smtClean="0"/>
              <a:t>Some of the prediction posterior distributions obtained </a:t>
            </a:r>
          </a:p>
          <a:p>
            <a:pPr algn="ctr"/>
            <a:r>
              <a:rPr lang="en-US" dirty="0" smtClean="0"/>
              <a:t>using the above equations are shown below.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5051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CustomShape 1"/>
          <p:cNvSpPr/>
          <p:nvPr/>
        </p:nvSpPr>
        <p:spPr>
          <a:xfrm>
            <a:off x="360000" y="360000"/>
            <a:ext cx="9359280" cy="89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AU" sz="3200" b="1" strike="noStrike" spc="-1" dirty="0">
                <a:solidFill>
                  <a:srgbClr val="FFFFFF"/>
                </a:solidFill>
                <a:latin typeface="Source Sans Pro Black"/>
                <a:ea typeface="DejaVu Sans"/>
              </a:rPr>
              <a:t>Predictions</a:t>
            </a:r>
            <a:endParaRPr lang="en-AU" sz="3200" b="0" strike="noStrike" spc="-1" dirty="0">
              <a:latin typeface="Arial"/>
            </a:endParaRPr>
          </a:p>
        </p:txBody>
      </p:sp>
      <p:sp>
        <p:nvSpPr>
          <p:cNvPr id="182" name="CustomShape 2"/>
          <p:cNvSpPr/>
          <p:nvPr/>
        </p:nvSpPr>
        <p:spPr>
          <a:xfrm>
            <a:off x="360000" y="1980000"/>
            <a:ext cx="9179280" cy="467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468" y="2773614"/>
            <a:ext cx="5924999" cy="366167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958651" y="4319640"/>
            <a:ext cx="2276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MSE = 3,638,930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29468" y="1668173"/>
            <a:ext cx="580639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All predictions are summarized below and </a:t>
            </a:r>
          </a:p>
          <a:p>
            <a:r>
              <a:rPr lang="en-US" sz="2200" dirty="0" smtClean="0"/>
              <a:t>compared to the actual values of the test set.</a:t>
            </a:r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9918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 smtClean="0"/>
              <a:t>Overview:</a:t>
            </a:r>
          </a:p>
          <a:p>
            <a:r>
              <a:rPr lang="en-US" sz="2200" dirty="0" smtClean="0"/>
              <a:t>This report looked to construct a multiple regression model for predicting average Black Friday sales per person using Bayesian estimation and MCMC.</a:t>
            </a:r>
          </a:p>
          <a:p>
            <a:r>
              <a:rPr lang="en-US" sz="2200" dirty="0" smtClean="0"/>
              <a:t>Model diagnostics and posterior distributions were good.</a:t>
            </a:r>
          </a:p>
          <a:p>
            <a:r>
              <a:rPr lang="en-US" sz="2200" dirty="0" smtClean="0"/>
              <a:t>Ultimately, predictions generated on the test data were shown to be fairly inaccurate, with a large MSE.</a:t>
            </a:r>
          </a:p>
          <a:p>
            <a:pPr marL="0" indent="0">
              <a:buNone/>
            </a:pPr>
            <a:r>
              <a:rPr lang="en-US" sz="2200" b="1" dirty="0" smtClean="0"/>
              <a:t>Recommendations:</a:t>
            </a:r>
          </a:p>
          <a:p>
            <a:r>
              <a:rPr lang="en-US" sz="2200" dirty="0" smtClean="0"/>
              <a:t>To construct a more accurate model, additional predictor variables might be considered, as those used here were only able to explain a small proportion of the variance in the response variable.</a:t>
            </a:r>
          </a:p>
          <a:p>
            <a:r>
              <a:rPr lang="en-US" sz="2200" dirty="0" smtClean="0"/>
              <a:t>Introducing some kind of expert information to create informative priors might also aid in the construction of a more effective model.</a:t>
            </a:r>
            <a:endParaRPr lang="en-US" sz="2200" dirty="0"/>
          </a:p>
        </p:txBody>
      </p:sp>
      <p:sp>
        <p:nvSpPr>
          <p:cNvPr id="4" name="CustomShape 1"/>
          <p:cNvSpPr/>
          <p:nvPr/>
        </p:nvSpPr>
        <p:spPr>
          <a:xfrm>
            <a:off x="360000" y="360000"/>
            <a:ext cx="9359280" cy="89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AU" sz="3200" b="1" strike="noStrike" spc="-1" dirty="0">
                <a:solidFill>
                  <a:srgbClr val="FFFFFF"/>
                </a:solidFill>
                <a:latin typeface="Source Sans Pro Black"/>
                <a:ea typeface="DejaVu Sans"/>
              </a:rPr>
              <a:t>Summary</a:t>
            </a:r>
            <a:endParaRPr lang="en-AU" sz="32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93406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E74C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3367121" y="1453886"/>
            <a:ext cx="3933089" cy="43840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800" b="1" dirty="0" smtClean="0">
                <a:solidFill>
                  <a:schemeClr val="bg1"/>
                </a:solidFill>
              </a:rPr>
              <a:t>Thank You!</a:t>
            </a:r>
            <a:endParaRPr lang="en-US" sz="4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3832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360000" y="360000"/>
            <a:ext cx="9359280" cy="89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AU" sz="3200" b="1" strike="noStrike" spc="-1">
                <a:solidFill>
                  <a:srgbClr val="FFFFFF"/>
                </a:solidFill>
                <a:latin typeface="Source Sans Pro Black"/>
                <a:ea typeface="DejaVu Sans"/>
              </a:rPr>
              <a:t>Introduction </a:t>
            </a:r>
            <a:endParaRPr lang="en-AU" sz="3200" b="0" strike="noStrike" spc="-1">
              <a:latin typeface="Arial"/>
            </a:endParaRPr>
          </a:p>
        </p:txBody>
      </p:sp>
      <p:sp>
        <p:nvSpPr>
          <p:cNvPr id="126" name="CustomShape 2"/>
          <p:cNvSpPr/>
          <p:nvPr/>
        </p:nvSpPr>
        <p:spPr>
          <a:xfrm>
            <a:off x="360000" y="1980000"/>
            <a:ext cx="9179280" cy="467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57200" indent="-456840">
              <a:lnSpc>
                <a:spcPct val="100000"/>
              </a:lnSpc>
              <a:spcAft>
                <a:spcPts val="1142"/>
              </a:spcAft>
              <a:buClr>
                <a:srgbClr val="1C1C1C"/>
              </a:buClr>
              <a:buFont typeface="Arial"/>
              <a:buChar char="•"/>
            </a:pPr>
            <a:r>
              <a:rPr lang="en-AU" sz="2200" b="1" strike="noStrike" spc="-1" dirty="0">
                <a:solidFill>
                  <a:srgbClr val="1C1C1C"/>
                </a:solidFill>
                <a:latin typeface="Source Sans Pro Semibold"/>
                <a:ea typeface="DejaVu Sans"/>
              </a:rPr>
              <a:t>Black Friday is the name given to the day following the Thanksgiving holiday in the USA. </a:t>
            </a:r>
            <a:endParaRPr lang="en-AU" sz="2200" b="0" strike="noStrike" spc="-1" dirty="0">
              <a:latin typeface="Arial"/>
            </a:endParaRPr>
          </a:p>
          <a:p>
            <a:pPr marL="457200" indent="-456840">
              <a:lnSpc>
                <a:spcPct val="100000"/>
              </a:lnSpc>
              <a:spcAft>
                <a:spcPts val="1142"/>
              </a:spcAft>
              <a:buClr>
                <a:srgbClr val="1C1C1C"/>
              </a:buClr>
              <a:buFont typeface="Arial"/>
              <a:buChar char="•"/>
            </a:pPr>
            <a:r>
              <a:rPr lang="en-AU" sz="2200" b="1" strike="noStrike" spc="-1" dirty="0">
                <a:solidFill>
                  <a:srgbClr val="1C1C1C"/>
                </a:solidFill>
                <a:latin typeface="Source Sans Pro Semibold"/>
                <a:ea typeface="DejaVu Sans"/>
              </a:rPr>
              <a:t>On Black Friday, many major retailors open very early and offer promotional sales on their stock, which leads to high sales throughout its duration.</a:t>
            </a:r>
            <a:endParaRPr lang="en-AU" sz="2200" b="0" strike="noStrike" spc="-1" dirty="0">
              <a:latin typeface="Arial"/>
            </a:endParaRPr>
          </a:p>
          <a:p>
            <a:pPr marL="457200" indent="-456840">
              <a:lnSpc>
                <a:spcPct val="100000"/>
              </a:lnSpc>
              <a:spcAft>
                <a:spcPts val="1142"/>
              </a:spcAft>
              <a:buClr>
                <a:srgbClr val="1C1C1C"/>
              </a:buClr>
              <a:buFont typeface="Arial"/>
              <a:buChar char="•"/>
            </a:pPr>
            <a:r>
              <a:rPr lang="en-AU" sz="2200" b="1" strike="noStrike" spc="-1" dirty="0">
                <a:solidFill>
                  <a:srgbClr val="1C1C1C"/>
                </a:solidFill>
                <a:latin typeface="Source Sans Pro Semibold"/>
                <a:ea typeface="DejaVu Sans"/>
              </a:rPr>
              <a:t>Black Friday is often an extremely busy day for shopping, and has gained an infamous reputation due to regular reports of violence between shoppers and retail staff walkouts.</a:t>
            </a:r>
            <a:endParaRPr lang="en-AU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endParaRPr lang="en-AU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lang="en-AU" sz="2200" b="0" strike="noStrike" spc="-1" dirty="0">
                <a:solidFill>
                  <a:srgbClr val="1C1C1C"/>
                </a:solidFill>
                <a:latin typeface="Source Sans Pro Semibold"/>
                <a:ea typeface="DejaVu Sans"/>
              </a:rPr>
              <a:t>Given the high amount of sales associated with Black Friday, understanding the kind of shoppers who participate in the shopping event and how much they spend could prove important.</a:t>
            </a:r>
            <a:endParaRPr lang="en-AU" sz="22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1"/>
          <p:cNvSpPr/>
          <p:nvPr/>
        </p:nvSpPr>
        <p:spPr>
          <a:xfrm>
            <a:off x="360000" y="360000"/>
            <a:ext cx="9359280" cy="89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AU" sz="3200" b="1" strike="noStrike" spc="-1">
                <a:solidFill>
                  <a:srgbClr val="FFFFFF"/>
                </a:solidFill>
                <a:latin typeface="Source Sans Pro Black"/>
                <a:ea typeface="DejaVu Sans"/>
              </a:rPr>
              <a:t>Posterior Analysis</a:t>
            </a:r>
            <a:endParaRPr lang="en-AU" sz="3200" b="0" strike="noStrike" spc="-1">
              <a:latin typeface="Arial"/>
            </a:endParaRPr>
          </a:p>
        </p:txBody>
      </p:sp>
      <p:sp>
        <p:nvSpPr>
          <p:cNvPr id="176" name="CustomShape 2"/>
          <p:cNvSpPr/>
          <p:nvPr/>
        </p:nvSpPr>
        <p:spPr>
          <a:xfrm>
            <a:off x="360000" y="1980000"/>
            <a:ext cx="9179280" cy="467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77" name="Picture 176"/>
          <p:cNvPicPr/>
          <p:nvPr/>
        </p:nvPicPr>
        <p:blipFill>
          <a:blip r:embed="rId2"/>
          <a:stretch/>
        </p:blipFill>
        <p:spPr>
          <a:xfrm>
            <a:off x="830880" y="1584000"/>
            <a:ext cx="3201120" cy="3449160"/>
          </a:xfrm>
          <a:prstGeom prst="rect">
            <a:avLst/>
          </a:prstGeom>
          <a:ln>
            <a:noFill/>
          </a:ln>
        </p:spPr>
      </p:pic>
      <p:sp>
        <p:nvSpPr>
          <p:cNvPr id="178" name="TextShape 3"/>
          <p:cNvSpPr txBox="1"/>
          <p:nvPr/>
        </p:nvSpPr>
        <p:spPr>
          <a:xfrm>
            <a:off x="830880" y="5033160"/>
            <a:ext cx="3777120" cy="18820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AU" sz="1800" b="0" strike="noStrike" spc="-1">
                <a:latin typeface="Arial"/>
              </a:rPr>
              <a:t>Beta 2 here shows that being Male will increase the average amount spend by $1950. This average increase should be given a high level of confidence due to the small associated interval</a:t>
            </a:r>
          </a:p>
        </p:txBody>
      </p:sp>
      <p:pic>
        <p:nvPicPr>
          <p:cNvPr id="179" name="Picture 178"/>
          <p:cNvPicPr/>
          <p:nvPr/>
        </p:nvPicPr>
        <p:blipFill>
          <a:blip r:embed="rId3"/>
          <a:stretch/>
        </p:blipFill>
        <p:spPr>
          <a:xfrm>
            <a:off x="4896000" y="1439280"/>
            <a:ext cx="3672000" cy="3508920"/>
          </a:xfrm>
          <a:prstGeom prst="rect">
            <a:avLst/>
          </a:prstGeom>
          <a:ln>
            <a:noFill/>
          </a:ln>
        </p:spPr>
      </p:pic>
      <p:sp>
        <p:nvSpPr>
          <p:cNvPr id="180" name="TextShape 4"/>
          <p:cNvSpPr txBox="1"/>
          <p:nvPr/>
        </p:nvSpPr>
        <p:spPr>
          <a:xfrm>
            <a:off x="4896000" y="4903696"/>
            <a:ext cx="4680000" cy="2138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AU" sz="1800" b="0" strike="noStrike" spc="-1" dirty="0">
                <a:latin typeface="Arial"/>
              </a:rPr>
              <a:t>Beta 3 is an example of the age bracket variables within the black </a:t>
            </a:r>
            <a:r>
              <a:rPr lang="en-AU" sz="1800" b="0" strike="noStrike" spc="-1" dirty="0" err="1">
                <a:latin typeface="Arial"/>
              </a:rPr>
              <a:t>friday</a:t>
            </a:r>
            <a:r>
              <a:rPr lang="en-AU" sz="1800" b="0" strike="noStrike" spc="-1" dirty="0">
                <a:latin typeface="Arial"/>
              </a:rPr>
              <a:t> dataset. Unlike the previously seen posterior plots, beta 3 has a relatively low level of confidence associated with it. This is seen in all of the age variables with the mode increasing as the age bracket increases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360000" y="360000"/>
            <a:ext cx="9359280" cy="89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AU" sz="3200" b="1" strike="noStrike" spc="-1" dirty="0">
                <a:solidFill>
                  <a:srgbClr val="FFFFFF"/>
                </a:solidFill>
                <a:latin typeface="Source Sans Pro Black"/>
                <a:ea typeface="DejaVu Sans"/>
              </a:rPr>
              <a:t>Posterior Analysis</a:t>
            </a:r>
            <a:endParaRPr lang="en-AU" sz="3200" b="0" strike="noStrike" spc="-1" dirty="0">
              <a:latin typeface="Arial"/>
            </a:endParaRPr>
          </a:p>
        </p:txBody>
      </p:sp>
      <p:sp>
        <p:nvSpPr>
          <p:cNvPr id="170" name="CustomShape 2"/>
          <p:cNvSpPr/>
          <p:nvPr/>
        </p:nvSpPr>
        <p:spPr>
          <a:xfrm>
            <a:off x="360000" y="1980000"/>
            <a:ext cx="9179280" cy="467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71" name="Picture 170"/>
          <p:cNvPicPr/>
          <p:nvPr/>
        </p:nvPicPr>
        <p:blipFill>
          <a:blip r:embed="rId2"/>
          <a:stretch/>
        </p:blipFill>
        <p:spPr>
          <a:xfrm>
            <a:off x="920520" y="1584000"/>
            <a:ext cx="3975480" cy="3571200"/>
          </a:xfrm>
          <a:prstGeom prst="rect">
            <a:avLst/>
          </a:prstGeom>
          <a:ln>
            <a:noFill/>
          </a:ln>
        </p:spPr>
      </p:pic>
      <p:sp>
        <p:nvSpPr>
          <p:cNvPr id="172" name="TextShape 3"/>
          <p:cNvSpPr txBox="1"/>
          <p:nvPr/>
        </p:nvSpPr>
        <p:spPr>
          <a:xfrm>
            <a:off x="1080000" y="5112000"/>
            <a:ext cx="3744000" cy="1626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AU" sz="1800" b="0" strike="noStrike" spc="-1">
                <a:latin typeface="Arial"/>
              </a:rPr>
              <a:t>The intercept here has a mode of 6900, with a relatively small HDI range (6200, 7540). This would suggest a high level of confidence in the Intercept value. </a:t>
            </a:r>
          </a:p>
          <a:p>
            <a:endParaRPr lang="en-AU" sz="1800" b="0" strike="noStrike" spc="-1">
              <a:latin typeface="Arial"/>
            </a:endParaRPr>
          </a:p>
        </p:txBody>
      </p:sp>
      <p:pic>
        <p:nvPicPr>
          <p:cNvPr id="173" name="Picture 172"/>
          <p:cNvPicPr/>
          <p:nvPr/>
        </p:nvPicPr>
        <p:blipFill>
          <a:blip r:embed="rId3"/>
          <a:stretch/>
        </p:blipFill>
        <p:spPr>
          <a:xfrm>
            <a:off x="5871600" y="1656000"/>
            <a:ext cx="3200400" cy="3343680"/>
          </a:xfrm>
          <a:prstGeom prst="rect">
            <a:avLst/>
          </a:prstGeom>
          <a:ln>
            <a:noFill/>
          </a:ln>
        </p:spPr>
      </p:pic>
      <p:sp>
        <p:nvSpPr>
          <p:cNvPr id="174" name="TextShape 4"/>
          <p:cNvSpPr txBox="1"/>
          <p:nvPr/>
        </p:nvSpPr>
        <p:spPr>
          <a:xfrm>
            <a:off x="5328000" y="5112000"/>
            <a:ext cx="4536000" cy="2138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AU" sz="1800" b="0" strike="noStrike" spc="-1">
                <a:latin typeface="Arial"/>
              </a:rPr>
              <a:t>The count variable also has a very small interval suggesting that there is high level of confidence in the mode of -3.75. This figure unexpectedly shows that an increase in one transaction to the total will reduce the average amount spent by $3.75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360000" y="360000"/>
            <a:ext cx="9359280" cy="89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AU" sz="3200" b="1" strike="noStrike" spc="-1">
                <a:solidFill>
                  <a:srgbClr val="FFFFFF"/>
                </a:solidFill>
                <a:latin typeface="Source Sans Pro Black"/>
                <a:ea typeface="DejaVu Sans"/>
              </a:rPr>
              <a:t>Methodology</a:t>
            </a:r>
            <a:endParaRPr lang="en-AU" sz="3200" b="0" strike="noStrike" spc="-1">
              <a:latin typeface="Arial"/>
            </a:endParaRPr>
          </a:p>
        </p:txBody>
      </p:sp>
      <p:sp>
        <p:nvSpPr>
          <p:cNvPr id="128" name="CustomShape 2"/>
          <p:cNvSpPr/>
          <p:nvPr/>
        </p:nvSpPr>
        <p:spPr>
          <a:xfrm>
            <a:off x="360000" y="1980000"/>
            <a:ext cx="9179280" cy="502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92500" lnSpcReduction="20000"/>
          </a:bodyPr>
          <a:lstStyle/>
          <a:p>
            <a:pPr>
              <a:lnSpc>
                <a:spcPct val="100000"/>
              </a:lnSpc>
              <a:spcAft>
                <a:spcPts val="1142"/>
              </a:spcAft>
            </a:pPr>
            <a:r>
              <a:rPr lang="en-AU" sz="2600" b="1" strike="noStrike" spc="-1" dirty="0">
                <a:solidFill>
                  <a:srgbClr val="1C1C1C"/>
                </a:solidFill>
                <a:latin typeface="Source Sans Pro Semibold"/>
                <a:ea typeface="DejaVu Sans"/>
              </a:rPr>
              <a:t>This project was ultimately concerned with fitting a multiple regression to predict Black Friday customer’s average sales amounts based on a selection of predictor variables</a:t>
            </a:r>
            <a:r>
              <a:rPr lang="en-AU" sz="2600" b="1" strike="noStrike" spc="-1" dirty="0" smtClean="0">
                <a:solidFill>
                  <a:srgbClr val="1C1C1C"/>
                </a:solidFill>
                <a:latin typeface="Source Sans Pro Semibold"/>
                <a:ea typeface="DejaVu Sans"/>
              </a:rPr>
              <a:t>.</a:t>
            </a:r>
          </a:p>
          <a:p>
            <a:pPr>
              <a:lnSpc>
                <a:spcPct val="100000"/>
              </a:lnSpc>
              <a:spcAft>
                <a:spcPts val="1142"/>
              </a:spcAft>
            </a:pPr>
            <a:endParaRPr lang="en-AU" sz="2600" b="1" strike="noStrike" spc="-1" dirty="0" smtClean="0">
              <a:solidFill>
                <a:srgbClr val="1C1C1C"/>
              </a:solidFill>
              <a:latin typeface="Source Sans Pro Semibold"/>
              <a:ea typeface="DejaVu Sans"/>
            </a:endParaRPr>
          </a:p>
          <a:p>
            <a:pPr marL="457200" indent="-457200">
              <a:spcAft>
                <a:spcPts val="1142"/>
              </a:spcAft>
              <a:buFont typeface="Arial" panose="020B0604020202020204" pitchFamily="34" charset="0"/>
              <a:buChar char="•"/>
            </a:pPr>
            <a:r>
              <a:rPr lang="en-AU" sz="2600" b="1" spc="-1" dirty="0" smtClean="0">
                <a:solidFill>
                  <a:srgbClr val="1C1C1C"/>
                </a:solidFill>
                <a:latin typeface="Source Sans Pro Semibold"/>
              </a:rPr>
              <a:t>Data pre-processing and descriptive analysis</a:t>
            </a:r>
            <a:endParaRPr lang="en-AU" sz="2600" b="1" spc="-1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560" indent="-457200">
              <a:lnSpc>
                <a:spcPct val="100000"/>
              </a:lnSpc>
              <a:spcAft>
                <a:spcPts val="1142"/>
              </a:spcAft>
              <a:buClr>
                <a:srgbClr val="1C1C1C"/>
              </a:buClr>
              <a:buFont typeface="Arial" panose="020B0604020202020204" pitchFamily="34" charset="0"/>
              <a:buChar char="•"/>
            </a:pPr>
            <a:r>
              <a:rPr lang="en-AU" sz="2600" b="1" strike="noStrike" spc="-1" dirty="0" smtClean="0">
                <a:solidFill>
                  <a:srgbClr val="1C1C1C"/>
                </a:solidFill>
                <a:latin typeface="Source Sans Pro Semibold"/>
                <a:ea typeface="DejaVu Sans"/>
              </a:rPr>
              <a:t>A </a:t>
            </a:r>
            <a:r>
              <a:rPr lang="en-AU" sz="2600" b="1" strike="noStrike" spc="-1" dirty="0">
                <a:solidFill>
                  <a:srgbClr val="1C1C1C"/>
                </a:solidFill>
                <a:latin typeface="Source Sans Pro Semibold"/>
                <a:ea typeface="DejaVu Sans"/>
              </a:rPr>
              <a:t>Bayesian framework was utilised here through Markov Chain Monte Carlo (MCMC) simulations</a:t>
            </a:r>
            <a:r>
              <a:rPr lang="en-AU" sz="2600" b="1" strike="noStrike" spc="-1" dirty="0" smtClean="0">
                <a:solidFill>
                  <a:srgbClr val="1C1C1C"/>
                </a:solidFill>
                <a:latin typeface="Source Sans Pro Semibold"/>
                <a:ea typeface="DejaVu Sans"/>
              </a:rPr>
              <a:t>.</a:t>
            </a:r>
            <a:endParaRPr lang="en-AU" sz="26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lang="en-AU" sz="2600" b="1" strike="noStrike" spc="-1" dirty="0">
                <a:solidFill>
                  <a:srgbClr val="1C1C1C"/>
                </a:solidFill>
                <a:latin typeface="Source Sans Pro Semibold"/>
                <a:ea typeface="DejaVu Sans"/>
              </a:rPr>
              <a:t>	</a:t>
            </a:r>
            <a:r>
              <a:rPr lang="en-AU" sz="2400" b="1" strike="noStrike" spc="-1" dirty="0">
                <a:solidFill>
                  <a:srgbClr val="1C1C1C"/>
                </a:solidFill>
                <a:latin typeface="Source Sans Pro Semibold"/>
                <a:ea typeface="DejaVu Sans"/>
              </a:rPr>
              <a:t>- Non-informative </a:t>
            </a:r>
            <a:r>
              <a:rPr lang="en-AU" sz="2400" b="1" strike="noStrike" spc="-1" dirty="0" smtClean="0">
                <a:solidFill>
                  <a:srgbClr val="1C1C1C"/>
                </a:solidFill>
                <a:latin typeface="Source Sans Pro Semibold"/>
                <a:ea typeface="DejaVu Sans"/>
              </a:rPr>
              <a:t>priors.</a:t>
            </a:r>
          </a:p>
          <a:p>
            <a:pPr marL="457200" indent="-456840">
              <a:lnSpc>
                <a:spcPct val="100000"/>
              </a:lnSpc>
              <a:spcAft>
                <a:spcPts val="1142"/>
              </a:spcAft>
              <a:buClr>
                <a:srgbClr val="1C1C1C"/>
              </a:buClr>
              <a:buFont typeface="Arial"/>
              <a:buChar char="•"/>
            </a:pPr>
            <a:r>
              <a:rPr lang="en-AU" sz="2600" b="1" strike="noStrike" spc="-1" dirty="0" smtClean="0">
                <a:solidFill>
                  <a:srgbClr val="1C1C1C"/>
                </a:solidFill>
                <a:latin typeface="Source Sans Pro Semibold"/>
                <a:ea typeface="DejaVu Sans"/>
              </a:rPr>
              <a:t>MCMC </a:t>
            </a:r>
            <a:r>
              <a:rPr lang="en-AU" sz="2600" b="1" strike="noStrike" spc="-1" dirty="0">
                <a:solidFill>
                  <a:srgbClr val="1C1C1C"/>
                </a:solidFill>
                <a:latin typeface="Source Sans Pro Semibold"/>
                <a:ea typeface="DejaVu Sans"/>
              </a:rPr>
              <a:t>diagnostic checks were completed to ensure chain representativeness and accuracy</a:t>
            </a:r>
            <a:r>
              <a:rPr lang="en-AU" sz="2600" b="1" strike="noStrike" spc="-1" dirty="0" smtClean="0">
                <a:solidFill>
                  <a:srgbClr val="1C1C1C"/>
                </a:solidFill>
                <a:latin typeface="Source Sans Pro Semibold"/>
                <a:ea typeface="DejaVu Sans"/>
              </a:rPr>
              <a:t>.</a:t>
            </a:r>
            <a:endParaRPr lang="en-AU" sz="2600" b="0" strike="noStrike" spc="-1" dirty="0">
              <a:latin typeface="Arial"/>
            </a:endParaRPr>
          </a:p>
          <a:p>
            <a:pPr marL="457200" indent="-456840">
              <a:lnSpc>
                <a:spcPct val="100000"/>
              </a:lnSpc>
              <a:spcAft>
                <a:spcPts val="1142"/>
              </a:spcAft>
              <a:buClr>
                <a:srgbClr val="1C1C1C"/>
              </a:buClr>
              <a:buFont typeface="Arial"/>
              <a:buChar char="•"/>
            </a:pPr>
            <a:r>
              <a:rPr lang="en-AU" sz="2600" b="1" strike="noStrike" spc="-1" dirty="0">
                <a:solidFill>
                  <a:srgbClr val="1C1C1C"/>
                </a:solidFill>
                <a:latin typeface="Source Sans Pro Semibold"/>
                <a:ea typeface="DejaVu Sans"/>
              </a:rPr>
              <a:t>Posterior inferences were noted and unseen test data was fed into the final model and the generated predictions were compared to the actual values.</a:t>
            </a:r>
            <a:endParaRPr lang="en-AU" sz="26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endParaRPr lang="en-AU" sz="26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endParaRPr lang="en-AU" sz="26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endParaRPr lang="en-AU" sz="26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endParaRPr lang="en-AU" sz="26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360000" y="360000"/>
            <a:ext cx="9359280" cy="89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AU" sz="3200" b="1" strike="noStrike" spc="-1">
                <a:solidFill>
                  <a:srgbClr val="FFFFFF"/>
                </a:solidFill>
                <a:latin typeface="Source Sans Pro Black"/>
                <a:ea typeface="DejaVu Sans"/>
              </a:rPr>
              <a:t>Dataset Overview</a:t>
            </a:r>
            <a:endParaRPr lang="en-AU" sz="3200" b="0" strike="noStrike" spc="-1">
              <a:latin typeface="Arial"/>
            </a:endParaRPr>
          </a:p>
        </p:txBody>
      </p:sp>
      <p:sp>
        <p:nvSpPr>
          <p:cNvPr id="130" name="CustomShape 2"/>
          <p:cNvSpPr/>
          <p:nvPr/>
        </p:nvSpPr>
        <p:spPr>
          <a:xfrm>
            <a:off x="360000" y="1980000"/>
            <a:ext cx="9179280" cy="467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>
              <a:lnSpc>
                <a:spcPct val="100000"/>
              </a:lnSpc>
              <a:spcAft>
                <a:spcPts val="1142"/>
              </a:spcAft>
            </a:pPr>
            <a:r>
              <a:rPr lang="en-AU" sz="2400" b="1" strike="noStrike" spc="-1">
                <a:solidFill>
                  <a:srgbClr val="1C1C1C"/>
                </a:solidFill>
                <a:latin typeface="Source Sans Pro Semibold"/>
                <a:ea typeface="DejaVu Sans"/>
              </a:rPr>
              <a:t>The dataset used was obtained from Kaggle and can be accessed here: </a:t>
            </a:r>
            <a:r>
              <a:rPr lang="en-AU" sz="2400" b="1" u="sng" strike="noStrike" spc="-1">
                <a:solidFill>
                  <a:srgbClr val="0000FF"/>
                </a:solidFill>
                <a:uFillTx/>
                <a:latin typeface="Source Sans Pro Semibold"/>
                <a:ea typeface="DejaVu Sans"/>
                <a:hlinkClick r:id="rId2"/>
              </a:rPr>
              <a:t>https://www.kaggle.com/abhisingh10p14/black-friday</a:t>
            </a:r>
            <a:endParaRPr lang="en-AU" sz="2400" b="0" strike="noStrike" spc="-1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endParaRPr lang="en-AU" sz="2400" b="0" strike="noStrike" spc="-1">
              <a:latin typeface="Arial"/>
            </a:endParaRPr>
          </a:p>
          <a:p>
            <a:pPr marL="457200" indent="-456840">
              <a:lnSpc>
                <a:spcPct val="100000"/>
              </a:lnSpc>
              <a:spcAft>
                <a:spcPts val="1142"/>
              </a:spcAft>
              <a:buClr>
                <a:srgbClr val="1C1C1C"/>
              </a:buClr>
              <a:buFont typeface="Arial"/>
              <a:buChar char="•"/>
            </a:pPr>
            <a:r>
              <a:rPr lang="en-AU" sz="2400" b="1" strike="noStrike" spc="-1">
                <a:solidFill>
                  <a:srgbClr val="1C1C1C"/>
                </a:solidFill>
                <a:latin typeface="Source Sans Pro Semibold"/>
                <a:ea typeface="DejaVu Sans"/>
              </a:rPr>
              <a:t>The data were aggregated to ensure each individual was represented once.</a:t>
            </a:r>
            <a:endParaRPr lang="en-AU" sz="2400" b="0" strike="noStrike" spc="-1">
              <a:latin typeface="Arial"/>
            </a:endParaRPr>
          </a:p>
          <a:p>
            <a:pPr marL="457200" indent="-456840">
              <a:lnSpc>
                <a:spcPct val="100000"/>
              </a:lnSpc>
              <a:spcAft>
                <a:spcPts val="1142"/>
              </a:spcAft>
              <a:buClr>
                <a:srgbClr val="1C1C1C"/>
              </a:buClr>
              <a:buFont typeface="Arial"/>
              <a:buChar char="•"/>
            </a:pPr>
            <a:r>
              <a:rPr lang="en-AU" sz="2400" b="1" strike="noStrike" spc="-1">
                <a:solidFill>
                  <a:srgbClr val="1C1C1C"/>
                </a:solidFill>
                <a:latin typeface="Source Sans Pro Semibold"/>
                <a:ea typeface="DejaVu Sans"/>
              </a:rPr>
              <a:t>New variables were created to represent total and average amounts spent by each individual.</a:t>
            </a:r>
            <a:endParaRPr lang="en-AU" sz="2400" b="0" strike="noStrike" spc="-1">
              <a:latin typeface="Arial"/>
            </a:endParaRPr>
          </a:p>
          <a:p>
            <a:pPr marL="457200" indent="-456840">
              <a:lnSpc>
                <a:spcPct val="100000"/>
              </a:lnSpc>
              <a:spcAft>
                <a:spcPts val="1142"/>
              </a:spcAft>
              <a:buClr>
                <a:srgbClr val="1C1C1C"/>
              </a:buClr>
              <a:buFont typeface="Arial"/>
              <a:buChar char="•"/>
            </a:pPr>
            <a:r>
              <a:rPr lang="en-AU" sz="2400" b="1" strike="noStrike" spc="-1">
                <a:solidFill>
                  <a:srgbClr val="1C1C1C"/>
                </a:solidFill>
                <a:latin typeface="Source Sans Pro Semibold"/>
                <a:ea typeface="DejaVu Sans"/>
              </a:rPr>
              <a:t>Factor columns such as sex and age were made into binary dummy variables	</a:t>
            </a:r>
            <a:endParaRPr lang="en-AU" sz="2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Picture 4"/>
          <p:cNvPicPr/>
          <p:nvPr/>
        </p:nvPicPr>
        <p:blipFill>
          <a:blip r:embed="rId2"/>
          <a:stretch/>
        </p:blipFill>
        <p:spPr>
          <a:xfrm>
            <a:off x="739440" y="2474812"/>
            <a:ext cx="8419320" cy="1528560"/>
          </a:xfrm>
          <a:prstGeom prst="rect">
            <a:avLst/>
          </a:prstGeom>
          <a:ln>
            <a:noFill/>
          </a:ln>
        </p:spPr>
      </p:pic>
      <p:pic>
        <p:nvPicPr>
          <p:cNvPr id="132" name="Picture 5"/>
          <p:cNvPicPr/>
          <p:nvPr/>
        </p:nvPicPr>
        <p:blipFill>
          <a:blip r:embed="rId3"/>
          <a:stretch/>
        </p:blipFill>
        <p:spPr>
          <a:xfrm>
            <a:off x="739440" y="4856760"/>
            <a:ext cx="8623080" cy="1640160"/>
          </a:xfrm>
          <a:prstGeom prst="rect">
            <a:avLst/>
          </a:prstGeom>
          <a:ln>
            <a:noFill/>
          </a:ln>
        </p:spPr>
      </p:pic>
      <p:sp>
        <p:nvSpPr>
          <p:cNvPr id="133" name="CustomShape 1"/>
          <p:cNvSpPr/>
          <p:nvPr/>
        </p:nvSpPr>
        <p:spPr>
          <a:xfrm>
            <a:off x="371160" y="412920"/>
            <a:ext cx="9359280" cy="89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AU" sz="3200" b="1" strike="noStrike" spc="-1">
                <a:solidFill>
                  <a:srgbClr val="FFFFFF"/>
                </a:solidFill>
                <a:latin typeface="Source Sans Pro Black"/>
                <a:ea typeface="DejaVu Sans"/>
              </a:rPr>
              <a:t>Descriptive Summary Tables</a:t>
            </a:r>
            <a:endParaRPr lang="en-AU" sz="3200" b="0" strike="noStrike" spc="-1">
              <a:latin typeface="Arial"/>
            </a:endParaRPr>
          </a:p>
        </p:txBody>
      </p:sp>
      <p:sp>
        <p:nvSpPr>
          <p:cNvPr id="134" name="CustomShape 2"/>
          <p:cNvSpPr/>
          <p:nvPr/>
        </p:nvSpPr>
        <p:spPr>
          <a:xfrm>
            <a:off x="755640" y="2000520"/>
            <a:ext cx="29091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AU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Head of Dataset (Binary):</a:t>
            </a:r>
            <a:endParaRPr lang="en-AU" sz="1800" b="0" strike="noStrike" spc="-1">
              <a:latin typeface="Arial"/>
            </a:endParaRPr>
          </a:p>
        </p:txBody>
      </p:sp>
      <p:sp>
        <p:nvSpPr>
          <p:cNvPr id="135" name="CustomShape 3"/>
          <p:cNvSpPr/>
          <p:nvPr/>
        </p:nvSpPr>
        <p:spPr>
          <a:xfrm>
            <a:off x="739440" y="4587120"/>
            <a:ext cx="36972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AU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Descriptive Statistics (Factor):</a:t>
            </a:r>
            <a:endParaRPr lang="en-AU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360000" y="360000"/>
            <a:ext cx="9359280" cy="89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AU" sz="3200" b="1" strike="noStrike" spc="-1">
                <a:solidFill>
                  <a:srgbClr val="FFFFFF"/>
                </a:solidFill>
                <a:latin typeface="Source Sans Pro Black"/>
                <a:ea typeface="DejaVu Sans"/>
              </a:rPr>
              <a:t>Data Visualisation</a:t>
            </a:r>
            <a:endParaRPr lang="en-AU" sz="3200" b="0" strike="noStrike" spc="-1">
              <a:latin typeface="Arial"/>
            </a:endParaRPr>
          </a:p>
        </p:txBody>
      </p:sp>
      <p:sp>
        <p:nvSpPr>
          <p:cNvPr id="137" name="CustomShape 2"/>
          <p:cNvSpPr/>
          <p:nvPr/>
        </p:nvSpPr>
        <p:spPr>
          <a:xfrm>
            <a:off x="360000" y="1980000"/>
            <a:ext cx="9179280" cy="467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288000">
              <a:lnSpc>
                <a:spcPct val="100000"/>
              </a:lnSpc>
              <a:spcAft>
                <a:spcPts val="1134"/>
              </a:spcAft>
            </a:pPr>
            <a:endParaRPr lang="en-AU" sz="1800" b="0" strike="noStrike" spc="-1">
              <a:latin typeface="Arial"/>
            </a:endParaRPr>
          </a:p>
          <a:p>
            <a:pPr marL="288000">
              <a:lnSpc>
                <a:spcPct val="100000"/>
              </a:lnSpc>
              <a:spcAft>
                <a:spcPts val="1134"/>
              </a:spcAft>
            </a:pPr>
            <a:r>
              <a:rPr lang="en-AU" sz="2600" b="1" strike="noStrike" spc="-1">
                <a:solidFill>
                  <a:srgbClr val="1C1C1C"/>
                </a:solidFill>
                <a:latin typeface="Source Sans Pro Semibold"/>
                <a:ea typeface="DejaVu Sans"/>
              </a:rPr>
              <a:t>	</a:t>
            </a:r>
            <a:endParaRPr lang="en-AU" sz="2600" b="0" strike="noStrike" spc="-1">
              <a:latin typeface="Arial"/>
            </a:endParaRPr>
          </a:p>
        </p:txBody>
      </p:sp>
      <p:pic>
        <p:nvPicPr>
          <p:cNvPr id="138" name="Picture 91"/>
          <p:cNvPicPr/>
          <p:nvPr/>
        </p:nvPicPr>
        <p:blipFill>
          <a:blip r:embed="rId2"/>
          <a:stretch/>
        </p:blipFill>
        <p:spPr>
          <a:xfrm>
            <a:off x="360000" y="1872000"/>
            <a:ext cx="4742640" cy="3374280"/>
          </a:xfrm>
          <a:prstGeom prst="rect">
            <a:avLst/>
          </a:prstGeom>
          <a:ln>
            <a:noFill/>
          </a:ln>
        </p:spPr>
      </p:pic>
      <p:sp>
        <p:nvSpPr>
          <p:cNvPr id="139" name="CustomShape 3"/>
          <p:cNvSpPr/>
          <p:nvPr/>
        </p:nvSpPr>
        <p:spPr>
          <a:xfrm>
            <a:off x="465840" y="5579280"/>
            <a:ext cx="5186160" cy="141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AU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Response Variable</a:t>
            </a:r>
            <a:endParaRPr lang="en-AU" sz="18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AU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Clear likeness to normal distribution</a:t>
            </a:r>
            <a:endParaRPr lang="en-AU" sz="18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AU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Slightly right-skewed with mode of around $10,000</a:t>
            </a:r>
            <a:endParaRPr lang="en-AU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AU" sz="1800" b="0" strike="noStrike" spc="-1">
              <a:latin typeface="Arial"/>
            </a:endParaRPr>
          </a:p>
        </p:txBody>
      </p:sp>
      <p:pic>
        <p:nvPicPr>
          <p:cNvPr id="140" name="Picture 5"/>
          <p:cNvPicPr/>
          <p:nvPr/>
        </p:nvPicPr>
        <p:blipFill>
          <a:blip r:embed="rId3"/>
          <a:stretch/>
        </p:blipFill>
        <p:spPr>
          <a:xfrm>
            <a:off x="5246640" y="1872000"/>
            <a:ext cx="4641840" cy="3132360"/>
          </a:xfrm>
          <a:prstGeom prst="rect">
            <a:avLst/>
          </a:prstGeom>
          <a:ln>
            <a:noFill/>
          </a:ln>
        </p:spPr>
      </p:pic>
      <p:sp>
        <p:nvSpPr>
          <p:cNvPr id="141" name="CustomShape 4"/>
          <p:cNvSpPr/>
          <p:nvPr/>
        </p:nvSpPr>
        <p:spPr>
          <a:xfrm>
            <a:off x="5652360" y="5617080"/>
            <a:ext cx="4235760" cy="913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AU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Very slight difference in median lines</a:t>
            </a:r>
            <a:endParaRPr lang="en-AU" sz="18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AU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Males appear to spend more on average than females.</a:t>
            </a:r>
            <a:endParaRPr lang="en-AU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360000" y="360000"/>
            <a:ext cx="9359280" cy="89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AU" sz="3200" b="1" strike="noStrike" spc="-1">
                <a:solidFill>
                  <a:srgbClr val="FFFFFF"/>
                </a:solidFill>
                <a:latin typeface="Source Sans Pro Black"/>
                <a:ea typeface="DejaVu Sans"/>
              </a:rPr>
              <a:t>Data Visualisation</a:t>
            </a:r>
            <a:endParaRPr lang="en-AU" sz="3200" b="0" strike="noStrike" spc="-1">
              <a:latin typeface="Arial"/>
            </a:endParaRPr>
          </a:p>
        </p:txBody>
      </p:sp>
      <p:sp>
        <p:nvSpPr>
          <p:cNvPr id="143" name="CustomShape 2"/>
          <p:cNvSpPr/>
          <p:nvPr/>
        </p:nvSpPr>
        <p:spPr>
          <a:xfrm>
            <a:off x="360000" y="1980000"/>
            <a:ext cx="9179280" cy="467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288000">
              <a:lnSpc>
                <a:spcPct val="100000"/>
              </a:lnSpc>
              <a:spcAft>
                <a:spcPts val="1134"/>
              </a:spcAft>
            </a:pPr>
            <a:endParaRPr lang="en-AU" sz="1800" b="0" strike="noStrike" spc="-1">
              <a:latin typeface="Arial"/>
            </a:endParaRPr>
          </a:p>
          <a:p>
            <a:pPr marL="288000">
              <a:lnSpc>
                <a:spcPct val="100000"/>
              </a:lnSpc>
              <a:spcAft>
                <a:spcPts val="1134"/>
              </a:spcAft>
            </a:pPr>
            <a:r>
              <a:rPr lang="en-AU" sz="2600" b="1" strike="noStrike" spc="-1">
                <a:solidFill>
                  <a:srgbClr val="1C1C1C"/>
                </a:solidFill>
                <a:latin typeface="Source Sans Pro Semibold"/>
                <a:ea typeface="DejaVu Sans"/>
              </a:rPr>
              <a:t>	</a:t>
            </a:r>
            <a:endParaRPr lang="en-AU" sz="2600" b="0" strike="noStrike" spc="-1">
              <a:latin typeface="Arial"/>
            </a:endParaRPr>
          </a:p>
        </p:txBody>
      </p:sp>
      <p:pic>
        <p:nvPicPr>
          <p:cNvPr id="144" name="Picture 95"/>
          <p:cNvPicPr/>
          <p:nvPr/>
        </p:nvPicPr>
        <p:blipFill>
          <a:blip r:embed="rId2"/>
          <a:stretch/>
        </p:blipFill>
        <p:spPr>
          <a:xfrm>
            <a:off x="504000" y="1872000"/>
            <a:ext cx="4391640" cy="2861640"/>
          </a:xfrm>
          <a:prstGeom prst="rect">
            <a:avLst/>
          </a:prstGeom>
          <a:ln>
            <a:noFill/>
          </a:ln>
        </p:spPr>
      </p:pic>
      <p:pic>
        <p:nvPicPr>
          <p:cNvPr id="145" name="Picture 96"/>
          <p:cNvPicPr/>
          <p:nvPr/>
        </p:nvPicPr>
        <p:blipFill>
          <a:blip r:embed="rId3"/>
          <a:stretch/>
        </p:blipFill>
        <p:spPr>
          <a:xfrm>
            <a:off x="5204880" y="1827360"/>
            <a:ext cx="4514760" cy="2941920"/>
          </a:xfrm>
          <a:prstGeom prst="rect">
            <a:avLst/>
          </a:prstGeom>
          <a:ln>
            <a:noFill/>
          </a:ln>
        </p:spPr>
      </p:pic>
      <p:sp>
        <p:nvSpPr>
          <p:cNvPr id="146" name="CustomShape 3"/>
          <p:cNvSpPr/>
          <p:nvPr/>
        </p:nvSpPr>
        <p:spPr>
          <a:xfrm>
            <a:off x="659520" y="5186520"/>
            <a:ext cx="4545000" cy="118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AU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Very little variance in purchase price across age bins.</a:t>
            </a:r>
            <a:endParaRPr lang="en-AU" sz="18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AU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Slight positive trend from 0-17 through to 36-45.</a:t>
            </a:r>
            <a:endParaRPr lang="en-AU" sz="1800" b="0" strike="noStrike" spc="-1">
              <a:latin typeface="Arial"/>
            </a:endParaRPr>
          </a:p>
        </p:txBody>
      </p:sp>
      <p:sp>
        <p:nvSpPr>
          <p:cNvPr id="147" name="CustomShape 4"/>
          <p:cNvSpPr/>
          <p:nvPr/>
        </p:nvSpPr>
        <p:spPr>
          <a:xfrm>
            <a:off x="5426280" y="5186520"/>
            <a:ext cx="4293000" cy="118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AU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Unusual relationship.</a:t>
            </a:r>
            <a:endParaRPr lang="en-AU" sz="18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AU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Individuals who purchase many items more likely to spend an average amount. </a:t>
            </a:r>
            <a:endParaRPr lang="en-AU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360000" y="360000"/>
            <a:ext cx="9359280" cy="89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AU" sz="3200" b="1" strike="noStrike" spc="-1">
                <a:solidFill>
                  <a:srgbClr val="FFFFFF"/>
                </a:solidFill>
                <a:latin typeface="Source Sans Pro Black"/>
                <a:ea typeface="DejaVu Sans"/>
              </a:rPr>
              <a:t>Data Visualisation</a:t>
            </a:r>
            <a:endParaRPr lang="en-AU" sz="3200" b="0" strike="noStrike" spc="-1">
              <a:latin typeface="Arial"/>
            </a:endParaRPr>
          </a:p>
        </p:txBody>
      </p:sp>
      <p:sp>
        <p:nvSpPr>
          <p:cNvPr id="149" name="CustomShape 2"/>
          <p:cNvSpPr/>
          <p:nvPr/>
        </p:nvSpPr>
        <p:spPr>
          <a:xfrm>
            <a:off x="360000" y="1980000"/>
            <a:ext cx="9179280" cy="467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288000">
              <a:lnSpc>
                <a:spcPct val="100000"/>
              </a:lnSpc>
              <a:spcAft>
                <a:spcPts val="1134"/>
              </a:spcAft>
            </a:pPr>
            <a:endParaRPr lang="en-AU" sz="1800" b="0" strike="noStrike" spc="-1">
              <a:latin typeface="Arial"/>
            </a:endParaRPr>
          </a:p>
          <a:p>
            <a:pPr marL="288000">
              <a:lnSpc>
                <a:spcPct val="100000"/>
              </a:lnSpc>
              <a:spcAft>
                <a:spcPts val="1134"/>
              </a:spcAft>
            </a:pPr>
            <a:r>
              <a:rPr lang="en-AU" sz="2600" b="1" strike="noStrike" spc="-1">
                <a:solidFill>
                  <a:srgbClr val="1C1C1C"/>
                </a:solidFill>
                <a:latin typeface="Source Sans Pro Semibold"/>
                <a:ea typeface="DejaVu Sans"/>
              </a:rPr>
              <a:t>	</a:t>
            </a:r>
            <a:endParaRPr lang="en-AU" sz="2600" b="0" strike="noStrike" spc="-1">
              <a:latin typeface="Arial"/>
            </a:endParaRPr>
          </a:p>
        </p:txBody>
      </p:sp>
      <p:pic>
        <p:nvPicPr>
          <p:cNvPr id="150" name="Picture 100"/>
          <p:cNvPicPr/>
          <p:nvPr/>
        </p:nvPicPr>
        <p:blipFill>
          <a:blip r:embed="rId2"/>
          <a:stretch/>
        </p:blipFill>
        <p:spPr>
          <a:xfrm>
            <a:off x="241200" y="1575000"/>
            <a:ext cx="7283520" cy="4975200"/>
          </a:xfrm>
          <a:prstGeom prst="rect">
            <a:avLst/>
          </a:prstGeom>
          <a:ln>
            <a:noFill/>
          </a:ln>
        </p:spPr>
      </p:pic>
      <p:sp>
        <p:nvSpPr>
          <p:cNvPr id="151" name="CustomShape 3"/>
          <p:cNvSpPr/>
          <p:nvPr/>
        </p:nvSpPr>
        <p:spPr>
          <a:xfrm>
            <a:off x="7405200" y="1573920"/>
            <a:ext cx="2548080" cy="447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AU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Lower density in 0-17 and 55+ facets.</a:t>
            </a:r>
            <a:endParaRPr lang="en-AU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AU" sz="18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AU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More males than females overall.</a:t>
            </a:r>
            <a:endParaRPr lang="en-AU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AU" sz="18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AU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Although difficult to interpret, males appear to be spending more on average once more.</a:t>
            </a:r>
            <a:endParaRPr lang="en-AU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AU" sz="18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AU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Similar relationship between count and average sales across all facets.</a:t>
            </a:r>
            <a:endParaRPr lang="en-AU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360000" y="360000"/>
            <a:ext cx="9359280" cy="89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AU" sz="3200" b="1" strike="noStrike" spc="-1" dirty="0">
                <a:solidFill>
                  <a:srgbClr val="FFFFFF"/>
                </a:solidFill>
                <a:latin typeface="Source Sans Pro Black"/>
                <a:ea typeface="DejaVu Sans"/>
              </a:rPr>
              <a:t>Model Diagram</a:t>
            </a:r>
            <a:endParaRPr lang="en-AU" sz="3200" b="0" strike="noStrike" spc="-1" dirty="0">
              <a:latin typeface="Arial"/>
            </a:endParaRPr>
          </a:p>
        </p:txBody>
      </p:sp>
      <p:sp>
        <p:nvSpPr>
          <p:cNvPr id="153" name="CustomShape 2"/>
          <p:cNvSpPr/>
          <p:nvPr/>
        </p:nvSpPr>
        <p:spPr>
          <a:xfrm>
            <a:off x="360000" y="1980000"/>
            <a:ext cx="9179280" cy="467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>
              <a:lnSpc>
                <a:spcPct val="100000"/>
              </a:lnSpc>
              <a:spcAft>
                <a:spcPts val="1142"/>
              </a:spcAft>
            </a:pPr>
            <a:endParaRPr lang="en-AU" sz="1800" b="0" strike="noStrike" spc="-1">
              <a:latin typeface="Arial"/>
            </a:endParaRPr>
          </a:p>
          <a:p>
            <a:pPr marL="288000">
              <a:lnSpc>
                <a:spcPct val="100000"/>
              </a:lnSpc>
              <a:spcAft>
                <a:spcPts val="1134"/>
              </a:spcAft>
            </a:pPr>
            <a:endParaRPr lang="en-AU" sz="1800" b="0" strike="noStrike" spc="-1">
              <a:latin typeface="Arial"/>
            </a:endParaRPr>
          </a:p>
        </p:txBody>
      </p:sp>
      <p:pic>
        <p:nvPicPr>
          <p:cNvPr id="154" name="Picture 103"/>
          <p:cNvPicPr/>
          <p:nvPr/>
        </p:nvPicPr>
        <p:blipFill>
          <a:blip r:embed="rId2"/>
          <a:stretch/>
        </p:blipFill>
        <p:spPr>
          <a:xfrm>
            <a:off x="2066940" y="1787040"/>
            <a:ext cx="5765400" cy="50652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1897</TotalTime>
  <Words>1008</Words>
  <Application>Microsoft Office PowerPoint</Application>
  <PresentationFormat>Custom</PresentationFormat>
  <Paragraphs>108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21</vt:i4>
      </vt:variant>
    </vt:vector>
  </HeadingPairs>
  <TitlesOfParts>
    <vt:vector size="32" baseType="lpstr">
      <vt:lpstr>Arial</vt:lpstr>
      <vt:lpstr>DejaVu Sans</vt:lpstr>
      <vt:lpstr>Source Sans Pro</vt:lpstr>
      <vt:lpstr>Source Sans Pro Black</vt:lpstr>
      <vt:lpstr>Source Sans Pro Light</vt:lpstr>
      <vt:lpstr>Source Sans Pro Semibold</vt:lpstr>
      <vt:lpstr>Symbol</vt:lpstr>
      <vt:lpstr>Wingdings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dc:description/>
  <cp:lastModifiedBy>Josh Grosman</cp:lastModifiedBy>
  <cp:revision>41</cp:revision>
  <dcterms:created xsi:type="dcterms:W3CDTF">2018-10-01T18:00:03Z</dcterms:created>
  <dcterms:modified xsi:type="dcterms:W3CDTF">2018-10-08T01:38:35Z</dcterms:modified>
  <dc:language>en-AU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Custom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17</vt:i4>
  </property>
</Properties>
</file>