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72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3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64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7964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79640" cy="467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640" cy="467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7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7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59640" cy="4171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7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79640" cy="467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7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7964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64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7964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640" cy="467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7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7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59640" cy="4171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7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7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7964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/>
          <p:cNvSpPr/>
          <p:nvPr/>
        </p:nvSpPr>
        <p:spPr>
          <a:xfrm>
            <a:off x="0" y="3150000"/>
            <a:ext cx="9719640" cy="125964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AU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AU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AU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9640" cy="12596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9640" cy="5396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9640" cy="53964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9640" cy="53964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PlaceHolder 5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AU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640" cy="467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AU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AU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abhisingh10p14/black-friday" TargetMode="Externa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360000" y="333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AU" sz="3200" b="1" strike="noStrike" spc="-1" dirty="0" smtClean="0">
                <a:solidFill>
                  <a:srgbClr val="FFFFFF"/>
                </a:solidFill>
                <a:latin typeface="Source Sans Pro Black"/>
              </a:rPr>
              <a:t>Predicting Black Friday Sales via</a:t>
            </a:r>
            <a:br>
              <a:rPr lang="en-AU" sz="3200" b="1" strike="noStrike" spc="-1" dirty="0" smtClean="0">
                <a:solidFill>
                  <a:srgbClr val="FFFFFF"/>
                </a:solidFill>
                <a:latin typeface="Source Sans Pro Black"/>
              </a:rPr>
            </a:br>
            <a:r>
              <a:rPr lang="en-AU" sz="3200" b="1" strike="noStrike" spc="-1" dirty="0" smtClean="0">
                <a:solidFill>
                  <a:srgbClr val="FFFFFF"/>
                </a:solidFill>
                <a:latin typeface="Source Sans Pro Black"/>
              </a:rPr>
              <a:t>Bayesian Multiple Regression</a:t>
            </a:r>
            <a:r>
              <a:rPr lang="en-AU" sz="3200" b="1" strike="noStrike" spc="-1" dirty="0">
                <a:solidFill>
                  <a:srgbClr val="FFFFFF"/>
                </a:solidFill>
                <a:latin typeface="Source Sans Pro Black"/>
              </a:rPr>
              <a:t>	</a:t>
            </a:r>
            <a:endParaRPr lang="en-AU" sz="3200" b="0" strike="noStrike" spc="-1" dirty="0"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540000" y="4680000"/>
            <a:ext cx="9179640" cy="251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r>
              <a:rPr lang="en-AU" sz="2200" b="0" strike="noStrike" spc="-1">
                <a:solidFill>
                  <a:srgbClr val="1C1C1C"/>
                </a:solidFill>
                <a:latin typeface="Source Sans Pro Light"/>
              </a:rPr>
              <a:t>By Arion Evans, Jake Mott, Josh Grosman, and Tim Kirkbride</a:t>
            </a:r>
            <a:endParaRPr lang="en-AU" sz="2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AU" sz="3200" b="1" strike="noStrike" spc="-1" dirty="0" smtClean="0">
                <a:solidFill>
                  <a:srgbClr val="FFFFFF"/>
                </a:solidFill>
                <a:latin typeface="Source Sans Pro Black"/>
              </a:rPr>
              <a:t>Data and Model Strings</a:t>
            </a:r>
            <a:endParaRPr lang="en-AU" sz="3200" b="0" strike="noStrike" spc="-1" dirty="0"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051" y="2218543"/>
            <a:ext cx="4766769" cy="453015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9820" y="2218543"/>
            <a:ext cx="4953856" cy="453015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3051" y="1760157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Data Block: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909683" y="1771012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Model Block: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AU" sz="3200" b="1" strike="noStrike" spc="-1">
                <a:solidFill>
                  <a:srgbClr val="FFFFFF"/>
                </a:solidFill>
                <a:latin typeface="Source Sans Pro Black"/>
              </a:rPr>
              <a:t>Model Diagnostics</a:t>
            </a:r>
            <a:endParaRPr lang="en-AU" sz="3200" b="0" strike="noStrike" spc="-1"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AU" sz="3200" b="1" strike="noStrike" spc="-1">
                <a:solidFill>
                  <a:srgbClr val="FFFFFF"/>
                </a:solidFill>
                <a:latin typeface="Source Sans Pro Black"/>
              </a:rPr>
              <a:t>Posterior Analysis 1</a:t>
            </a:r>
            <a:endParaRPr lang="en-AU" sz="3200" b="0" strike="noStrike" spc="-1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Aft>
                <a:spcPts val="1142"/>
              </a:spcAft>
            </a:pPr>
            <a:r>
              <a:rPr lang="en-AU" sz="2600" b="1" strike="noStrike" spc="-1">
                <a:solidFill>
                  <a:srgbClr val="1C1C1C"/>
                </a:solidFill>
                <a:latin typeface="Source Sans Pro Semibold"/>
              </a:rPr>
              <a:t>2 posteriors per slide</a:t>
            </a:r>
            <a:endParaRPr lang="en-AU" sz="2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AU" sz="3200" b="1" strike="noStrike" spc="-1">
                <a:solidFill>
                  <a:srgbClr val="FFFFFF"/>
                </a:solidFill>
                <a:latin typeface="Source Sans Pro Black"/>
              </a:rPr>
              <a:t>Posterior Analysis 2</a:t>
            </a:r>
            <a:endParaRPr lang="en-AU" sz="3200" b="0" strike="noStrike" spc="-1"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Aft>
                <a:spcPts val="1142"/>
              </a:spcAft>
            </a:pPr>
            <a:r>
              <a:rPr lang="en-AU" sz="2600" b="1" strike="noStrike" spc="-1">
                <a:solidFill>
                  <a:srgbClr val="1C1C1C"/>
                </a:solidFill>
                <a:latin typeface="Source Sans Pro Semibold"/>
              </a:rPr>
              <a:t>2 posteriors per slide</a:t>
            </a:r>
            <a:endParaRPr lang="en-AU" sz="2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AU" sz="3200" b="1" strike="noStrike" spc="-1">
                <a:solidFill>
                  <a:srgbClr val="FFFFFF"/>
                </a:solidFill>
                <a:latin typeface="Source Sans Pro Black"/>
              </a:rPr>
              <a:t>Posterior Analysis 3</a:t>
            </a:r>
            <a:endParaRPr lang="en-AU" sz="3200" b="0" strike="noStrike" spc="-1"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Aft>
                <a:spcPts val="1142"/>
              </a:spcAft>
            </a:pPr>
            <a:r>
              <a:rPr lang="en-AU" sz="2600" b="1" strike="noStrike" spc="-1">
                <a:solidFill>
                  <a:srgbClr val="1C1C1C"/>
                </a:solidFill>
                <a:latin typeface="Source Sans Pro Semibold"/>
              </a:rPr>
              <a:t>2 posteriors per slide</a:t>
            </a:r>
            <a:endParaRPr lang="en-AU" sz="2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AU" sz="3200" b="1" strike="noStrike" spc="-1">
                <a:solidFill>
                  <a:srgbClr val="FFFFFF"/>
                </a:solidFill>
                <a:latin typeface="Source Sans Pro Black"/>
              </a:rPr>
              <a:t>Posterior Analysis 4</a:t>
            </a:r>
            <a:endParaRPr lang="en-AU" sz="3200" b="0" strike="noStrike" spc="-1"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Aft>
                <a:spcPts val="1142"/>
              </a:spcAft>
            </a:pPr>
            <a:r>
              <a:rPr lang="en-AU" sz="2600" b="1" strike="noStrike" spc="-1">
                <a:solidFill>
                  <a:srgbClr val="1C1C1C"/>
                </a:solidFill>
                <a:latin typeface="Source Sans Pro Semibold"/>
              </a:rPr>
              <a:t>2 posteriors per slide</a:t>
            </a:r>
            <a:endParaRPr lang="en-AU" sz="2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AU" sz="3200" b="1" strike="noStrike" spc="-1">
                <a:solidFill>
                  <a:srgbClr val="FFFFFF"/>
                </a:solidFill>
                <a:latin typeface="Source Sans Pro Black"/>
              </a:rPr>
              <a:t>Predictions</a:t>
            </a:r>
            <a:endParaRPr lang="en-AU" sz="3200" b="0" strike="noStrike" spc="-1"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AU" sz="3200" b="1" strike="noStrike" spc="-1">
                <a:solidFill>
                  <a:srgbClr val="FFFFFF"/>
                </a:solidFill>
                <a:latin typeface="Source Sans Pro Black"/>
              </a:rPr>
              <a:t>Summary</a:t>
            </a:r>
            <a:endParaRPr lang="en-AU" sz="3200" b="0" strike="noStrike" spc="-1"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AU" sz="3200" b="1" strike="noStrike" spc="-1" dirty="0" smtClean="0">
                <a:solidFill>
                  <a:srgbClr val="FFFFFF"/>
                </a:solidFill>
                <a:latin typeface="Source Sans Pro Black"/>
              </a:rPr>
              <a:t>Introduction </a:t>
            </a:r>
            <a:endParaRPr lang="en-AU" sz="3200" b="0" strike="noStrike" spc="-1" dirty="0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2500" lnSpcReduction="10000"/>
          </a:bodyPr>
          <a:lstStyle/>
          <a:p>
            <a:pPr marL="457200" indent="-457200">
              <a:lnSpc>
                <a:spcPct val="100000"/>
              </a:lnSpc>
              <a:spcAft>
                <a:spcPts val="1142"/>
              </a:spcAft>
              <a:buFont typeface="Arial" panose="020B0604020202020204" pitchFamily="34" charset="0"/>
              <a:buChar char="•"/>
            </a:pPr>
            <a:r>
              <a:rPr lang="en-AU" sz="2600" b="1" strike="noStrike" spc="-1" dirty="0" smtClean="0">
                <a:solidFill>
                  <a:srgbClr val="1C1C1C"/>
                </a:solidFill>
                <a:latin typeface="Source Sans Pro Semibold"/>
              </a:rPr>
              <a:t>Black Friday is the name given to the day following the Thanksgiving holiday in the USA. </a:t>
            </a:r>
          </a:p>
          <a:p>
            <a:pPr marL="457200" indent="-457200">
              <a:lnSpc>
                <a:spcPct val="100000"/>
              </a:lnSpc>
              <a:spcAft>
                <a:spcPts val="1142"/>
              </a:spcAft>
              <a:buFont typeface="Arial" panose="020B0604020202020204" pitchFamily="34" charset="0"/>
              <a:buChar char="•"/>
            </a:pPr>
            <a:r>
              <a:rPr lang="en-AU" sz="2600" b="1" strike="noStrike" spc="-1" dirty="0" smtClean="0">
                <a:solidFill>
                  <a:srgbClr val="1C1C1C"/>
                </a:solidFill>
                <a:latin typeface="Source Sans Pro Semibold"/>
              </a:rPr>
              <a:t>On Black Friday, many major retailors open very early and offer promotional sales on their stock, which leads to high sales throughout its duration.</a:t>
            </a:r>
          </a:p>
          <a:p>
            <a:pPr marL="457200" indent="-457200">
              <a:lnSpc>
                <a:spcPct val="100000"/>
              </a:lnSpc>
              <a:spcAft>
                <a:spcPts val="1142"/>
              </a:spcAft>
              <a:buFont typeface="Arial" panose="020B0604020202020204" pitchFamily="34" charset="0"/>
              <a:buChar char="•"/>
            </a:pPr>
            <a:r>
              <a:rPr lang="en-AU" sz="2600" b="1" spc="-1" dirty="0" smtClean="0">
                <a:solidFill>
                  <a:srgbClr val="1C1C1C"/>
                </a:solidFill>
                <a:latin typeface="Source Sans Pro Semibold"/>
              </a:rPr>
              <a:t>Black Friday is often an extremely busy day for shopping, and has gained an infamous reputation due to regular reports of violence between shoppers and retail staff walkouts.</a:t>
            </a:r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lang="en-AU" sz="2600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lang="en-AU" sz="2600" strike="noStrike" spc="-1" dirty="0" smtClean="0">
                <a:solidFill>
                  <a:srgbClr val="1C1C1C"/>
                </a:solidFill>
                <a:latin typeface="Source Sans Pro Semibold"/>
              </a:rPr>
              <a:t>Given the high amount of sales associated with Black Friday, </a:t>
            </a:r>
            <a:r>
              <a:rPr lang="en-AU" sz="2600" spc="-1" dirty="0" smtClean="0">
                <a:solidFill>
                  <a:srgbClr val="1C1C1C"/>
                </a:solidFill>
                <a:latin typeface="Source Sans Pro Semibold"/>
              </a:rPr>
              <a:t>understanding the kind of shoppers who participate in the shopping event and how much they spend could prove important.</a:t>
            </a:r>
            <a:endParaRPr lang="en-AU" sz="2600" strike="noStrike" spc="-1" dirty="0">
              <a:solidFill>
                <a:srgbClr val="1C1C1C"/>
              </a:solidFill>
              <a:latin typeface="Source Sans Pro Semi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AU" sz="3200" b="1" strike="noStrike" spc="-1" dirty="0" smtClean="0">
                <a:solidFill>
                  <a:srgbClr val="FFFFFF"/>
                </a:solidFill>
                <a:latin typeface="Source Sans Pro Black"/>
              </a:rPr>
              <a:t>Methodology</a:t>
            </a:r>
            <a:endParaRPr lang="en-AU" sz="3200" b="0" strike="noStrike" spc="-1" dirty="0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360000" y="1979999"/>
            <a:ext cx="9179640" cy="502040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85000" lnSpcReduction="20000"/>
          </a:bodyPr>
          <a:lstStyle/>
          <a:p>
            <a:pPr>
              <a:lnSpc>
                <a:spcPct val="100000"/>
              </a:lnSpc>
              <a:spcAft>
                <a:spcPts val="1142"/>
              </a:spcAft>
            </a:pPr>
            <a:r>
              <a:rPr lang="en-AU" sz="2600" b="1" spc="-1" dirty="0" smtClean="0">
                <a:solidFill>
                  <a:srgbClr val="1C1C1C"/>
                </a:solidFill>
                <a:latin typeface="Source Sans Pro Semibold"/>
              </a:rPr>
              <a:t>This project was ultimately concerned with fitting a multiple regression to predict Black Friday customer’s average sales amounts based on a selection of predictor variables.</a:t>
            </a:r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lang="en-AU" sz="2600" b="1" strike="noStrike" spc="-1" dirty="0">
              <a:solidFill>
                <a:srgbClr val="1C1C1C"/>
              </a:solidFill>
              <a:latin typeface="Source Sans Pro Semibold"/>
            </a:endParaRPr>
          </a:p>
          <a:p>
            <a:pPr marL="457200" indent="-457200">
              <a:lnSpc>
                <a:spcPct val="100000"/>
              </a:lnSpc>
              <a:spcAft>
                <a:spcPts val="1142"/>
              </a:spcAft>
              <a:buFont typeface="Arial" panose="020B0604020202020204" pitchFamily="34" charset="0"/>
              <a:buChar char="•"/>
            </a:pPr>
            <a:r>
              <a:rPr lang="en-AU" sz="2600" b="1" spc="-1" dirty="0" smtClean="0">
                <a:solidFill>
                  <a:srgbClr val="1C1C1C"/>
                </a:solidFill>
                <a:latin typeface="Source Sans Pro Semibold"/>
              </a:rPr>
              <a:t>A</a:t>
            </a:r>
            <a:r>
              <a:rPr lang="en-AU" sz="2600" b="1" spc="-1" dirty="0" smtClean="0">
                <a:solidFill>
                  <a:srgbClr val="1C1C1C"/>
                </a:solidFill>
                <a:latin typeface="Source Sans Pro Semibold"/>
              </a:rPr>
              <a:t> </a:t>
            </a:r>
            <a:r>
              <a:rPr lang="en-AU" sz="2600" b="1" spc="-1" dirty="0" smtClean="0">
                <a:solidFill>
                  <a:srgbClr val="1C1C1C"/>
                </a:solidFill>
                <a:latin typeface="Source Sans Pro Semibold"/>
              </a:rPr>
              <a:t>Bayesian framework was utilised here through Markov Chain Monte Carlo (MCMC) simulations.</a:t>
            </a: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lang="en-AU" sz="2600" b="1" spc="-1" dirty="0" smtClean="0">
                <a:solidFill>
                  <a:srgbClr val="1C1C1C"/>
                </a:solidFill>
                <a:latin typeface="Source Sans Pro Semibold"/>
              </a:rPr>
              <a:t>	- Non-informative priors were employed.</a:t>
            </a:r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lang="en-AU" sz="2600" b="1" spc="-1" dirty="0">
              <a:solidFill>
                <a:srgbClr val="1C1C1C"/>
              </a:solidFill>
              <a:latin typeface="Source Sans Pro Semibold"/>
            </a:endParaRPr>
          </a:p>
          <a:p>
            <a:pPr marL="457200" indent="-457200">
              <a:lnSpc>
                <a:spcPct val="100000"/>
              </a:lnSpc>
              <a:spcAft>
                <a:spcPts val="1142"/>
              </a:spcAft>
              <a:buFont typeface="Arial" panose="020B0604020202020204" pitchFamily="34" charset="0"/>
              <a:buChar char="•"/>
            </a:pPr>
            <a:r>
              <a:rPr lang="en-AU" sz="2600" b="1" spc="-1" dirty="0" smtClean="0">
                <a:solidFill>
                  <a:srgbClr val="1C1C1C"/>
                </a:solidFill>
                <a:latin typeface="Source Sans Pro Semibold"/>
              </a:rPr>
              <a:t>MCMC diagnostic checks were completed to ensure chain representativeness and accuracy.</a:t>
            </a:r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lang="en-AU" sz="2600" b="1" spc="-1" dirty="0">
              <a:solidFill>
                <a:srgbClr val="1C1C1C"/>
              </a:solidFill>
              <a:latin typeface="Source Sans Pro Semibold"/>
            </a:endParaRPr>
          </a:p>
          <a:p>
            <a:pPr marL="457200" indent="-457200">
              <a:lnSpc>
                <a:spcPct val="100000"/>
              </a:lnSpc>
              <a:spcAft>
                <a:spcPts val="1142"/>
              </a:spcAft>
              <a:buFont typeface="Arial" panose="020B0604020202020204" pitchFamily="34" charset="0"/>
              <a:buChar char="•"/>
            </a:pPr>
            <a:r>
              <a:rPr lang="en-AU" sz="2600" b="1" spc="-1" dirty="0" smtClean="0">
                <a:solidFill>
                  <a:srgbClr val="1C1C1C"/>
                </a:solidFill>
                <a:latin typeface="Source Sans Pro Semibold"/>
              </a:rPr>
              <a:t>Posterior inferences were noted and unseen test data was fed into the final model and the generated predictions were compared to the actual values.</a:t>
            </a:r>
            <a:endParaRPr lang="en-AU" sz="2600" b="1" spc="-1" dirty="0" smtClean="0">
              <a:solidFill>
                <a:srgbClr val="1C1C1C"/>
              </a:solidFill>
              <a:latin typeface="Source Sans Pro Semibold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lang="en-AU" sz="2600" b="1" spc="-1" dirty="0">
              <a:solidFill>
                <a:srgbClr val="1C1C1C"/>
              </a:solidFill>
              <a:latin typeface="Source Sans Pro Semibold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lang="en-AU" sz="2600" b="1" spc="-1" dirty="0" smtClean="0">
              <a:solidFill>
                <a:srgbClr val="1C1C1C"/>
              </a:solidFill>
              <a:latin typeface="Source Sans Pro Semibold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lang="en-AU" sz="2600" b="1" strike="noStrike" spc="-1" dirty="0">
              <a:solidFill>
                <a:srgbClr val="1C1C1C"/>
              </a:solidFill>
              <a:latin typeface="Source Sans Pro Semibold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lang="en-AU" sz="26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AU" sz="3200" b="1" strike="noStrike" spc="-1" dirty="0" smtClean="0">
                <a:solidFill>
                  <a:srgbClr val="FFFFFF"/>
                </a:solidFill>
                <a:latin typeface="Source Sans Pro Black"/>
              </a:rPr>
              <a:t>Dataset Overview</a:t>
            </a:r>
            <a:endParaRPr lang="en-AU" sz="3200" b="0" strike="noStrike" spc="-1" dirty="0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Aft>
                <a:spcPts val="1142"/>
              </a:spcAft>
            </a:pPr>
            <a:r>
              <a:rPr lang="en-AU" sz="2400" b="1" strike="noStrike" spc="-1" dirty="0" smtClean="0">
                <a:solidFill>
                  <a:srgbClr val="1C1C1C"/>
                </a:solidFill>
                <a:latin typeface="Source Sans Pro Semibold"/>
              </a:rPr>
              <a:t>The dataset used was obtained from </a:t>
            </a:r>
            <a:r>
              <a:rPr lang="en-AU" sz="2400" b="1" strike="noStrike" spc="-1" dirty="0" err="1" smtClean="0">
                <a:solidFill>
                  <a:srgbClr val="1C1C1C"/>
                </a:solidFill>
                <a:latin typeface="Source Sans Pro Semibold"/>
              </a:rPr>
              <a:t>Kaggle</a:t>
            </a:r>
            <a:r>
              <a:rPr lang="en-AU" sz="2400" b="1" strike="noStrike" spc="-1" dirty="0" smtClean="0">
                <a:solidFill>
                  <a:srgbClr val="1C1C1C"/>
                </a:solidFill>
                <a:latin typeface="Source Sans Pro Semibold"/>
              </a:rPr>
              <a:t> and can be accessed here: </a:t>
            </a:r>
            <a:r>
              <a:rPr lang="en-AU" sz="2400" b="1" strike="noStrike" spc="-1" dirty="0" smtClean="0">
                <a:solidFill>
                  <a:srgbClr val="1C1C1C"/>
                </a:solidFill>
                <a:latin typeface="Source Sans Pro Semibold"/>
                <a:hlinkClick r:id="rId2"/>
              </a:rPr>
              <a:t>https://www.kaggle.com/abhisingh10p14/black-friday</a:t>
            </a:r>
            <a:endParaRPr lang="en-AU" sz="2400" b="1" strike="noStrike" spc="-1" dirty="0" smtClean="0">
              <a:solidFill>
                <a:srgbClr val="1C1C1C"/>
              </a:solidFill>
              <a:latin typeface="Source Sans Pro Semibold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lang="en-AU" sz="2400" b="1" strike="noStrike" spc="-1" dirty="0" smtClean="0">
              <a:solidFill>
                <a:srgbClr val="1C1C1C"/>
              </a:solidFill>
              <a:latin typeface="Source Sans Pro Semibold"/>
            </a:endParaRPr>
          </a:p>
          <a:p>
            <a:pPr marL="457200" indent="-457200">
              <a:lnSpc>
                <a:spcPct val="100000"/>
              </a:lnSpc>
              <a:spcAft>
                <a:spcPts val="1142"/>
              </a:spcAft>
              <a:buFont typeface="Arial" panose="020B0604020202020204" pitchFamily="34" charset="0"/>
              <a:buChar char="•"/>
            </a:pPr>
            <a:r>
              <a:rPr lang="en-AU" sz="2400" b="1" spc="-1" dirty="0" smtClean="0">
                <a:solidFill>
                  <a:srgbClr val="1C1C1C"/>
                </a:solidFill>
                <a:latin typeface="Source Sans Pro Semibold"/>
              </a:rPr>
              <a:t>The data were aggregated to ensure each individual was represented once.</a:t>
            </a:r>
          </a:p>
          <a:p>
            <a:pPr marL="457200" indent="-457200">
              <a:lnSpc>
                <a:spcPct val="100000"/>
              </a:lnSpc>
              <a:spcAft>
                <a:spcPts val="1142"/>
              </a:spcAft>
              <a:buFont typeface="Arial" panose="020B0604020202020204" pitchFamily="34" charset="0"/>
              <a:buChar char="•"/>
            </a:pPr>
            <a:r>
              <a:rPr lang="en-AU" sz="2400" b="1" spc="-1" dirty="0" smtClean="0">
                <a:solidFill>
                  <a:srgbClr val="1C1C1C"/>
                </a:solidFill>
                <a:latin typeface="Source Sans Pro Semibold"/>
              </a:rPr>
              <a:t>New variables were created to represent total and average amounts spent by each individual.</a:t>
            </a:r>
          </a:p>
          <a:p>
            <a:pPr marL="457200" indent="-457200">
              <a:lnSpc>
                <a:spcPct val="100000"/>
              </a:lnSpc>
              <a:spcAft>
                <a:spcPts val="1142"/>
              </a:spcAft>
              <a:buFont typeface="Arial" panose="020B0604020202020204" pitchFamily="34" charset="0"/>
              <a:buChar char="•"/>
            </a:pPr>
            <a:r>
              <a:rPr lang="en-AU" sz="2400" b="1" strike="noStrike" spc="-1" dirty="0" smtClean="0">
                <a:solidFill>
                  <a:srgbClr val="1C1C1C"/>
                </a:solidFill>
                <a:latin typeface="Source Sans Pro Semibold"/>
              </a:rPr>
              <a:t>Factor columns such as sex and age were made into binary dummy variables</a:t>
            </a:r>
            <a:r>
              <a:rPr lang="en-AU" sz="2400" b="1" strike="noStrike" spc="-1" dirty="0">
                <a:solidFill>
                  <a:srgbClr val="1C1C1C"/>
                </a:solidFill>
                <a:latin typeface="Source Sans Pro Semibold"/>
              </a:rPr>
              <a:t>	</a:t>
            </a:r>
            <a:endParaRPr lang="en-AU" sz="24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/>
          <a:stretch/>
        </p:blipFill>
        <p:spPr>
          <a:xfrm>
            <a:off x="739350" y="2369966"/>
            <a:ext cx="8419680" cy="1528920"/>
          </a:xfrm>
          <a:prstGeom prst="rect">
            <a:avLst/>
          </a:prstGeom>
          <a:ln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350" y="4856813"/>
            <a:ext cx="8623535" cy="1640641"/>
          </a:xfrm>
          <a:prstGeom prst="rect">
            <a:avLst/>
          </a:prstGeom>
        </p:spPr>
      </p:pic>
      <p:sp>
        <p:nvSpPr>
          <p:cNvPr id="8" name="CustomShape 1"/>
          <p:cNvSpPr/>
          <p:nvPr/>
        </p:nvSpPr>
        <p:spPr>
          <a:xfrm>
            <a:off x="371297" y="41289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AU" sz="3200" b="1" strike="noStrike" spc="-1" dirty="0" smtClean="0">
                <a:solidFill>
                  <a:srgbClr val="FFFFFF"/>
                </a:solidFill>
                <a:latin typeface="Source Sans Pro Black"/>
              </a:rPr>
              <a:t>Descriptive Summary Tables</a:t>
            </a:r>
            <a:endParaRPr lang="en-AU" sz="3200" b="0" strike="noStrike" spc="-1" dirty="0">
              <a:latin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9350" y="2000634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Head of Dataset (Binary):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39349" y="4586990"/>
            <a:ext cx="3697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Descriptive Statistics (Factor):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5669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AU" sz="3200" b="1" strike="noStrike" spc="-1" dirty="0">
                <a:solidFill>
                  <a:srgbClr val="FFFFFF"/>
                </a:solidFill>
                <a:latin typeface="Source Sans Pro Black"/>
              </a:rPr>
              <a:t>Data </a:t>
            </a:r>
            <a:r>
              <a:rPr lang="en-AU" sz="3200" b="1" strike="noStrike" spc="-1" dirty="0" smtClean="0">
                <a:solidFill>
                  <a:srgbClr val="FFFFFF"/>
                </a:solidFill>
                <a:latin typeface="Source Sans Pro Black"/>
              </a:rPr>
              <a:t>Visualisation</a:t>
            </a:r>
            <a:endParaRPr lang="en-AU" sz="3200" b="0" strike="noStrike" spc="-1" dirty="0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288000">
              <a:lnSpc>
                <a:spcPct val="100000"/>
              </a:lnSpc>
              <a:spcAft>
                <a:spcPts val="1134"/>
              </a:spcAft>
            </a:pPr>
            <a:endParaRPr lang="en-AU" sz="1800" b="0" strike="noStrike" spc="-1">
              <a:latin typeface="Arial"/>
            </a:endParaRPr>
          </a:p>
          <a:p>
            <a:pPr marL="288000">
              <a:lnSpc>
                <a:spcPct val="100000"/>
              </a:lnSpc>
              <a:spcAft>
                <a:spcPts val="1134"/>
              </a:spcAft>
            </a:pPr>
            <a:r>
              <a:rPr lang="en-AU" sz="2600" b="1" strike="noStrike" spc="-1">
                <a:solidFill>
                  <a:srgbClr val="1C1C1C"/>
                </a:solidFill>
                <a:latin typeface="Source Sans Pro Semibold"/>
              </a:rPr>
              <a:t>	</a:t>
            </a:r>
            <a:endParaRPr lang="en-AU" sz="2600" b="0" strike="noStrike" spc="-1">
              <a:latin typeface="Arial"/>
            </a:endParaRPr>
          </a:p>
        </p:txBody>
      </p:sp>
      <p:pic>
        <p:nvPicPr>
          <p:cNvPr id="92" name="Picture 91"/>
          <p:cNvPicPr/>
          <p:nvPr/>
        </p:nvPicPr>
        <p:blipFill>
          <a:blip r:embed="rId2"/>
          <a:stretch/>
        </p:blipFill>
        <p:spPr>
          <a:xfrm>
            <a:off x="360001" y="1872000"/>
            <a:ext cx="4743000" cy="3374557"/>
          </a:xfrm>
          <a:prstGeom prst="rect">
            <a:avLst/>
          </a:prstGeom>
          <a:ln>
            <a:noFill/>
          </a:ln>
        </p:spPr>
      </p:pic>
      <p:sp>
        <p:nvSpPr>
          <p:cNvPr id="93" name="TextShape 3"/>
          <p:cNvSpPr txBox="1"/>
          <p:nvPr/>
        </p:nvSpPr>
        <p:spPr>
          <a:xfrm>
            <a:off x="465903" y="5579409"/>
            <a:ext cx="5186596" cy="1413083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800" b="0" strike="noStrike" spc="-1" dirty="0" smtClean="0">
                <a:latin typeface="Arial"/>
              </a:rPr>
              <a:t>Response Variable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pc="-1" dirty="0" smtClean="0">
                <a:latin typeface="Arial"/>
              </a:rPr>
              <a:t>Clear likeness to normal distribution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pc="-1" dirty="0" smtClean="0">
                <a:latin typeface="Arial"/>
              </a:rPr>
              <a:t>Slightly right-skewed with mode of around $10,000</a:t>
            </a:r>
            <a:endParaRPr lang="en-AU" sz="1800" b="0" strike="noStrike" spc="-1" dirty="0">
              <a:latin typeface="Arial"/>
            </a:endParaRPr>
          </a:p>
          <a:p>
            <a:endParaRPr lang="en-AU" sz="1800" b="0" strike="noStrike" spc="-1" dirty="0">
              <a:latin typeface="Arial"/>
            </a:endParaRPr>
          </a:p>
        </p:txBody>
      </p:sp>
      <p:pic>
        <p:nvPicPr>
          <p:cNvPr id="6" name="Picture 5"/>
          <p:cNvPicPr/>
          <p:nvPr/>
        </p:nvPicPr>
        <p:blipFill>
          <a:blip r:embed="rId3"/>
          <a:stretch/>
        </p:blipFill>
        <p:spPr>
          <a:xfrm>
            <a:off x="5246557" y="1872000"/>
            <a:ext cx="4642124" cy="3132858"/>
          </a:xfrm>
          <a:prstGeom prst="rect">
            <a:avLst/>
          </a:prstGeom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5652499" y="5617218"/>
            <a:ext cx="42361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Very slight difference in median lines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Males appear to spend more on average than females.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AU" sz="3200" b="1" strike="noStrike" spc="-1" dirty="0">
                <a:solidFill>
                  <a:srgbClr val="FFFFFF"/>
                </a:solidFill>
                <a:latin typeface="Source Sans Pro Black"/>
              </a:rPr>
              <a:t>Data </a:t>
            </a:r>
            <a:r>
              <a:rPr lang="en-AU" sz="3200" b="1" strike="noStrike" spc="-1" dirty="0" smtClean="0">
                <a:solidFill>
                  <a:srgbClr val="FFFFFF"/>
                </a:solidFill>
                <a:latin typeface="Source Sans Pro Black"/>
              </a:rPr>
              <a:t>Visualisation</a:t>
            </a:r>
            <a:endParaRPr lang="en-AU" sz="3200" b="0" strike="noStrike" spc="-1" dirty="0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288000">
              <a:lnSpc>
                <a:spcPct val="100000"/>
              </a:lnSpc>
              <a:spcAft>
                <a:spcPts val="1134"/>
              </a:spcAft>
            </a:pPr>
            <a:endParaRPr lang="en-AU" sz="1800" b="0" strike="noStrike" spc="-1">
              <a:latin typeface="Arial"/>
            </a:endParaRPr>
          </a:p>
          <a:p>
            <a:pPr marL="288000">
              <a:lnSpc>
                <a:spcPct val="100000"/>
              </a:lnSpc>
              <a:spcAft>
                <a:spcPts val="1134"/>
              </a:spcAft>
            </a:pPr>
            <a:r>
              <a:rPr lang="en-AU" sz="2600" b="1" strike="noStrike" spc="-1">
                <a:solidFill>
                  <a:srgbClr val="1C1C1C"/>
                </a:solidFill>
                <a:latin typeface="Source Sans Pro Semibold"/>
              </a:rPr>
              <a:t>	</a:t>
            </a:r>
            <a:endParaRPr lang="en-AU" sz="2600" b="0" strike="noStrike" spc="-1">
              <a:latin typeface="Arial"/>
            </a:endParaRPr>
          </a:p>
        </p:txBody>
      </p:sp>
      <p:pic>
        <p:nvPicPr>
          <p:cNvPr id="96" name="Picture 95"/>
          <p:cNvPicPr/>
          <p:nvPr/>
        </p:nvPicPr>
        <p:blipFill>
          <a:blip r:embed="rId2"/>
          <a:stretch/>
        </p:blipFill>
        <p:spPr>
          <a:xfrm>
            <a:off x="504000" y="1872000"/>
            <a:ext cx="4392000" cy="2862000"/>
          </a:xfrm>
          <a:prstGeom prst="rect">
            <a:avLst/>
          </a:prstGeom>
          <a:ln>
            <a:noFill/>
          </a:ln>
        </p:spPr>
      </p:pic>
      <p:pic>
        <p:nvPicPr>
          <p:cNvPr id="97" name="Picture 96"/>
          <p:cNvPicPr/>
          <p:nvPr/>
        </p:nvPicPr>
        <p:blipFill>
          <a:blip r:embed="rId3"/>
          <a:stretch/>
        </p:blipFill>
        <p:spPr>
          <a:xfrm>
            <a:off x="5204880" y="1827360"/>
            <a:ext cx="4515120" cy="2942280"/>
          </a:xfrm>
          <a:prstGeom prst="rect">
            <a:avLst/>
          </a:prstGeom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659567" y="5186597"/>
            <a:ext cx="45453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Very little variance in purchase price across age bins.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Slight positive trend from 0-17 through to 36-45.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426439" y="5186597"/>
            <a:ext cx="42932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Unusual relationship.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Individuals who purchase many items more likely to spend an average amount.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AU" sz="3200" b="1" strike="noStrike" spc="-1" dirty="0">
                <a:solidFill>
                  <a:srgbClr val="FFFFFF"/>
                </a:solidFill>
                <a:latin typeface="Source Sans Pro Black"/>
              </a:rPr>
              <a:t>Data </a:t>
            </a:r>
            <a:r>
              <a:rPr lang="en-AU" sz="3200" b="1" strike="noStrike" spc="-1" dirty="0" smtClean="0">
                <a:solidFill>
                  <a:srgbClr val="FFFFFF"/>
                </a:solidFill>
                <a:latin typeface="Source Sans Pro Black"/>
              </a:rPr>
              <a:t>Visualisation</a:t>
            </a:r>
            <a:endParaRPr lang="en-AU" sz="3200" b="0" strike="noStrike" spc="-1" dirty="0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288000">
              <a:lnSpc>
                <a:spcPct val="100000"/>
              </a:lnSpc>
              <a:spcAft>
                <a:spcPts val="1134"/>
              </a:spcAft>
            </a:pPr>
            <a:endParaRPr lang="en-AU" sz="1800" b="0" strike="noStrike" spc="-1">
              <a:latin typeface="Arial"/>
            </a:endParaRPr>
          </a:p>
          <a:p>
            <a:pPr marL="288000">
              <a:lnSpc>
                <a:spcPct val="100000"/>
              </a:lnSpc>
              <a:spcAft>
                <a:spcPts val="1134"/>
              </a:spcAft>
            </a:pPr>
            <a:r>
              <a:rPr lang="en-AU" sz="2600" b="1" strike="noStrike" spc="-1">
                <a:solidFill>
                  <a:srgbClr val="1C1C1C"/>
                </a:solidFill>
                <a:latin typeface="Source Sans Pro Semibold"/>
              </a:rPr>
              <a:t>	</a:t>
            </a:r>
            <a:endParaRPr lang="en-AU" sz="2600" b="0" strike="noStrike" spc="-1">
              <a:latin typeface="Arial"/>
            </a:endParaRPr>
          </a:p>
        </p:txBody>
      </p:sp>
      <p:pic>
        <p:nvPicPr>
          <p:cNvPr id="101" name="Picture 100"/>
          <p:cNvPicPr/>
          <p:nvPr/>
        </p:nvPicPr>
        <p:blipFill>
          <a:blip r:embed="rId2"/>
          <a:stretch/>
        </p:blipFill>
        <p:spPr>
          <a:xfrm>
            <a:off x="241255" y="1575146"/>
            <a:ext cx="7283807" cy="4975555"/>
          </a:xfrm>
          <a:prstGeom prst="rect">
            <a:avLst/>
          </a:prstGeom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7405141" y="1573967"/>
            <a:ext cx="254832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Lower density in 0-17 and 55+ facets.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More males than females overall.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Although difficult to interpret, males appear to be spending more on average once more.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Similar relationship between count and average sales across all facets.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AU" sz="3200" b="1" strike="noStrike" spc="-1">
                <a:solidFill>
                  <a:srgbClr val="FFFFFF"/>
                </a:solidFill>
                <a:latin typeface="Source Sans Pro Black"/>
              </a:rPr>
              <a:t>Model Diagram</a:t>
            </a:r>
            <a:endParaRPr lang="en-AU" sz="3200" b="0" strike="noStrike" spc="-1"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Aft>
                <a:spcPts val="1142"/>
              </a:spcAft>
            </a:pPr>
            <a:endParaRPr lang="en-AU" sz="1800" b="0" strike="noStrike" spc="-1">
              <a:latin typeface="Arial"/>
            </a:endParaRPr>
          </a:p>
          <a:p>
            <a:pPr marL="288000">
              <a:lnSpc>
                <a:spcPct val="100000"/>
              </a:lnSpc>
              <a:spcAft>
                <a:spcPts val="1134"/>
              </a:spcAft>
            </a:pPr>
            <a:endParaRPr lang="en-AU" sz="1800" b="0" strike="noStrike" spc="-1">
              <a:latin typeface="Arial"/>
            </a:endParaRPr>
          </a:p>
        </p:txBody>
      </p:sp>
      <p:pic>
        <p:nvPicPr>
          <p:cNvPr id="104" name="Picture 103"/>
          <p:cNvPicPr/>
          <p:nvPr/>
        </p:nvPicPr>
        <p:blipFill>
          <a:blip r:embed="rId2"/>
          <a:stretch/>
        </p:blipFill>
        <p:spPr>
          <a:xfrm>
            <a:off x="2157480" y="1634400"/>
            <a:ext cx="5765760" cy="506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1523</TotalTime>
  <Words>397</Words>
  <Application>Microsoft Office PowerPoint</Application>
  <PresentationFormat>Custom</PresentationFormat>
  <Paragraphs>68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DejaVu Sans</vt:lpstr>
      <vt:lpstr>Source Sans Pro Black</vt:lpstr>
      <vt:lpstr>Source Sans Pro Light</vt:lpstr>
      <vt:lpstr>Source Sans Pro Semibold</vt:lpstr>
      <vt:lpstr>Symbol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Josh Grosman</cp:lastModifiedBy>
  <cp:revision>18</cp:revision>
  <dcterms:created xsi:type="dcterms:W3CDTF">2018-10-01T18:00:03Z</dcterms:created>
  <dcterms:modified xsi:type="dcterms:W3CDTF">2018-10-05T22:56:43Z</dcterms:modified>
  <dc:language>en-AU</dc:language>
</cp:coreProperties>
</file>