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kaggle.com/abhisingh10p14/black-friday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Predicting Black Friday Sales via</a:t>
            </a:r>
            <a:br/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Bayesian Multiple Regression</a:t>
            </a: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	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AU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By Arion Evans, Jake Mott, Josh Grosman, and Tim Kirkbride</a:t>
            </a:r>
            <a:endParaRPr b="0" lang="en-AU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and Model Strings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Picture 1" descr=""/>
          <p:cNvPicPr/>
          <p:nvPr/>
        </p:nvPicPr>
        <p:blipFill>
          <a:blip r:embed="rId1"/>
          <a:stretch/>
        </p:blipFill>
        <p:spPr>
          <a:xfrm>
            <a:off x="182880" y="2218680"/>
            <a:ext cx="4766400" cy="4529880"/>
          </a:xfrm>
          <a:prstGeom prst="rect">
            <a:avLst/>
          </a:prstGeom>
          <a:ln>
            <a:noFill/>
          </a:ln>
        </p:spPr>
      </p:pic>
      <p:pic>
        <p:nvPicPr>
          <p:cNvPr id="158" name="Picture 2" descr=""/>
          <p:cNvPicPr/>
          <p:nvPr/>
        </p:nvPicPr>
        <p:blipFill>
          <a:blip r:embed="rId2"/>
          <a:stretch/>
        </p:blipFill>
        <p:spPr>
          <a:xfrm>
            <a:off x="5040000" y="2218680"/>
            <a:ext cx="4953600" cy="45298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191520" y="1760040"/>
            <a:ext cx="1436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Block: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917600" y="1770840"/>
            <a:ext cx="1604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Block: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32000" y="1872000"/>
            <a:ext cx="5493240" cy="392364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6408000" y="1872000"/>
            <a:ext cx="3240000" cy="40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The diagnostic plots are very positive. We can see that there is </a:t>
            </a:r>
            <a:r>
              <a:rPr b="1" lang="en-AU" sz="1400" spc="-1" strike="noStrike">
                <a:latin typeface="Arial"/>
              </a:rPr>
              <a:t>very good representation</a:t>
            </a:r>
            <a:r>
              <a:rPr b="0" lang="en-AU" sz="1400" spc="-1" strike="noStrike">
                <a:latin typeface="Arial"/>
              </a:rPr>
              <a:t> as the chains are almost entirely overlapping. 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Also, the accuracy of the chains is very good with the </a:t>
            </a:r>
            <a:r>
              <a:rPr b="1" lang="en-AU" sz="1400" spc="-1" strike="noStrike">
                <a:latin typeface="Arial"/>
              </a:rPr>
              <a:t>very small MCSE value and the large domain of the chains</a:t>
            </a:r>
            <a:r>
              <a:rPr b="0" lang="en-AU" sz="1400" spc="-1" strike="noStrike">
                <a:latin typeface="Arial"/>
              </a:rPr>
              <a:t>.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As the </a:t>
            </a:r>
            <a:r>
              <a:rPr b="1" lang="en-AU" sz="1400" spc="-1" strike="noStrike">
                <a:latin typeface="Arial"/>
              </a:rPr>
              <a:t>shrink factor approaches 1</a:t>
            </a:r>
            <a:r>
              <a:rPr b="0" lang="en-AU" sz="1400" spc="-1" strike="noStrike">
                <a:latin typeface="Arial"/>
              </a:rPr>
              <a:t> and the </a:t>
            </a:r>
            <a:r>
              <a:rPr b="1" lang="en-AU" sz="1400" spc="-1" strike="noStrike">
                <a:latin typeface="Arial"/>
              </a:rPr>
              <a:t>autocorrelation approaches 0</a:t>
            </a:r>
            <a:r>
              <a:rPr b="0" lang="en-AU" sz="1400" spc="-1" strike="noStrike">
                <a:latin typeface="Arial"/>
              </a:rPr>
              <a:t>, we can say that there is a good level of independent information. This is also seen in the </a:t>
            </a:r>
            <a:r>
              <a:rPr b="1" lang="en-AU" sz="1400" spc="-1" strike="noStrike">
                <a:latin typeface="Arial"/>
              </a:rPr>
              <a:t>very high ESS value.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The diagnostics here are not unique to beta0 with the rest of the beta plots all showing a similar outcome. </a:t>
            </a:r>
            <a:endParaRPr b="0" lang="en-AU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Model Diagnostics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Shape 3"/>
          <p:cNvSpPr txBox="1"/>
          <p:nvPr/>
        </p:nvSpPr>
        <p:spPr>
          <a:xfrm>
            <a:off x="6408000" y="1872000"/>
            <a:ext cx="3240000" cy="448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400" spc="-1" strike="noStrike">
                <a:latin typeface="Arial"/>
              </a:rPr>
              <a:t>These diagnostics are also very positive.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As with the beta model diagnostics we can see that the </a:t>
            </a:r>
            <a:r>
              <a:rPr b="1" lang="en-AU" sz="1400" spc="-1" strike="noStrike">
                <a:latin typeface="Arial"/>
              </a:rPr>
              <a:t>chains are overlapping </a:t>
            </a:r>
            <a:r>
              <a:rPr b="0" lang="en-AU" sz="1400" spc="-1" strike="noStrike">
                <a:latin typeface="Arial"/>
              </a:rPr>
              <a:t>which indicates that they have converged well. 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The </a:t>
            </a:r>
            <a:r>
              <a:rPr b="1" lang="en-AU" sz="1400" spc="-1" strike="noStrike">
                <a:latin typeface="Arial"/>
              </a:rPr>
              <a:t>autocorellation and shrink factor plots both flatten immediately</a:t>
            </a:r>
            <a:r>
              <a:rPr b="0" lang="en-AU" sz="1400" spc="-1" strike="noStrike">
                <a:latin typeface="Arial"/>
              </a:rPr>
              <a:t> and the effective sample size is very large at 101326. This implies that there is independent information in the chains. 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The </a:t>
            </a:r>
            <a:r>
              <a:rPr b="1" lang="en-AU" sz="1400" spc="-1" strike="noStrike">
                <a:latin typeface="Arial"/>
              </a:rPr>
              <a:t>density plot also follows a standard normal distribution</a:t>
            </a:r>
            <a:r>
              <a:rPr b="0" lang="en-AU" sz="1400" spc="-1" strike="noStrike">
                <a:latin typeface="Arial"/>
              </a:rPr>
              <a:t> and the MCSE is very small at 0.0539.</a:t>
            </a:r>
            <a:endParaRPr b="0" lang="en-AU" sz="1400" spc="-1" strike="noStrike">
              <a:latin typeface="Arial"/>
            </a:endParaRPr>
          </a:p>
          <a:p>
            <a:endParaRPr b="0" lang="en-AU" sz="1400" spc="-1" strike="noStrike">
              <a:latin typeface="Arial"/>
            </a:endParaRPr>
          </a:p>
          <a:p>
            <a:r>
              <a:rPr b="0" lang="en-AU" sz="1400" spc="-1" strike="noStrike">
                <a:latin typeface="Arial"/>
              </a:rPr>
              <a:t>With all of this taken into account we can be very confident with these diagnostics.</a:t>
            </a:r>
            <a:endParaRPr b="0" lang="en-AU" sz="1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37040" y="1905120"/>
            <a:ext cx="5443200" cy="38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920520" y="1584000"/>
            <a:ext cx="3975480" cy="3571200"/>
          </a:xfrm>
          <a:prstGeom prst="rect">
            <a:avLst/>
          </a:prstGeom>
          <a:ln>
            <a:noFill/>
          </a:ln>
        </p:spPr>
      </p:pic>
      <p:sp>
        <p:nvSpPr>
          <p:cNvPr id="172" name="TextShape 3"/>
          <p:cNvSpPr txBox="1"/>
          <p:nvPr/>
        </p:nvSpPr>
        <p:spPr>
          <a:xfrm>
            <a:off x="1080000" y="5112000"/>
            <a:ext cx="3744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The intercept here has a mode of 6900, with a relatively small HDI range (6200, 7540). This would suggest a high level of confidence in the Intercept value. </a:t>
            </a:r>
            <a:endParaRPr b="0" lang="en-AU" sz="1800" spc="-1" strike="noStrike">
              <a:latin typeface="Arial"/>
            </a:endParaRPr>
          </a:p>
          <a:p>
            <a:endParaRPr b="0" lang="en-AU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5871600" y="1656000"/>
            <a:ext cx="3200400" cy="3343680"/>
          </a:xfrm>
          <a:prstGeom prst="rect">
            <a:avLst/>
          </a:prstGeom>
          <a:ln>
            <a:noFill/>
          </a:ln>
        </p:spPr>
      </p:pic>
      <p:sp>
        <p:nvSpPr>
          <p:cNvPr id="174" name="TextShape 4"/>
          <p:cNvSpPr txBox="1"/>
          <p:nvPr/>
        </p:nvSpPr>
        <p:spPr>
          <a:xfrm>
            <a:off x="5328000" y="5112000"/>
            <a:ext cx="4536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The count variable also has a very small interval suggesting that there is high level of confidence in the mode of -3.75. This figure unexpectedly shows that an increase in one transaction to the total will reduce the average amount spent by $3.75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Posterior Analysis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830880" y="1584000"/>
            <a:ext cx="3201120" cy="3449160"/>
          </a:xfrm>
          <a:prstGeom prst="rect">
            <a:avLst/>
          </a:prstGeom>
          <a:ln>
            <a:noFill/>
          </a:ln>
        </p:spPr>
      </p:pic>
      <p:sp>
        <p:nvSpPr>
          <p:cNvPr id="178" name="TextShape 3"/>
          <p:cNvSpPr txBox="1"/>
          <p:nvPr/>
        </p:nvSpPr>
        <p:spPr>
          <a:xfrm>
            <a:off x="830880" y="5033160"/>
            <a:ext cx="377712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Beta 2 here shows that being Male will increase the average amount spend by $1950. This average increase should be given a high level of confidence due to the small associated interval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4896000" y="1439280"/>
            <a:ext cx="3672000" cy="3508920"/>
          </a:xfrm>
          <a:prstGeom prst="rect">
            <a:avLst/>
          </a:prstGeom>
          <a:ln>
            <a:noFill/>
          </a:ln>
        </p:spPr>
      </p:pic>
      <p:sp>
        <p:nvSpPr>
          <p:cNvPr id="180" name="TextShape 4"/>
          <p:cNvSpPr txBox="1"/>
          <p:nvPr/>
        </p:nvSpPr>
        <p:spPr>
          <a:xfrm>
            <a:off x="4896000" y="4948200"/>
            <a:ext cx="4680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Beta 3 is an example of the age bracket variables within the black friday dataset. Unlike the previously seen posterior plots, beta 3 has a relatively low level of confidence associated with it. This is seen in all of the age variables with the mode increasing as the age bracket increases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Predictions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Summary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Black Friday is the name given to the day following the Thanksgiving holiday in the USA. </a:t>
            </a: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 Black Friday, many major retailors open very early and offer promotional sales on their stock, which leads to high sales throughout its duration.</a:t>
            </a: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Black Friday is often an extremely busy day for shopping, and has gained an infamous reputation due to regular reports of violence between shoppers and retail staff walkouts.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Given the high amount of sales associated with Black Friday, understanding the kind of shoppers who participate in the shopping event and how much they spend could prove important.</a:t>
            </a: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Methodology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179280" cy="50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project was ultimately concerned with fitting a multiple regression to predict Black Friday customer’s average sales amounts based on a selection of predictor variables.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Bayesian framework was utilised here through Markov Chain Monte Carlo (MCMC) simulations.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 Non-informative priors were employed.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MCMC diagnostic checks were completed to ensure chain representativeness and accuracy.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Posterior inferences were noted and unseen test data was fed into the final model and the generated predictions were compared to the actual values.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Dataset Overview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dataset used was obtained from Kaggle and can be accessed here: </a:t>
            </a:r>
            <a:r>
              <a:rPr b="1" lang="en-AU" sz="24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https://www.kaggle.com/abhisingh10p14/black-friday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data were aggregated to ensure each individual was represented once.</a:t>
            </a:r>
            <a:endParaRPr b="0" lang="en-AU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New variables were created to represent total and average amounts spent by each individual.</a:t>
            </a:r>
            <a:endParaRPr b="0" lang="en-AU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Factor columns such as sex and age were made into binary dummy variables</a:t>
            </a:r>
            <a:r>
              <a:rPr b="1" lang="en-AU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739440" y="2369880"/>
            <a:ext cx="8419320" cy="1528560"/>
          </a:xfrm>
          <a:prstGeom prst="rect">
            <a:avLst/>
          </a:prstGeom>
          <a:ln>
            <a:noFill/>
          </a:ln>
        </p:spPr>
      </p:pic>
      <p:pic>
        <p:nvPicPr>
          <p:cNvPr id="132" name="Picture 5" descr=""/>
          <p:cNvPicPr/>
          <p:nvPr/>
        </p:nvPicPr>
        <p:blipFill>
          <a:blip r:embed="rId2"/>
          <a:stretch/>
        </p:blipFill>
        <p:spPr>
          <a:xfrm>
            <a:off x="739440" y="4856760"/>
            <a:ext cx="8623080" cy="164016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71160" y="41292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Descriptive Summary Tables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55640" y="2000520"/>
            <a:ext cx="2909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 of Dataset (Binary):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39440" y="4587120"/>
            <a:ext cx="3697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Descriptive Statistics (Factor):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AU" sz="2600" spc="-1" strike="noStrike">
              <a:latin typeface="Arial"/>
            </a:endParaRPr>
          </a:p>
        </p:txBody>
      </p:sp>
      <p:pic>
        <p:nvPicPr>
          <p:cNvPr id="138" name="Picture 91" descr=""/>
          <p:cNvPicPr/>
          <p:nvPr/>
        </p:nvPicPr>
        <p:blipFill>
          <a:blip r:embed="rId1"/>
          <a:stretch/>
        </p:blipFill>
        <p:spPr>
          <a:xfrm>
            <a:off x="360000" y="1872000"/>
            <a:ext cx="4742640" cy="337428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465840" y="5579280"/>
            <a:ext cx="5186160" cy="14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 Variable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likeness to normal distribution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Slightly right-skewed with mode of around $10,000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40" name="Picture 5" descr=""/>
          <p:cNvPicPr/>
          <p:nvPr/>
        </p:nvPicPr>
        <p:blipFill>
          <a:blip r:embed="rId2"/>
          <a:stretch/>
        </p:blipFill>
        <p:spPr>
          <a:xfrm>
            <a:off x="5246640" y="1872000"/>
            <a:ext cx="4641840" cy="313236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5652360" y="5617080"/>
            <a:ext cx="42357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Very slight difference in median lines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Males appear to spend more on average than females.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AU" sz="2600" spc="-1" strike="noStrike">
              <a:latin typeface="Arial"/>
            </a:endParaRPr>
          </a:p>
        </p:txBody>
      </p:sp>
      <p:pic>
        <p:nvPicPr>
          <p:cNvPr id="144" name="Picture 95" descr=""/>
          <p:cNvPicPr/>
          <p:nvPr/>
        </p:nvPicPr>
        <p:blipFill>
          <a:blip r:embed="rId1"/>
          <a:stretch/>
        </p:blipFill>
        <p:spPr>
          <a:xfrm>
            <a:off x="504000" y="1872000"/>
            <a:ext cx="4391640" cy="2861640"/>
          </a:xfrm>
          <a:prstGeom prst="rect">
            <a:avLst/>
          </a:prstGeom>
          <a:ln>
            <a:noFill/>
          </a:ln>
        </p:spPr>
      </p:pic>
      <p:pic>
        <p:nvPicPr>
          <p:cNvPr id="145" name="Picture 96" descr=""/>
          <p:cNvPicPr/>
          <p:nvPr/>
        </p:nvPicPr>
        <p:blipFill>
          <a:blip r:embed="rId2"/>
          <a:stretch/>
        </p:blipFill>
        <p:spPr>
          <a:xfrm>
            <a:off x="5204880" y="1827360"/>
            <a:ext cx="4514760" cy="294192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659520" y="5186520"/>
            <a:ext cx="4545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Very little variance in purchase price across age bins.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Slight positive trend from 0-17 through to 36-45.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426280" y="5186520"/>
            <a:ext cx="4293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Unusual relationship.</a:t>
            </a: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Individuals who purchase many items more likely to spend an average amount.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 Visualisation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1" lang="en-A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AU" sz="2600" spc="-1" strike="noStrike">
              <a:latin typeface="Arial"/>
            </a:endParaRPr>
          </a:p>
        </p:txBody>
      </p:sp>
      <p:pic>
        <p:nvPicPr>
          <p:cNvPr id="150" name="Picture 100" descr=""/>
          <p:cNvPicPr/>
          <p:nvPr/>
        </p:nvPicPr>
        <p:blipFill>
          <a:blip r:embed="rId1"/>
          <a:stretch/>
        </p:blipFill>
        <p:spPr>
          <a:xfrm>
            <a:off x="241200" y="1575000"/>
            <a:ext cx="7283520" cy="497520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7405200" y="1573920"/>
            <a:ext cx="254808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Lower density in 0-17 and 55+ facets.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males than females overall.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Although difficult to interpret, males appear to be spending more on average once more.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relationship between count and average sales across all facets.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A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Model Diagram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AU" sz="18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54" name="Picture 103" descr=""/>
          <p:cNvPicPr/>
          <p:nvPr/>
        </p:nvPicPr>
        <p:blipFill>
          <a:blip r:embed="rId1"/>
          <a:stretch/>
        </p:blipFill>
        <p:spPr>
          <a:xfrm>
            <a:off x="2157480" y="1634400"/>
            <a:ext cx="5765400" cy="506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Application>LibreOffice/5.4.6.2$Linux_X86_64 LibreOffice_project/40m0$Build-2</Application>
  <Words>397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2018-10-01T18:00:03Z</dcterms:created>
  <dc:creator/>
  <dc:description/>
  <dc:language>en-AU</dc:language>
  <cp:lastModifiedBy/>
  <dcterms:modified xsi:type="dcterms:W3CDTF">2018-10-07T22:44:29Z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