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12.png" ContentType="image/png"/>
  <Override PartName="/ppt/media/image11.png" ContentType="image/png"/>
  <Override PartName="/ppt/media/image10.png" ContentType="image/png"/>
  <Override PartName="/ppt/media/image9.png" ContentType="image/png"/>
  <Override PartName="/ppt/media/image8.png" ContentType="image/png"/>
  <Override PartName="/ppt/media/image7.png" ContentType="image/png"/>
  <Override PartName="/ppt/media/image2.png" ContentType="image/png"/>
  <Override PartName="/ppt/media/image1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3150000"/>
            <a:ext cx="9719280" cy="125928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280" cy="89928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79280" cy="4679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180000"/>
            <a:ext cx="9719280" cy="125928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CustomShape 2"/>
          <p:cNvSpPr/>
          <p:nvPr/>
        </p:nvSpPr>
        <p:spPr>
          <a:xfrm>
            <a:off x="7560000" y="6840000"/>
            <a:ext cx="2519280" cy="53928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CustomShape 3"/>
          <p:cNvSpPr/>
          <p:nvPr/>
        </p:nvSpPr>
        <p:spPr>
          <a:xfrm>
            <a:off x="900000" y="6840000"/>
            <a:ext cx="6479280" cy="53928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CustomShape 4"/>
          <p:cNvSpPr/>
          <p:nvPr/>
        </p:nvSpPr>
        <p:spPr>
          <a:xfrm>
            <a:off x="180000" y="6840000"/>
            <a:ext cx="539280" cy="53928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PlaceHolder 5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6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0" y="180000"/>
            <a:ext cx="9719280" cy="125928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" name="CustomShape 2"/>
          <p:cNvSpPr/>
          <p:nvPr/>
        </p:nvSpPr>
        <p:spPr>
          <a:xfrm>
            <a:off x="7560000" y="6840000"/>
            <a:ext cx="2519280" cy="53928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CustomShape 3"/>
          <p:cNvSpPr/>
          <p:nvPr/>
        </p:nvSpPr>
        <p:spPr>
          <a:xfrm>
            <a:off x="900000" y="6840000"/>
            <a:ext cx="6479280" cy="53928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" name="CustomShape 4"/>
          <p:cNvSpPr/>
          <p:nvPr/>
        </p:nvSpPr>
        <p:spPr>
          <a:xfrm>
            <a:off x="180000" y="6840000"/>
            <a:ext cx="539280" cy="53928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" name="PlaceHolder 5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280" cy="89928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6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hyperlink" Target="https://www.kaggle.com/abhisingh10p14/black-friday" TargetMode="External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2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360000" y="3330000"/>
            <a:ext cx="9359280" cy="89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n-AU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Predicting Black Friday Sales via</a:t>
            </a:r>
            <a:br/>
            <a:r>
              <a:rPr b="1" lang="en-AU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Bayesian Multiple Regression</a:t>
            </a:r>
            <a:r>
              <a:rPr b="1" lang="en-AU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	</a:t>
            </a:r>
            <a:endParaRPr b="0" lang="en-AU" sz="3200" spc="-1" strike="noStrike">
              <a:latin typeface="Arial"/>
            </a:endParaRPr>
          </a:p>
        </p:txBody>
      </p:sp>
      <p:sp>
        <p:nvSpPr>
          <p:cNvPr id="124" name="CustomShape 2"/>
          <p:cNvSpPr/>
          <p:nvPr/>
        </p:nvSpPr>
        <p:spPr>
          <a:xfrm>
            <a:off x="540000" y="4680000"/>
            <a:ext cx="9179280" cy="251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AU" sz="2200" spc="-1" strike="noStrike">
                <a:solidFill>
                  <a:srgbClr val="1c1c1c"/>
                </a:solidFill>
                <a:latin typeface="Source Sans Pro Light"/>
                <a:ea typeface="DejaVu Sans"/>
              </a:rPr>
              <a:t>By Arion Evans, Jake Mott, Josh Grosman, and Tim Kirkbride</a:t>
            </a:r>
            <a:endParaRPr b="0" lang="en-AU" sz="22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ustomShape 1"/>
          <p:cNvSpPr/>
          <p:nvPr/>
        </p:nvSpPr>
        <p:spPr>
          <a:xfrm>
            <a:off x="360000" y="360000"/>
            <a:ext cx="9359280" cy="89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n-AU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Data and Model Strings</a:t>
            </a:r>
            <a:endParaRPr b="0" lang="en-AU" sz="3200" spc="-1" strike="noStrike">
              <a:latin typeface="Arial"/>
            </a:endParaRPr>
          </a:p>
        </p:txBody>
      </p:sp>
      <p:sp>
        <p:nvSpPr>
          <p:cNvPr id="156" name="CustomShape 2"/>
          <p:cNvSpPr/>
          <p:nvPr/>
        </p:nvSpPr>
        <p:spPr>
          <a:xfrm>
            <a:off x="360000" y="1980000"/>
            <a:ext cx="9179280" cy="467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57" name="Picture 1" descr=""/>
          <p:cNvPicPr/>
          <p:nvPr/>
        </p:nvPicPr>
        <p:blipFill>
          <a:blip r:embed="rId1"/>
          <a:stretch/>
        </p:blipFill>
        <p:spPr>
          <a:xfrm>
            <a:off x="182880" y="2218680"/>
            <a:ext cx="4766400" cy="4529880"/>
          </a:xfrm>
          <a:prstGeom prst="rect">
            <a:avLst/>
          </a:prstGeom>
          <a:ln>
            <a:noFill/>
          </a:ln>
        </p:spPr>
      </p:pic>
      <p:pic>
        <p:nvPicPr>
          <p:cNvPr id="158" name="Picture 2" descr=""/>
          <p:cNvPicPr/>
          <p:nvPr/>
        </p:nvPicPr>
        <p:blipFill>
          <a:blip r:embed="rId2"/>
          <a:stretch/>
        </p:blipFill>
        <p:spPr>
          <a:xfrm>
            <a:off x="5040000" y="2218680"/>
            <a:ext cx="4953600" cy="4529880"/>
          </a:xfrm>
          <a:prstGeom prst="rect">
            <a:avLst/>
          </a:prstGeom>
          <a:ln>
            <a:noFill/>
          </a:ln>
        </p:spPr>
      </p:pic>
      <p:sp>
        <p:nvSpPr>
          <p:cNvPr id="159" name="CustomShape 3"/>
          <p:cNvSpPr/>
          <p:nvPr/>
        </p:nvSpPr>
        <p:spPr>
          <a:xfrm>
            <a:off x="191520" y="1760040"/>
            <a:ext cx="14367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Data Block: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160" name="CustomShape 4"/>
          <p:cNvSpPr/>
          <p:nvPr/>
        </p:nvSpPr>
        <p:spPr>
          <a:xfrm>
            <a:off x="4917600" y="1770840"/>
            <a:ext cx="16045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Model Block:</a:t>
            </a:r>
            <a:endParaRPr b="0" lang="en-AU" sz="1800" spc="-1" strike="noStrike"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360000" y="360000"/>
            <a:ext cx="9359280" cy="89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n-AU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Model Diagnostics</a:t>
            </a:r>
            <a:endParaRPr b="0" lang="en-AU" sz="3200" spc="-1" strike="noStrike">
              <a:latin typeface="Arial"/>
            </a:endParaRPr>
          </a:p>
        </p:txBody>
      </p:sp>
      <p:sp>
        <p:nvSpPr>
          <p:cNvPr id="162" name="CustomShape 2"/>
          <p:cNvSpPr/>
          <p:nvPr/>
        </p:nvSpPr>
        <p:spPr>
          <a:xfrm>
            <a:off x="360000" y="1980000"/>
            <a:ext cx="9179280" cy="467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63" name="" descr=""/>
          <p:cNvPicPr/>
          <p:nvPr/>
        </p:nvPicPr>
        <p:blipFill>
          <a:blip r:embed="rId1"/>
          <a:stretch/>
        </p:blipFill>
        <p:spPr>
          <a:xfrm>
            <a:off x="432000" y="1872000"/>
            <a:ext cx="5493240" cy="3923640"/>
          </a:xfrm>
          <a:prstGeom prst="rect">
            <a:avLst/>
          </a:prstGeom>
          <a:ln>
            <a:noFill/>
          </a:ln>
        </p:spPr>
      </p:pic>
      <p:sp>
        <p:nvSpPr>
          <p:cNvPr id="164" name="TextShape 3"/>
          <p:cNvSpPr txBox="1"/>
          <p:nvPr/>
        </p:nvSpPr>
        <p:spPr>
          <a:xfrm>
            <a:off x="6408000" y="1872000"/>
            <a:ext cx="3240000" cy="4086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AU" sz="1400" spc="-1" strike="noStrike">
                <a:latin typeface="Arial"/>
              </a:rPr>
              <a:t>The diagnostic plots are very positive. We can see that there is </a:t>
            </a:r>
            <a:r>
              <a:rPr b="1" lang="en-AU" sz="1400" spc="-1" strike="noStrike">
                <a:latin typeface="Arial"/>
              </a:rPr>
              <a:t>very good representation</a:t>
            </a:r>
            <a:r>
              <a:rPr b="0" lang="en-AU" sz="1400" spc="-1" strike="noStrike">
                <a:latin typeface="Arial"/>
              </a:rPr>
              <a:t> as the chains are almost entirely overlapping. </a:t>
            </a:r>
            <a:endParaRPr b="0" lang="en-AU" sz="1400" spc="-1" strike="noStrike">
              <a:latin typeface="Arial"/>
            </a:endParaRPr>
          </a:p>
          <a:p>
            <a:endParaRPr b="0" lang="en-AU" sz="1400" spc="-1" strike="noStrike">
              <a:latin typeface="Arial"/>
            </a:endParaRPr>
          </a:p>
          <a:p>
            <a:r>
              <a:rPr b="0" lang="en-AU" sz="1400" spc="-1" strike="noStrike">
                <a:latin typeface="Arial"/>
              </a:rPr>
              <a:t>Also, the accuracy of the chains is very good with the </a:t>
            </a:r>
            <a:r>
              <a:rPr b="1" lang="en-AU" sz="1400" spc="-1" strike="noStrike">
                <a:latin typeface="Arial"/>
              </a:rPr>
              <a:t>very small MCSE value and the large domain of the chains</a:t>
            </a:r>
            <a:r>
              <a:rPr b="0" lang="en-AU" sz="1400" spc="-1" strike="noStrike">
                <a:latin typeface="Arial"/>
              </a:rPr>
              <a:t>.</a:t>
            </a:r>
            <a:endParaRPr b="0" lang="en-AU" sz="1400" spc="-1" strike="noStrike">
              <a:latin typeface="Arial"/>
            </a:endParaRPr>
          </a:p>
          <a:p>
            <a:endParaRPr b="0" lang="en-AU" sz="1400" spc="-1" strike="noStrike">
              <a:latin typeface="Arial"/>
            </a:endParaRPr>
          </a:p>
          <a:p>
            <a:r>
              <a:rPr b="0" lang="en-AU" sz="1400" spc="-1" strike="noStrike">
                <a:latin typeface="Arial"/>
              </a:rPr>
              <a:t>As the </a:t>
            </a:r>
            <a:r>
              <a:rPr b="1" lang="en-AU" sz="1400" spc="-1" strike="noStrike">
                <a:latin typeface="Arial"/>
              </a:rPr>
              <a:t>shrink factor approaches 1</a:t>
            </a:r>
            <a:r>
              <a:rPr b="0" lang="en-AU" sz="1400" spc="-1" strike="noStrike">
                <a:latin typeface="Arial"/>
              </a:rPr>
              <a:t> and the </a:t>
            </a:r>
            <a:r>
              <a:rPr b="1" lang="en-AU" sz="1400" spc="-1" strike="noStrike">
                <a:latin typeface="Arial"/>
              </a:rPr>
              <a:t>autocorrelation approaches 0</a:t>
            </a:r>
            <a:r>
              <a:rPr b="0" lang="en-AU" sz="1400" spc="-1" strike="noStrike">
                <a:latin typeface="Arial"/>
              </a:rPr>
              <a:t>, we can say that there is a good level of independent information. This is also seen in the </a:t>
            </a:r>
            <a:r>
              <a:rPr b="1" lang="en-AU" sz="1400" spc="-1" strike="noStrike">
                <a:latin typeface="Arial"/>
              </a:rPr>
              <a:t>very high ESS value.</a:t>
            </a:r>
            <a:endParaRPr b="0" lang="en-AU" sz="1400" spc="-1" strike="noStrike">
              <a:latin typeface="Arial"/>
            </a:endParaRPr>
          </a:p>
          <a:p>
            <a:endParaRPr b="0" lang="en-AU" sz="1400" spc="-1" strike="noStrike">
              <a:latin typeface="Arial"/>
            </a:endParaRPr>
          </a:p>
          <a:p>
            <a:r>
              <a:rPr b="0" lang="en-AU" sz="1400" spc="-1" strike="noStrike">
                <a:latin typeface="Arial"/>
              </a:rPr>
              <a:t>The diagnostics here are not unique to beta0 with the rest of the beta plots all showing a similar outcome. </a:t>
            </a:r>
            <a:endParaRPr b="0" lang="en-AU" sz="1400" spc="-1" strike="noStrike"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CustomShape 1"/>
          <p:cNvSpPr/>
          <p:nvPr/>
        </p:nvSpPr>
        <p:spPr>
          <a:xfrm>
            <a:off x="360000" y="360000"/>
            <a:ext cx="9359280" cy="89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n-AU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Model Diagnostics</a:t>
            </a:r>
            <a:endParaRPr b="0" lang="en-AU" sz="3200" spc="-1" strike="noStrike">
              <a:latin typeface="Arial"/>
            </a:endParaRPr>
          </a:p>
        </p:txBody>
      </p:sp>
      <p:sp>
        <p:nvSpPr>
          <p:cNvPr id="166" name="CustomShape 2"/>
          <p:cNvSpPr/>
          <p:nvPr/>
        </p:nvSpPr>
        <p:spPr>
          <a:xfrm>
            <a:off x="360000" y="1980000"/>
            <a:ext cx="9179280" cy="467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7" name="TextShape 3"/>
          <p:cNvSpPr txBox="1"/>
          <p:nvPr/>
        </p:nvSpPr>
        <p:spPr>
          <a:xfrm>
            <a:off x="6408000" y="1872000"/>
            <a:ext cx="3240000" cy="4286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AU" sz="1400" spc="-1" strike="noStrike">
                <a:latin typeface="Arial"/>
              </a:rPr>
              <a:t>These diagnostics are also very positive.</a:t>
            </a:r>
            <a:endParaRPr b="0" lang="en-AU" sz="1400" spc="-1" strike="noStrike">
              <a:latin typeface="Arial"/>
            </a:endParaRPr>
          </a:p>
          <a:p>
            <a:endParaRPr b="0" lang="en-AU" sz="1400" spc="-1" strike="noStrike">
              <a:latin typeface="Arial"/>
            </a:endParaRPr>
          </a:p>
          <a:p>
            <a:r>
              <a:rPr b="0" lang="en-AU" sz="1400" spc="-1" strike="noStrike">
                <a:latin typeface="Arial"/>
              </a:rPr>
              <a:t>As with the beta model diagnostics we can see that the chains are overlapping which indicates that they have merged well. </a:t>
            </a:r>
            <a:endParaRPr b="0" lang="en-AU" sz="1400" spc="-1" strike="noStrike">
              <a:latin typeface="Arial"/>
            </a:endParaRPr>
          </a:p>
          <a:p>
            <a:endParaRPr b="0" lang="en-AU" sz="1400" spc="-1" strike="noStrike">
              <a:latin typeface="Arial"/>
            </a:endParaRPr>
          </a:p>
          <a:p>
            <a:r>
              <a:rPr b="0" lang="en-AU" sz="1400" spc="-1" strike="noStrike">
                <a:latin typeface="Arial"/>
              </a:rPr>
              <a:t>The autocorellation and shrink factor plots both flatten immediately and the effective sample size is very large at 101326. This implies that there is independent information in the chains. </a:t>
            </a:r>
            <a:endParaRPr b="0" lang="en-AU" sz="1400" spc="-1" strike="noStrike">
              <a:latin typeface="Arial"/>
            </a:endParaRPr>
          </a:p>
          <a:p>
            <a:endParaRPr b="0" lang="en-AU" sz="1400" spc="-1" strike="noStrike">
              <a:latin typeface="Arial"/>
            </a:endParaRPr>
          </a:p>
          <a:p>
            <a:r>
              <a:rPr b="0" lang="en-AU" sz="1400" spc="-1" strike="noStrike">
                <a:latin typeface="Arial"/>
              </a:rPr>
              <a:t>The density plot also follows a strong normal bell curve and the MCSE is very small at 0.0539.</a:t>
            </a:r>
            <a:endParaRPr b="0" lang="en-AU" sz="1400" spc="-1" strike="noStrike">
              <a:latin typeface="Arial"/>
            </a:endParaRPr>
          </a:p>
          <a:p>
            <a:endParaRPr b="0" lang="en-AU" sz="1400" spc="-1" strike="noStrike">
              <a:latin typeface="Arial"/>
            </a:endParaRPr>
          </a:p>
          <a:p>
            <a:r>
              <a:rPr b="0" lang="en-AU" sz="1400" spc="-1" strike="noStrike">
                <a:latin typeface="Arial"/>
              </a:rPr>
              <a:t>With all of this taken into account we can be very confident with these diagnostics.</a:t>
            </a:r>
            <a:endParaRPr b="0" lang="en-AU" sz="1400" spc="-1" strike="noStrike">
              <a:latin typeface="Arial"/>
            </a:endParaRPr>
          </a:p>
        </p:txBody>
      </p:sp>
      <p:pic>
        <p:nvPicPr>
          <p:cNvPr id="168" name="" descr=""/>
          <p:cNvPicPr/>
          <p:nvPr/>
        </p:nvPicPr>
        <p:blipFill>
          <a:blip r:embed="rId1"/>
          <a:stretch/>
        </p:blipFill>
        <p:spPr>
          <a:xfrm>
            <a:off x="437040" y="1905120"/>
            <a:ext cx="5443200" cy="3888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360000" y="360000"/>
            <a:ext cx="9359280" cy="89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n-AU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Posterior Analysis 1</a:t>
            </a:r>
            <a:endParaRPr b="0" lang="en-AU" sz="3200" spc="-1" strike="noStrike">
              <a:latin typeface="Arial"/>
            </a:endParaRPr>
          </a:p>
        </p:txBody>
      </p:sp>
      <p:sp>
        <p:nvSpPr>
          <p:cNvPr id="170" name="CustomShape 2"/>
          <p:cNvSpPr/>
          <p:nvPr/>
        </p:nvSpPr>
        <p:spPr>
          <a:xfrm>
            <a:off x="360000" y="1980000"/>
            <a:ext cx="9179280" cy="467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AU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2 posteriors per slide</a:t>
            </a:r>
            <a:endParaRPr b="0" lang="en-AU" sz="2600" spc="-1" strike="noStrike"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360000" y="360000"/>
            <a:ext cx="9359280" cy="89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n-AU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Posterior Analysis 2</a:t>
            </a:r>
            <a:endParaRPr b="0" lang="en-AU" sz="3200" spc="-1" strike="noStrike">
              <a:latin typeface="Arial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360000" y="1980000"/>
            <a:ext cx="9179280" cy="467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AU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2 posteriors per slide</a:t>
            </a:r>
            <a:endParaRPr b="0" lang="en-AU" sz="2600" spc="-1" strike="noStrike"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ustomShape 1"/>
          <p:cNvSpPr/>
          <p:nvPr/>
        </p:nvSpPr>
        <p:spPr>
          <a:xfrm>
            <a:off x="360000" y="360000"/>
            <a:ext cx="9359280" cy="89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n-AU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Posterior Analysis 3</a:t>
            </a:r>
            <a:endParaRPr b="0" lang="en-AU" sz="3200" spc="-1" strike="noStrike">
              <a:latin typeface="Arial"/>
            </a:endParaRPr>
          </a:p>
        </p:txBody>
      </p:sp>
      <p:sp>
        <p:nvSpPr>
          <p:cNvPr id="174" name="CustomShape 2"/>
          <p:cNvSpPr/>
          <p:nvPr/>
        </p:nvSpPr>
        <p:spPr>
          <a:xfrm>
            <a:off x="360000" y="1980000"/>
            <a:ext cx="9179280" cy="467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AU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2 posteriors per slide</a:t>
            </a:r>
            <a:endParaRPr b="0" lang="en-AU" sz="2600" spc="-1" strike="noStrike"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1"/>
          <p:cNvSpPr/>
          <p:nvPr/>
        </p:nvSpPr>
        <p:spPr>
          <a:xfrm>
            <a:off x="360000" y="360000"/>
            <a:ext cx="9359280" cy="89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n-AU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Posterior Analysis 4</a:t>
            </a:r>
            <a:endParaRPr b="0" lang="en-AU" sz="3200" spc="-1" strike="noStrike">
              <a:latin typeface="Arial"/>
            </a:endParaRPr>
          </a:p>
        </p:txBody>
      </p:sp>
      <p:sp>
        <p:nvSpPr>
          <p:cNvPr id="176" name="CustomShape 2"/>
          <p:cNvSpPr/>
          <p:nvPr/>
        </p:nvSpPr>
        <p:spPr>
          <a:xfrm>
            <a:off x="360000" y="1980000"/>
            <a:ext cx="9179280" cy="467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AU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2 posteriors per slide</a:t>
            </a:r>
            <a:endParaRPr b="0" lang="en-AU" sz="2600" spc="-1" strike="noStrike"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360000" y="360000"/>
            <a:ext cx="9359280" cy="89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n-AU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Predictions</a:t>
            </a:r>
            <a:endParaRPr b="0" lang="en-AU" sz="3200" spc="-1" strike="noStrike">
              <a:latin typeface="Arial"/>
            </a:endParaRPr>
          </a:p>
        </p:txBody>
      </p:sp>
      <p:sp>
        <p:nvSpPr>
          <p:cNvPr id="178" name="CustomShape 2"/>
          <p:cNvSpPr/>
          <p:nvPr/>
        </p:nvSpPr>
        <p:spPr>
          <a:xfrm>
            <a:off x="360000" y="1980000"/>
            <a:ext cx="9179280" cy="467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CustomShape 1"/>
          <p:cNvSpPr/>
          <p:nvPr/>
        </p:nvSpPr>
        <p:spPr>
          <a:xfrm>
            <a:off x="360000" y="360000"/>
            <a:ext cx="9359280" cy="89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n-AU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Summary</a:t>
            </a:r>
            <a:endParaRPr b="0" lang="en-AU" sz="3200" spc="-1" strike="noStrike">
              <a:latin typeface="Arial"/>
            </a:endParaRPr>
          </a:p>
        </p:txBody>
      </p:sp>
      <p:sp>
        <p:nvSpPr>
          <p:cNvPr id="180" name="CustomShape 2"/>
          <p:cNvSpPr/>
          <p:nvPr/>
        </p:nvSpPr>
        <p:spPr>
          <a:xfrm>
            <a:off x="360000" y="1980000"/>
            <a:ext cx="9179280" cy="467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360000" y="360000"/>
            <a:ext cx="9359280" cy="89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n-AU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Introduction </a:t>
            </a:r>
            <a:endParaRPr b="0" lang="en-AU" sz="3200" spc="-1" strike="noStrike">
              <a:latin typeface="Arial"/>
            </a:endParaRPr>
          </a:p>
        </p:txBody>
      </p:sp>
      <p:sp>
        <p:nvSpPr>
          <p:cNvPr id="126" name="CustomShape 2"/>
          <p:cNvSpPr/>
          <p:nvPr/>
        </p:nvSpPr>
        <p:spPr>
          <a:xfrm>
            <a:off x="360000" y="1980000"/>
            <a:ext cx="9179280" cy="467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57200" indent="-456840">
              <a:lnSpc>
                <a:spcPct val="100000"/>
              </a:lnSpc>
              <a:spcAft>
                <a:spcPts val="1142"/>
              </a:spcAft>
              <a:buClr>
                <a:srgbClr val="1c1c1c"/>
              </a:buClr>
              <a:buFont typeface="Arial"/>
              <a:buChar char="•"/>
            </a:pPr>
            <a:r>
              <a:rPr b="1" lang="en-AU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Black Friday is the name given to the day following the Thanksgiving holiday in the USA. </a:t>
            </a:r>
            <a:endParaRPr b="0" lang="en-AU" sz="2600" spc="-1" strike="noStrike">
              <a:latin typeface="Arial"/>
            </a:endParaRPr>
          </a:p>
          <a:p>
            <a:pPr marL="457200" indent="-456840">
              <a:lnSpc>
                <a:spcPct val="100000"/>
              </a:lnSpc>
              <a:spcAft>
                <a:spcPts val="1142"/>
              </a:spcAft>
              <a:buClr>
                <a:srgbClr val="1c1c1c"/>
              </a:buClr>
              <a:buFont typeface="Arial"/>
              <a:buChar char="•"/>
            </a:pPr>
            <a:r>
              <a:rPr b="1" lang="en-AU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On Black Friday, many major retailors open very early and offer promotional sales on their stock, which leads to high sales throughout its duration.</a:t>
            </a:r>
            <a:endParaRPr b="0" lang="en-AU" sz="2600" spc="-1" strike="noStrike">
              <a:latin typeface="Arial"/>
            </a:endParaRPr>
          </a:p>
          <a:p>
            <a:pPr marL="457200" indent="-456840">
              <a:lnSpc>
                <a:spcPct val="100000"/>
              </a:lnSpc>
              <a:spcAft>
                <a:spcPts val="1142"/>
              </a:spcAft>
              <a:buClr>
                <a:srgbClr val="1c1c1c"/>
              </a:buClr>
              <a:buFont typeface="Arial"/>
              <a:buChar char="•"/>
            </a:pPr>
            <a:r>
              <a:rPr b="1" lang="en-AU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Black Friday is often an extremely busy day for shopping, and has gained an infamous reputation due to regular reports of violence between shoppers and retail staff walkouts.</a:t>
            </a:r>
            <a:endParaRPr b="0" lang="en-AU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endParaRPr b="0" lang="en-AU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0" lang="en-AU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Given the high amount of sales associated with Black Friday, understanding the kind of shoppers who participate in the shopping event and how much they spend could prove important.</a:t>
            </a:r>
            <a:endParaRPr b="0" lang="en-AU" sz="26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360000" y="360000"/>
            <a:ext cx="9359280" cy="89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n-AU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Methodology</a:t>
            </a:r>
            <a:endParaRPr b="0" lang="en-AU" sz="3200" spc="-1" strike="noStrike">
              <a:latin typeface="Arial"/>
            </a:endParaRPr>
          </a:p>
        </p:txBody>
      </p:sp>
      <p:sp>
        <p:nvSpPr>
          <p:cNvPr id="128" name="CustomShape 2"/>
          <p:cNvSpPr/>
          <p:nvPr/>
        </p:nvSpPr>
        <p:spPr>
          <a:xfrm>
            <a:off x="360000" y="1980000"/>
            <a:ext cx="9179280" cy="502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AU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This project was ultimately concerned with fitting a multiple regression to predict Black Friday customer’s average sales amounts based on a selection of predictor variables.</a:t>
            </a:r>
            <a:endParaRPr b="0" lang="en-AU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endParaRPr b="0" lang="en-AU" sz="2600" spc="-1" strike="noStrike">
              <a:latin typeface="Arial"/>
            </a:endParaRPr>
          </a:p>
          <a:p>
            <a:pPr marL="457200" indent="-456840">
              <a:lnSpc>
                <a:spcPct val="100000"/>
              </a:lnSpc>
              <a:spcAft>
                <a:spcPts val="1142"/>
              </a:spcAft>
              <a:buClr>
                <a:srgbClr val="1c1c1c"/>
              </a:buClr>
              <a:buFont typeface="Arial"/>
              <a:buChar char="•"/>
            </a:pPr>
            <a:r>
              <a:rPr b="1" lang="en-AU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A Bayesian framework was utilised here through Markov Chain Monte Carlo (MCMC) simulations.</a:t>
            </a:r>
            <a:endParaRPr b="0" lang="en-AU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AU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	</a:t>
            </a:r>
            <a:r>
              <a:rPr b="1" lang="en-AU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- Non-informative priors were employed.</a:t>
            </a:r>
            <a:endParaRPr b="0" lang="en-AU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endParaRPr b="0" lang="en-AU" sz="2600" spc="-1" strike="noStrike">
              <a:latin typeface="Arial"/>
            </a:endParaRPr>
          </a:p>
          <a:p>
            <a:pPr marL="457200" indent="-456840">
              <a:lnSpc>
                <a:spcPct val="100000"/>
              </a:lnSpc>
              <a:spcAft>
                <a:spcPts val="1142"/>
              </a:spcAft>
              <a:buClr>
                <a:srgbClr val="1c1c1c"/>
              </a:buClr>
              <a:buFont typeface="Arial"/>
              <a:buChar char="•"/>
            </a:pPr>
            <a:r>
              <a:rPr b="1" lang="en-AU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MCMC diagnostic checks were completed to ensure chain representativeness and accuracy.</a:t>
            </a:r>
            <a:endParaRPr b="0" lang="en-AU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endParaRPr b="0" lang="en-AU" sz="2600" spc="-1" strike="noStrike">
              <a:latin typeface="Arial"/>
            </a:endParaRPr>
          </a:p>
          <a:p>
            <a:pPr marL="457200" indent="-456840">
              <a:lnSpc>
                <a:spcPct val="100000"/>
              </a:lnSpc>
              <a:spcAft>
                <a:spcPts val="1142"/>
              </a:spcAft>
              <a:buClr>
                <a:srgbClr val="1c1c1c"/>
              </a:buClr>
              <a:buFont typeface="Arial"/>
              <a:buChar char="•"/>
            </a:pPr>
            <a:r>
              <a:rPr b="1" lang="en-AU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Posterior inferences were noted and unseen test data was fed into the final model and the generated predictions were compared to the actual values.</a:t>
            </a:r>
            <a:endParaRPr b="0" lang="en-AU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endParaRPr b="0" lang="en-AU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endParaRPr b="0" lang="en-AU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endParaRPr b="0" lang="en-AU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endParaRPr b="0" lang="en-AU" sz="26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360000" y="360000"/>
            <a:ext cx="9359280" cy="89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n-AU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Dataset Overview</a:t>
            </a:r>
            <a:endParaRPr b="0" lang="en-AU" sz="3200" spc="-1" strike="noStrike">
              <a:latin typeface="Arial"/>
            </a:endParaRPr>
          </a:p>
        </p:txBody>
      </p:sp>
      <p:sp>
        <p:nvSpPr>
          <p:cNvPr id="130" name="CustomShape 2"/>
          <p:cNvSpPr/>
          <p:nvPr/>
        </p:nvSpPr>
        <p:spPr>
          <a:xfrm>
            <a:off x="360000" y="1980000"/>
            <a:ext cx="9179280" cy="467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AU" sz="24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The dataset used was obtained from Kaggle and can be accessed here: </a:t>
            </a:r>
            <a:r>
              <a:rPr b="1" lang="en-AU" sz="2400" spc="-1" strike="noStrike" u="sng">
                <a:solidFill>
                  <a:srgbClr val="0000ff"/>
                </a:solidFill>
                <a:uFillTx/>
                <a:latin typeface="Source Sans Pro Semibold"/>
                <a:ea typeface="DejaVu Sans"/>
                <a:hlinkClick r:id="rId1"/>
              </a:rPr>
              <a:t>https://www.kaggle.com/abhisingh10p14/black-friday</a:t>
            </a:r>
            <a:endParaRPr b="0" lang="en-AU" sz="2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endParaRPr b="0" lang="en-AU" sz="2400" spc="-1" strike="noStrike">
              <a:latin typeface="Arial"/>
            </a:endParaRPr>
          </a:p>
          <a:p>
            <a:pPr marL="457200" indent="-456840">
              <a:lnSpc>
                <a:spcPct val="100000"/>
              </a:lnSpc>
              <a:spcAft>
                <a:spcPts val="1142"/>
              </a:spcAft>
              <a:buClr>
                <a:srgbClr val="1c1c1c"/>
              </a:buClr>
              <a:buFont typeface="Arial"/>
              <a:buChar char="•"/>
            </a:pPr>
            <a:r>
              <a:rPr b="1" lang="en-AU" sz="24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The data were aggregated to ensure each individual was represented once.</a:t>
            </a:r>
            <a:endParaRPr b="0" lang="en-AU" sz="2400" spc="-1" strike="noStrike">
              <a:latin typeface="Arial"/>
            </a:endParaRPr>
          </a:p>
          <a:p>
            <a:pPr marL="457200" indent="-456840">
              <a:lnSpc>
                <a:spcPct val="100000"/>
              </a:lnSpc>
              <a:spcAft>
                <a:spcPts val="1142"/>
              </a:spcAft>
              <a:buClr>
                <a:srgbClr val="1c1c1c"/>
              </a:buClr>
              <a:buFont typeface="Arial"/>
              <a:buChar char="•"/>
            </a:pPr>
            <a:r>
              <a:rPr b="1" lang="en-AU" sz="24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New variables were created to represent total and average amounts spent by each individual.</a:t>
            </a:r>
            <a:endParaRPr b="0" lang="en-AU" sz="2400" spc="-1" strike="noStrike">
              <a:latin typeface="Arial"/>
            </a:endParaRPr>
          </a:p>
          <a:p>
            <a:pPr marL="457200" indent="-456840">
              <a:lnSpc>
                <a:spcPct val="100000"/>
              </a:lnSpc>
              <a:spcAft>
                <a:spcPts val="1142"/>
              </a:spcAft>
              <a:buClr>
                <a:srgbClr val="1c1c1c"/>
              </a:buClr>
              <a:buFont typeface="Arial"/>
              <a:buChar char="•"/>
            </a:pPr>
            <a:r>
              <a:rPr b="1" lang="en-AU" sz="24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Factor columns such as sex and age were made into binary dummy variables</a:t>
            </a:r>
            <a:r>
              <a:rPr b="1" lang="en-AU" sz="24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	</a:t>
            </a:r>
            <a:endParaRPr b="0" lang="en-AU" sz="24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Picture 4" descr=""/>
          <p:cNvPicPr/>
          <p:nvPr/>
        </p:nvPicPr>
        <p:blipFill>
          <a:blip r:embed="rId1"/>
          <a:stretch/>
        </p:blipFill>
        <p:spPr>
          <a:xfrm>
            <a:off x="739440" y="2369880"/>
            <a:ext cx="8419320" cy="1528560"/>
          </a:xfrm>
          <a:prstGeom prst="rect">
            <a:avLst/>
          </a:prstGeom>
          <a:ln>
            <a:noFill/>
          </a:ln>
        </p:spPr>
      </p:pic>
      <p:pic>
        <p:nvPicPr>
          <p:cNvPr id="132" name="Picture 5" descr=""/>
          <p:cNvPicPr/>
          <p:nvPr/>
        </p:nvPicPr>
        <p:blipFill>
          <a:blip r:embed="rId2"/>
          <a:stretch/>
        </p:blipFill>
        <p:spPr>
          <a:xfrm>
            <a:off x="739440" y="4856760"/>
            <a:ext cx="8623080" cy="1640160"/>
          </a:xfrm>
          <a:prstGeom prst="rect">
            <a:avLst/>
          </a:prstGeom>
          <a:ln>
            <a:noFill/>
          </a:ln>
        </p:spPr>
      </p:pic>
      <p:sp>
        <p:nvSpPr>
          <p:cNvPr id="133" name="CustomShape 1"/>
          <p:cNvSpPr/>
          <p:nvPr/>
        </p:nvSpPr>
        <p:spPr>
          <a:xfrm>
            <a:off x="371160" y="412920"/>
            <a:ext cx="9359280" cy="89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n-AU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Descriptive Summary Tables</a:t>
            </a:r>
            <a:endParaRPr b="0" lang="en-AU" sz="3200" spc="-1" strike="noStrike">
              <a:latin typeface="Arial"/>
            </a:endParaRPr>
          </a:p>
        </p:txBody>
      </p:sp>
      <p:sp>
        <p:nvSpPr>
          <p:cNvPr id="134" name="CustomShape 2"/>
          <p:cNvSpPr/>
          <p:nvPr/>
        </p:nvSpPr>
        <p:spPr>
          <a:xfrm>
            <a:off x="755640" y="2000520"/>
            <a:ext cx="29091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Head of Dataset (Binary):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135" name="CustomShape 3"/>
          <p:cNvSpPr/>
          <p:nvPr/>
        </p:nvSpPr>
        <p:spPr>
          <a:xfrm>
            <a:off x="739440" y="4587120"/>
            <a:ext cx="36972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Descriptive Statistics (Factor):</a:t>
            </a:r>
            <a:endParaRPr b="0" lang="en-AU" sz="18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360000" y="360000"/>
            <a:ext cx="9359280" cy="89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n-AU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Data Visualisation</a:t>
            </a:r>
            <a:endParaRPr b="0" lang="en-AU" sz="3200" spc="-1" strike="noStrike">
              <a:latin typeface="Arial"/>
            </a:endParaRPr>
          </a:p>
        </p:txBody>
      </p:sp>
      <p:sp>
        <p:nvSpPr>
          <p:cNvPr id="137" name="CustomShape 2"/>
          <p:cNvSpPr/>
          <p:nvPr/>
        </p:nvSpPr>
        <p:spPr>
          <a:xfrm>
            <a:off x="360000" y="1980000"/>
            <a:ext cx="9179280" cy="467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288000">
              <a:lnSpc>
                <a:spcPct val="100000"/>
              </a:lnSpc>
              <a:spcAft>
                <a:spcPts val="1134"/>
              </a:spcAft>
            </a:pPr>
            <a:endParaRPr b="0" lang="en-AU" sz="1800" spc="-1" strike="noStrike">
              <a:latin typeface="Arial"/>
            </a:endParaRPr>
          </a:p>
          <a:p>
            <a:pPr marL="288000">
              <a:lnSpc>
                <a:spcPct val="100000"/>
              </a:lnSpc>
              <a:spcAft>
                <a:spcPts val="1134"/>
              </a:spcAft>
            </a:pPr>
            <a:r>
              <a:rPr b="1" lang="en-AU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	</a:t>
            </a:r>
            <a:endParaRPr b="0" lang="en-AU" sz="2600" spc="-1" strike="noStrike">
              <a:latin typeface="Arial"/>
            </a:endParaRPr>
          </a:p>
        </p:txBody>
      </p:sp>
      <p:pic>
        <p:nvPicPr>
          <p:cNvPr id="138" name="Picture 91" descr=""/>
          <p:cNvPicPr/>
          <p:nvPr/>
        </p:nvPicPr>
        <p:blipFill>
          <a:blip r:embed="rId1"/>
          <a:stretch/>
        </p:blipFill>
        <p:spPr>
          <a:xfrm>
            <a:off x="360000" y="1872000"/>
            <a:ext cx="4742640" cy="3374280"/>
          </a:xfrm>
          <a:prstGeom prst="rect">
            <a:avLst/>
          </a:prstGeom>
          <a:ln>
            <a:noFill/>
          </a:ln>
        </p:spPr>
      </p:pic>
      <p:sp>
        <p:nvSpPr>
          <p:cNvPr id="139" name="CustomShape 3"/>
          <p:cNvSpPr/>
          <p:nvPr/>
        </p:nvSpPr>
        <p:spPr>
          <a:xfrm>
            <a:off x="465840" y="5579280"/>
            <a:ext cx="5186160" cy="141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Response Variable</a:t>
            </a:r>
            <a:endParaRPr b="0" lang="en-AU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Clear likeness to normal distribution</a:t>
            </a:r>
            <a:endParaRPr b="0" lang="en-AU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Slightly right-skewed with mode of around $10,000</a:t>
            </a: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1800" spc="-1" strike="noStrike">
              <a:latin typeface="Arial"/>
            </a:endParaRPr>
          </a:p>
        </p:txBody>
      </p:sp>
      <p:pic>
        <p:nvPicPr>
          <p:cNvPr id="140" name="Picture 5" descr=""/>
          <p:cNvPicPr/>
          <p:nvPr/>
        </p:nvPicPr>
        <p:blipFill>
          <a:blip r:embed="rId2"/>
          <a:stretch/>
        </p:blipFill>
        <p:spPr>
          <a:xfrm>
            <a:off x="5246640" y="1872000"/>
            <a:ext cx="4641840" cy="3132360"/>
          </a:xfrm>
          <a:prstGeom prst="rect">
            <a:avLst/>
          </a:prstGeom>
          <a:ln>
            <a:noFill/>
          </a:ln>
        </p:spPr>
      </p:pic>
      <p:sp>
        <p:nvSpPr>
          <p:cNvPr id="141" name="CustomShape 4"/>
          <p:cNvSpPr/>
          <p:nvPr/>
        </p:nvSpPr>
        <p:spPr>
          <a:xfrm>
            <a:off x="5652360" y="5617080"/>
            <a:ext cx="4235760" cy="91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Very slight difference in median lines</a:t>
            </a:r>
            <a:endParaRPr b="0" lang="en-AU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Males appear to spend more on average than females.</a:t>
            </a:r>
            <a:endParaRPr b="0" lang="en-AU" sz="18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360000" y="360000"/>
            <a:ext cx="9359280" cy="89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n-AU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Data Visualisation</a:t>
            </a:r>
            <a:endParaRPr b="0" lang="en-AU" sz="3200" spc="-1" strike="noStrike">
              <a:latin typeface="Arial"/>
            </a:endParaRPr>
          </a:p>
        </p:txBody>
      </p:sp>
      <p:sp>
        <p:nvSpPr>
          <p:cNvPr id="143" name="CustomShape 2"/>
          <p:cNvSpPr/>
          <p:nvPr/>
        </p:nvSpPr>
        <p:spPr>
          <a:xfrm>
            <a:off x="360000" y="1980000"/>
            <a:ext cx="9179280" cy="467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288000">
              <a:lnSpc>
                <a:spcPct val="100000"/>
              </a:lnSpc>
              <a:spcAft>
                <a:spcPts val="1134"/>
              </a:spcAft>
            </a:pPr>
            <a:endParaRPr b="0" lang="en-AU" sz="1800" spc="-1" strike="noStrike">
              <a:latin typeface="Arial"/>
            </a:endParaRPr>
          </a:p>
          <a:p>
            <a:pPr marL="288000">
              <a:lnSpc>
                <a:spcPct val="100000"/>
              </a:lnSpc>
              <a:spcAft>
                <a:spcPts val="1134"/>
              </a:spcAft>
            </a:pPr>
            <a:r>
              <a:rPr b="1" lang="en-AU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	</a:t>
            </a:r>
            <a:endParaRPr b="0" lang="en-AU" sz="2600" spc="-1" strike="noStrike">
              <a:latin typeface="Arial"/>
            </a:endParaRPr>
          </a:p>
        </p:txBody>
      </p:sp>
      <p:pic>
        <p:nvPicPr>
          <p:cNvPr id="144" name="Picture 95" descr=""/>
          <p:cNvPicPr/>
          <p:nvPr/>
        </p:nvPicPr>
        <p:blipFill>
          <a:blip r:embed="rId1"/>
          <a:stretch/>
        </p:blipFill>
        <p:spPr>
          <a:xfrm>
            <a:off x="504000" y="1872000"/>
            <a:ext cx="4391640" cy="2861640"/>
          </a:xfrm>
          <a:prstGeom prst="rect">
            <a:avLst/>
          </a:prstGeom>
          <a:ln>
            <a:noFill/>
          </a:ln>
        </p:spPr>
      </p:pic>
      <p:pic>
        <p:nvPicPr>
          <p:cNvPr id="145" name="Picture 96" descr=""/>
          <p:cNvPicPr/>
          <p:nvPr/>
        </p:nvPicPr>
        <p:blipFill>
          <a:blip r:embed="rId2"/>
          <a:stretch/>
        </p:blipFill>
        <p:spPr>
          <a:xfrm>
            <a:off x="5204880" y="1827360"/>
            <a:ext cx="4514760" cy="2941920"/>
          </a:xfrm>
          <a:prstGeom prst="rect">
            <a:avLst/>
          </a:prstGeom>
          <a:ln>
            <a:noFill/>
          </a:ln>
        </p:spPr>
      </p:pic>
      <p:sp>
        <p:nvSpPr>
          <p:cNvPr id="146" name="CustomShape 3"/>
          <p:cNvSpPr/>
          <p:nvPr/>
        </p:nvSpPr>
        <p:spPr>
          <a:xfrm>
            <a:off x="659520" y="5186520"/>
            <a:ext cx="4545000" cy="118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Very little variance in purchase price across age bins.</a:t>
            </a:r>
            <a:endParaRPr b="0" lang="en-AU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Slight positive trend from 0-17 through to 36-45.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147" name="CustomShape 4"/>
          <p:cNvSpPr/>
          <p:nvPr/>
        </p:nvSpPr>
        <p:spPr>
          <a:xfrm>
            <a:off x="5426280" y="5186520"/>
            <a:ext cx="4293000" cy="118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Unusual relationship.</a:t>
            </a:r>
            <a:endParaRPr b="0" lang="en-AU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Individuals who purchase many items more likely to spend an average amount. </a:t>
            </a:r>
            <a:endParaRPr b="0" lang="en-AU" sz="18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360000" y="360000"/>
            <a:ext cx="9359280" cy="89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n-AU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Data Visualisation</a:t>
            </a:r>
            <a:endParaRPr b="0" lang="en-AU" sz="3200" spc="-1" strike="noStrike">
              <a:latin typeface="Arial"/>
            </a:endParaRPr>
          </a:p>
        </p:txBody>
      </p:sp>
      <p:sp>
        <p:nvSpPr>
          <p:cNvPr id="149" name="CustomShape 2"/>
          <p:cNvSpPr/>
          <p:nvPr/>
        </p:nvSpPr>
        <p:spPr>
          <a:xfrm>
            <a:off x="360000" y="1980000"/>
            <a:ext cx="9179280" cy="467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288000">
              <a:lnSpc>
                <a:spcPct val="100000"/>
              </a:lnSpc>
              <a:spcAft>
                <a:spcPts val="1134"/>
              </a:spcAft>
            </a:pPr>
            <a:endParaRPr b="0" lang="en-AU" sz="1800" spc="-1" strike="noStrike">
              <a:latin typeface="Arial"/>
            </a:endParaRPr>
          </a:p>
          <a:p>
            <a:pPr marL="288000">
              <a:lnSpc>
                <a:spcPct val="100000"/>
              </a:lnSpc>
              <a:spcAft>
                <a:spcPts val="1134"/>
              </a:spcAft>
            </a:pPr>
            <a:r>
              <a:rPr b="1" lang="en-AU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	</a:t>
            </a:r>
            <a:endParaRPr b="0" lang="en-AU" sz="2600" spc="-1" strike="noStrike">
              <a:latin typeface="Arial"/>
            </a:endParaRPr>
          </a:p>
        </p:txBody>
      </p:sp>
      <p:pic>
        <p:nvPicPr>
          <p:cNvPr id="150" name="Picture 100" descr=""/>
          <p:cNvPicPr/>
          <p:nvPr/>
        </p:nvPicPr>
        <p:blipFill>
          <a:blip r:embed="rId1"/>
          <a:stretch/>
        </p:blipFill>
        <p:spPr>
          <a:xfrm>
            <a:off x="241200" y="1575000"/>
            <a:ext cx="7283520" cy="4975200"/>
          </a:xfrm>
          <a:prstGeom prst="rect">
            <a:avLst/>
          </a:prstGeom>
          <a:ln>
            <a:noFill/>
          </a:ln>
        </p:spPr>
      </p:pic>
      <p:sp>
        <p:nvSpPr>
          <p:cNvPr id="151" name="CustomShape 3"/>
          <p:cNvSpPr/>
          <p:nvPr/>
        </p:nvSpPr>
        <p:spPr>
          <a:xfrm>
            <a:off x="7405200" y="1573920"/>
            <a:ext cx="2548080" cy="447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Lower density in 0-17 and 55+ facets.</a:t>
            </a: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More males than females overall.</a:t>
            </a: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Although difficult to interpret, males appear to be spending more on average once more.</a:t>
            </a: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Similar relationship between count and average sales across all facets.</a:t>
            </a:r>
            <a:endParaRPr b="0" lang="en-AU" sz="18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360000" y="360000"/>
            <a:ext cx="9359280" cy="89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n-AU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Model Diagram</a:t>
            </a:r>
            <a:endParaRPr b="0" lang="en-AU" sz="3200" spc="-1" strike="noStrike">
              <a:latin typeface="Arial"/>
            </a:endParaRPr>
          </a:p>
        </p:txBody>
      </p:sp>
      <p:sp>
        <p:nvSpPr>
          <p:cNvPr id="153" name="CustomShape 2"/>
          <p:cNvSpPr/>
          <p:nvPr/>
        </p:nvSpPr>
        <p:spPr>
          <a:xfrm>
            <a:off x="360000" y="1980000"/>
            <a:ext cx="9179280" cy="467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Aft>
                <a:spcPts val="1142"/>
              </a:spcAft>
            </a:pPr>
            <a:endParaRPr b="0" lang="en-AU" sz="1800" spc="-1" strike="noStrike">
              <a:latin typeface="Arial"/>
            </a:endParaRPr>
          </a:p>
          <a:p>
            <a:pPr marL="288000">
              <a:lnSpc>
                <a:spcPct val="100000"/>
              </a:lnSpc>
              <a:spcAft>
                <a:spcPts val="1134"/>
              </a:spcAft>
            </a:pPr>
            <a:endParaRPr b="0" lang="en-AU" sz="1800" spc="-1" strike="noStrike">
              <a:latin typeface="Arial"/>
            </a:endParaRPr>
          </a:p>
        </p:txBody>
      </p:sp>
      <p:pic>
        <p:nvPicPr>
          <p:cNvPr id="154" name="Picture 103" descr=""/>
          <p:cNvPicPr/>
          <p:nvPr/>
        </p:nvPicPr>
        <p:blipFill>
          <a:blip r:embed="rId1"/>
          <a:stretch/>
        </p:blipFill>
        <p:spPr>
          <a:xfrm>
            <a:off x="2157480" y="1634400"/>
            <a:ext cx="5765400" cy="5065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1658</TotalTime>
  <Application>LibreOffice/5.4.6.2$Linux_X86_64 LibreOffice_project/40m0$Build-2</Application>
  <Words>397</Words>
  <Paragraphs>68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2018-10-01T18:00:03Z</dcterms:created>
  <dc:creator/>
  <dc:description/>
  <dc:language>en-AU</dc:language>
  <cp:lastModifiedBy/>
  <dcterms:modified xsi:type="dcterms:W3CDTF">2018-10-07T22:03:14Z</dcterms:modified>
  <cp:revision>20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Custom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17</vt:i4>
  </property>
</Properties>
</file>