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2" r:id="rId17"/>
    <p:sldId id="273" r:id="rId18"/>
    <p:sldId id="274" r:id="rId19"/>
    <p:sldId id="270" r:id="rId20"/>
    <p:sldId id="271" r:id="rId21"/>
    <p:sldId id="275" r:id="rId22"/>
    <p:sldId id="269" r:id="rId23"/>
    <p:sldId id="268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r>
              <a:t/>
            </a:r>
            <a:br/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	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Considerations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60000" y="2060512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Initially, a model was created and run with all independent variables.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endParaRPr lang="en-AU" sz="2600" b="1" strike="noStrike" spc="-1" dirty="0" smtClean="0">
              <a:solidFill>
                <a:srgbClr val="1C1C1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Non-significant predictors were identified based on this, and a new reduced model was run which only included the      Gender, Age and Count variables as predictors.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results presented here related to the reduced model.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"/>
          <p:cNvPicPr/>
          <p:nvPr/>
        </p:nvPicPr>
        <p:blipFill>
          <a:blip r:embed="rId2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40" y="2218680"/>
            <a:ext cx="4989199" cy="452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>
                <a:latin typeface="Arial"/>
              </a:rPr>
              <a:t>The diagnostic plots are very positive. We can see that there is </a:t>
            </a:r>
            <a:r>
              <a:rPr lang="en-AU" sz="1400" b="1" strike="noStrike" spc="-1">
                <a:latin typeface="Arial"/>
              </a:rPr>
              <a:t>very good representation</a:t>
            </a:r>
            <a:r>
              <a:rPr lang="en-AU" sz="1400" b="0" strike="noStrike" spc="-1">
                <a:latin typeface="Arial"/>
              </a:rPr>
              <a:t> as the chains are almost entirely overlapping. </a:t>
            </a:r>
          </a:p>
          <a:p>
            <a:endParaRPr lang="en-AU" sz="1400" b="0" strike="noStrike" spc="-1">
              <a:latin typeface="Arial"/>
            </a:endParaRPr>
          </a:p>
          <a:p>
            <a:r>
              <a:rPr lang="en-AU" sz="1400" b="0" strike="noStrike" spc="-1">
                <a:latin typeface="Arial"/>
              </a:rPr>
              <a:t>Also, the accuracy of the chains is very good with the </a:t>
            </a:r>
            <a:r>
              <a:rPr lang="en-AU" sz="1400" b="1" strike="noStrike" spc="-1">
                <a:latin typeface="Arial"/>
              </a:rPr>
              <a:t>very small MCSE value and the large domain of the chains</a:t>
            </a:r>
            <a:r>
              <a:rPr lang="en-AU" sz="1400" b="0" strike="noStrike" spc="-1">
                <a:latin typeface="Arial"/>
              </a:rPr>
              <a:t>.</a:t>
            </a:r>
          </a:p>
          <a:p>
            <a:endParaRPr lang="en-AU" sz="1400" b="0" strike="noStrike" spc="-1">
              <a:latin typeface="Arial"/>
            </a:endParaRPr>
          </a:p>
          <a:p>
            <a:r>
              <a:rPr lang="en-AU" sz="1400" b="0" strike="noStrike" spc="-1">
                <a:latin typeface="Arial"/>
              </a:rPr>
              <a:t>As the </a:t>
            </a:r>
            <a:r>
              <a:rPr lang="en-AU" sz="1400" b="1" strike="noStrike" spc="-1">
                <a:latin typeface="Arial"/>
              </a:rPr>
              <a:t>shrink factor approaches 1</a:t>
            </a:r>
            <a:r>
              <a:rPr lang="en-AU" sz="1400" b="0" strike="noStrike" spc="-1">
                <a:latin typeface="Arial"/>
              </a:rPr>
              <a:t> and the </a:t>
            </a:r>
            <a:r>
              <a:rPr lang="en-AU" sz="1400" b="1" strike="noStrike" spc="-1">
                <a:latin typeface="Arial"/>
              </a:rPr>
              <a:t>autocorrelation approaches 0</a:t>
            </a:r>
            <a:r>
              <a:rPr lang="en-AU" sz="1400" b="0" strike="noStrike" spc="-1">
                <a:latin typeface="Arial"/>
              </a:rPr>
              <a:t>, we can say that there is a good level of independent information. This is also seen in the </a:t>
            </a:r>
            <a:r>
              <a:rPr lang="en-AU" sz="1400" b="1" strike="noStrike" spc="-1">
                <a:latin typeface="Arial"/>
              </a:rPr>
              <a:t>very high ESS value.</a:t>
            </a:r>
            <a:endParaRPr lang="en-AU" sz="1400" b="0" strike="noStrike" spc="-1">
              <a:latin typeface="Arial"/>
            </a:endParaRPr>
          </a:p>
          <a:p>
            <a:endParaRPr lang="en-AU" sz="1400" b="0" strike="noStrike" spc="-1">
              <a:latin typeface="Arial"/>
            </a:endParaRPr>
          </a:p>
          <a:p>
            <a:r>
              <a:rPr lang="en-AU" sz="1400" b="0" strike="noStrike" spc="-1">
                <a:latin typeface="Arial"/>
              </a:rPr>
              <a:t>The diagnostics here are not unique to beta0 with the rest of the beta plots all showing a similar outcome.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376320" y="1606140"/>
            <a:ext cx="3240000" cy="448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These diagnostics are also very positive.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As with the beta model diagnostics we can see that the </a:t>
            </a:r>
            <a:r>
              <a:rPr lang="en-AU" sz="1400" b="1" strike="noStrike" spc="-1" dirty="0">
                <a:latin typeface="Arial"/>
              </a:rPr>
              <a:t>chains are overlapping </a:t>
            </a:r>
            <a:r>
              <a:rPr lang="en-AU" sz="1400" b="0" strike="noStrike" spc="-1" dirty="0">
                <a:latin typeface="Arial"/>
              </a:rPr>
              <a:t>which indicates that they have converged well. 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b="1" strike="noStrike" spc="-1" dirty="0" smtClean="0">
                <a:latin typeface="Arial"/>
              </a:rPr>
              <a:t>autocorrelation </a:t>
            </a:r>
            <a:r>
              <a:rPr lang="en-AU" sz="1400" b="1" strike="noStrike" spc="-1" dirty="0">
                <a:latin typeface="Arial"/>
              </a:rPr>
              <a:t>and shrink factor plots both flatten immediately</a:t>
            </a:r>
            <a:r>
              <a:rPr lang="en-AU" sz="1400" b="0" strike="noStrike" spc="-1" dirty="0">
                <a:latin typeface="Arial"/>
              </a:rPr>
              <a:t> and the effective sample size is very large at 101326. This implies that there is independent information in the chains. 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b="1" strike="noStrike" spc="-1" dirty="0">
                <a:latin typeface="Arial"/>
              </a:rPr>
              <a:t>density plot also follows a standard normal distribution</a:t>
            </a:r>
            <a:r>
              <a:rPr lang="en-AU" sz="1400" b="0" strike="noStrike" spc="-1" dirty="0">
                <a:latin typeface="Arial"/>
              </a:rPr>
              <a:t> and the MCSE is very small at 0.0539.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With all of this taken into account we can be very confident with these diagnostics.</a:t>
            </a: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63710"/>
            <a:ext cx="7644749" cy="4711476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4749" y="2233533"/>
            <a:ext cx="1834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estimates may be considered significant.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 estimates appear to roughly correspond to with descriptive 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" y="1873772"/>
            <a:ext cx="7700173" cy="4712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5340" y="2833142"/>
            <a:ext cx="2118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value is fairly low, suggesting a large portion of variation in response variable is not explained by the model.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826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Model Equation and 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9828" y="1738860"/>
            <a:ext cx="7555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The posterior mode estimates were used to form the parameters </a:t>
            </a:r>
            <a:br>
              <a:rPr lang="en-US" sz="2000" dirty="0" smtClean="0"/>
            </a:br>
            <a:r>
              <a:rPr lang="en-US" sz="2000" dirty="0" smtClean="0"/>
              <a:t>for the multiple regression equation: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0" y="4727023"/>
            <a:ext cx="6216567" cy="2054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3916" y="2704451"/>
            <a:ext cx="95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Average Sales</a:t>
            </a:r>
            <a:r>
              <a:rPr lang="en-US" sz="2000" dirty="0" smtClean="0"/>
              <a:t> = 6900 - 3.75*</a:t>
            </a:r>
            <a:r>
              <a:rPr lang="en-US" sz="2000" b="1" dirty="0" smtClean="0"/>
              <a:t>Count </a:t>
            </a:r>
            <a:r>
              <a:rPr lang="en-US" sz="2000" dirty="0" smtClean="0"/>
              <a:t>+ 1950*</a:t>
            </a:r>
            <a:r>
              <a:rPr lang="en-US" sz="2000" b="1" dirty="0" smtClean="0"/>
              <a:t>Male </a:t>
            </a:r>
            <a:r>
              <a:rPr lang="en-US" sz="2000" dirty="0" smtClean="0"/>
              <a:t>+ 670*</a:t>
            </a:r>
            <a:r>
              <a:rPr lang="en-US" sz="2000" b="1" dirty="0" smtClean="0"/>
              <a:t>(18-25y) </a:t>
            </a:r>
            <a:r>
              <a:rPr lang="en-US" sz="2000" dirty="0" smtClean="0"/>
              <a:t>+ </a:t>
            </a:r>
            <a:r>
              <a:rPr lang="en-US" sz="2000" dirty="0" smtClean="0"/>
              <a:t>840*</a:t>
            </a:r>
            <a:r>
              <a:rPr lang="en-US" sz="2000" b="1" dirty="0" smtClean="0"/>
              <a:t>(26-35y) </a:t>
            </a:r>
            <a:br>
              <a:rPr lang="en-US" sz="2000" b="1" dirty="0" smtClean="0"/>
            </a:br>
            <a:r>
              <a:rPr lang="en-US" sz="2000" b="1" dirty="0" smtClean="0"/>
              <a:t>		   </a:t>
            </a:r>
            <a:r>
              <a:rPr lang="en-US" sz="2000" dirty="0" smtClean="0"/>
              <a:t>+ 1150*</a:t>
            </a:r>
            <a:r>
              <a:rPr lang="en-US" sz="2000" b="1" dirty="0" smtClean="0"/>
              <a:t>(36-45y) </a:t>
            </a:r>
            <a:r>
              <a:rPr lang="en-US" sz="2000" dirty="0" smtClean="0"/>
              <a:t>+ 1190*</a:t>
            </a:r>
            <a:r>
              <a:rPr lang="en-US" sz="2000" b="1" dirty="0" smtClean="0"/>
              <a:t>(46-50y) </a:t>
            </a:r>
            <a:r>
              <a:rPr lang="en-US" sz="2000" dirty="0" smtClean="0"/>
              <a:t>+ 1250*</a:t>
            </a:r>
            <a:r>
              <a:rPr lang="en-US" sz="2000" b="1" dirty="0" smtClean="0"/>
              <a:t>(51-55y) </a:t>
            </a:r>
            <a:r>
              <a:rPr lang="en-US" sz="2000" dirty="0" smtClean="0"/>
              <a:t>+ 228*</a:t>
            </a:r>
            <a:r>
              <a:rPr lang="en-US" sz="2000" b="1" dirty="0" smtClean="0"/>
              <a:t>(55+y)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8082" y="3670042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 smtClean="0"/>
              <a:t>Some of the prediction posterior distributions obtained </a:t>
            </a:r>
          </a:p>
          <a:p>
            <a:pPr algn="ctr"/>
            <a:r>
              <a:rPr lang="en-US" dirty="0" smtClean="0"/>
              <a:t>using the above equations are shown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8" y="2773614"/>
            <a:ext cx="5924999" cy="3661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8651" y="4319640"/>
            <a:ext cx="22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MSE = 3,638,930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68" y="1668173"/>
            <a:ext cx="5806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All predictions are summarized below and </a:t>
            </a:r>
          </a:p>
          <a:p>
            <a:r>
              <a:rPr lang="en-US" sz="2200" dirty="0" smtClean="0"/>
              <a:t>compared to the actual values of the test set.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367121" y="1453886"/>
            <a:ext cx="3933089" cy="438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200" b="0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lang="en-AU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830880" y="1584000"/>
            <a:ext cx="3201120" cy="344916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830880" y="5033160"/>
            <a:ext cx="377712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Beta 2 here shows that being Male will increase the average amount spend by $1950. This average increase should be given a high level of confidence due to the small associated interval</a:t>
            </a: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4896000" y="1439280"/>
            <a:ext cx="3672000" cy="3508920"/>
          </a:xfrm>
          <a:prstGeom prst="rect">
            <a:avLst/>
          </a:prstGeom>
          <a:ln>
            <a:noFill/>
          </a:ln>
        </p:spPr>
      </p:pic>
      <p:sp>
        <p:nvSpPr>
          <p:cNvPr id="180" name="TextShape 4"/>
          <p:cNvSpPr txBox="1"/>
          <p:nvPr/>
        </p:nvSpPr>
        <p:spPr>
          <a:xfrm>
            <a:off x="4896000" y="4903696"/>
            <a:ext cx="4680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 dirty="0">
                <a:latin typeface="Arial"/>
              </a:rPr>
              <a:t>Beta 3 is an example of the age bracket variables within the black </a:t>
            </a:r>
            <a:r>
              <a:rPr lang="en-AU" sz="1800" b="0" strike="noStrike" spc="-1" dirty="0" err="1">
                <a:latin typeface="Arial"/>
              </a:rPr>
              <a:t>friday</a:t>
            </a:r>
            <a:r>
              <a:rPr lang="en-AU" sz="1800" b="0" strike="noStrike" spc="-1" dirty="0">
                <a:latin typeface="Arial"/>
              </a:rPr>
              <a:t> dataset. Unlike the previously seen posterior plots, beta 3 has a relatively low level of confidence associated with it. This is seen in all of the age variables with the mode increasing as the age bracket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920520" y="1584000"/>
            <a:ext cx="3975480" cy="35712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1080000" y="5112000"/>
            <a:ext cx="3744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The intercept here has a mode of 6900, with a relatively small HDI range (6200, 7540). This would suggest a high level of confidence in the Intercept value. </a:t>
            </a:r>
          </a:p>
          <a:p>
            <a:endParaRPr lang="en-AU" sz="18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5871600" y="1656000"/>
            <a:ext cx="3200400" cy="3343680"/>
          </a:xfrm>
          <a:prstGeom prst="rect">
            <a:avLst/>
          </a:prstGeom>
          <a:ln>
            <a:noFill/>
          </a:ln>
        </p:spPr>
      </p:pic>
      <p:sp>
        <p:nvSpPr>
          <p:cNvPr id="174" name="TextShape 4"/>
          <p:cNvSpPr txBox="1"/>
          <p:nvPr/>
        </p:nvSpPr>
        <p:spPr>
          <a:xfrm>
            <a:off x="5328000" y="5112000"/>
            <a:ext cx="4536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The count variable also has a very small interval suggesting that there is high level of confidence in the mode of -3.75. This figure unexpectedly shows that an increase in one transaction to the total will reduce the average amount spent by $3.75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 smtClean="0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Data pre-processing and descriptive analysis</a:t>
            </a:r>
            <a:endParaRPr lang="en-AU" sz="2600" b="1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560" indent="-4572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A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Bayesian framework was utilised here through Markov Chain Monte Carlo (MCMC) simulations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Non-informative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priors.</a:t>
            </a: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MCMC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diagnostic checks were completed to ensure chain representativeness and accuracy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Kaggle and can be accessed here: </a:t>
            </a:r>
            <a:r>
              <a:rPr lang="en-AU" sz="2400" b="1" u="sng" strike="noStrike" spc="-1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https://www.kaggle.com/abhisingh10p14/black-friday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lang="en-AU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lang="en-AU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	</a:t>
            </a:r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/>
          <p:cNvPicPr/>
          <p:nvPr/>
        </p:nvPicPr>
        <p:blipFill>
          <a:blip r:embed="rId2"/>
          <a:stretch/>
        </p:blipFill>
        <p:spPr>
          <a:xfrm>
            <a:off x="739440" y="2369880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/>
          <p:cNvPicPr/>
          <p:nvPr/>
        </p:nvPicPr>
        <p:blipFill>
          <a:blip r:embed="rId3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38" name="Picture 91"/>
          <p:cNvPicPr/>
          <p:nvPr/>
        </p:nvPicPr>
        <p:blipFill>
          <a:blip r:embed="rId2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40" name="Picture 5"/>
          <p:cNvPicPr/>
          <p:nvPr/>
        </p:nvPicPr>
        <p:blipFill>
          <a:blip r:embed="rId3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44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50" name="Picture 100"/>
          <p:cNvPicPr/>
          <p:nvPr/>
        </p:nvPicPr>
        <p:blipFill>
          <a:blip r:embed="rId2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54" name="Picture 103"/>
          <p:cNvPicPr/>
          <p:nvPr/>
        </p:nvPicPr>
        <p:blipFill>
          <a:blip r:embed="rId2"/>
          <a:stretch/>
        </p:blipFill>
        <p:spPr>
          <a:xfrm>
            <a:off x="2066940" y="1787040"/>
            <a:ext cx="5765400" cy="506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901</Words>
  <Application>Microsoft Office PowerPoint</Application>
  <PresentationFormat>Custom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DejaVu Sans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37</cp:revision>
  <dcterms:created xsi:type="dcterms:W3CDTF">2018-10-01T18:00:03Z</dcterms:created>
  <dcterms:modified xsi:type="dcterms:W3CDTF">2018-10-07T23:48:37Z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