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AU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AU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abhisingh10p14/black-friday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AU" sz="3200" b="1" strike="noStrike" spc="-1" dirty="0" smtClean="0">
                <a:solidFill>
                  <a:srgbClr val="FFFFFF"/>
                </a:solidFill>
                <a:latin typeface="Source Sans Pro Black"/>
              </a:rPr>
              <a:t>Predicting Black Friday Sales via</a:t>
            </a:r>
            <a:br>
              <a:rPr lang="en-AU" sz="3200" b="1" strike="noStrike" spc="-1" dirty="0" smtClean="0">
                <a:solidFill>
                  <a:srgbClr val="FFFFFF"/>
                </a:solidFill>
                <a:latin typeface="Source Sans Pro Black"/>
              </a:rPr>
            </a:br>
            <a:r>
              <a:rPr lang="en-AU" sz="3200" b="1" strike="noStrike" spc="-1" dirty="0" smtClean="0">
                <a:solidFill>
                  <a:srgbClr val="FFFFFF"/>
                </a:solidFill>
                <a:latin typeface="Source Sans Pro Black"/>
              </a:rPr>
              <a:t>Bayesian Multiple Regression</a:t>
            </a:r>
            <a:r>
              <a:rPr lang="en-AU" sz="3200" b="1" strike="noStrike" spc="-1" dirty="0">
                <a:solidFill>
                  <a:srgbClr val="FFFFFF"/>
                </a:solidFill>
                <a:latin typeface="Source Sans Pro Black"/>
              </a:rPr>
              <a:t>	</a:t>
            </a:r>
            <a:endParaRPr lang="en-AU" sz="3200" b="0" strike="noStrike" spc="-1" dirty="0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AU" sz="2200" b="0" strike="noStrike" spc="-1">
                <a:solidFill>
                  <a:srgbClr val="1C1C1C"/>
                </a:solidFill>
                <a:latin typeface="Source Sans Pro Light"/>
              </a:rPr>
              <a:t>By Arion Evans, Jake Mott, Josh Grosman, and Tim Kirkbride</a:t>
            </a:r>
            <a:endParaRPr lang="en-AU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AU" sz="3200" b="1" strike="noStrike" spc="-1">
                <a:solidFill>
                  <a:srgbClr val="FFFFFF"/>
                </a:solidFill>
                <a:latin typeface="Source Sans Pro Black"/>
              </a:rPr>
              <a:t>Model Diagnostics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AU" sz="3200" b="1" strike="noStrike" spc="-1">
                <a:solidFill>
                  <a:srgbClr val="FFFFFF"/>
                </a:solidFill>
                <a:latin typeface="Source Sans Pro Black"/>
              </a:rPr>
              <a:t>Posterior Analysis 1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AU" sz="2600" b="1" strike="noStrike" spc="-1">
                <a:solidFill>
                  <a:srgbClr val="1C1C1C"/>
                </a:solidFill>
                <a:latin typeface="Source Sans Pro Semibold"/>
              </a:rPr>
              <a:t>2 posteriors per slide</a:t>
            </a:r>
            <a:endParaRPr lang="en-AU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AU" sz="3200" b="1" strike="noStrike" spc="-1">
                <a:solidFill>
                  <a:srgbClr val="FFFFFF"/>
                </a:solidFill>
                <a:latin typeface="Source Sans Pro Black"/>
              </a:rPr>
              <a:t>Posterior Analysis 2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AU" sz="2600" b="1" strike="noStrike" spc="-1">
                <a:solidFill>
                  <a:srgbClr val="1C1C1C"/>
                </a:solidFill>
                <a:latin typeface="Source Sans Pro Semibold"/>
              </a:rPr>
              <a:t>2 posteriors per slide</a:t>
            </a:r>
            <a:endParaRPr lang="en-AU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AU" sz="3200" b="1" strike="noStrike" spc="-1">
                <a:solidFill>
                  <a:srgbClr val="FFFFFF"/>
                </a:solidFill>
                <a:latin typeface="Source Sans Pro Black"/>
              </a:rPr>
              <a:t>Posterior Analysis 3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AU" sz="2600" b="1" strike="noStrike" spc="-1">
                <a:solidFill>
                  <a:srgbClr val="1C1C1C"/>
                </a:solidFill>
                <a:latin typeface="Source Sans Pro Semibold"/>
              </a:rPr>
              <a:t>2 posteriors per slide</a:t>
            </a:r>
            <a:endParaRPr lang="en-AU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AU" sz="3200" b="1" strike="noStrike" spc="-1">
                <a:solidFill>
                  <a:srgbClr val="FFFFFF"/>
                </a:solidFill>
                <a:latin typeface="Source Sans Pro Black"/>
              </a:rPr>
              <a:t>Posterior Analysis 4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AU" sz="2600" b="1" strike="noStrike" spc="-1">
                <a:solidFill>
                  <a:srgbClr val="1C1C1C"/>
                </a:solidFill>
                <a:latin typeface="Source Sans Pro Semibold"/>
              </a:rPr>
              <a:t>2 posteriors per slide</a:t>
            </a:r>
            <a:endParaRPr lang="en-AU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AU" sz="3200" b="1" strike="noStrike" spc="-1">
                <a:solidFill>
                  <a:srgbClr val="FFFFFF"/>
                </a:solidFill>
                <a:latin typeface="Source Sans Pro Black"/>
              </a:rPr>
              <a:t>Predictions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AU" sz="3200" b="1" strike="noStrike" spc="-1">
                <a:solidFill>
                  <a:srgbClr val="FFFFFF"/>
                </a:solidFill>
                <a:latin typeface="Source Sans Pro Black"/>
              </a:rPr>
              <a:t>Summary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AU" sz="3200" b="1" strike="noStrike" spc="-1" dirty="0" smtClean="0">
                <a:solidFill>
                  <a:srgbClr val="FFFFFF"/>
                </a:solidFill>
                <a:latin typeface="Source Sans Pro Black"/>
              </a:rPr>
              <a:t>Introduction </a:t>
            </a:r>
            <a:endParaRPr lang="en-AU" sz="3200" b="0" strike="noStrike" spc="-1" dirty="0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457200" indent="-457200">
              <a:lnSpc>
                <a:spcPct val="100000"/>
              </a:lnSpc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n-AU" sz="2600" b="1" strike="noStrike" spc="-1" dirty="0" smtClean="0">
                <a:solidFill>
                  <a:srgbClr val="1C1C1C"/>
                </a:solidFill>
                <a:latin typeface="Source Sans Pro Semibold"/>
              </a:rPr>
              <a:t>Black Friday is the name given to the day following the Thanksgiving holiday in the USA. </a:t>
            </a:r>
          </a:p>
          <a:p>
            <a:pPr marL="457200" indent="-457200">
              <a:lnSpc>
                <a:spcPct val="100000"/>
              </a:lnSpc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n-AU" sz="2600" b="1" strike="noStrike" spc="-1" dirty="0" smtClean="0">
                <a:solidFill>
                  <a:srgbClr val="1C1C1C"/>
                </a:solidFill>
                <a:latin typeface="Source Sans Pro Semibold"/>
              </a:rPr>
              <a:t>On Black Friday, many major retailors open very early and offer promotional sales on their stock, which leads to high sales throughout its duration.</a:t>
            </a:r>
          </a:p>
          <a:p>
            <a:pPr marL="457200" indent="-457200">
              <a:lnSpc>
                <a:spcPct val="100000"/>
              </a:lnSpc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n-AU" sz="2600" b="1" spc="-1" dirty="0" smtClean="0">
                <a:solidFill>
                  <a:srgbClr val="1C1C1C"/>
                </a:solidFill>
                <a:latin typeface="Source Sans Pro Semibold"/>
              </a:rPr>
              <a:t>Black Friday is often an extremely busy day for shopping, and has gained an infamous reputation due to regular reports of violence between shoppers and retail staff walkouts.</a:t>
            </a: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AU" sz="2600" strike="noStrike" spc="-1" dirty="0" smtClean="0">
                <a:solidFill>
                  <a:srgbClr val="1C1C1C"/>
                </a:solidFill>
                <a:latin typeface="Source Sans Pro Semibold"/>
              </a:rPr>
              <a:t>Given the high amount of sales associated with Black Friday, </a:t>
            </a:r>
            <a:r>
              <a:rPr lang="en-AU" sz="2600" spc="-1" dirty="0" smtClean="0">
                <a:solidFill>
                  <a:srgbClr val="1C1C1C"/>
                </a:solidFill>
                <a:latin typeface="Source Sans Pro Semibold"/>
              </a:rPr>
              <a:t>understanding the kind of shoppers who participate in the shopping event and how much they spend could prove important.</a:t>
            </a:r>
            <a:endParaRPr lang="en-AU" sz="2600" strike="noStrike" spc="-1" dirty="0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AU" sz="3200" b="1" strike="noStrike" spc="-1" dirty="0" smtClean="0">
                <a:solidFill>
                  <a:srgbClr val="FFFFFF"/>
                </a:solidFill>
                <a:latin typeface="Source Sans Pro Black"/>
              </a:rPr>
              <a:t>Methodology</a:t>
            </a:r>
            <a:endParaRPr lang="en-AU" sz="3200" b="0" strike="noStrike" spc="-1" dirty="0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60000" y="1979999"/>
            <a:ext cx="9179640" cy="50204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5000" lnSpcReduction="20000"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AU" sz="2600" b="1" spc="-1" dirty="0" smtClean="0">
                <a:solidFill>
                  <a:srgbClr val="1C1C1C"/>
                </a:solidFill>
                <a:latin typeface="Source Sans Pro Semibold"/>
              </a:rPr>
              <a:t>This project was ultimately concerned with fitting a multiple regression to predict Black Friday customer’s average sales amounts based on a selection of predictor variables.</a:t>
            </a: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b="1" strike="noStrike" spc="-1" dirty="0">
              <a:solidFill>
                <a:srgbClr val="1C1C1C"/>
              </a:solidFill>
              <a:latin typeface="Source Sans Pro Semibold"/>
            </a:endParaRPr>
          </a:p>
          <a:p>
            <a:pPr marL="457200" indent="-457200">
              <a:lnSpc>
                <a:spcPct val="100000"/>
              </a:lnSpc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n-AU" sz="2600" b="1" spc="-1" dirty="0" smtClean="0">
                <a:solidFill>
                  <a:srgbClr val="1C1C1C"/>
                </a:solidFill>
                <a:latin typeface="Source Sans Pro Semibold"/>
              </a:rPr>
              <a:t>A</a:t>
            </a:r>
            <a:r>
              <a:rPr lang="en-AU" sz="2600" b="1" spc="-1" dirty="0" smtClean="0">
                <a:solidFill>
                  <a:srgbClr val="1C1C1C"/>
                </a:solidFill>
                <a:latin typeface="Source Sans Pro Semibold"/>
              </a:rPr>
              <a:t> </a:t>
            </a:r>
            <a:r>
              <a:rPr lang="en-AU" sz="2600" b="1" spc="-1" dirty="0" smtClean="0">
                <a:solidFill>
                  <a:srgbClr val="1C1C1C"/>
                </a:solidFill>
                <a:latin typeface="Source Sans Pro Semibold"/>
              </a:rPr>
              <a:t>Bayesian framework was utilised here through Markov Chain Monte Carlo (MCMC) simulations.</a:t>
            </a: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AU" sz="2600" b="1" spc="-1" dirty="0" smtClean="0">
                <a:solidFill>
                  <a:srgbClr val="1C1C1C"/>
                </a:solidFill>
                <a:latin typeface="Source Sans Pro Semibold"/>
              </a:rPr>
              <a:t>	- Non-informative priors were employed.</a:t>
            </a: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b="1" spc="-1" dirty="0">
              <a:solidFill>
                <a:srgbClr val="1C1C1C"/>
              </a:solidFill>
              <a:latin typeface="Source Sans Pro Semibold"/>
            </a:endParaRPr>
          </a:p>
          <a:p>
            <a:pPr marL="457200" indent="-457200">
              <a:lnSpc>
                <a:spcPct val="100000"/>
              </a:lnSpc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n-AU" sz="2600" b="1" spc="-1" dirty="0" smtClean="0">
                <a:solidFill>
                  <a:srgbClr val="1C1C1C"/>
                </a:solidFill>
                <a:latin typeface="Source Sans Pro Semibold"/>
              </a:rPr>
              <a:t>MCMC diagnostic checks were completed to ensure chain representativeness and accuracy.</a:t>
            </a: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b="1" spc="-1" dirty="0">
              <a:solidFill>
                <a:srgbClr val="1C1C1C"/>
              </a:solidFill>
              <a:latin typeface="Source Sans Pro Semibold"/>
            </a:endParaRPr>
          </a:p>
          <a:p>
            <a:pPr marL="457200" indent="-457200">
              <a:lnSpc>
                <a:spcPct val="100000"/>
              </a:lnSpc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n-AU" sz="2600" b="1" spc="-1" dirty="0" smtClean="0">
                <a:solidFill>
                  <a:srgbClr val="1C1C1C"/>
                </a:solidFill>
                <a:latin typeface="Source Sans Pro Semibold"/>
              </a:rPr>
              <a:t>Posterior inferences were noted and unseen test data was fed into the final model and the generated predictions were compared to the actual values.</a:t>
            </a:r>
            <a:endParaRPr lang="en-AU" sz="2600" b="1" spc="-1" dirty="0" smtClean="0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b="1" spc="-1" dirty="0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b="1" spc="-1" dirty="0" smtClean="0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b="1" strike="noStrike" spc="-1" dirty="0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AU" sz="3200" b="1" strike="noStrike" spc="-1" dirty="0" smtClean="0">
                <a:solidFill>
                  <a:srgbClr val="FFFFFF"/>
                </a:solidFill>
                <a:latin typeface="Source Sans Pro Black"/>
              </a:rPr>
              <a:t>Dataset Overview</a:t>
            </a:r>
            <a:endParaRPr lang="en-AU" sz="3200" b="0" strike="noStrike" spc="-1" dirty="0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AU" sz="2400" b="1" strike="noStrike" spc="-1" dirty="0" smtClean="0">
                <a:solidFill>
                  <a:srgbClr val="1C1C1C"/>
                </a:solidFill>
                <a:latin typeface="Source Sans Pro Semibold"/>
              </a:rPr>
              <a:t>The dataset used was obtained from </a:t>
            </a:r>
            <a:r>
              <a:rPr lang="en-AU" sz="2400" b="1" strike="noStrike" spc="-1" dirty="0" err="1" smtClean="0">
                <a:solidFill>
                  <a:srgbClr val="1C1C1C"/>
                </a:solidFill>
                <a:latin typeface="Source Sans Pro Semibold"/>
              </a:rPr>
              <a:t>Kaggle</a:t>
            </a:r>
            <a:r>
              <a:rPr lang="en-AU" sz="2400" b="1" strike="noStrike" spc="-1" dirty="0" smtClean="0">
                <a:solidFill>
                  <a:srgbClr val="1C1C1C"/>
                </a:solidFill>
                <a:latin typeface="Source Sans Pro Semibold"/>
              </a:rPr>
              <a:t> and can be accessed here: </a:t>
            </a:r>
            <a:r>
              <a:rPr lang="en-AU" sz="2400" b="1" strike="noStrike" spc="-1" dirty="0" smtClean="0">
                <a:solidFill>
                  <a:srgbClr val="1C1C1C"/>
                </a:solidFill>
                <a:latin typeface="Source Sans Pro Semibold"/>
                <a:hlinkClick r:id="rId2"/>
              </a:rPr>
              <a:t>https://www.kaggle.com/abhisingh10p14/black-friday</a:t>
            </a:r>
            <a:endParaRPr lang="en-AU" sz="2400" b="1" strike="noStrike" spc="-1" dirty="0" smtClean="0">
              <a:solidFill>
                <a:srgbClr val="1C1C1C"/>
              </a:solidFill>
              <a:latin typeface="Source Sans Pro Semibold"/>
            </a:endParaRPr>
          </a:p>
          <a:p>
            <a:pPr marL="457200" indent="-457200">
              <a:lnSpc>
                <a:spcPct val="100000"/>
              </a:lnSpc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n-AU" sz="2400" b="1" spc="-1" dirty="0" smtClean="0">
                <a:solidFill>
                  <a:srgbClr val="1C1C1C"/>
                </a:solidFill>
                <a:latin typeface="Source Sans Pro Semibold"/>
              </a:rPr>
              <a:t>The data were aggregated to ensure each individual was represented once.</a:t>
            </a:r>
          </a:p>
          <a:p>
            <a:pPr marL="457200" indent="-457200">
              <a:lnSpc>
                <a:spcPct val="100000"/>
              </a:lnSpc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n-AU" sz="2400" b="1" strike="noStrike" spc="-1" dirty="0" smtClean="0">
                <a:solidFill>
                  <a:srgbClr val="1C1C1C"/>
                </a:solidFill>
                <a:latin typeface="Source Sans Pro Semibold"/>
              </a:rPr>
              <a:t>Factor columns such as sex and age were made into binary dummy variables</a:t>
            </a: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AU" sz="2400" b="1" spc="-1" dirty="0" smtClean="0">
                <a:solidFill>
                  <a:srgbClr val="1C1C1C"/>
                </a:solidFill>
                <a:latin typeface="Source Sans Pro Semibold"/>
              </a:rPr>
              <a:t>The head of the final dataset used for analysis was shown below:</a:t>
            </a:r>
            <a:endParaRPr lang="en-AU" sz="2400" b="0" strike="noStrike" spc="-1" dirty="0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AU" sz="2400" b="1" strike="noStrike" spc="-1" dirty="0">
                <a:solidFill>
                  <a:srgbClr val="1C1C1C"/>
                </a:solidFill>
                <a:latin typeface="Source Sans Pro Semibold"/>
              </a:rPr>
              <a:t>	</a:t>
            </a:r>
            <a:endParaRPr lang="en-AU" sz="2400" b="0" strike="noStrike" spc="-1" dirty="0">
              <a:latin typeface="Arial"/>
            </a:endParaRPr>
          </a:p>
        </p:txBody>
      </p:sp>
      <p:pic>
        <p:nvPicPr>
          <p:cNvPr id="89" name="Picture 88"/>
          <p:cNvPicPr/>
          <p:nvPr/>
        </p:nvPicPr>
        <p:blipFill>
          <a:blip r:embed="rId3"/>
          <a:stretch/>
        </p:blipFill>
        <p:spPr>
          <a:xfrm>
            <a:off x="829980" y="5130720"/>
            <a:ext cx="8419680" cy="152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AU" sz="3200" b="1" strike="noStrike" spc="-1" dirty="0">
                <a:solidFill>
                  <a:srgbClr val="FFFFFF"/>
                </a:solidFill>
                <a:latin typeface="Source Sans Pro Black"/>
              </a:rPr>
              <a:t>Data </a:t>
            </a:r>
            <a:r>
              <a:rPr lang="en-AU" sz="3200" b="1" strike="noStrike" spc="-1" dirty="0" smtClean="0">
                <a:solidFill>
                  <a:srgbClr val="FFFFFF"/>
                </a:solidFill>
                <a:latin typeface="Source Sans Pro Black"/>
              </a:rPr>
              <a:t>Visualisation</a:t>
            </a:r>
            <a:endParaRPr lang="en-AU" sz="3200" b="0" strike="noStrike" spc="-1" dirty="0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8000">
              <a:lnSpc>
                <a:spcPct val="100000"/>
              </a:lnSpc>
              <a:spcAft>
                <a:spcPts val="1134"/>
              </a:spcAft>
            </a:pPr>
            <a:endParaRPr lang="en-AU" sz="18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AU" sz="2600" b="1" strike="noStrike" spc="-1">
                <a:solidFill>
                  <a:srgbClr val="1C1C1C"/>
                </a:solidFill>
                <a:latin typeface="Source Sans Pro Semibold"/>
              </a:rPr>
              <a:t>	</a:t>
            </a:r>
            <a:endParaRPr lang="en-AU" sz="2600" b="0" strike="noStrike" spc="-1">
              <a:latin typeface="Arial"/>
            </a:endParaRPr>
          </a:p>
        </p:txBody>
      </p:sp>
      <p:pic>
        <p:nvPicPr>
          <p:cNvPr id="92" name="Picture 91"/>
          <p:cNvPicPr/>
          <p:nvPr/>
        </p:nvPicPr>
        <p:blipFill>
          <a:blip r:embed="rId2"/>
          <a:stretch/>
        </p:blipFill>
        <p:spPr>
          <a:xfrm>
            <a:off x="360001" y="1872000"/>
            <a:ext cx="4743000" cy="3374557"/>
          </a:xfrm>
          <a:prstGeom prst="rect">
            <a:avLst/>
          </a:prstGeom>
          <a:ln>
            <a:noFill/>
          </a:ln>
        </p:spPr>
      </p:pic>
      <p:sp>
        <p:nvSpPr>
          <p:cNvPr id="93" name="TextShape 3"/>
          <p:cNvSpPr txBox="1"/>
          <p:nvPr/>
        </p:nvSpPr>
        <p:spPr>
          <a:xfrm>
            <a:off x="465903" y="5579409"/>
            <a:ext cx="5186596" cy="141308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b="0" strike="noStrike" spc="-1" dirty="0" smtClean="0">
                <a:latin typeface="Arial"/>
              </a:rPr>
              <a:t>Response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pc="-1" dirty="0" smtClean="0">
                <a:latin typeface="Arial"/>
              </a:rPr>
              <a:t>Clear likeness to normal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pc="-1" dirty="0" smtClean="0">
                <a:latin typeface="Arial"/>
              </a:rPr>
              <a:t>Slightly right-skewed with mode of around $10,000</a:t>
            </a:r>
            <a:endParaRPr lang="en-AU" sz="1800" b="0" strike="noStrike" spc="-1" dirty="0">
              <a:latin typeface="Arial"/>
            </a:endParaRPr>
          </a:p>
          <a:p>
            <a:endParaRPr lang="en-AU" sz="1800" b="0" strike="noStrike" spc="-1" dirty="0">
              <a:latin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/>
        </p:blipFill>
        <p:spPr>
          <a:xfrm>
            <a:off x="5246557" y="1872000"/>
            <a:ext cx="4642124" cy="3132858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652499" y="5617218"/>
            <a:ext cx="4236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Very slight difference in median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Males appear to spend more on average than females.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AU" sz="3200" b="1" strike="noStrike" spc="-1" dirty="0">
                <a:solidFill>
                  <a:srgbClr val="FFFFFF"/>
                </a:solidFill>
                <a:latin typeface="Source Sans Pro Black"/>
              </a:rPr>
              <a:t>Data </a:t>
            </a:r>
            <a:r>
              <a:rPr lang="en-AU" sz="3200" b="1" strike="noStrike" spc="-1" dirty="0" smtClean="0">
                <a:solidFill>
                  <a:srgbClr val="FFFFFF"/>
                </a:solidFill>
                <a:latin typeface="Source Sans Pro Black"/>
              </a:rPr>
              <a:t>Visualisation</a:t>
            </a:r>
            <a:endParaRPr lang="en-AU" sz="3200" b="0" strike="noStrike" spc="-1" dirty="0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8000">
              <a:lnSpc>
                <a:spcPct val="100000"/>
              </a:lnSpc>
              <a:spcAft>
                <a:spcPts val="1134"/>
              </a:spcAft>
            </a:pPr>
            <a:endParaRPr lang="en-AU" sz="18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AU" sz="2600" b="1" strike="noStrike" spc="-1">
                <a:solidFill>
                  <a:srgbClr val="1C1C1C"/>
                </a:solidFill>
                <a:latin typeface="Source Sans Pro Semibold"/>
              </a:rPr>
              <a:t>	</a:t>
            </a:r>
            <a:endParaRPr lang="en-AU" sz="2600" b="0" strike="noStrike" spc="-1">
              <a:latin typeface="Arial"/>
            </a:endParaRPr>
          </a:p>
        </p:txBody>
      </p:sp>
      <p:pic>
        <p:nvPicPr>
          <p:cNvPr id="96" name="Picture 95"/>
          <p:cNvPicPr/>
          <p:nvPr/>
        </p:nvPicPr>
        <p:blipFill>
          <a:blip r:embed="rId2"/>
          <a:stretch/>
        </p:blipFill>
        <p:spPr>
          <a:xfrm>
            <a:off x="504000" y="1872000"/>
            <a:ext cx="4392000" cy="2862000"/>
          </a:xfrm>
          <a:prstGeom prst="rect">
            <a:avLst/>
          </a:prstGeom>
          <a:ln>
            <a:noFill/>
          </a:ln>
        </p:spPr>
      </p:pic>
      <p:pic>
        <p:nvPicPr>
          <p:cNvPr id="97" name="Picture 96"/>
          <p:cNvPicPr/>
          <p:nvPr/>
        </p:nvPicPr>
        <p:blipFill>
          <a:blip r:embed="rId3"/>
          <a:stretch/>
        </p:blipFill>
        <p:spPr>
          <a:xfrm>
            <a:off x="5204880" y="1827360"/>
            <a:ext cx="4515120" cy="294228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59567" y="5186597"/>
            <a:ext cx="4545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Very little variance in purchase price across age bins.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Slight positive trend from 0-17 through to 36-45.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26439" y="5186597"/>
            <a:ext cx="4293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Unusual relationship.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Individuals who purchase many items more likely to spend an average amount.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AU" sz="3200" b="1" strike="noStrike" spc="-1" dirty="0">
                <a:solidFill>
                  <a:srgbClr val="FFFFFF"/>
                </a:solidFill>
                <a:latin typeface="Source Sans Pro Black"/>
              </a:rPr>
              <a:t>Data </a:t>
            </a:r>
            <a:r>
              <a:rPr lang="en-AU" sz="3200" b="1" strike="noStrike" spc="-1" dirty="0" smtClean="0">
                <a:solidFill>
                  <a:srgbClr val="FFFFFF"/>
                </a:solidFill>
                <a:latin typeface="Source Sans Pro Black"/>
              </a:rPr>
              <a:t>Visualisation</a:t>
            </a:r>
            <a:endParaRPr lang="en-AU" sz="32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8000">
              <a:lnSpc>
                <a:spcPct val="100000"/>
              </a:lnSpc>
              <a:spcAft>
                <a:spcPts val="1134"/>
              </a:spcAft>
            </a:pPr>
            <a:endParaRPr lang="en-AU" sz="18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AU" sz="2600" b="1" strike="noStrike" spc="-1">
                <a:solidFill>
                  <a:srgbClr val="1C1C1C"/>
                </a:solidFill>
                <a:latin typeface="Source Sans Pro Semibold"/>
              </a:rPr>
              <a:t>	</a:t>
            </a:r>
            <a:endParaRPr lang="en-AU" sz="2600" b="0" strike="noStrike" spc="-1">
              <a:latin typeface="Arial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2"/>
          <a:stretch/>
        </p:blipFill>
        <p:spPr>
          <a:xfrm>
            <a:off x="241255" y="1575146"/>
            <a:ext cx="7283807" cy="4975555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405141" y="1573967"/>
            <a:ext cx="25483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Lower density in 0-17 and 55+ facets.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males than females overall.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Although difficult to interpret, males appear to be spending more on average once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 relationship between count and average sales across all facets.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AU" sz="3200" b="1" strike="noStrike" spc="-1">
                <a:solidFill>
                  <a:srgbClr val="FFFFFF"/>
                </a:solidFill>
                <a:latin typeface="Source Sans Pro Black"/>
              </a:rPr>
              <a:t>Model Diagram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18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endParaRPr lang="en-AU" sz="1800" b="0" strike="noStrike" spc="-1">
              <a:latin typeface="Arial"/>
            </a:endParaRPr>
          </a:p>
        </p:txBody>
      </p:sp>
      <p:pic>
        <p:nvPicPr>
          <p:cNvPr id="104" name="Picture 103"/>
          <p:cNvPicPr/>
          <p:nvPr/>
        </p:nvPicPr>
        <p:blipFill>
          <a:blip r:embed="rId2"/>
          <a:stretch/>
        </p:blipFill>
        <p:spPr>
          <a:xfrm>
            <a:off x="2157480" y="1634400"/>
            <a:ext cx="5765760" cy="506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AU" sz="3200" b="1" strike="noStrike" spc="-1">
                <a:solidFill>
                  <a:srgbClr val="FFFFFF"/>
                </a:solidFill>
                <a:latin typeface="Source Sans Pro Black"/>
              </a:rPr>
              <a:t>Model String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373</Words>
  <Application>Microsoft Office PowerPoint</Application>
  <PresentationFormat>Custom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DejaVu Sans</vt:lpstr>
      <vt:lpstr>Source Sans Pro Black</vt:lpstr>
      <vt:lpstr>Source Sans Pro Light</vt:lpstr>
      <vt:lpstr>Source Sans Pro Semibold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Josh Grosman</cp:lastModifiedBy>
  <cp:revision>16</cp:revision>
  <dcterms:created xsi:type="dcterms:W3CDTF">2018-10-01T18:00:03Z</dcterms:created>
  <dcterms:modified xsi:type="dcterms:W3CDTF">2018-10-04T23:51:48Z</dcterms:modified>
  <dc:language>en-AU</dc:language>
</cp:coreProperties>
</file>