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8" r:id="rId5"/>
  </p:sldIdLst>
  <p:sldSz cx="21386800" cy="30279975"/>
  <p:notesSz cx="6858000" cy="9144000"/>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C1DF"/>
    <a:srgbClr val="9FFF9F"/>
    <a:srgbClr val="FFFF93"/>
    <a:srgbClr val="FABD8A"/>
    <a:srgbClr val="FFABAB"/>
    <a:srgbClr val="FFD9D9"/>
    <a:srgbClr val="B6E1FF"/>
    <a:srgbClr val="FFFFEE"/>
    <a:srgbClr val="FFFFC5"/>
    <a:srgbClr val="FFFF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50" autoAdjust="0"/>
    <p:restoredTop sz="95232" autoAdjust="0"/>
  </p:normalViewPr>
  <p:slideViewPr>
    <p:cSldViewPr>
      <p:cViewPr>
        <p:scale>
          <a:sx n="25" d="100"/>
          <a:sy n="25" d="100"/>
        </p:scale>
        <p:origin x="2443" y="14"/>
      </p:cViewPr>
      <p:guideLst>
        <p:guide orient="horz" pos="9537"/>
        <p:guide pos="673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12F0B9-7EAF-48F8-84D4-61774C300C0A}" type="datetimeFigureOut">
              <a:rPr lang="en-SG" smtClean="0"/>
              <a:t>31/12/2019</a:t>
            </a:fld>
            <a:endParaRPr lang="en-SG"/>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D3C936-E5B6-4F1B-9488-E4731F75B1D5}" type="slidenum">
              <a:rPr lang="en-SG" smtClean="0"/>
              <a:t>‹#›</a:t>
            </a:fld>
            <a:endParaRPr lang="en-SG"/>
          </a:p>
        </p:txBody>
      </p:sp>
    </p:spTree>
    <p:extLst>
      <p:ext uri="{BB962C8B-B14F-4D97-AF65-F5344CB8AC3E}">
        <p14:creationId xmlns:p14="http://schemas.microsoft.com/office/powerpoint/2010/main" val="35975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29D3C936-E5B6-4F1B-9488-E4731F75B1D5}" type="slidenum">
              <a:rPr lang="en-SG" smtClean="0"/>
              <a:t>1</a:t>
            </a:fld>
            <a:endParaRPr lang="en-SG"/>
          </a:p>
        </p:txBody>
      </p:sp>
    </p:spTree>
    <p:extLst>
      <p:ext uri="{BB962C8B-B14F-4D97-AF65-F5344CB8AC3E}">
        <p14:creationId xmlns:p14="http://schemas.microsoft.com/office/powerpoint/2010/main" val="1161203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9406424"/>
            <a:ext cx="18178780" cy="6490568"/>
          </a:xfrm>
        </p:spPr>
        <p:txBody>
          <a:bodyPr/>
          <a:lstStyle/>
          <a:p>
            <a:r>
              <a:rPr lang="en-US"/>
              <a:t>Click to edit Master title style</a:t>
            </a:r>
            <a:endParaRPr lang="en-SG"/>
          </a:p>
        </p:txBody>
      </p:sp>
      <p:sp>
        <p:nvSpPr>
          <p:cNvPr id="3" name="Subtitle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4A77F9EA-1D9E-425C-8BD4-F896BB670254}" type="datetimeFigureOut">
              <a:rPr lang="en-SG" smtClean="0"/>
              <a:t>31/12/2019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84C55DD-22BD-4FD6-A39F-7C28C896861D}" type="slidenum">
              <a:rPr lang="en-SG" smtClean="0"/>
              <a:t>‹#›</a:t>
            </a:fld>
            <a:endParaRPr lang="en-SG"/>
          </a:p>
        </p:txBody>
      </p:sp>
    </p:spTree>
    <p:extLst>
      <p:ext uri="{BB962C8B-B14F-4D97-AF65-F5344CB8AC3E}">
        <p14:creationId xmlns:p14="http://schemas.microsoft.com/office/powerpoint/2010/main" val="3091013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4A77F9EA-1D9E-425C-8BD4-F896BB670254}" type="datetimeFigureOut">
              <a:rPr lang="en-SG" smtClean="0"/>
              <a:t>31/12/2019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84C55DD-22BD-4FD6-A39F-7C28C896861D}" type="slidenum">
              <a:rPr lang="en-SG" smtClean="0"/>
              <a:t>‹#›</a:t>
            </a:fld>
            <a:endParaRPr lang="en-SG"/>
          </a:p>
        </p:txBody>
      </p:sp>
    </p:spTree>
    <p:extLst>
      <p:ext uri="{BB962C8B-B14F-4D97-AF65-F5344CB8AC3E}">
        <p14:creationId xmlns:p14="http://schemas.microsoft.com/office/powerpoint/2010/main" val="411266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05430" y="1212608"/>
            <a:ext cx="4812030" cy="25836107"/>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1069340" y="1212608"/>
            <a:ext cx="14079643" cy="25836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4A77F9EA-1D9E-425C-8BD4-F896BB670254}" type="datetimeFigureOut">
              <a:rPr lang="en-SG" smtClean="0"/>
              <a:t>31/12/2019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84C55DD-22BD-4FD6-A39F-7C28C896861D}" type="slidenum">
              <a:rPr lang="en-SG" smtClean="0"/>
              <a:t>‹#›</a:t>
            </a:fld>
            <a:endParaRPr lang="en-SG"/>
          </a:p>
        </p:txBody>
      </p:sp>
    </p:spTree>
    <p:extLst>
      <p:ext uri="{BB962C8B-B14F-4D97-AF65-F5344CB8AC3E}">
        <p14:creationId xmlns:p14="http://schemas.microsoft.com/office/powerpoint/2010/main" val="686952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4A77F9EA-1D9E-425C-8BD4-F896BB670254}" type="datetimeFigureOut">
              <a:rPr lang="en-SG" smtClean="0"/>
              <a:t>31/12/2019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84C55DD-22BD-4FD6-A39F-7C28C896861D}" type="slidenum">
              <a:rPr lang="en-SG" smtClean="0"/>
              <a:t>‹#›</a:t>
            </a:fld>
            <a:endParaRPr lang="en-SG"/>
          </a:p>
        </p:txBody>
      </p:sp>
    </p:spTree>
    <p:extLst>
      <p:ext uri="{BB962C8B-B14F-4D97-AF65-F5344CB8AC3E}">
        <p14:creationId xmlns:p14="http://schemas.microsoft.com/office/powerpoint/2010/main" val="1573820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411" y="19457689"/>
            <a:ext cx="18178780" cy="6013939"/>
          </a:xfrm>
        </p:spPr>
        <p:txBody>
          <a:bodyPr anchor="t"/>
          <a:lstStyle>
            <a:lvl1pPr algn="l">
              <a:defRPr sz="12900" b="1" cap="all"/>
            </a:lvl1pPr>
          </a:lstStyle>
          <a:p>
            <a:r>
              <a:rPr lang="en-US"/>
              <a:t>Click to edit Master title style</a:t>
            </a:r>
            <a:endParaRPr lang="en-SG"/>
          </a:p>
        </p:txBody>
      </p:sp>
      <p:sp>
        <p:nvSpPr>
          <p:cNvPr id="3" name="Text Placeholder 2"/>
          <p:cNvSpPr>
            <a:spLocks noGrp="1"/>
          </p:cNvSpPr>
          <p:nvPr>
            <p:ph type="body" idx="1"/>
          </p:nvPr>
        </p:nvSpPr>
        <p:spPr>
          <a:xfrm>
            <a:off x="1689411" y="12833949"/>
            <a:ext cx="18178780" cy="6623741"/>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77F9EA-1D9E-425C-8BD4-F896BB670254}" type="datetimeFigureOut">
              <a:rPr lang="en-SG" smtClean="0"/>
              <a:t>31/12/2019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84C55DD-22BD-4FD6-A39F-7C28C896861D}" type="slidenum">
              <a:rPr lang="en-SG" smtClean="0"/>
              <a:t>‹#›</a:t>
            </a:fld>
            <a:endParaRPr lang="en-SG"/>
          </a:p>
        </p:txBody>
      </p:sp>
    </p:spTree>
    <p:extLst>
      <p:ext uri="{BB962C8B-B14F-4D97-AF65-F5344CB8AC3E}">
        <p14:creationId xmlns:p14="http://schemas.microsoft.com/office/powerpoint/2010/main" val="2075474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1069340" y="7065332"/>
            <a:ext cx="9445837" cy="199833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10871623" y="7065332"/>
            <a:ext cx="9445837" cy="199833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4A77F9EA-1D9E-425C-8BD4-F896BB670254}" type="datetimeFigureOut">
              <a:rPr lang="en-SG" smtClean="0"/>
              <a:t>31/12/2019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84C55DD-22BD-4FD6-A39F-7C28C896861D}" type="slidenum">
              <a:rPr lang="en-SG" smtClean="0"/>
              <a:t>‹#›</a:t>
            </a:fld>
            <a:endParaRPr lang="en-SG"/>
          </a:p>
        </p:txBody>
      </p:sp>
    </p:spTree>
    <p:extLst>
      <p:ext uri="{BB962C8B-B14F-4D97-AF65-F5344CB8AC3E}">
        <p14:creationId xmlns:p14="http://schemas.microsoft.com/office/powerpoint/2010/main" val="50462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1069341" y="6777949"/>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4" name="Content Placeholder 3"/>
          <p:cNvSpPr>
            <a:spLocks noGrp="1"/>
          </p:cNvSpPr>
          <p:nvPr>
            <p:ph sz="half" idx="2"/>
          </p:nvPr>
        </p:nvSpPr>
        <p:spPr>
          <a:xfrm>
            <a:off x="1069341" y="9602676"/>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10864200" y="6777949"/>
            <a:ext cx="9453262"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6" name="Content Placeholder 5"/>
          <p:cNvSpPr>
            <a:spLocks noGrp="1"/>
          </p:cNvSpPr>
          <p:nvPr>
            <p:ph sz="quarter" idx="4"/>
          </p:nvPr>
        </p:nvSpPr>
        <p:spPr>
          <a:xfrm>
            <a:off x="10864200" y="9602676"/>
            <a:ext cx="9453262"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4A77F9EA-1D9E-425C-8BD4-F896BB670254}" type="datetimeFigureOut">
              <a:rPr lang="en-SG" smtClean="0"/>
              <a:t>31/12/2019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A84C55DD-22BD-4FD6-A39F-7C28C896861D}" type="slidenum">
              <a:rPr lang="en-SG" smtClean="0"/>
              <a:t>‹#›</a:t>
            </a:fld>
            <a:endParaRPr lang="en-SG"/>
          </a:p>
        </p:txBody>
      </p:sp>
    </p:spTree>
    <p:extLst>
      <p:ext uri="{BB962C8B-B14F-4D97-AF65-F5344CB8AC3E}">
        <p14:creationId xmlns:p14="http://schemas.microsoft.com/office/powerpoint/2010/main" val="3423433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4A77F9EA-1D9E-425C-8BD4-F896BB670254}" type="datetimeFigureOut">
              <a:rPr lang="en-SG" smtClean="0"/>
              <a:t>31/12/2019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A84C55DD-22BD-4FD6-A39F-7C28C896861D}" type="slidenum">
              <a:rPr lang="en-SG" smtClean="0"/>
              <a:t>‹#›</a:t>
            </a:fld>
            <a:endParaRPr lang="en-SG"/>
          </a:p>
        </p:txBody>
      </p:sp>
    </p:spTree>
    <p:extLst>
      <p:ext uri="{BB962C8B-B14F-4D97-AF65-F5344CB8AC3E}">
        <p14:creationId xmlns:p14="http://schemas.microsoft.com/office/powerpoint/2010/main" val="25364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7F9EA-1D9E-425C-8BD4-F896BB670254}" type="datetimeFigureOut">
              <a:rPr lang="en-SG" smtClean="0"/>
              <a:t>31/12/2019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A84C55DD-22BD-4FD6-A39F-7C28C896861D}" type="slidenum">
              <a:rPr lang="en-SG" smtClean="0"/>
              <a:t>‹#›</a:t>
            </a:fld>
            <a:endParaRPr lang="en-SG"/>
          </a:p>
        </p:txBody>
      </p:sp>
    </p:spTree>
    <p:extLst>
      <p:ext uri="{BB962C8B-B14F-4D97-AF65-F5344CB8AC3E}">
        <p14:creationId xmlns:p14="http://schemas.microsoft.com/office/powerpoint/2010/main" val="162371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341" y="1205592"/>
            <a:ext cx="7036111" cy="5130774"/>
          </a:xfrm>
        </p:spPr>
        <p:txBody>
          <a:bodyPr anchor="b"/>
          <a:lstStyle>
            <a:lvl1pPr algn="l">
              <a:defRPr sz="6500" b="1"/>
            </a:lvl1pPr>
          </a:lstStyle>
          <a:p>
            <a:r>
              <a:rPr lang="en-US"/>
              <a:t>Click to edit Master title style</a:t>
            </a:r>
            <a:endParaRPr lang="en-SG"/>
          </a:p>
        </p:txBody>
      </p:sp>
      <p:sp>
        <p:nvSpPr>
          <p:cNvPr id="3" name="Content Placeholder 2"/>
          <p:cNvSpPr>
            <a:spLocks noGrp="1"/>
          </p:cNvSpPr>
          <p:nvPr>
            <p:ph idx="1"/>
          </p:nvPr>
        </p:nvSpPr>
        <p:spPr>
          <a:xfrm>
            <a:off x="8361645" y="1205594"/>
            <a:ext cx="11955817" cy="25843121"/>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1069341" y="6336368"/>
            <a:ext cx="7036111" cy="2071234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fld id="{4A77F9EA-1D9E-425C-8BD4-F896BB670254}" type="datetimeFigureOut">
              <a:rPr lang="en-SG" smtClean="0"/>
              <a:t>31/12/2019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84C55DD-22BD-4FD6-A39F-7C28C896861D}" type="slidenum">
              <a:rPr lang="en-SG" smtClean="0"/>
              <a:t>‹#›</a:t>
            </a:fld>
            <a:endParaRPr lang="en-SG"/>
          </a:p>
        </p:txBody>
      </p:sp>
    </p:spTree>
    <p:extLst>
      <p:ext uri="{BB962C8B-B14F-4D97-AF65-F5344CB8AC3E}">
        <p14:creationId xmlns:p14="http://schemas.microsoft.com/office/powerpoint/2010/main" val="372124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962" y="21195984"/>
            <a:ext cx="12832080" cy="2502307"/>
          </a:xfrm>
        </p:spPr>
        <p:txBody>
          <a:bodyPr anchor="b"/>
          <a:lstStyle>
            <a:lvl1pPr algn="l">
              <a:defRPr sz="6500" b="1"/>
            </a:lvl1pPr>
          </a:lstStyle>
          <a:p>
            <a:r>
              <a:rPr lang="en-US"/>
              <a:t>Click to edit Master title style</a:t>
            </a:r>
            <a:endParaRPr lang="en-SG"/>
          </a:p>
        </p:txBody>
      </p:sp>
      <p:sp>
        <p:nvSpPr>
          <p:cNvPr id="3" name="Picture Placeholder 2"/>
          <p:cNvSpPr>
            <a:spLocks noGrp="1"/>
          </p:cNvSpPr>
          <p:nvPr>
            <p:ph type="pic" idx="1"/>
          </p:nvPr>
        </p:nvSpPr>
        <p:spPr>
          <a:xfrm>
            <a:off x="4191962" y="2705571"/>
            <a:ext cx="12832080" cy="18167985"/>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endParaRPr lang="en-SG"/>
          </a:p>
        </p:txBody>
      </p:sp>
      <p:sp>
        <p:nvSpPr>
          <p:cNvPr id="4" name="Text Placeholder 3"/>
          <p:cNvSpPr>
            <a:spLocks noGrp="1"/>
          </p:cNvSpPr>
          <p:nvPr>
            <p:ph type="body" sz="half" idx="2"/>
          </p:nvPr>
        </p:nvSpPr>
        <p:spPr>
          <a:xfrm>
            <a:off x="4191962" y="23698291"/>
            <a:ext cx="12832080" cy="3553688"/>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fld id="{4A77F9EA-1D9E-425C-8BD4-F896BB670254}" type="datetimeFigureOut">
              <a:rPr lang="en-SG" smtClean="0"/>
              <a:t>31/12/2019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84C55DD-22BD-4FD6-A39F-7C28C896861D}" type="slidenum">
              <a:rPr lang="en-SG" smtClean="0"/>
              <a:t>‹#›</a:t>
            </a:fld>
            <a:endParaRPr lang="en-SG"/>
          </a:p>
        </p:txBody>
      </p:sp>
    </p:spTree>
    <p:extLst>
      <p:ext uri="{BB962C8B-B14F-4D97-AF65-F5344CB8AC3E}">
        <p14:creationId xmlns:p14="http://schemas.microsoft.com/office/powerpoint/2010/main" val="3530377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340" y="1212603"/>
            <a:ext cx="19248120" cy="5046663"/>
          </a:xfrm>
          <a:prstGeom prst="rect">
            <a:avLst/>
          </a:prstGeom>
        </p:spPr>
        <p:txBody>
          <a:bodyPr vert="horz" lIns="295232" tIns="147616" rIns="295232" bIns="147616"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1069340" y="7065332"/>
            <a:ext cx="19248120" cy="19983383"/>
          </a:xfrm>
          <a:prstGeom prst="rect">
            <a:avLst/>
          </a:prstGeom>
        </p:spPr>
        <p:txBody>
          <a:bodyPr vert="horz" lIns="295232" tIns="147616" rIns="295232" bIns="14761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1069340" y="28065055"/>
            <a:ext cx="4990253" cy="1612127"/>
          </a:xfrm>
          <a:prstGeom prst="rect">
            <a:avLst/>
          </a:prstGeom>
        </p:spPr>
        <p:txBody>
          <a:bodyPr vert="horz" lIns="295232" tIns="147616" rIns="295232" bIns="147616" rtlCol="0" anchor="ctr"/>
          <a:lstStyle>
            <a:lvl1pPr algn="l">
              <a:defRPr sz="3900">
                <a:solidFill>
                  <a:schemeClr val="tx1">
                    <a:tint val="75000"/>
                  </a:schemeClr>
                </a:solidFill>
              </a:defRPr>
            </a:lvl1pPr>
          </a:lstStyle>
          <a:p>
            <a:fld id="{4A77F9EA-1D9E-425C-8BD4-F896BB670254}" type="datetimeFigureOut">
              <a:rPr lang="en-SG" smtClean="0"/>
              <a:t>31/12/2019</a:t>
            </a:fld>
            <a:endParaRPr lang="en-SG"/>
          </a:p>
        </p:txBody>
      </p:sp>
      <p:sp>
        <p:nvSpPr>
          <p:cNvPr id="5" name="Footer Placeholder 4"/>
          <p:cNvSpPr>
            <a:spLocks noGrp="1"/>
          </p:cNvSpPr>
          <p:nvPr>
            <p:ph type="ftr" sz="quarter" idx="3"/>
          </p:nvPr>
        </p:nvSpPr>
        <p:spPr>
          <a:xfrm>
            <a:off x="7307157" y="28065055"/>
            <a:ext cx="6772487" cy="1612127"/>
          </a:xfrm>
          <a:prstGeom prst="rect">
            <a:avLst/>
          </a:prstGeom>
        </p:spPr>
        <p:txBody>
          <a:bodyPr vert="horz" lIns="295232" tIns="147616" rIns="295232" bIns="147616" rtlCol="0" anchor="ctr"/>
          <a:lstStyle>
            <a:lvl1pPr algn="ctr">
              <a:defRPr sz="3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15327207" y="28065055"/>
            <a:ext cx="4990253" cy="1612127"/>
          </a:xfrm>
          <a:prstGeom prst="rect">
            <a:avLst/>
          </a:prstGeom>
        </p:spPr>
        <p:txBody>
          <a:bodyPr vert="horz" lIns="295232" tIns="147616" rIns="295232" bIns="147616" rtlCol="0" anchor="ctr"/>
          <a:lstStyle>
            <a:lvl1pPr algn="r">
              <a:defRPr sz="3900">
                <a:solidFill>
                  <a:schemeClr val="tx1">
                    <a:tint val="75000"/>
                  </a:schemeClr>
                </a:solidFill>
              </a:defRPr>
            </a:lvl1pPr>
          </a:lstStyle>
          <a:p>
            <a:fld id="{A84C55DD-22BD-4FD6-A39F-7C28C896861D}" type="slidenum">
              <a:rPr lang="en-SG" smtClean="0"/>
              <a:t>‹#›</a:t>
            </a:fld>
            <a:endParaRPr lang="en-SG"/>
          </a:p>
        </p:txBody>
      </p:sp>
    </p:spTree>
    <p:extLst>
      <p:ext uri="{BB962C8B-B14F-4D97-AF65-F5344CB8AC3E}">
        <p14:creationId xmlns:p14="http://schemas.microsoft.com/office/powerpoint/2010/main" val="843382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sz="14200" kern="1200">
          <a:solidFill>
            <a:schemeClr val="tx1"/>
          </a:solidFill>
          <a:latin typeface="+mj-lt"/>
          <a:ea typeface="+mj-ea"/>
          <a:cs typeface="+mj-cs"/>
        </a:defRPr>
      </a:lvl1pPr>
    </p:titleStyle>
    <p:bodyStyle>
      <a:lvl1pPr marL="1107121" indent="-1107121" algn="l" defTabSz="2952323"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1pPr>
      <a:lvl2pPr marL="2398763" indent="-922601" algn="l" defTabSz="2952323" rtl="0" eaLnBrk="1" latinLnBrk="0" hangingPunct="1">
        <a:spcBef>
          <a:spcPct val="20000"/>
        </a:spcBef>
        <a:buFont typeface="Arial" panose="020B0604020202020204" pitchFamily="34" charset="0"/>
        <a:buChar char="–"/>
        <a:defRPr sz="9000" kern="1200">
          <a:solidFill>
            <a:schemeClr val="tx1"/>
          </a:solidFill>
          <a:latin typeface="+mn-lt"/>
          <a:ea typeface="+mn-ea"/>
          <a:cs typeface="+mn-cs"/>
        </a:defRPr>
      </a:lvl2pPr>
      <a:lvl3pPr marL="3690404" indent="-738081" algn="l" defTabSz="2952323"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3pPr>
      <a:lvl4pPr marL="5166566"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4pPr>
      <a:lvl5pPr marL="6642727"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hyperlink" Target="https://bmcpsychiatry.biomedcentral.com/articles/10.1186/s12888-018-1613-2" TargetMode="External"/><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hyperlink" Target="https://www.straitstimes.com/singapore/number-of-suicides-among-seniors-hits-record-high" TargetMode="External"/><Relationship Id="rId9" Type="http://schemas.openxmlformats.org/officeDocument/2006/relationships/image" Target="../media/image5.jpe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6E1FF"/>
        </a:solidFill>
        <a:effectLst/>
      </p:bgPr>
    </p:bg>
    <p:spTree>
      <p:nvGrpSpPr>
        <p:cNvPr id="1" name=""/>
        <p:cNvGrpSpPr/>
        <p:nvPr/>
      </p:nvGrpSpPr>
      <p:grpSpPr>
        <a:xfrm>
          <a:off x="0" y="0"/>
          <a:ext cx="0" cy="0"/>
          <a:chOff x="0" y="0"/>
          <a:chExt cx="0" cy="0"/>
        </a:xfrm>
      </p:grpSpPr>
      <p:sp>
        <p:nvSpPr>
          <p:cNvPr id="117" name="Circle: Hollow 116">
            <a:extLst>
              <a:ext uri="{FF2B5EF4-FFF2-40B4-BE49-F238E27FC236}">
                <a16:creationId xmlns:a16="http://schemas.microsoft.com/office/drawing/2014/main" id="{3C342BDD-C069-4F19-8D28-E1B793DB5828}"/>
              </a:ext>
            </a:extLst>
          </p:cNvPr>
          <p:cNvSpPr/>
          <p:nvPr/>
        </p:nvSpPr>
        <p:spPr>
          <a:xfrm>
            <a:off x="2767123" y="11539587"/>
            <a:ext cx="1877605" cy="1833422"/>
          </a:xfrm>
          <a:prstGeom prst="donut">
            <a:avLst>
              <a:gd name="adj" fmla="val 35987"/>
            </a:avLst>
          </a:prstGeom>
          <a:solidFill>
            <a:srgbClr val="FFFF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 name="Rectangle 1">
            <a:extLst>
              <a:ext uri="{FF2B5EF4-FFF2-40B4-BE49-F238E27FC236}">
                <a16:creationId xmlns:a16="http://schemas.microsoft.com/office/drawing/2014/main" id="{E7B19324-2301-484C-9D58-E7F3326ACC0B}"/>
              </a:ext>
            </a:extLst>
          </p:cNvPr>
          <p:cNvSpPr/>
          <p:nvPr/>
        </p:nvSpPr>
        <p:spPr>
          <a:xfrm>
            <a:off x="0" y="1"/>
            <a:ext cx="21386800" cy="6923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2" name="Rectangle 81"/>
          <p:cNvSpPr/>
          <p:nvPr/>
        </p:nvSpPr>
        <p:spPr>
          <a:xfrm>
            <a:off x="-35792" y="29163239"/>
            <a:ext cx="21449146" cy="1170436"/>
          </a:xfrm>
          <a:prstGeom prst="rect">
            <a:avLst/>
          </a:prstGeom>
          <a:solidFill>
            <a:srgbClr val="0A3C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SG" sz="4200" b="1" dirty="0">
              <a:latin typeface="Arial" pitchFamily="34" charset="0"/>
              <a:cs typeface="Arial" pitchFamily="34" charset="0"/>
            </a:endParaRPr>
          </a:p>
        </p:txBody>
      </p:sp>
      <p:sp>
        <p:nvSpPr>
          <p:cNvPr id="124" name="Rectangle 298"/>
          <p:cNvSpPr>
            <a:spLocks noChangeArrowheads="1"/>
          </p:cNvSpPr>
          <p:nvPr/>
        </p:nvSpPr>
        <p:spPr bwMode="auto">
          <a:xfrm>
            <a:off x="16830665" y="29471320"/>
            <a:ext cx="410452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lvl="0" defTabSz="914400"/>
            <a:r>
              <a:rPr kumimoji="0" lang="en-US" altLang="en-US" sz="4200" b="1" i="0" u="none" strike="noStrike" cap="none" normalizeH="0" baseline="0" dirty="0">
                <a:ln>
                  <a:noFill/>
                </a:ln>
                <a:solidFill>
                  <a:schemeClr val="bg1"/>
                </a:solidFill>
                <a:effectLst/>
              </a:rPr>
              <a:t>www.ntu.edu.sg</a:t>
            </a:r>
            <a:endParaRPr kumimoji="0" lang="en-US" altLang="en-US" sz="4200" b="0" i="0" u="none" strike="noStrike" cap="none" normalizeH="0" baseline="0" dirty="0">
              <a:ln>
                <a:noFill/>
              </a:ln>
              <a:solidFill>
                <a:schemeClr val="bg1"/>
              </a:solidFill>
              <a:effectLst/>
            </a:endParaRPr>
          </a:p>
        </p:txBody>
      </p:sp>
      <p:sp>
        <p:nvSpPr>
          <p:cNvPr id="83" name="Rectangle 5"/>
          <p:cNvSpPr txBox="1">
            <a:spLocks noChangeArrowheads="1"/>
          </p:cNvSpPr>
          <p:nvPr/>
        </p:nvSpPr>
        <p:spPr bwMode="auto">
          <a:xfrm>
            <a:off x="451575" y="4266779"/>
            <a:ext cx="20801074"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779" tIns="47890" rIns="95779" bIns="47890" numCol="1" anchor="ctr" anchorCtr="0" compatLnSpc="1">
            <a:prstTxWarp prst="textNoShape">
              <a:avLst/>
            </a:prstTxWarp>
          </a:bodyPr>
          <a:lstStyle>
            <a:lvl1pPr algn="ctr" defTabSz="957263" rtl="0" fontAlgn="base">
              <a:spcBef>
                <a:spcPct val="0"/>
              </a:spcBef>
              <a:spcAft>
                <a:spcPct val="0"/>
              </a:spcAft>
              <a:defRPr sz="4600" kern="1200">
                <a:solidFill>
                  <a:schemeClr val="tx1"/>
                </a:solidFill>
                <a:latin typeface="+mj-lt"/>
                <a:ea typeface="+mj-ea"/>
                <a:cs typeface="+mj-cs"/>
              </a:defRPr>
            </a:lvl1pPr>
            <a:lvl2pPr algn="ctr" defTabSz="957263" rtl="0" fontAlgn="base">
              <a:spcBef>
                <a:spcPct val="0"/>
              </a:spcBef>
              <a:spcAft>
                <a:spcPct val="0"/>
              </a:spcAft>
              <a:defRPr sz="4600">
                <a:solidFill>
                  <a:schemeClr val="tx1"/>
                </a:solidFill>
                <a:latin typeface="Calibri" pitchFamily="34" charset="0"/>
              </a:defRPr>
            </a:lvl2pPr>
            <a:lvl3pPr algn="ctr" defTabSz="957263" rtl="0" fontAlgn="base">
              <a:spcBef>
                <a:spcPct val="0"/>
              </a:spcBef>
              <a:spcAft>
                <a:spcPct val="0"/>
              </a:spcAft>
              <a:defRPr sz="4600">
                <a:solidFill>
                  <a:schemeClr val="tx1"/>
                </a:solidFill>
                <a:latin typeface="Calibri" pitchFamily="34" charset="0"/>
              </a:defRPr>
            </a:lvl3pPr>
            <a:lvl4pPr algn="ctr" defTabSz="957263" rtl="0" fontAlgn="base">
              <a:spcBef>
                <a:spcPct val="0"/>
              </a:spcBef>
              <a:spcAft>
                <a:spcPct val="0"/>
              </a:spcAft>
              <a:defRPr sz="4600">
                <a:solidFill>
                  <a:schemeClr val="tx1"/>
                </a:solidFill>
                <a:latin typeface="Calibri" pitchFamily="34" charset="0"/>
              </a:defRPr>
            </a:lvl4pPr>
            <a:lvl5pPr algn="ctr" defTabSz="957263" rtl="0" fontAlgn="base">
              <a:spcBef>
                <a:spcPct val="0"/>
              </a:spcBef>
              <a:spcAft>
                <a:spcPct val="0"/>
              </a:spcAft>
              <a:defRPr sz="4600">
                <a:solidFill>
                  <a:schemeClr val="tx1"/>
                </a:solidFill>
                <a:latin typeface="Calibri" pitchFamily="34" charset="0"/>
              </a:defRPr>
            </a:lvl5pPr>
            <a:lvl6pPr marL="457200" algn="ctr" defTabSz="957263" rtl="0" fontAlgn="base">
              <a:spcBef>
                <a:spcPct val="0"/>
              </a:spcBef>
              <a:spcAft>
                <a:spcPct val="0"/>
              </a:spcAft>
              <a:defRPr sz="4600">
                <a:solidFill>
                  <a:schemeClr val="tx1"/>
                </a:solidFill>
                <a:latin typeface="Calibri" pitchFamily="34" charset="0"/>
              </a:defRPr>
            </a:lvl6pPr>
            <a:lvl7pPr marL="914400" algn="ctr" defTabSz="957263" rtl="0" fontAlgn="base">
              <a:spcBef>
                <a:spcPct val="0"/>
              </a:spcBef>
              <a:spcAft>
                <a:spcPct val="0"/>
              </a:spcAft>
              <a:defRPr sz="4600">
                <a:solidFill>
                  <a:schemeClr val="tx1"/>
                </a:solidFill>
                <a:latin typeface="Calibri" pitchFamily="34" charset="0"/>
              </a:defRPr>
            </a:lvl7pPr>
            <a:lvl8pPr marL="1371600" algn="ctr" defTabSz="957263" rtl="0" fontAlgn="base">
              <a:spcBef>
                <a:spcPct val="0"/>
              </a:spcBef>
              <a:spcAft>
                <a:spcPct val="0"/>
              </a:spcAft>
              <a:defRPr sz="4600">
                <a:solidFill>
                  <a:schemeClr val="tx1"/>
                </a:solidFill>
                <a:latin typeface="Calibri" pitchFamily="34" charset="0"/>
              </a:defRPr>
            </a:lvl8pPr>
            <a:lvl9pPr marL="1828800" algn="ctr" defTabSz="957263" rtl="0" fontAlgn="base">
              <a:spcBef>
                <a:spcPct val="0"/>
              </a:spcBef>
              <a:spcAft>
                <a:spcPct val="0"/>
              </a:spcAft>
              <a:defRPr sz="4600">
                <a:solidFill>
                  <a:schemeClr val="tx1"/>
                </a:solidFill>
                <a:latin typeface="Calibri" pitchFamily="34" charset="0"/>
              </a:defRPr>
            </a:lvl9pPr>
          </a:lstStyle>
          <a:p>
            <a:pPr algn="l"/>
            <a:r>
              <a:rPr lang="en-US" altLang="en-US" sz="6000" b="1" dirty="0" err="1">
                <a:solidFill>
                  <a:srgbClr val="C60C30"/>
                </a:solidFill>
                <a:latin typeface="Arial" panose="020B0604020202020204" pitchFamily="34" charset="0"/>
                <a:cs typeface="Arial" panose="020B0604020202020204" pitchFamily="34" charset="0"/>
              </a:rPr>
              <a:t>SCSE19074</a:t>
            </a:r>
            <a:r>
              <a:rPr lang="en-US" altLang="en-US" sz="6000" b="1" dirty="0">
                <a:solidFill>
                  <a:srgbClr val="C60C30"/>
                </a:solidFill>
                <a:latin typeface="Arial" panose="020B0604020202020204" pitchFamily="34" charset="0"/>
                <a:cs typeface="Arial" panose="020B0604020202020204" pitchFamily="34" charset="0"/>
              </a:rPr>
              <a:t> – An Affective Computing Companion</a:t>
            </a:r>
          </a:p>
        </p:txBody>
      </p:sp>
      <p:sp>
        <p:nvSpPr>
          <p:cNvPr id="84" name="Rectangle 6"/>
          <p:cNvSpPr txBox="1">
            <a:spLocks noChangeArrowheads="1"/>
          </p:cNvSpPr>
          <p:nvPr/>
        </p:nvSpPr>
        <p:spPr bwMode="auto">
          <a:xfrm>
            <a:off x="451575" y="5342839"/>
            <a:ext cx="19700800"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Helvetica Neue Light"/>
                <a:ea typeface="ＭＳ Ｐゴシック" pitchFamily="34" charset="-128"/>
              </a:defRPr>
            </a:lvl1pPr>
            <a:lvl2pPr marL="742950" indent="-285750" eaLnBrk="0" hangingPunct="0">
              <a:spcBef>
                <a:spcPct val="20000"/>
              </a:spcBef>
              <a:buChar char="–"/>
              <a:defRPr sz="2800">
                <a:solidFill>
                  <a:schemeClr val="tx1"/>
                </a:solidFill>
                <a:latin typeface="Helvetica Neue Light"/>
                <a:ea typeface="ＭＳ Ｐゴシック" pitchFamily="34" charset="-128"/>
              </a:defRPr>
            </a:lvl2pPr>
            <a:lvl3pPr marL="1143000" indent="-228600" eaLnBrk="0" hangingPunct="0">
              <a:spcBef>
                <a:spcPct val="20000"/>
              </a:spcBef>
              <a:buChar char="•"/>
              <a:defRPr sz="2400">
                <a:solidFill>
                  <a:schemeClr val="tx1"/>
                </a:solidFill>
                <a:latin typeface="Helvetica Neue Light"/>
                <a:ea typeface="ＭＳ Ｐゴシック" pitchFamily="34" charset="-128"/>
              </a:defRPr>
            </a:lvl3pPr>
            <a:lvl4pPr marL="1600200" indent="-228600" eaLnBrk="0" hangingPunct="0">
              <a:spcBef>
                <a:spcPct val="20000"/>
              </a:spcBef>
              <a:buChar char="–"/>
              <a:defRPr sz="2000">
                <a:solidFill>
                  <a:schemeClr val="tx1"/>
                </a:solidFill>
                <a:latin typeface="Helvetica Neue Light"/>
                <a:ea typeface="ＭＳ Ｐゴシック" pitchFamily="34" charset="-128"/>
              </a:defRPr>
            </a:lvl4pPr>
            <a:lvl5pPr marL="2057400" indent="-228600" eaLnBrk="0" hangingPunct="0">
              <a:spcBef>
                <a:spcPct val="20000"/>
              </a:spcBef>
              <a:buChar char="»"/>
              <a:defRPr sz="2000">
                <a:solidFill>
                  <a:schemeClr val="tx1"/>
                </a:solidFill>
                <a:latin typeface="Helvetica Neue Light"/>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9pPr>
          </a:lstStyle>
          <a:p>
            <a:pPr marL="0" indent="0">
              <a:buNone/>
            </a:pPr>
            <a:r>
              <a:rPr lang="en-US" altLang="en-US" sz="4000" b="1" dirty="0">
                <a:solidFill>
                  <a:schemeClr val="tx2"/>
                </a:solidFill>
                <a:latin typeface="Arial" panose="020B0604020202020204" pitchFamily="34" charset="0"/>
                <a:cs typeface="Arial" panose="020B0604020202020204" pitchFamily="34" charset="0"/>
              </a:rPr>
              <a:t>Presented by Timothy Low</a:t>
            </a:r>
          </a:p>
          <a:p>
            <a:pPr marL="0" indent="0">
              <a:buNone/>
            </a:pPr>
            <a:r>
              <a:rPr lang="en-US" altLang="en-US" sz="4000" b="1" dirty="0">
                <a:solidFill>
                  <a:schemeClr val="tx2"/>
                </a:solidFill>
                <a:latin typeface="Arial" panose="020B0604020202020204" pitchFamily="34" charset="0"/>
                <a:cs typeface="Arial" panose="020B0604020202020204" pitchFamily="34" charset="0"/>
              </a:rPr>
              <a:t>Supervised by Dr Smitha </a:t>
            </a:r>
            <a:r>
              <a:rPr lang="en-US" altLang="en-US" sz="4000" b="1" dirty="0" err="1">
                <a:solidFill>
                  <a:schemeClr val="tx2"/>
                </a:solidFill>
                <a:latin typeface="Arial" panose="020B0604020202020204" pitchFamily="34" charset="0"/>
                <a:cs typeface="Arial" panose="020B0604020202020204" pitchFamily="34" charset="0"/>
              </a:rPr>
              <a:t>Kavallur</a:t>
            </a:r>
            <a:r>
              <a:rPr lang="en-US" altLang="en-US" sz="4000" b="1" dirty="0">
                <a:solidFill>
                  <a:schemeClr val="tx2"/>
                </a:solidFill>
                <a:latin typeface="Arial" panose="020B0604020202020204" pitchFamily="34" charset="0"/>
                <a:cs typeface="Arial" panose="020B0604020202020204" pitchFamily="34" charset="0"/>
              </a:rPr>
              <a:t> </a:t>
            </a:r>
            <a:r>
              <a:rPr lang="en-US" altLang="en-US" sz="4000" b="1" dirty="0" err="1">
                <a:solidFill>
                  <a:schemeClr val="tx2"/>
                </a:solidFill>
                <a:latin typeface="Arial" panose="020B0604020202020204" pitchFamily="34" charset="0"/>
                <a:cs typeface="Arial" panose="020B0604020202020204" pitchFamily="34" charset="0"/>
              </a:rPr>
              <a:t>Pisharath</a:t>
            </a:r>
            <a:r>
              <a:rPr lang="en-US" altLang="en-US" sz="4000" b="1" dirty="0">
                <a:solidFill>
                  <a:schemeClr val="tx2"/>
                </a:solidFill>
                <a:latin typeface="Arial" panose="020B0604020202020204" pitchFamily="34" charset="0"/>
                <a:cs typeface="Arial" panose="020B0604020202020204" pitchFamily="34" charset="0"/>
              </a:rPr>
              <a:t> Gopi</a:t>
            </a:r>
          </a:p>
          <a:p>
            <a:pPr eaLnBrk="1" hangingPunct="1">
              <a:spcBef>
                <a:spcPct val="0"/>
              </a:spcBef>
              <a:buFontTx/>
              <a:buNone/>
            </a:pPr>
            <a:endParaRPr lang="en-US" altLang="en-US" sz="4000" b="1" baseline="0" dirty="0">
              <a:solidFill>
                <a:srgbClr val="1F497D"/>
              </a:solidFill>
              <a:latin typeface="Arial" panose="020B0604020202020204" pitchFamily="34" charset="0"/>
              <a:cs typeface="Arial" panose="020B0604020202020204" pitchFamily="34" charset="0"/>
            </a:endParaRPr>
          </a:p>
        </p:txBody>
      </p:sp>
      <p:pic>
        <p:nvPicPr>
          <p:cNvPr id="1026" name="Picture 2" descr="C:\Users\jmlee\Desktop\SSM Marketing\NTU Logo (full colou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280" y="162323"/>
            <a:ext cx="5805019" cy="410445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2">
            <a:extLst>
              <a:ext uri="{FF2B5EF4-FFF2-40B4-BE49-F238E27FC236}">
                <a16:creationId xmlns:a16="http://schemas.microsoft.com/office/drawing/2014/main" id="{8E6ECAF8-0ED4-4597-BC4B-CBE268577A73}"/>
              </a:ext>
            </a:extLst>
          </p:cNvPr>
          <p:cNvSpPr>
            <a:spLocks noChangeArrowheads="1"/>
          </p:cNvSpPr>
          <p:nvPr/>
        </p:nvSpPr>
        <p:spPr bwMode="auto">
          <a:xfrm>
            <a:off x="1011237" y="29151149"/>
            <a:ext cx="9145016" cy="1113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5257" tIns="7628" rIns="15257" bIns="7628">
            <a:spAutoFit/>
          </a:bodyPr>
          <a:lstStyle>
            <a:lvl1pPr defTabSz="244475">
              <a:defRPr sz="2400" baseline="-25000">
                <a:solidFill>
                  <a:schemeClr val="tx1"/>
                </a:solidFill>
                <a:latin typeface="Arial" panose="020B0604020202020204" pitchFamily="34" charset="0"/>
                <a:ea typeface="ＭＳ Ｐゴシック" panose="020B0600070205080204" pitchFamily="34" charset="-128"/>
              </a:defRPr>
            </a:lvl1pPr>
            <a:lvl2pPr marL="742950" indent="-285750" defTabSz="244475">
              <a:defRPr sz="2400" baseline="-25000">
                <a:solidFill>
                  <a:schemeClr val="tx1"/>
                </a:solidFill>
                <a:latin typeface="Arial" panose="020B0604020202020204" pitchFamily="34" charset="0"/>
                <a:ea typeface="ＭＳ Ｐゴシック" panose="020B0600070205080204" pitchFamily="34" charset="-128"/>
              </a:defRPr>
            </a:lvl2pPr>
            <a:lvl3pPr marL="1143000" indent="-228600" defTabSz="244475">
              <a:defRPr sz="2400" baseline="-25000">
                <a:solidFill>
                  <a:schemeClr val="tx1"/>
                </a:solidFill>
                <a:latin typeface="Arial" panose="020B0604020202020204" pitchFamily="34" charset="0"/>
                <a:ea typeface="ＭＳ Ｐゴシック" panose="020B0600070205080204" pitchFamily="34" charset="-128"/>
              </a:defRPr>
            </a:lvl3pPr>
            <a:lvl4pPr marL="1600200" indent="-228600" defTabSz="244475">
              <a:defRPr sz="2400" baseline="-25000">
                <a:solidFill>
                  <a:schemeClr val="tx1"/>
                </a:solidFill>
                <a:latin typeface="Arial" panose="020B0604020202020204" pitchFamily="34" charset="0"/>
                <a:ea typeface="ＭＳ Ｐゴシック" panose="020B0600070205080204" pitchFamily="34" charset="-128"/>
              </a:defRPr>
            </a:lvl4pPr>
            <a:lvl5pPr marL="2057400" indent="-228600" defTabSz="244475">
              <a:defRPr sz="2400" baseline="-25000">
                <a:solidFill>
                  <a:schemeClr val="tx1"/>
                </a:solidFill>
                <a:latin typeface="Arial" panose="020B0604020202020204" pitchFamily="34" charset="0"/>
                <a:ea typeface="ＭＳ Ｐゴシック" panose="020B0600070205080204" pitchFamily="34" charset="-128"/>
              </a:defRPr>
            </a:lvl5pPr>
            <a:lvl6pPr marL="2514600" indent="-228600" defTabSz="244475"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defTabSz="244475"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defTabSz="244475"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defTabSz="244475"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6000" b="1" dirty="0">
                <a:solidFill>
                  <a:schemeClr val="bg1"/>
                </a:solidFill>
                <a:cs typeface="Arial" panose="020B0604020202020204" pitchFamily="34" charset="0"/>
              </a:rPr>
              <a:t>URECA</a:t>
            </a:r>
          </a:p>
          <a:p>
            <a:pPr eaLnBrk="1" hangingPunct="1"/>
            <a:r>
              <a:rPr lang="en-US" altLang="en-US" sz="3600" b="1" dirty="0">
                <a:solidFill>
                  <a:schemeClr val="bg1"/>
                </a:solidFill>
                <a:cs typeface="Arial" panose="020B0604020202020204" pitchFamily="34" charset="0"/>
              </a:rPr>
              <a:t>Undergraduate Research Programme </a:t>
            </a:r>
          </a:p>
          <a:p>
            <a:pPr eaLnBrk="1" hangingPunct="1"/>
            <a:endParaRPr lang="en-US" altLang="en-US" sz="1200" i="1" dirty="0">
              <a:solidFill>
                <a:schemeClr val="bg1"/>
              </a:solidFill>
              <a:cs typeface="Arial" panose="020B0604020202020204" pitchFamily="34" charset="0"/>
            </a:endParaRPr>
          </a:p>
        </p:txBody>
      </p:sp>
      <p:sp>
        <p:nvSpPr>
          <p:cNvPr id="3" name="Rectangle: Rounded Corners 2">
            <a:extLst>
              <a:ext uri="{FF2B5EF4-FFF2-40B4-BE49-F238E27FC236}">
                <a16:creationId xmlns:a16="http://schemas.microsoft.com/office/drawing/2014/main" id="{802EC9EE-E6B1-4723-82F6-D14DD1BB9806}"/>
              </a:ext>
            </a:extLst>
          </p:cNvPr>
          <p:cNvSpPr/>
          <p:nvPr/>
        </p:nvSpPr>
        <p:spPr>
          <a:xfrm>
            <a:off x="324248" y="7363123"/>
            <a:ext cx="20856392" cy="4723415"/>
          </a:xfrm>
          <a:prstGeom prst="roundRect">
            <a:avLst/>
          </a:prstGeom>
          <a:solidFill>
            <a:srgbClr val="FFFF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Rounded Corners 20">
            <a:extLst>
              <a:ext uri="{FF2B5EF4-FFF2-40B4-BE49-F238E27FC236}">
                <a16:creationId xmlns:a16="http://schemas.microsoft.com/office/drawing/2014/main" id="{1AEC6C2E-9AEF-46E7-A384-DA5398600E1A}"/>
              </a:ext>
            </a:extLst>
          </p:cNvPr>
          <p:cNvSpPr/>
          <p:nvPr/>
        </p:nvSpPr>
        <p:spPr>
          <a:xfrm>
            <a:off x="324248" y="13698827"/>
            <a:ext cx="9832005" cy="9823175"/>
          </a:xfrm>
          <a:prstGeom prst="roundRect">
            <a:avLst>
              <a:gd name="adj" fmla="val 8668"/>
            </a:avLst>
          </a:prstGeom>
          <a:solidFill>
            <a:srgbClr val="FFFF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Rounded Corners 22">
            <a:extLst>
              <a:ext uri="{FF2B5EF4-FFF2-40B4-BE49-F238E27FC236}">
                <a16:creationId xmlns:a16="http://schemas.microsoft.com/office/drawing/2014/main" id="{D227AC80-EB17-4D0E-8577-1A13954D4067}"/>
              </a:ext>
            </a:extLst>
          </p:cNvPr>
          <p:cNvSpPr/>
          <p:nvPr/>
        </p:nvSpPr>
        <p:spPr>
          <a:xfrm>
            <a:off x="10604809" y="27192571"/>
            <a:ext cx="10385735" cy="1684614"/>
          </a:xfrm>
          <a:prstGeom prst="roundRect">
            <a:avLst>
              <a:gd name="adj" fmla="val 22856"/>
            </a:avLst>
          </a:prstGeom>
          <a:solidFill>
            <a:srgbClr val="FFFF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Rectangle: Rounded Corners 23">
            <a:extLst>
              <a:ext uri="{FF2B5EF4-FFF2-40B4-BE49-F238E27FC236}">
                <a16:creationId xmlns:a16="http://schemas.microsoft.com/office/drawing/2014/main" id="{5214B201-99FB-4C2D-962D-FAE728404B62}"/>
              </a:ext>
            </a:extLst>
          </p:cNvPr>
          <p:cNvSpPr/>
          <p:nvPr/>
        </p:nvSpPr>
        <p:spPr>
          <a:xfrm>
            <a:off x="324248" y="23911808"/>
            <a:ext cx="9832005" cy="4965377"/>
          </a:xfrm>
          <a:prstGeom prst="roundRect">
            <a:avLst>
              <a:gd name="adj" fmla="val 15723"/>
            </a:avLst>
          </a:prstGeom>
          <a:solidFill>
            <a:srgbClr val="FFFF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extBox 11">
            <a:extLst>
              <a:ext uri="{FF2B5EF4-FFF2-40B4-BE49-F238E27FC236}">
                <a16:creationId xmlns:a16="http://schemas.microsoft.com/office/drawing/2014/main" id="{6597277C-52BC-405C-92E5-F4252D49793D}"/>
              </a:ext>
            </a:extLst>
          </p:cNvPr>
          <p:cNvSpPr txBox="1"/>
          <p:nvPr/>
        </p:nvSpPr>
        <p:spPr>
          <a:xfrm>
            <a:off x="2711196" y="8299227"/>
            <a:ext cx="18279347" cy="3539430"/>
          </a:xfrm>
          <a:prstGeom prst="rect">
            <a:avLst/>
          </a:prstGeom>
          <a:noFill/>
        </p:spPr>
        <p:txBody>
          <a:bodyPr wrap="square" rtlCol="0">
            <a:spAutoFit/>
          </a:bodyPr>
          <a:lstStyle/>
          <a:p>
            <a:r>
              <a:rPr lang="en-SG" sz="2800" dirty="0">
                <a:latin typeface="Helvetica 45 Light" panose="020B0500000000000000" pitchFamily="34" charset="0"/>
                <a:cs typeface="Arial" panose="020B0604020202020204" pitchFamily="34" charset="0"/>
              </a:rPr>
              <a:t>The world’s elderly population is projected to grow to 17% of the world’s population by 2050. This increases the necessity for elderly care, including health monitoring and home assistance. In addition, loneliness and mental health issues are also prevalent in the aged population, with suicides for individuals aged 60 and above hitting a record high in 2017.</a:t>
            </a:r>
          </a:p>
          <a:p>
            <a:endParaRPr lang="en-SG" sz="2800" dirty="0">
              <a:latin typeface="Helvetica 45 Light" panose="020B0500000000000000" pitchFamily="34" charset="0"/>
              <a:cs typeface="Arial" panose="020B0604020202020204" pitchFamily="34" charset="0"/>
            </a:endParaRPr>
          </a:p>
          <a:p>
            <a:r>
              <a:rPr lang="en-SG" sz="2800" dirty="0">
                <a:latin typeface="Helvetica 45 Light" panose="020B0500000000000000" pitchFamily="34" charset="0"/>
                <a:cs typeface="Arial" panose="020B0604020202020204" pitchFamily="34" charset="0"/>
              </a:rPr>
              <a:t>The system proposed is an affective companion robot for the elderly. It provides a variety of assistive, communicative, and health tracking features. As there exists strong evidence that the presence of a companion is beneficial to mental health, the system assumes the role of a pet, to alleviate loneliness.</a:t>
            </a:r>
          </a:p>
        </p:txBody>
      </p:sp>
      <p:sp>
        <p:nvSpPr>
          <p:cNvPr id="26" name="TextBox 25">
            <a:extLst>
              <a:ext uri="{FF2B5EF4-FFF2-40B4-BE49-F238E27FC236}">
                <a16:creationId xmlns:a16="http://schemas.microsoft.com/office/drawing/2014/main" id="{78512894-09D6-4BC6-997B-9D99FAD13AD9}"/>
              </a:ext>
            </a:extLst>
          </p:cNvPr>
          <p:cNvSpPr txBox="1"/>
          <p:nvPr/>
        </p:nvSpPr>
        <p:spPr>
          <a:xfrm>
            <a:off x="828304" y="7507139"/>
            <a:ext cx="3168352" cy="707886"/>
          </a:xfrm>
          <a:prstGeom prst="rect">
            <a:avLst/>
          </a:prstGeom>
          <a:noFill/>
        </p:spPr>
        <p:txBody>
          <a:bodyPr wrap="square" rtlCol="0">
            <a:spAutoFit/>
          </a:bodyPr>
          <a:lstStyle/>
          <a:p>
            <a:r>
              <a:rPr lang="en-SG" sz="4000" b="1" dirty="0">
                <a:latin typeface="Arial" panose="020B0604020202020204" pitchFamily="34" charset="0"/>
                <a:cs typeface="Arial" panose="020B0604020202020204" pitchFamily="34" charset="0"/>
              </a:rPr>
              <a:t>Introduction</a:t>
            </a:r>
          </a:p>
        </p:txBody>
      </p:sp>
      <p:sp>
        <p:nvSpPr>
          <p:cNvPr id="45" name="TextBox 44">
            <a:extLst>
              <a:ext uri="{FF2B5EF4-FFF2-40B4-BE49-F238E27FC236}">
                <a16:creationId xmlns:a16="http://schemas.microsoft.com/office/drawing/2014/main" id="{36F9C86A-BEBB-4CAA-ACF1-242573CDDB57}"/>
              </a:ext>
            </a:extLst>
          </p:cNvPr>
          <p:cNvSpPr txBox="1"/>
          <p:nvPr/>
        </p:nvSpPr>
        <p:spPr>
          <a:xfrm>
            <a:off x="10900957" y="27641366"/>
            <a:ext cx="10250188" cy="1107996"/>
          </a:xfrm>
          <a:prstGeom prst="rect">
            <a:avLst/>
          </a:prstGeom>
          <a:noFill/>
        </p:spPr>
        <p:txBody>
          <a:bodyPr wrap="square" rtlCol="0">
            <a:spAutoFit/>
          </a:bodyPr>
          <a:lstStyle/>
          <a:p>
            <a:r>
              <a:rPr lang="en-SG" sz="2200" dirty="0">
                <a:latin typeface="Helvetica 45 Light" panose="020B0500000000000000" pitchFamily="34" charset="0"/>
                <a:cs typeface="Arial" panose="020B0604020202020204" pitchFamily="34" charset="0"/>
                <a:hlinkClick r:id="rId4"/>
              </a:rPr>
              <a:t>https://</a:t>
            </a:r>
            <a:r>
              <a:rPr lang="en-SG" sz="2200" dirty="0" err="1">
                <a:latin typeface="Helvetica 45 Light" panose="020B0500000000000000" pitchFamily="34" charset="0"/>
                <a:cs typeface="Arial" panose="020B0604020202020204" pitchFamily="34" charset="0"/>
                <a:hlinkClick r:id="rId4"/>
              </a:rPr>
              <a:t>www.straitstimes.com</a:t>
            </a:r>
            <a:r>
              <a:rPr lang="en-SG" sz="2200" dirty="0">
                <a:latin typeface="Helvetica 45 Light" panose="020B0500000000000000" pitchFamily="34" charset="0"/>
                <a:cs typeface="Arial" panose="020B0604020202020204" pitchFamily="34" charset="0"/>
                <a:hlinkClick r:id="rId4"/>
              </a:rPr>
              <a:t>/</a:t>
            </a:r>
            <a:r>
              <a:rPr lang="en-SG" sz="2200" dirty="0" err="1">
                <a:latin typeface="Helvetica 45 Light" panose="020B0500000000000000" pitchFamily="34" charset="0"/>
                <a:cs typeface="Arial" panose="020B0604020202020204" pitchFamily="34" charset="0"/>
                <a:hlinkClick r:id="rId4"/>
              </a:rPr>
              <a:t>singapore</a:t>
            </a:r>
            <a:r>
              <a:rPr lang="en-SG" sz="2200" dirty="0">
                <a:latin typeface="Helvetica 45 Light" panose="020B0500000000000000" pitchFamily="34" charset="0"/>
                <a:cs typeface="Arial" panose="020B0604020202020204" pitchFamily="34" charset="0"/>
                <a:hlinkClick r:id="rId4"/>
              </a:rPr>
              <a:t>/number-of-suicides-among-seniors-hits-record-high</a:t>
            </a:r>
            <a:endParaRPr lang="en-SG" sz="2200" dirty="0">
              <a:latin typeface="Helvetica 45 Light" panose="020B0500000000000000" pitchFamily="34" charset="0"/>
              <a:cs typeface="Arial" panose="020B0604020202020204" pitchFamily="34" charset="0"/>
            </a:endParaRPr>
          </a:p>
          <a:p>
            <a:r>
              <a:rPr lang="en-SG" sz="2200" dirty="0">
                <a:latin typeface="Helvetica 45 Light" panose="020B0500000000000000" pitchFamily="34" charset="0"/>
                <a:cs typeface="Arial" panose="020B0604020202020204" pitchFamily="34" charset="0"/>
                <a:hlinkClick r:id="rId5"/>
              </a:rPr>
              <a:t>https://</a:t>
            </a:r>
            <a:r>
              <a:rPr lang="en-SG" sz="2200" dirty="0" err="1">
                <a:latin typeface="Helvetica 45 Light" panose="020B0500000000000000" pitchFamily="34" charset="0"/>
                <a:cs typeface="Arial" panose="020B0604020202020204" pitchFamily="34" charset="0"/>
                <a:hlinkClick r:id="rId5"/>
              </a:rPr>
              <a:t>bmcpsychiatry.biomedcentral.com</a:t>
            </a:r>
            <a:r>
              <a:rPr lang="en-SG" sz="2200" dirty="0">
                <a:latin typeface="Helvetica 45 Light" panose="020B0500000000000000" pitchFamily="34" charset="0"/>
                <a:cs typeface="Arial" panose="020B0604020202020204" pitchFamily="34" charset="0"/>
                <a:hlinkClick r:id="rId5"/>
              </a:rPr>
              <a:t>/articles/10.1186/</a:t>
            </a:r>
            <a:r>
              <a:rPr lang="en-SG" sz="2200" dirty="0" err="1">
                <a:latin typeface="Helvetica 45 Light" panose="020B0500000000000000" pitchFamily="34" charset="0"/>
                <a:cs typeface="Arial" panose="020B0604020202020204" pitchFamily="34" charset="0"/>
                <a:hlinkClick r:id="rId5"/>
              </a:rPr>
              <a:t>s12888</a:t>
            </a:r>
            <a:r>
              <a:rPr lang="en-SG" sz="2200" dirty="0">
                <a:latin typeface="Helvetica 45 Light" panose="020B0500000000000000" pitchFamily="34" charset="0"/>
                <a:cs typeface="Arial" panose="020B0604020202020204" pitchFamily="34" charset="0"/>
                <a:hlinkClick r:id="rId5"/>
              </a:rPr>
              <a:t>-018-1613-2</a:t>
            </a:r>
            <a:endParaRPr lang="en-SG" sz="2200" dirty="0">
              <a:latin typeface="Helvetica 45 Light" panose="020B0500000000000000" pitchFamily="34" charset="0"/>
              <a:cs typeface="Arial" panose="020B0604020202020204" pitchFamily="34" charset="0"/>
            </a:endParaRPr>
          </a:p>
        </p:txBody>
      </p:sp>
      <p:grpSp>
        <p:nvGrpSpPr>
          <p:cNvPr id="72" name="Group 71">
            <a:extLst>
              <a:ext uri="{FF2B5EF4-FFF2-40B4-BE49-F238E27FC236}">
                <a16:creationId xmlns:a16="http://schemas.microsoft.com/office/drawing/2014/main" id="{7E4D8C26-8573-47BD-896E-38F3AB7D0AA9}"/>
              </a:ext>
            </a:extLst>
          </p:cNvPr>
          <p:cNvGrpSpPr/>
          <p:nvPr/>
        </p:nvGrpSpPr>
        <p:grpSpPr>
          <a:xfrm>
            <a:off x="10621392" y="17588259"/>
            <a:ext cx="10649144" cy="7165732"/>
            <a:chOff x="9909352" y="18452356"/>
            <a:chExt cx="10649144" cy="7165732"/>
          </a:xfrm>
        </p:grpSpPr>
        <p:sp>
          <p:nvSpPr>
            <p:cNvPr id="22" name="Rectangle: Rounded Corners 21">
              <a:extLst>
                <a:ext uri="{FF2B5EF4-FFF2-40B4-BE49-F238E27FC236}">
                  <a16:creationId xmlns:a16="http://schemas.microsoft.com/office/drawing/2014/main" id="{AAEC8D04-CC87-4D6E-A173-8D711457F37E}"/>
                </a:ext>
              </a:extLst>
            </p:cNvPr>
            <p:cNvSpPr/>
            <p:nvPr/>
          </p:nvSpPr>
          <p:spPr>
            <a:xfrm>
              <a:off x="9909352" y="18452356"/>
              <a:ext cx="10410152" cy="7165732"/>
            </a:xfrm>
            <a:prstGeom prst="roundRect">
              <a:avLst>
                <a:gd name="adj" fmla="val 9015"/>
              </a:avLst>
            </a:prstGeom>
            <a:solidFill>
              <a:srgbClr val="FFFF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ectangle: Rounded Corners 35">
              <a:extLst>
                <a:ext uri="{FF2B5EF4-FFF2-40B4-BE49-F238E27FC236}">
                  <a16:creationId xmlns:a16="http://schemas.microsoft.com/office/drawing/2014/main" id="{D5002AE9-9130-464F-B83E-FE4927540C55}"/>
                </a:ext>
              </a:extLst>
            </p:cNvPr>
            <p:cNvSpPr/>
            <p:nvPr/>
          </p:nvSpPr>
          <p:spPr>
            <a:xfrm>
              <a:off x="10377335" y="22795454"/>
              <a:ext cx="1324179" cy="1518636"/>
            </a:xfrm>
            <a:prstGeom prst="roundRect">
              <a:avLst>
                <a:gd name="adj" fmla="val 50000"/>
              </a:avLst>
            </a:prstGeom>
            <a:solidFill>
              <a:srgbClr val="FDE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 name="Picture 6">
              <a:extLst>
                <a:ext uri="{FF2B5EF4-FFF2-40B4-BE49-F238E27FC236}">
                  <a16:creationId xmlns:a16="http://schemas.microsoft.com/office/drawing/2014/main" id="{C73E3175-375B-4EAA-A92D-5748608D9BD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70910" y="22945938"/>
              <a:ext cx="1158596" cy="1158596"/>
            </a:xfrm>
            <a:prstGeom prst="rect">
              <a:avLst/>
            </a:prstGeom>
          </p:spPr>
        </p:pic>
        <p:sp>
          <p:nvSpPr>
            <p:cNvPr id="38" name="Rectangle: Rounded Corners 37">
              <a:extLst>
                <a:ext uri="{FF2B5EF4-FFF2-40B4-BE49-F238E27FC236}">
                  <a16:creationId xmlns:a16="http://schemas.microsoft.com/office/drawing/2014/main" id="{AB8102DD-7E34-4F09-8524-87D36E81587A}"/>
                </a:ext>
              </a:extLst>
            </p:cNvPr>
            <p:cNvSpPr/>
            <p:nvPr/>
          </p:nvSpPr>
          <p:spPr>
            <a:xfrm>
              <a:off x="10377335" y="19388459"/>
              <a:ext cx="1324179" cy="1518636"/>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Rounded Corners 38">
              <a:extLst>
                <a:ext uri="{FF2B5EF4-FFF2-40B4-BE49-F238E27FC236}">
                  <a16:creationId xmlns:a16="http://schemas.microsoft.com/office/drawing/2014/main" id="{1621B1F4-2F27-44DC-9F7C-642F518DDC45}"/>
                </a:ext>
              </a:extLst>
            </p:cNvPr>
            <p:cNvSpPr/>
            <p:nvPr/>
          </p:nvSpPr>
          <p:spPr>
            <a:xfrm>
              <a:off x="10370295" y="21067262"/>
              <a:ext cx="1324179" cy="1518636"/>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 name="Picture 9">
              <a:extLst>
                <a:ext uri="{FF2B5EF4-FFF2-40B4-BE49-F238E27FC236}">
                  <a16:creationId xmlns:a16="http://schemas.microsoft.com/office/drawing/2014/main" id="{B358C862-621A-43D7-B19E-C4CE4D2A6DB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540512" y="19643450"/>
              <a:ext cx="997823" cy="997823"/>
            </a:xfrm>
            <a:prstGeom prst="rect">
              <a:avLst/>
            </a:prstGeom>
          </p:spPr>
        </p:pic>
        <p:pic>
          <p:nvPicPr>
            <p:cNvPr id="30" name="Picture 29">
              <a:extLst>
                <a:ext uri="{FF2B5EF4-FFF2-40B4-BE49-F238E27FC236}">
                  <a16:creationId xmlns:a16="http://schemas.microsoft.com/office/drawing/2014/main" id="{3E0636F9-6656-4CB2-89DC-77A22AFFCEA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07377" y="21380921"/>
              <a:ext cx="881285" cy="881285"/>
            </a:xfrm>
            <a:prstGeom prst="rect">
              <a:avLst/>
            </a:prstGeom>
          </p:spPr>
        </p:pic>
        <p:sp>
          <p:nvSpPr>
            <p:cNvPr id="41" name="TextBox 40">
              <a:extLst>
                <a:ext uri="{FF2B5EF4-FFF2-40B4-BE49-F238E27FC236}">
                  <a16:creationId xmlns:a16="http://schemas.microsoft.com/office/drawing/2014/main" id="{10C0783E-7E70-4B33-84FC-EA0ACA54B6A0}"/>
                </a:ext>
              </a:extLst>
            </p:cNvPr>
            <p:cNvSpPr txBox="1"/>
            <p:nvPr/>
          </p:nvSpPr>
          <p:spPr>
            <a:xfrm>
              <a:off x="11884214" y="21142062"/>
              <a:ext cx="8006180" cy="1384995"/>
            </a:xfrm>
            <a:prstGeom prst="rect">
              <a:avLst/>
            </a:prstGeom>
            <a:noFill/>
          </p:spPr>
          <p:txBody>
            <a:bodyPr wrap="square" rtlCol="0">
              <a:spAutoFit/>
            </a:bodyPr>
            <a:lstStyle/>
            <a:p>
              <a:r>
                <a:rPr lang="en-SG" sz="2800" b="1" dirty="0">
                  <a:latin typeface="Helvetica 45 Light" panose="020B0500000000000000" pitchFamily="34" charset="0"/>
                  <a:cs typeface="Arial" panose="020B0604020202020204" pitchFamily="34" charset="0"/>
                </a:rPr>
                <a:t>Health Monitor</a:t>
              </a:r>
              <a:r>
                <a:rPr lang="en-SG" sz="2800" dirty="0">
                  <a:latin typeface="Helvetica 45 Light" panose="020B0500000000000000" pitchFamily="34" charset="0"/>
                  <a:cs typeface="Arial" panose="020B0604020202020204" pitchFamily="34" charset="0"/>
                </a:rPr>
                <a:t>: Checks in on the individual at intervals, taking photos and sending them to their loved ones. Monitors their heart rate.</a:t>
              </a:r>
            </a:p>
          </p:txBody>
        </p:sp>
        <p:sp>
          <p:nvSpPr>
            <p:cNvPr id="42" name="TextBox 41">
              <a:extLst>
                <a:ext uri="{FF2B5EF4-FFF2-40B4-BE49-F238E27FC236}">
                  <a16:creationId xmlns:a16="http://schemas.microsoft.com/office/drawing/2014/main" id="{371CEC5D-DD26-4D15-9716-4361EC5E023A}"/>
                </a:ext>
              </a:extLst>
            </p:cNvPr>
            <p:cNvSpPr txBox="1"/>
            <p:nvPr/>
          </p:nvSpPr>
          <p:spPr>
            <a:xfrm>
              <a:off x="11864691" y="19445463"/>
              <a:ext cx="8693805" cy="1384995"/>
            </a:xfrm>
            <a:prstGeom prst="rect">
              <a:avLst/>
            </a:prstGeom>
            <a:noFill/>
          </p:spPr>
          <p:txBody>
            <a:bodyPr wrap="square" rtlCol="0">
              <a:spAutoFit/>
            </a:bodyPr>
            <a:lstStyle/>
            <a:p>
              <a:r>
                <a:rPr lang="en-SG" sz="2800" b="1" dirty="0">
                  <a:latin typeface="Helvetica 45 Light" panose="020B0500000000000000" pitchFamily="34" charset="0"/>
                  <a:cs typeface="Arial" panose="020B0604020202020204" pitchFamily="34" charset="0"/>
                </a:rPr>
                <a:t>Home Assistant</a:t>
              </a:r>
              <a:r>
                <a:rPr lang="en-SG" sz="2800" dirty="0">
                  <a:latin typeface="Helvetica 45 Light" panose="020B0500000000000000" pitchFamily="34" charset="0"/>
                  <a:cs typeface="Arial" panose="020B0604020202020204" pitchFamily="34" charset="0"/>
                </a:rPr>
                <a:t>: Sends &amp; receives texts, voice messages, and news headlines. Checks door &amp; identifies visitor before the individual has to get up.</a:t>
              </a:r>
            </a:p>
          </p:txBody>
        </p:sp>
        <p:sp>
          <p:nvSpPr>
            <p:cNvPr id="43" name="TextBox 42">
              <a:extLst>
                <a:ext uri="{FF2B5EF4-FFF2-40B4-BE49-F238E27FC236}">
                  <a16:creationId xmlns:a16="http://schemas.microsoft.com/office/drawing/2014/main" id="{4AC598FC-BF98-462C-8B1C-ED888FE93672}"/>
                </a:ext>
              </a:extLst>
            </p:cNvPr>
            <p:cNvSpPr txBox="1"/>
            <p:nvPr/>
          </p:nvSpPr>
          <p:spPr>
            <a:xfrm>
              <a:off x="11864691" y="22816108"/>
              <a:ext cx="8006180" cy="1384995"/>
            </a:xfrm>
            <a:prstGeom prst="rect">
              <a:avLst/>
            </a:prstGeom>
            <a:noFill/>
          </p:spPr>
          <p:txBody>
            <a:bodyPr wrap="square" rtlCol="0">
              <a:spAutoFit/>
            </a:bodyPr>
            <a:lstStyle/>
            <a:p>
              <a:r>
                <a:rPr lang="en-SG" sz="2800" b="1" dirty="0">
                  <a:latin typeface="Helvetica 45 Light" panose="020B0500000000000000" pitchFamily="34" charset="0"/>
                  <a:cs typeface="Arial" panose="020B0604020202020204" pitchFamily="34" charset="0"/>
                </a:rPr>
                <a:t>Affective Companion</a:t>
              </a:r>
              <a:r>
                <a:rPr lang="en-SG" sz="2800" dirty="0">
                  <a:latin typeface="Helvetica 45 Light" panose="020B0500000000000000" pitchFamily="34" charset="0"/>
                  <a:cs typeface="Arial" panose="020B0604020202020204" pitchFamily="34" charset="0"/>
                </a:rPr>
                <a:t>: Moves around, and provides a companion to talk to. Reminds them to take their medication.</a:t>
              </a:r>
            </a:p>
          </p:txBody>
        </p:sp>
        <p:sp>
          <p:nvSpPr>
            <p:cNvPr id="44" name="TextBox 43">
              <a:extLst>
                <a:ext uri="{FF2B5EF4-FFF2-40B4-BE49-F238E27FC236}">
                  <a16:creationId xmlns:a16="http://schemas.microsoft.com/office/drawing/2014/main" id="{13560F0A-94BA-4A7A-B573-D831BF09030C}"/>
                </a:ext>
              </a:extLst>
            </p:cNvPr>
            <p:cNvSpPr txBox="1"/>
            <p:nvPr/>
          </p:nvSpPr>
          <p:spPr>
            <a:xfrm>
              <a:off x="10341400" y="24429019"/>
              <a:ext cx="9545096" cy="954107"/>
            </a:xfrm>
            <a:prstGeom prst="rect">
              <a:avLst/>
            </a:prstGeom>
            <a:noFill/>
          </p:spPr>
          <p:txBody>
            <a:bodyPr wrap="square" rtlCol="0">
              <a:spAutoFit/>
            </a:bodyPr>
            <a:lstStyle/>
            <a:p>
              <a:r>
                <a:rPr lang="en-SG" sz="2800" dirty="0">
                  <a:latin typeface="Helvetica 45 Light" panose="020B0500000000000000" pitchFamily="34" charset="0"/>
                  <a:cs typeface="Arial" panose="020B0604020202020204" pitchFamily="34" charset="0"/>
                </a:rPr>
                <a:t>These features will assist with home tasks to reduce dangers that can arise from small accidents in the home.</a:t>
              </a:r>
            </a:p>
          </p:txBody>
        </p:sp>
        <p:sp>
          <p:nvSpPr>
            <p:cNvPr id="46" name="TextBox 45">
              <a:extLst>
                <a:ext uri="{FF2B5EF4-FFF2-40B4-BE49-F238E27FC236}">
                  <a16:creationId xmlns:a16="http://schemas.microsoft.com/office/drawing/2014/main" id="{78DFAEA5-3DAE-4B32-BF36-90804D7CEBCB}"/>
                </a:ext>
              </a:extLst>
            </p:cNvPr>
            <p:cNvSpPr txBox="1"/>
            <p:nvPr/>
          </p:nvSpPr>
          <p:spPr>
            <a:xfrm>
              <a:off x="10413408" y="18692160"/>
              <a:ext cx="4165108" cy="707886"/>
            </a:xfrm>
            <a:prstGeom prst="rect">
              <a:avLst/>
            </a:prstGeom>
            <a:noFill/>
          </p:spPr>
          <p:txBody>
            <a:bodyPr wrap="square" rtlCol="0">
              <a:spAutoFit/>
            </a:bodyPr>
            <a:lstStyle/>
            <a:p>
              <a:r>
                <a:rPr lang="en-SG" sz="4000" b="1" dirty="0">
                  <a:latin typeface="Arial" panose="020B0604020202020204" pitchFamily="34" charset="0"/>
                  <a:cs typeface="Arial" panose="020B0604020202020204" pitchFamily="34" charset="0"/>
                </a:rPr>
                <a:t>Proposition</a:t>
              </a:r>
            </a:p>
          </p:txBody>
        </p:sp>
      </p:grpSp>
      <p:sp>
        <p:nvSpPr>
          <p:cNvPr id="48" name="TextBox 47">
            <a:extLst>
              <a:ext uri="{FF2B5EF4-FFF2-40B4-BE49-F238E27FC236}">
                <a16:creationId xmlns:a16="http://schemas.microsoft.com/office/drawing/2014/main" id="{542D80CE-9FD5-4CD7-BC51-19501C8C47AC}"/>
              </a:ext>
            </a:extLst>
          </p:cNvPr>
          <p:cNvSpPr txBox="1"/>
          <p:nvPr/>
        </p:nvSpPr>
        <p:spPr>
          <a:xfrm>
            <a:off x="900312" y="13843843"/>
            <a:ext cx="6510941" cy="707886"/>
          </a:xfrm>
          <a:prstGeom prst="rect">
            <a:avLst/>
          </a:prstGeom>
          <a:noFill/>
        </p:spPr>
        <p:txBody>
          <a:bodyPr wrap="square" rtlCol="0">
            <a:spAutoFit/>
          </a:bodyPr>
          <a:lstStyle/>
          <a:p>
            <a:r>
              <a:rPr lang="en-SG" sz="4000" b="1" dirty="0">
                <a:latin typeface="Arial" panose="020B0604020202020204" pitchFamily="34" charset="0"/>
                <a:cs typeface="Arial" panose="020B0604020202020204" pitchFamily="34" charset="0"/>
              </a:rPr>
              <a:t>Design &amp; Implementation</a:t>
            </a:r>
          </a:p>
        </p:txBody>
      </p:sp>
      <p:sp>
        <p:nvSpPr>
          <p:cNvPr id="49" name="TextBox 48">
            <a:extLst>
              <a:ext uri="{FF2B5EF4-FFF2-40B4-BE49-F238E27FC236}">
                <a16:creationId xmlns:a16="http://schemas.microsoft.com/office/drawing/2014/main" id="{FA25B17F-1FB7-43F1-80D0-1B766187B4B1}"/>
              </a:ext>
            </a:extLst>
          </p:cNvPr>
          <p:cNvSpPr txBox="1"/>
          <p:nvPr/>
        </p:nvSpPr>
        <p:spPr>
          <a:xfrm>
            <a:off x="900312" y="14563923"/>
            <a:ext cx="8701707" cy="1815882"/>
          </a:xfrm>
          <a:prstGeom prst="rect">
            <a:avLst/>
          </a:prstGeom>
          <a:noFill/>
        </p:spPr>
        <p:txBody>
          <a:bodyPr wrap="square" rtlCol="0">
            <a:spAutoFit/>
          </a:bodyPr>
          <a:lstStyle/>
          <a:p>
            <a:r>
              <a:rPr lang="en-SG" sz="2800" dirty="0">
                <a:latin typeface="Helvetica 45 Light" panose="020B0500000000000000" pitchFamily="34" charset="0"/>
                <a:cs typeface="Arial" panose="020B0604020202020204" pitchFamily="34" charset="0"/>
              </a:rPr>
              <a:t>A home system was initially considered. However, this would not fulfil the goal of providing a companion to alleviate loneliness. Therefore, a robot with a physical presence was chosen.</a:t>
            </a:r>
          </a:p>
        </p:txBody>
      </p:sp>
      <p:grpSp>
        <p:nvGrpSpPr>
          <p:cNvPr id="79" name="Group 78">
            <a:extLst>
              <a:ext uri="{FF2B5EF4-FFF2-40B4-BE49-F238E27FC236}">
                <a16:creationId xmlns:a16="http://schemas.microsoft.com/office/drawing/2014/main" id="{B94B847A-5EC7-4FE5-8C2A-5950DA0FCA74}"/>
              </a:ext>
            </a:extLst>
          </p:cNvPr>
          <p:cNvGrpSpPr/>
          <p:nvPr/>
        </p:nvGrpSpPr>
        <p:grpSpPr>
          <a:xfrm>
            <a:off x="9685288" y="12475691"/>
            <a:ext cx="11305255" cy="4723415"/>
            <a:chOff x="9757296" y="12532406"/>
            <a:chExt cx="11392102" cy="4723415"/>
          </a:xfrm>
        </p:grpSpPr>
        <p:sp>
          <p:nvSpPr>
            <p:cNvPr id="19" name="Rectangle: Rounded Corners 18">
              <a:extLst>
                <a:ext uri="{FF2B5EF4-FFF2-40B4-BE49-F238E27FC236}">
                  <a16:creationId xmlns:a16="http://schemas.microsoft.com/office/drawing/2014/main" id="{E9401C72-1CAD-44CD-8DDE-249DE2E367D3}"/>
                </a:ext>
              </a:extLst>
            </p:cNvPr>
            <p:cNvSpPr/>
            <p:nvPr/>
          </p:nvSpPr>
          <p:spPr>
            <a:xfrm>
              <a:off x="10693400" y="12532406"/>
              <a:ext cx="10455998" cy="4723415"/>
            </a:xfrm>
            <a:prstGeom prst="roundRect">
              <a:avLst>
                <a:gd name="adj" fmla="val 13192"/>
              </a:avLst>
            </a:prstGeom>
            <a:solidFill>
              <a:srgbClr val="FFFF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TextBox 26">
              <a:extLst>
                <a:ext uri="{FF2B5EF4-FFF2-40B4-BE49-F238E27FC236}">
                  <a16:creationId xmlns:a16="http://schemas.microsoft.com/office/drawing/2014/main" id="{BBF73D37-BBD6-4200-8530-D106135F1046}"/>
                </a:ext>
              </a:extLst>
            </p:cNvPr>
            <p:cNvSpPr txBox="1"/>
            <p:nvPr/>
          </p:nvSpPr>
          <p:spPr>
            <a:xfrm>
              <a:off x="11197456" y="12691715"/>
              <a:ext cx="4165108" cy="707886"/>
            </a:xfrm>
            <a:prstGeom prst="rect">
              <a:avLst/>
            </a:prstGeom>
            <a:noFill/>
          </p:spPr>
          <p:txBody>
            <a:bodyPr wrap="square" rtlCol="0">
              <a:spAutoFit/>
            </a:bodyPr>
            <a:lstStyle/>
            <a:p>
              <a:r>
                <a:rPr lang="en-SG" sz="4000" b="1" dirty="0">
                  <a:latin typeface="Arial" panose="020B0604020202020204" pitchFamily="34" charset="0"/>
                  <a:cs typeface="Arial" panose="020B0604020202020204" pitchFamily="34" charset="0"/>
                </a:rPr>
                <a:t>Current Market</a:t>
              </a:r>
            </a:p>
          </p:txBody>
        </p:sp>
        <p:sp>
          <p:nvSpPr>
            <p:cNvPr id="28" name="TextBox 27">
              <a:extLst>
                <a:ext uri="{FF2B5EF4-FFF2-40B4-BE49-F238E27FC236}">
                  <a16:creationId xmlns:a16="http://schemas.microsoft.com/office/drawing/2014/main" id="{F9B703E4-80CF-4A61-AB1A-C9927188C3CC}"/>
                </a:ext>
              </a:extLst>
            </p:cNvPr>
            <p:cNvSpPr txBox="1"/>
            <p:nvPr/>
          </p:nvSpPr>
          <p:spPr>
            <a:xfrm>
              <a:off x="11208519" y="13400757"/>
              <a:ext cx="7621492" cy="3539430"/>
            </a:xfrm>
            <a:prstGeom prst="rect">
              <a:avLst/>
            </a:prstGeom>
            <a:noFill/>
          </p:spPr>
          <p:txBody>
            <a:bodyPr wrap="square" rtlCol="0">
              <a:spAutoFit/>
            </a:bodyPr>
            <a:lstStyle/>
            <a:p>
              <a:r>
                <a:rPr lang="en-SG" sz="2800" dirty="0">
                  <a:latin typeface="Helvetica 45 Light" panose="020B0500000000000000" pitchFamily="34" charset="0"/>
                  <a:cs typeface="Arial" panose="020B0604020202020204" pitchFamily="34" charset="0"/>
                </a:rPr>
                <a:t>Pepper is an healthcare robot that can identify visitors and make appointments. However, it is not designed for domestic use, having no personalized functions, and costing 200,000 JPY. Therefore, the objective of this project is to create a robot for domestic use that can be manufactured with low-cost hardware components.</a:t>
              </a:r>
            </a:p>
          </p:txBody>
        </p:sp>
        <p:pic>
          <p:nvPicPr>
            <p:cNvPr id="5" name="Picture 2" descr="Image result for pepper robot">
              <a:extLst>
                <a:ext uri="{FF2B5EF4-FFF2-40B4-BE49-F238E27FC236}">
                  <a16:creationId xmlns:a16="http://schemas.microsoft.com/office/drawing/2014/main" id="{3AD8866B-5FD0-4D23-B020-5667C10ACB7B}"/>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9289" r="30178"/>
            <a:stretch/>
          </p:blipFill>
          <p:spPr bwMode="auto">
            <a:xfrm>
              <a:off x="19014200" y="12868421"/>
              <a:ext cx="1641143" cy="4048872"/>
            </a:xfrm>
            <a:prstGeom prst="rect">
              <a:avLst/>
            </a:prstGeom>
            <a:noFill/>
            <a:extLst>
              <a:ext uri="{909E8E84-426E-40DD-AFC4-6F175D3DCCD1}">
                <a14:hiddenFill xmlns:a14="http://schemas.microsoft.com/office/drawing/2010/main">
                  <a:solidFill>
                    <a:srgbClr val="FFFFFF"/>
                  </a:solidFill>
                </a14:hiddenFill>
              </a:ext>
            </a:extLst>
          </p:spPr>
        </p:pic>
        <p:sp>
          <p:nvSpPr>
            <p:cNvPr id="34" name="AutoShape 10" descr="Image result for gsm shield transparent">
              <a:extLst>
                <a:ext uri="{FF2B5EF4-FFF2-40B4-BE49-F238E27FC236}">
                  <a16:creationId xmlns:a16="http://schemas.microsoft.com/office/drawing/2014/main" id="{45B3ED3F-0215-4978-B929-C658F4F6E9AA}"/>
                </a:ext>
              </a:extLst>
            </p:cNvPr>
            <p:cNvSpPr>
              <a:spLocks noChangeAspect="1" noChangeArrowheads="1"/>
            </p:cNvSpPr>
            <p:nvPr/>
          </p:nvSpPr>
          <p:spPr bwMode="auto">
            <a:xfrm>
              <a:off x="9757296" y="1482503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grpSp>
      <p:grpSp>
        <p:nvGrpSpPr>
          <p:cNvPr id="66" name="Group 65">
            <a:extLst>
              <a:ext uri="{FF2B5EF4-FFF2-40B4-BE49-F238E27FC236}">
                <a16:creationId xmlns:a16="http://schemas.microsoft.com/office/drawing/2014/main" id="{35E5C2E7-1A40-457A-8F7B-CB9436524D93}"/>
              </a:ext>
            </a:extLst>
          </p:cNvPr>
          <p:cNvGrpSpPr/>
          <p:nvPr/>
        </p:nvGrpSpPr>
        <p:grpSpPr>
          <a:xfrm>
            <a:off x="828304" y="16508139"/>
            <a:ext cx="8708986" cy="5643715"/>
            <a:chOff x="647366" y="17345144"/>
            <a:chExt cx="8708986" cy="5643715"/>
          </a:xfrm>
        </p:grpSpPr>
        <p:sp>
          <p:nvSpPr>
            <p:cNvPr id="85" name="Rectangle: Rounded Corners 84">
              <a:extLst>
                <a:ext uri="{FF2B5EF4-FFF2-40B4-BE49-F238E27FC236}">
                  <a16:creationId xmlns:a16="http://schemas.microsoft.com/office/drawing/2014/main" id="{7CAE0D2F-7E82-41BE-AAF1-481BF71EB992}"/>
                </a:ext>
              </a:extLst>
            </p:cNvPr>
            <p:cNvSpPr/>
            <p:nvPr/>
          </p:nvSpPr>
          <p:spPr>
            <a:xfrm>
              <a:off x="6928897" y="21304478"/>
              <a:ext cx="1964303" cy="1100026"/>
            </a:xfrm>
            <a:prstGeom prst="roundRect">
              <a:avLst>
                <a:gd name="adj" fmla="val 35219"/>
              </a:avLst>
            </a:prstGeom>
            <a:solidFill>
              <a:srgbClr val="FFF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6" name="Rectangle: Rounded Corners 85">
              <a:extLst>
                <a:ext uri="{FF2B5EF4-FFF2-40B4-BE49-F238E27FC236}">
                  <a16:creationId xmlns:a16="http://schemas.microsoft.com/office/drawing/2014/main" id="{7B255DB7-EDAA-4FD7-A2E8-EF0E147AF8E7}"/>
                </a:ext>
              </a:extLst>
            </p:cNvPr>
            <p:cNvSpPr/>
            <p:nvPr/>
          </p:nvSpPr>
          <p:spPr>
            <a:xfrm>
              <a:off x="7111332" y="18343071"/>
              <a:ext cx="2245020" cy="1237389"/>
            </a:xfrm>
            <a:prstGeom prst="roundRect">
              <a:avLst>
                <a:gd name="adj" fmla="val 35219"/>
              </a:avLst>
            </a:prstGeom>
            <a:solidFill>
              <a:srgbClr val="FFF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7" name="Rectangle: Rounded Corners 86">
              <a:extLst>
                <a:ext uri="{FF2B5EF4-FFF2-40B4-BE49-F238E27FC236}">
                  <a16:creationId xmlns:a16="http://schemas.microsoft.com/office/drawing/2014/main" id="{452266CA-5863-44DA-BCD4-113ABACF3C4F}"/>
                </a:ext>
              </a:extLst>
            </p:cNvPr>
            <p:cNvSpPr/>
            <p:nvPr/>
          </p:nvSpPr>
          <p:spPr>
            <a:xfrm>
              <a:off x="3759629" y="17345144"/>
              <a:ext cx="1749195" cy="1237390"/>
            </a:xfrm>
            <a:prstGeom prst="roundRect">
              <a:avLst>
                <a:gd name="adj" fmla="val 35219"/>
              </a:avLst>
            </a:prstGeom>
            <a:solidFill>
              <a:srgbClr val="FFF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8" name="Rectangle: Rounded Corners 87">
              <a:extLst>
                <a:ext uri="{FF2B5EF4-FFF2-40B4-BE49-F238E27FC236}">
                  <a16:creationId xmlns:a16="http://schemas.microsoft.com/office/drawing/2014/main" id="{182E0819-4960-40CF-B75E-3FEB5AFDE2AE}"/>
                </a:ext>
              </a:extLst>
            </p:cNvPr>
            <p:cNvSpPr/>
            <p:nvPr/>
          </p:nvSpPr>
          <p:spPr>
            <a:xfrm>
              <a:off x="647366" y="18255847"/>
              <a:ext cx="2053146" cy="1304802"/>
            </a:xfrm>
            <a:prstGeom prst="roundRect">
              <a:avLst>
                <a:gd name="adj" fmla="val 35219"/>
              </a:avLst>
            </a:prstGeom>
            <a:solidFill>
              <a:srgbClr val="FFF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9" name="Rectangle: Rounded Corners 88">
              <a:extLst>
                <a:ext uri="{FF2B5EF4-FFF2-40B4-BE49-F238E27FC236}">
                  <a16:creationId xmlns:a16="http://schemas.microsoft.com/office/drawing/2014/main" id="{AE906F40-673D-432C-9247-8C27E5C0D79A}"/>
                </a:ext>
              </a:extLst>
            </p:cNvPr>
            <p:cNvSpPr/>
            <p:nvPr/>
          </p:nvSpPr>
          <p:spPr>
            <a:xfrm>
              <a:off x="972320" y="21015767"/>
              <a:ext cx="2418283" cy="1320873"/>
            </a:xfrm>
            <a:prstGeom prst="roundRect">
              <a:avLst>
                <a:gd name="adj" fmla="val 35219"/>
              </a:avLst>
            </a:prstGeom>
            <a:solidFill>
              <a:srgbClr val="FFF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0" name="Rectangle: Rounded Corners 89">
              <a:extLst>
                <a:ext uri="{FF2B5EF4-FFF2-40B4-BE49-F238E27FC236}">
                  <a16:creationId xmlns:a16="http://schemas.microsoft.com/office/drawing/2014/main" id="{40BDED32-4AE8-4F58-8EC1-FCCB24F8844B}"/>
                </a:ext>
              </a:extLst>
            </p:cNvPr>
            <p:cNvSpPr/>
            <p:nvPr/>
          </p:nvSpPr>
          <p:spPr>
            <a:xfrm>
              <a:off x="3996656" y="21777099"/>
              <a:ext cx="2227515" cy="1211760"/>
            </a:xfrm>
            <a:prstGeom prst="roundRect">
              <a:avLst>
                <a:gd name="adj" fmla="val 35219"/>
              </a:avLst>
            </a:prstGeom>
            <a:solidFill>
              <a:srgbClr val="FFF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65" name="Group 64">
              <a:extLst>
                <a:ext uri="{FF2B5EF4-FFF2-40B4-BE49-F238E27FC236}">
                  <a16:creationId xmlns:a16="http://schemas.microsoft.com/office/drawing/2014/main" id="{D7D76334-BBC0-492B-8610-155BEEA5C2C1}"/>
                </a:ext>
              </a:extLst>
            </p:cNvPr>
            <p:cNvGrpSpPr/>
            <p:nvPr/>
          </p:nvGrpSpPr>
          <p:grpSpPr>
            <a:xfrm>
              <a:off x="790021" y="17468843"/>
              <a:ext cx="8566331" cy="5383551"/>
              <a:chOff x="902933" y="18452376"/>
              <a:chExt cx="8566331" cy="5383551"/>
            </a:xfrm>
          </p:grpSpPr>
          <p:sp>
            <p:nvSpPr>
              <p:cNvPr id="73" name="TextBox 72">
                <a:extLst>
                  <a:ext uri="{FF2B5EF4-FFF2-40B4-BE49-F238E27FC236}">
                    <a16:creationId xmlns:a16="http://schemas.microsoft.com/office/drawing/2014/main" id="{AFD64E10-F94A-4C63-B8FA-58DB85E00962}"/>
                  </a:ext>
                </a:extLst>
              </p:cNvPr>
              <p:cNvSpPr txBox="1"/>
              <p:nvPr/>
            </p:nvSpPr>
            <p:spPr>
              <a:xfrm>
                <a:off x="4181576" y="22820264"/>
                <a:ext cx="2017085" cy="1015663"/>
              </a:xfrm>
              <a:prstGeom prst="rect">
                <a:avLst/>
              </a:prstGeom>
              <a:noFill/>
            </p:spPr>
            <p:txBody>
              <a:bodyPr wrap="square" rtlCol="0">
                <a:spAutoFit/>
              </a:bodyPr>
              <a:lstStyle/>
              <a:p>
                <a:pPr algn="ctr"/>
                <a:r>
                  <a:rPr lang="en-SG" sz="2000" b="1" dirty="0">
                    <a:latin typeface="Helvetica 45 Light" panose="020B0500000000000000" pitchFamily="34" charset="0"/>
                    <a:cs typeface="Arial" panose="020B0604020202020204" pitchFamily="34" charset="0"/>
                  </a:rPr>
                  <a:t>Motors:</a:t>
                </a:r>
              </a:p>
              <a:p>
                <a:pPr algn="ctr"/>
                <a:r>
                  <a:rPr lang="en-SG" sz="2000" b="1" i="1" dirty="0">
                    <a:latin typeface="Helvetica 45 Light" panose="020B0500000000000000" pitchFamily="34" charset="0"/>
                    <a:cs typeface="Arial" panose="020B0604020202020204" pitchFamily="34" charset="0"/>
                  </a:rPr>
                  <a:t>Allow</a:t>
                </a:r>
                <a:r>
                  <a:rPr lang="en-SG" sz="2000" b="1" dirty="0">
                    <a:latin typeface="Helvetica 45 Light" panose="020B0500000000000000" pitchFamily="34" charset="0"/>
                    <a:cs typeface="Arial" panose="020B0604020202020204" pitchFamily="34" charset="0"/>
                  </a:rPr>
                  <a:t> </a:t>
                </a:r>
                <a:r>
                  <a:rPr lang="en-SG" sz="2000" b="1" i="1" dirty="0">
                    <a:latin typeface="Helvetica 45 Light" panose="020B0500000000000000" pitchFamily="34" charset="0"/>
                    <a:cs typeface="Arial" panose="020B0604020202020204" pitchFamily="34" charset="0"/>
                  </a:rPr>
                  <a:t>Rotation in Place</a:t>
                </a:r>
              </a:p>
            </p:txBody>
          </p:sp>
          <p:sp>
            <p:nvSpPr>
              <p:cNvPr id="74" name="TextBox 73">
                <a:extLst>
                  <a:ext uri="{FF2B5EF4-FFF2-40B4-BE49-F238E27FC236}">
                    <a16:creationId xmlns:a16="http://schemas.microsoft.com/office/drawing/2014/main" id="{83D7A36A-E297-43D1-A4A8-65381090FC80}"/>
                  </a:ext>
                </a:extLst>
              </p:cNvPr>
              <p:cNvSpPr txBox="1"/>
              <p:nvPr/>
            </p:nvSpPr>
            <p:spPr>
              <a:xfrm>
                <a:off x="7107845" y="22336593"/>
                <a:ext cx="1865840" cy="1015663"/>
              </a:xfrm>
              <a:prstGeom prst="rect">
                <a:avLst/>
              </a:prstGeom>
              <a:noFill/>
            </p:spPr>
            <p:txBody>
              <a:bodyPr wrap="square" rtlCol="0">
                <a:spAutoFit/>
              </a:bodyPr>
              <a:lstStyle/>
              <a:p>
                <a:pPr algn="ctr"/>
                <a:r>
                  <a:rPr lang="en-SG" sz="2000" b="1" dirty="0">
                    <a:latin typeface="Helvetica 45 Light" panose="020B0500000000000000" pitchFamily="34" charset="0"/>
                    <a:cs typeface="Arial" panose="020B0604020202020204" pitchFamily="34" charset="0"/>
                  </a:rPr>
                  <a:t>Raspberry Pi:</a:t>
                </a:r>
              </a:p>
              <a:p>
                <a:pPr algn="ctr"/>
                <a:r>
                  <a:rPr lang="en-SG" sz="2000" b="1" i="1" dirty="0">
                    <a:latin typeface="Helvetica 45 Light" panose="020B0500000000000000" pitchFamily="34" charset="0"/>
                    <a:cs typeface="Arial" panose="020B0604020202020204" pitchFamily="34" charset="0"/>
                  </a:rPr>
                  <a:t>Computer Control</a:t>
                </a:r>
              </a:p>
            </p:txBody>
          </p:sp>
          <p:sp>
            <p:nvSpPr>
              <p:cNvPr id="75" name="TextBox 74">
                <a:extLst>
                  <a:ext uri="{FF2B5EF4-FFF2-40B4-BE49-F238E27FC236}">
                    <a16:creationId xmlns:a16="http://schemas.microsoft.com/office/drawing/2014/main" id="{3C0CF71D-401A-4AEB-B8DB-FD3C5F543C22}"/>
                  </a:ext>
                </a:extLst>
              </p:cNvPr>
              <p:cNvSpPr txBox="1"/>
              <p:nvPr/>
            </p:nvSpPr>
            <p:spPr>
              <a:xfrm>
                <a:off x="4030226" y="18452376"/>
                <a:ext cx="1447494" cy="1015663"/>
              </a:xfrm>
              <a:prstGeom prst="rect">
                <a:avLst/>
              </a:prstGeom>
              <a:noFill/>
            </p:spPr>
            <p:txBody>
              <a:bodyPr wrap="square" rtlCol="0">
                <a:spAutoFit/>
              </a:bodyPr>
              <a:lstStyle/>
              <a:p>
                <a:pPr algn="ctr"/>
                <a:r>
                  <a:rPr lang="en-SG" sz="2000" b="1" dirty="0">
                    <a:latin typeface="Helvetica 45 Light" panose="020B0500000000000000" pitchFamily="34" charset="0"/>
                    <a:cs typeface="Arial" panose="020B0604020202020204" pitchFamily="34" charset="0"/>
                  </a:rPr>
                  <a:t>Arduino:</a:t>
                </a:r>
                <a:br>
                  <a:rPr lang="en-SG" sz="2000" b="1" dirty="0">
                    <a:latin typeface="Helvetica 45 Light" panose="020B0500000000000000" pitchFamily="34" charset="0"/>
                    <a:cs typeface="Arial" panose="020B0604020202020204" pitchFamily="34" charset="0"/>
                  </a:rPr>
                </a:br>
                <a:r>
                  <a:rPr lang="en-SG" sz="2000" b="1" i="1" dirty="0">
                    <a:latin typeface="Helvetica 45 Light" panose="020B0500000000000000" pitchFamily="34" charset="0"/>
                    <a:cs typeface="Arial" panose="020B0604020202020204" pitchFamily="34" charset="0"/>
                  </a:rPr>
                  <a:t>Hardware Control</a:t>
                </a:r>
              </a:p>
            </p:txBody>
          </p:sp>
          <p:sp>
            <p:nvSpPr>
              <p:cNvPr id="76" name="TextBox 75">
                <a:extLst>
                  <a:ext uri="{FF2B5EF4-FFF2-40B4-BE49-F238E27FC236}">
                    <a16:creationId xmlns:a16="http://schemas.microsoft.com/office/drawing/2014/main" id="{4C744870-C821-4C14-BCD5-24E0CB757ADD}"/>
                  </a:ext>
                </a:extLst>
              </p:cNvPr>
              <p:cNvSpPr txBox="1"/>
              <p:nvPr/>
            </p:nvSpPr>
            <p:spPr>
              <a:xfrm>
                <a:off x="7263862" y="19423817"/>
                <a:ext cx="2205402" cy="1042289"/>
              </a:xfrm>
              <a:prstGeom prst="rect">
                <a:avLst/>
              </a:prstGeom>
              <a:noFill/>
            </p:spPr>
            <p:txBody>
              <a:bodyPr wrap="square" rtlCol="0">
                <a:spAutoFit/>
              </a:bodyPr>
              <a:lstStyle/>
              <a:p>
                <a:pPr algn="ctr"/>
                <a:r>
                  <a:rPr lang="en-SG" sz="2000" b="1" dirty="0">
                    <a:latin typeface="Helvetica 45 Light" panose="020B0500000000000000" pitchFamily="34" charset="0"/>
                    <a:cs typeface="Arial" panose="020B0604020202020204" pitchFamily="34" charset="0"/>
                  </a:rPr>
                  <a:t>GSM Module:</a:t>
                </a:r>
              </a:p>
              <a:p>
                <a:pPr algn="ctr"/>
                <a:r>
                  <a:rPr lang="en-SG" sz="2000" b="1" dirty="0">
                    <a:latin typeface="Helvetica 45 Light" panose="020B0500000000000000" pitchFamily="34" charset="0"/>
                    <a:cs typeface="Arial" panose="020B0604020202020204" pitchFamily="34" charset="0"/>
                  </a:rPr>
                  <a:t>Smartphone Communications</a:t>
                </a:r>
              </a:p>
            </p:txBody>
          </p:sp>
          <p:sp>
            <p:nvSpPr>
              <p:cNvPr id="77" name="TextBox 76">
                <a:extLst>
                  <a:ext uri="{FF2B5EF4-FFF2-40B4-BE49-F238E27FC236}">
                    <a16:creationId xmlns:a16="http://schemas.microsoft.com/office/drawing/2014/main" id="{610AF0C1-83ED-4A63-A2C6-2766CA47C0B6}"/>
                  </a:ext>
                </a:extLst>
              </p:cNvPr>
              <p:cNvSpPr txBox="1"/>
              <p:nvPr/>
            </p:nvSpPr>
            <p:spPr>
              <a:xfrm>
                <a:off x="1229248" y="22152872"/>
                <a:ext cx="2227515" cy="1015663"/>
              </a:xfrm>
              <a:prstGeom prst="rect">
                <a:avLst/>
              </a:prstGeom>
              <a:noFill/>
            </p:spPr>
            <p:txBody>
              <a:bodyPr wrap="square" rtlCol="0">
                <a:spAutoFit/>
              </a:bodyPr>
              <a:lstStyle/>
              <a:p>
                <a:pPr algn="ctr"/>
                <a:r>
                  <a:rPr lang="en-SG" sz="2000" b="1" dirty="0">
                    <a:latin typeface="Helvetica 45 Light" panose="020B0500000000000000" pitchFamily="34" charset="0"/>
                    <a:cs typeface="Arial" panose="020B0604020202020204" pitchFamily="34" charset="0"/>
                  </a:rPr>
                  <a:t>Infrared &amp; Sonar:</a:t>
                </a:r>
              </a:p>
              <a:p>
                <a:pPr algn="ctr"/>
                <a:r>
                  <a:rPr lang="en-SG" sz="2000" b="1" i="1" dirty="0">
                    <a:latin typeface="Helvetica 45 Light" panose="020B0500000000000000" pitchFamily="34" charset="0"/>
                    <a:cs typeface="Arial" panose="020B0604020202020204" pitchFamily="34" charset="0"/>
                  </a:rPr>
                  <a:t>Tracking &amp; Object Detection</a:t>
                </a:r>
              </a:p>
            </p:txBody>
          </p:sp>
          <p:grpSp>
            <p:nvGrpSpPr>
              <p:cNvPr id="64" name="Group 63">
                <a:extLst>
                  <a:ext uri="{FF2B5EF4-FFF2-40B4-BE49-F238E27FC236}">
                    <a16:creationId xmlns:a16="http://schemas.microsoft.com/office/drawing/2014/main" id="{8D2D66CF-2AB2-43B6-A54F-9331CAB0EA0A}"/>
                  </a:ext>
                </a:extLst>
              </p:cNvPr>
              <p:cNvGrpSpPr/>
              <p:nvPr/>
            </p:nvGrpSpPr>
            <p:grpSpPr>
              <a:xfrm>
                <a:off x="2410381" y="19411217"/>
                <a:ext cx="5527478" cy="3433208"/>
                <a:chOff x="2394917" y="18577136"/>
                <a:chExt cx="5527478" cy="3433208"/>
              </a:xfrm>
            </p:grpSpPr>
            <p:pic>
              <p:nvPicPr>
                <p:cNvPr id="1032" name="Picture 8" descr="Image result for arduino transparent">
                  <a:extLst>
                    <a:ext uri="{FF2B5EF4-FFF2-40B4-BE49-F238E27FC236}">
                      <a16:creationId xmlns:a16="http://schemas.microsoft.com/office/drawing/2014/main" id="{13F2EE89-0DCE-46A4-9706-CF9A9D81D5A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785069" y="18577136"/>
                  <a:ext cx="1708034" cy="1503164"/>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56">
                  <a:extLst>
                    <a:ext uri="{FF2B5EF4-FFF2-40B4-BE49-F238E27FC236}">
                      <a16:creationId xmlns:a16="http://schemas.microsoft.com/office/drawing/2014/main" id="{A1D13982-7B80-4DB0-9711-A6E361EB265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766532" y="19364683"/>
                  <a:ext cx="1708034" cy="1141974"/>
                </a:xfrm>
                <a:prstGeom prst="rect">
                  <a:avLst/>
                </a:prstGeom>
              </p:spPr>
            </p:pic>
            <p:pic>
              <p:nvPicPr>
                <p:cNvPr id="63" name="Picture 62">
                  <a:extLst>
                    <a:ext uri="{FF2B5EF4-FFF2-40B4-BE49-F238E27FC236}">
                      <a16:creationId xmlns:a16="http://schemas.microsoft.com/office/drawing/2014/main" id="{B01E2A4F-9F39-44B1-BCAD-FA6CDB55D88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091351" y="19523621"/>
                  <a:ext cx="3315631" cy="2486723"/>
                </a:xfrm>
                <a:prstGeom prst="rect">
                  <a:avLst/>
                </a:prstGeom>
              </p:spPr>
            </p:pic>
            <p:pic>
              <p:nvPicPr>
                <p:cNvPr id="33" name="Picture 32">
                  <a:extLst>
                    <a:ext uri="{FF2B5EF4-FFF2-40B4-BE49-F238E27FC236}">
                      <a16:creationId xmlns:a16="http://schemas.microsoft.com/office/drawing/2014/main" id="{62CCA63B-EF52-4FB3-ADF9-03A7AAEDFCB4}"/>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958092" y="20586610"/>
                  <a:ext cx="1964303" cy="1237389"/>
                </a:xfrm>
                <a:prstGeom prst="rect">
                  <a:avLst/>
                </a:prstGeom>
              </p:spPr>
            </p:pic>
            <p:pic>
              <p:nvPicPr>
                <p:cNvPr id="59" name="Picture 58">
                  <a:extLst>
                    <a:ext uri="{FF2B5EF4-FFF2-40B4-BE49-F238E27FC236}">
                      <a16:creationId xmlns:a16="http://schemas.microsoft.com/office/drawing/2014/main" id="{5C3392A4-4ED7-4415-B472-6FFF18E136FF}"/>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rot="11700000">
                  <a:off x="2394917" y="19622156"/>
                  <a:ext cx="937626" cy="937626"/>
                </a:xfrm>
                <a:prstGeom prst="rect">
                  <a:avLst/>
                </a:prstGeom>
              </p:spPr>
            </p:pic>
          </p:grpSp>
          <p:sp>
            <p:nvSpPr>
              <p:cNvPr id="80" name="TextBox 79">
                <a:extLst>
                  <a:ext uri="{FF2B5EF4-FFF2-40B4-BE49-F238E27FC236}">
                    <a16:creationId xmlns:a16="http://schemas.microsoft.com/office/drawing/2014/main" id="{3CBF4216-4372-48AA-B11D-85596B65296A}"/>
                  </a:ext>
                </a:extLst>
              </p:cNvPr>
              <p:cNvSpPr txBox="1"/>
              <p:nvPr/>
            </p:nvSpPr>
            <p:spPr>
              <a:xfrm>
                <a:off x="902933" y="19382581"/>
                <a:ext cx="1766475" cy="1015663"/>
              </a:xfrm>
              <a:prstGeom prst="rect">
                <a:avLst/>
              </a:prstGeom>
              <a:noFill/>
            </p:spPr>
            <p:txBody>
              <a:bodyPr wrap="square" rtlCol="0">
                <a:spAutoFit/>
              </a:bodyPr>
              <a:lstStyle/>
              <a:p>
                <a:pPr algn="ctr"/>
                <a:r>
                  <a:rPr lang="en-SG" sz="2000" b="1" dirty="0" err="1">
                    <a:latin typeface="Helvetica 45 Light" panose="020B0500000000000000" pitchFamily="34" charset="0"/>
                    <a:cs typeface="Arial" panose="020B0604020202020204" pitchFamily="34" charset="0"/>
                  </a:rPr>
                  <a:t>RPi</a:t>
                </a:r>
                <a:r>
                  <a:rPr lang="en-SG" sz="2000" b="1" dirty="0">
                    <a:latin typeface="Helvetica 45 Light" panose="020B0500000000000000" pitchFamily="34" charset="0"/>
                    <a:cs typeface="Arial" panose="020B0604020202020204" pitchFamily="34" charset="0"/>
                  </a:rPr>
                  <a:t> Camera:</a:t>
                </a:r>
              </a:p>
              <a:p>
                <a:pPr algn="ctr"/>
                <a:r>
                  <a:rPr lang="en-SG" sz="2000" b="1" i="1" dirty="0">
                    <a:latin typeface="Helvetica 45 Light" panose="020B0500000000000000" pitchFamily="34" charset="0"/>
                    <a:cs typeface="Arial" panose="020B0604020202020204" pitchFamily="34" charset="0"/>
                  </a:rPr>
                  <a:t>Vision &amp; Recognition</a:t>
                </a:r>
              </a:p>
            </p:txBody>
          </p:sp>
        </p:grpSp>
      </p:grpSp>
      <p:pic>
        <p:nvPicPr>
          <p:cNvPr id="69" name="Picture 68">
            <a:extLst>
              <a:ext uri="{FF2B5EF4-FFF2-40B4-BE49-F238E27FC236}">
                <a16:creationId xmlns:a16="http://schemas.microsoft.com/office/drawing/2014/main" id="{D7BFA550-2289-4652-BC4A-0C78149F4266}"/>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64699" y="8371235"/>
            <a:ext cx="1447781" cy="3365576"/>
          </a:xfrm>
          <a:prstGeom prst="rect">
            <a:avLst/>
          </a:prstGeom>
        </p:spPr>
      </p:pic>
      <p:sp>
        <p:nvSpPr>
          <p:cNvPr id="98" name="Arrow: Chevron 97">
            <a:extLst>
              <a:ext uri="{FF2B5EF4-FFF2-40B4-BE49-F238E27FC236}">
                <a16:creationId xmlns:a16="http://schemas.microsoft.com/office/drawing/2014/main" id="{B71DA30D-D0E2-414E-90DF-42347EF459FE}"/>
              </a:ext>
            </a:extLst>
          </p:cNvPr>
          <p:cNvSpPr/>
          <p:nvPr/>
        </p:nvSpPr>
        <p:spPr>
          <a:xfrm>
            <a:off x="829296" y="22340787"/>
            <a:ext cx="1964967" cy="720000"/>
          </a:xfrm>
          <a:prstGeom prst="chevron">
            <a:avLst>
              <a:gd name="adj" fmla="val 43705"/>
            </a:avLst>
          </a:prstGeom>
          <a:solidFill>
            <a:srgbClr val="FFAB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800" dirty="0">
              <a:solidFill>
                <a:schemeClr val="tx1"/>
              </a:solidFill>
            </a:endParaRPr>
          </a:p>
        </p:txBody>
      </p:sp>
      <p:sp>
        <p:nvSpPr>
          <p:cNvPr id="99" name="TextBox 98">
            <a:extLst>
              <a:ext uri="{FF2B5EF4-FFF2-40B4-BE49-F238E27FC236}">
                <a16:creationId xmlns:a16="http://schemas.microsoft.com/office/drawing/2014/main" id="{9AE9418B-08E5-47C8-8445-D72A082A489D}"/>
              </a:ext>
            </a:extLst>
          </p:cNvPr>
          <p:cNvSpPr txBox="1"/>
          <p:nvPr/>
        </p:nvSpPr>
        <p:spPr>
          <a:xfrm>
            <a:off x="1173088" y="22395683"/>
            <a:ext cx="1322455" cy="646331"/>
          </a:xfrm>
          <a:prstGeom prst="rect">
            <a:avLst/>
          </a:prstGeom>
          <a:noFill/>
        </p:spPr>
        <p:txBody>
          <a:bodyPr wrap="square" rtlCol="0">
            <a:spAutoFit/>
          </a:bodyPr>
          <a:lstStyle/>
          <a:p>
            <a:pPr algn="ctr"/>
            <a:r>
              <a:rPr lang="en-SG" sz="1800" b="1" dirty="0">
                <a:latin typeface="Helvetica 45 Light" panose="020B0500000000000000" pitchFamily="34" charset="0"/>
                <a:cs typeface="Arial" panose="020B0604020202020204" pitchFamily="34" charset="0"/>
              </a:rPr>
              <a:t>Movement &amp; Tracking</a:t>
            </a:r>
          </a:p>
        </p:txBody>
      </p:sp>
      <p:sp>
        <p:nvSpPr>
          <p:cNvPr id="103" name="Arrow: Chevron 102">
            <a:extLst>
              <a:ext uri="{FF2B5EF4-FFF2-40B4-BE49-F238E27FC236}">
                <a16:creationId xmlns:a16="http://schemas.microsoft.com/office/drawing/2014/main" id="{862BB50A-1B0D-4427-B655-FC685456D33F}"/>
              </a:ext>
            </a:extLst>
          </p:cNvPr>
          <p:cNvSpPr/>
          <p:nvPr/>
        </p:nvSpPr>
        <p:spPr>
          <a:xfrm>
            <a:off x="2499683" y="22340787"/>
            <a:ext cx="1964967" cy="720000"/>
          </a:xfrm>
          <a:prstGeom prst="chevron">
            <a:avLst>
              <a:gd name="adj" fmla="val 43705"/>
            </a:avLst>
          </a:prstGeom>
          <a:solidFill>
            <a:srgbClr val="FABD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800" dirty="0">
              <a:solidFill>
                <a:schemeClr val="tx1"/>
              </a:solidFill>
            </a:endParaRPr>
          </a:p>
        </p:txBody>
      </p:sp>
      <p:sp>
        <p:nvSpPr>
          <p:cNvPr id="104" name="TextBox 103">
            <a:extLst>
              <a:ext uri="{FF2B5EF4-FFF2-40B4-BE49-F238E27FC236}">
                <a16:creationId xmlns:a16="http://schemas.microsoft.com/office/drawing/2014/main" id="{3126B573-D2BE-47BA-9247-6432DF64E703}"/>
              </a:ext>
            </a:extLst>
          </p:cNvPr>
          <p:cNvSpPr txBox="1"/>
          <p:nvPr/>
        </p:nvSpPr>
        <p:spPr>
          <a:xfrm>
            <a:off x="2859895" y="22395682"/>
            <a:ext cx="1322455" cy="646331"/>
          </a:xfrm>
          <a:prstGeom prst="rect">
            <a:avLst/>
          </a:prstGeom>
          <a:noFill/>
        </p:spPr>
        <p:txBody>
          <a:bodyPr wrap="square" rtlCol="0">
            <a:spAutoFit/>
          </a:bodyPr>
          <a:lstStyle/>
          <a:p>
            <a:pPr algn="ctr"/>
            <a:r>
              <a:rPr lang="en-SG" sz="1800" b="1" dirty="0">
                <a:latin typeface="Helvetica 45 Light" panose="020B0500000000000000" pitchFamily="34" charset="0"/>
                <a:cs typeface="Arial" panose="020B0604020202020204" pitchFamily="34" charset="0"/>
              </a:rPr>
              <a:t>Obstacle Navigation</a:t>
            </a:r>
          </a:p>
        </p:txBody>
      </p:sp>
      <p:sp>
        <p:nvSpPr>
          <p:cNvPr id="106" name="Arrow: Chevron 105">
            <a:extLst>
              <a:ext uri="{FF2B5EF4-FFF2-40B4-BE49-F238E27FC236}">
                <a16:creationId xmlns:a16="http://schemas.microsoft.com/office/drawing/2014/main" id="{06738810-385F-44F6-B19F-0D4270FDF649}"/>
              </a:ext>
            </a:extLst>
          </p:cNvPr>
          <p:cNvSpPr/>
          <p:nvPr/>
        </p:nvSpPr>
        <p:spPr>
          <a:xfrm>
            <a:off x="4167081" y="22340787"/>
            <a:ext cx="2196140" cy="720000"/>
          </a:xfrm>
          <a:prstGeom prst="chevron">
            <a:avLst>
              <a:gd name="adj" fmla="val 43705"/>
            </a:avLst>
          </a:prstGeom>
          <a:solidFill>
            <a:srgbClr val="FFFF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800" dirty="0">
              <a:solidFill>
                <a:schemeClr val="tx1"/>
              </a:solidFill>
            </a:endParaRPr>
          </a:p>
        </p:txBody>
      </p:sp>
      <p:sp>
        <p:nvSpPr>
          <p:cNvPr id="107" name="TextBox 106">
            <a:extLst>
              <a:ext uri="{FF2B5EF4-FFF2-40B4-BE49-F238E27FC236}">
                <a16:creationId xmlns:a16="http://schemas.microsoft.com/office/drawing/2014/main" id="{18733D9E-AEE4-4AA0-A8C9-A2088CF88705}"/>
              </a:ext>
            </a:extLst>
          </p:cNvPr>
          <p:cNvSpPr txBox="1"/>
          <p:nvPr/>
        </p:nvSpPr>
        <p:spPr>
          <a:xfrm>
            <a:off x="4310432" y="22395683"/>
            <a:ext cx="2026153" cy="646331"/>
          </a:xfrm>
          <a:prstGeom prst="rect">
            <a:avLst/>
          </a:prstGeom>
          <a:noFill/>
        </p:spPr>
        <p:txBody>
          <a:bodyPr wrap="square" rtlCol="0">
            <a:spAutoFit/>
          </a:bodyPr>
          <a:lstStyle/>
          <a:p>
            <a:pPr algn="ctr"/>
            <a:r>
              <a:rPr lang="en-SG" sz="1800" b="1" dirty="0">
                <a:latin typeface="Helvetica 45 Light" panose="020B0500000000000000" pitchFamily="34" charset="0"/>
                <a:cs typeface="Arial" panose="020B0604020202020204" pitchFamily="34" charset="0"/>
              </a:rPr>
              <a:t>Camera &amp; Face Detection</a:t>
            </a:r>
          </a:p>
        </p:txBody>
      </p:sp>
      <p:sp>
        <p:nvSpPr>
          <p:cNvPr id="109" name="Arrow: Chevron 108">
            <a:extLst>
              <a:ext uri="{FF2B5EF4-FFF2-40B4-BE49-F238E27FC236}">
                <a16:creationId xmlns:a16="http://schemas.microsoft.com/office/drawing/2014/main" id="{FC258BFD-0DDD-4B38-91A8-597CB57E6DF5}"/>
              </a:ext>
            </a:extLst>
          </p:cNvPr>
          <p:cNvSpPr/>
          <p:nvPr/>
        </p:nvSpPr>
        <p:spPr>
          <a:xfrm>
            <a:off x="6053478" y="22340787"/>
            <a:ext cx="2003496" cy="720000"/>
          </a:xfrm>
          <a:prstGeom prst="chevron">
            <a:avLst>
              <a:gd name="adj" fmla="val 43705"/>
            </a:avLst>
          </a:prstGeom>
          <a:solidFill>
            <a:srgbClr val="9FFF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800" dirty="0">
              <a:solidFill>
                <a:schemeClr val="tx1"/>
              </a:solidFill>
            </a:endParaRPr>
          </a:p>
        </p:txBody>
      </p:sp>
      <p:sp>
        <p:nvSpPr>
          <p:cNvPr id="110" name="TextBox 109">
            <a:extLst>
              <a:ext uri="{FF2B5EF4-FFF2-40B4-BE49-F238E27FC236}">
                <a16:creationId xmlns:a16="http://schemas.microsoft.com/office/drawing/2014/main" id="{222B85E2-A83F-4273-9205-088404F5ECCB}"/>
              </a:ext>
            </a:extLst>
          </p:cNvPr>
          <p:cNvSpPr txBox="1"/>
          <p:nvPr/>
        </p:nvSpPr>
        <p:spPr>
          <a:xfrm>
            <a:off x="6092999" y="22395682"/>
            <a:ext cx="1961757" cy="646331"/>
          </a:xfrm>
          <a:prstGeom prst="rect">
            <a:avLst/>
          </a:prstGeom>
          <a:noFill/>
        </p:spPr>
        <p:txBody>
          <a:bodyPr wrap="square" rtlCol="0">
            <a:spAutoFit/>
          </a:bodyPr>
          <a:lstStyle/>
          <a:p>
            <a:pPr algn="ctr"/>
            <a:r>
              <a:rPr lang="en-SG" sz="1800" b="1" dirty="0">
                <a:latin typeface="Helvetica 45 Light" panose="020B0500000000000000" pitchFamily="34" charset="0"/>
                <a:cs typeface="Arial" panose="020B0604020202020204" pitchFamily="34" charset="0"/>
              </a:rPr>
              <a:t>Smartphone Comms.</a:t>
            </a:r>
          </a:p>
        </p:txBody>
      </p:sp>
      <p:sp>
        <p:nvSpPr>
          <p:cNvPr id="112" name="Arrow: Chevron 111">
            <a:extLst>
              <a:ext uri="{FF2B5EF4-FFF2-40B4-BE49-F238E27FC236}">
                <a16:creationId xmlns:a16="http://schemas.microsoft.com/office/drawing/2014/main" id="{720AA2E9-6B7C-4832-A88C-7950A9AE1571}"/>
              </a:ext>
            </a:extLst>
          </p:cNvPr>
          <p:cNvSpPr/>
          <p:nvPr/>
        </p:nvSpPr>
        <p:spPr>
          <a:xfrm>
            <a:off x="7753800" y="22340787"/>
            <a:ext cx="2003496" cy="720000"/>
          </a:xfrm>
          <a:prstGeom prst="chevron">
            <a:avLst>
              <a:gd name="adj" fmla="val 43705"/>
            </a:avLst>
          </a:prstGeom>
          <a:solidFill>
            <a:srgbClr val="A9C1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800" dirty="0">
              <a:solidFill>
                <a:schemeClr val="tx1"/>
              </a:solidFill>
            </a:endParaRPr>
          </a:p>
        </p:txBody>
      </p:sp>
      <p:sp>
        <p:nvSpPr>
          <p:cNvPr id="113" name="TextBox 112">
            <a:extLst>
              <a:ext uri="{FF2B5EF4-FFF2-40B4-BE49-F238E27FC236}">
                <a16:creationId xmlns:a16="http://schemas.microsoft.com/office/drawing/2014/main" id="{F8652852-9983-416A-AB2D-59DE89212BCF}"/>
              </a:ext>
            </a:extLst>
          </p:cNvPr>
          <p:cNvSpPr txBox="1"/>
          <p:nvPr/>
        </p:nvSpPr>
        <p:spPr>
          <a:xfrm>
            <a:off x="7780431" y="22395682"/>
            <a:ext cx="1970950" cy="646331"/>
          </a:xfrm>
          <a:prstGeom prst="rect">
            <a:avLst/>
          </a:prstGeom>
          <a:noFill/>
        </p:spPr>
        <p:txBody>
          <a:bodyPr wrap="square" rtlCol="0">
            <a:spAutoFit/>
          </a:bodyPr>
          <a:lstStyle/>
          <a:p>
            <a:pPr algn="ctr"/>
            <a:r>
              <a:rPr lang="en-SG" sz="1800" b="1" dirty="0">
                <a:latin typeface="Helvetica 45 Light" panose="020B0500000000000000" pitchFamily="34" charset="0"/>
                <a:cs typeface="Arial" panose="020B0604020202020204" pitchFamily="34" charset="0"/>
              </a:rPr>
              <a:t>Audio-Visual Comms.</a:t>
            </a:r>
          </a:p>
        </p:txBody>
      </p:sp>
      <p:sp>
        <p:nvSpPr>
          <p:cNvPr id="118" name="TextBox 117">
            <a:extLst>
              <a:ext uri="{FF2B5EF4-FFF2-40B4-BE49-F238E27FC236}">
                <a16:creationId xmlns:a16="http://schemas.microsoft.com/office/drawing/2014/main" id="{96A46DE1-E70D-4816-8834-F4BEBAB804B9}"/>
              </a:ext>
            </a:extLst>
          </p:cNvPr>
          <p:cNvSpPr txBox="1"/>
          <p:nvPr/>
        </p:nvSpPr>
        <p:spPr>
          <a:xfrm>
            <a:off x="798084" y="24068979"/>
            <a:ext cx="3070475" cy="707886"/>
          </a:xfrm>
          <a:prstGeom prst="rect">
            <a:avLst/>
          </a:prstGeom>
          <a:noFill/>
        </p:spPr>
        <p:txBody>
          <a:bodyPr wrap="square" rtlCol="0">
            <a:spAutoFit/>
          </a:bodyPr>
          <a:lstStyle/>
          <a:p>
            <a:r>
              <a:rPr lang="en-SG" sz="4000" b="1" dirty="0">
                <a:latin typeface="Arial" panose="020B0604020202020204" pitchFamily="34" charset="0"/>
                <a:cs typeface="Arial" panose="020B0604020202020204" pitchFamily="34" charset="0"/>
              </a:rPr>
              <a:t>Conclusion</a:t>
            </a:r>
          </a:p>
        </p:txBody>
      </p:sp>
      <p:grpSp>
        <p:nvGrpSpPr>
          <p:cNvPr id="119" name="Group 118">
            <a:extLst>
              <a:ext uri="{FF2B5EF4-FFF2-40B4-BE49-F238E27FC236}">
                <a16:creationId xmlns:a16="http://schemas.microsoft.com/office/drawing/2014/main" id="{79F9ACE1-B34F-4E3A-B022-6FD44F35CEBF}"/>
              </a:ext>
            </a:extLst>
          </p:cNvPr>
          <p:cNvGrpSpPr/>
          <p:nvPr/>
        </p:nvGrpSpPr>
        <p:grpSpPr>
          <a:xfrm>
            <a:off x="5148681" y="24581203"/>
            <a:ext cx="4386339" cy="2494109"/>
            <a:chOff x="1304544" y="3600925"/>
            <a:chExt cx="4584192" cy="2606610"/>
          </a:xfrm>
        </p:grpSpPr>
        <p:pic>
          <p:nvPicPr>
            <p:cNvPr id="120" name="Picture 119">
              <a:extLst>
                <a:ext uri="{FF2B5EF4-FFF2-40B4-BE49-F238E27FC236}">
                  <a16:creationId xmlns:a16="http://schemas.microsoft.com/office/drawing/2014/main" id="{ED8528D8-ACDF-49AC-A9DE-7E28D43BFAD2}"/>
                </a:ext>
              </a:extLst>
            </p:cNvPr>
            <p:cNvPicPr>
              <a:picLocks noChangeAspect="1"/>
            </p:cNvPicPr>
            <p:nvPr/>
          </p:nvPicPr>
          <p:blipFill rotWithShape="1">
            <a:blip r:embed="rId16"/>
            <a:srcRect l="60622" r="5955"/>
            <a:stretch/>
          </p:blipFill>
          <p:spPr>
            <a:xfrm>
              <a:off x="1304544" y="3600926"/>
              <a:ext cx="2292096" cy="2606609"/>
            </a:xfrm>
            <a:prstGeom prst="rect">
              <a:avLst/>
            </a:prstGeom>
          </p:spPr>
        </p:pic>
        <p:pic>
          <p:nvPicPr>
            <p:cNvPr id="121" name="Picture 120">
              <a:extLst>
                <a:ext uri="{FF2B5EF4-FFF2-40B4-BE49-F238E27FC236}">
                  <a16:creationId xmlns:a16="http://schemas.microsoft.com/office/drawing/2014/main" id="{BCB9C84D-2114-46CC-97BB-DB7C957CBFD4}"/>
                </a:ext>
              </a:extLst>
            </p:cNvPr>
            <p:cNvPicPr>
              <a:picLocks noChangeAspect="1"/>
            </p:cNvPicPr>
            <p:nvPr/>
          </p:nvPicPr>
          <p:blipFill rotWithShape="1">
            <a:blip r:embed="rId16"/>
            <a:srcRect r="66578"/>
            <a:stretch/>
          </p:blipFill>
          <p:spPr>
            <a:xfrm>
              <a:off x="3596640" y="3600925"/>
              <a:ext cx="2292096" cy="2606609"/>
            </a:xfrm>
            <a:prstGeom prst="rect">
              <a:avLst/>
            </a:prstGeom>
          </p:spPr>
        </p:pic>
        <p:sp>
          <p:nvSpPr>
            <p:cNvPr id="122" name="Rectangle 121">
              <a:extLst>
                <a:ext uri="{FF2B5EF4-FFF2-40B4-BE49-F238E27FC236}">
                  <a16:creationId xmlns:a16="http://schemas.microsoft.com/office/drawing/2014/main" id="{AD151F78-7E1C-49C4-91E9-9E2AF3F3AC61}"/>
                </a:ext>
              </a:extLst>
            </p:cNvPr>
            <p:cNvSpPr/>
            <p:nvPr/>
          </p:nvSpPr>
          <p:spPr>
            <a:xfrm>
              <a:off x="4236721" y="4177664"/>
              <a:ext cx="1097280" cy="1564767"/>
            </a:xfrm>
            <a:prstGeom prst="rect">
              <a:avLst/>
            </a:prstGeom>
            <a:noFill/>
            <a:ln w="25400">
              <a:solidFill>
                <a:srgbClr val="FF0000">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a:p>
          </p:txBody>
        </p:sp>
        <p:sp>
          <p:nvSpPr>
            <p:cNvPr id="123" name="Rectangle 122">
              <a:extLst>
                <a:ext uri="{FF2B5EF4-FFF2-40B4-BE49-F238E27FC236}">
                  <a16:creationId xmlns:a16="http://schemas.microsoft.com/office/drawing/2014/main" id="{62E1D986-9858-4FB6-B4B3-68F730D3723C}"/>
                </a:ext>
              </a:extLst>
            </p:cNvPr>
            <p:cNvSpPr/>
            <p:nvPr/>
          </p:nvSpPr>
          <p:spPr>
            <a:xfrm>
              <a:off x="4450461" y="4708017"/>
              <a:ext cx="225172" cy="138304"/>
            </a:xfrm>
            <a:prstGeom prst="rect">
              <a:avLst/>
            </a:prstGeom>
            <a:noFill/>
            <a:ln w="25400">
              <a:solidFill>
                <a:srgbClr val="00FF00">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a:p>
          </p:txBody>
        </p:sp>
        <p:sp>
          <p:nvSpPr>
            <p:cNvPr id="125" name="Rectangle 124">
              <a:extLst>
                <a:ext uri="{FF2B5EF4-FFF2-40B4-BE49-F238E27FC236}">
                  <a16:creationId xmlns:a16="http://schemas.microsoft.com/office/drawing/2014/main" id="{DF9B18CE-0950-4222-933D-FE1F62A41A78}"/>
                </a:ext>
              </a:extLst>
            </p:cNvPr>
            <p:cNvSpPr/>
            <p:nvPr/>
          </p:nvSpPr>
          <p:spPr>
            <a:xfrm>
              <a:off x="4919853" y="4708017"/>
              <a:ext cx="225172" cy="138304"/>
            </a:xfrm>
            <a:prstGeom prst="rect">
              <a:avLst/>
            </a:prstGeom>
            <a:noFill/>
            <a:ln w="25400">
              <a:solidFill>
                <a:srgbClr val="00FF00">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00"/>
            </a:p>
          </p:txBody>
        </p:sp>
      </p:grpSp>
      <p:sp>
        <p:nvSpPr>
          <p:cNvPr id="126" name="TextBox 125">
            <a:extLst>
              <a:ext uri="{FF2B5EF4-FFF2-40B4-BE49-F238E27FC236}">
                <a16:creationId xmlns:a16="http://schemas.microsoft.com/office/drawing/2014/main" id="{44331AC2-249D-4BEF-933A-6D6F6912644E}"/>
              </a:ext>
            </a:extLst>
          </p:cNvPr>
          <p:cNvSpPr txBox="1"/>
          <p:nvPr/>
        </p:nvSpPr>
        <p:spPr>
          <a:xfrm>
            <a:off x="809220" y="24830865"/>
            <a:ext cx="4306635" cy="2677656"/>
          </a:xfrm>
          <a:prstGeom prst="rect">
            <a:avLst/>
          </a:prstGeom>
          <a:noFill/>
        </p:spPr>
        <p:txBody>
          <a:bodyPr wrap="square" rtlCol="0">
            <a:spAutoFit/>
          </a:bodyPr>
          <a:lstStyle/>
          <a:p>
            <a:r>
              <a:rPr lang="en-SG" sz="2800" dirty="0">
                <a:latin typeface="Helvetica 45 Light" panose="020B0500000000000000" pitchFamily="34" charset="0"/>
                <a:cs typeface="Arial" panose="020B0604020202020204" pitchFamily="34" charset="0"/>
              </a:rPr>
              <a:t>Preliminary work shows that rapid facial recognition and personalization is feasible with more economically-priced hardware.</a:t>
            </a:r>
          </a:p>
        </p:txBody>
      </p:sp>
      <p:sp>
        <p:nvSpPr>
          <p:cNvPr id="101" name="Rectangle 100">
            <a:extLst>
              <a:ext uri="{FF2B5EF4-FFF2-40B4-BE49-F238E27FC236}">
                <a16:creationId xmlns:a16="http://schemas.microsoft.com/office/drawing/2014/main" id="{7CB02192-EB80-45BB-8BAC-EC1D1EDE39B3}"/>
              </a:ext>
            </a:extLst>
          </p:cNvPr>
          <p:cNvSpPr/>
          <p:nvPr/>
        </p:nvSpPr>
        <p:spPr>
          <a:xfrm>
            <a:off x="756297" y="27435352"/>
            <a:ext cx="8811815" cy="954107"/>
          </a:xfrm>
          <a:prstGeom prst="rect">
            <a:avLst/>
          </a:prstGeom>
        </p:spPr>
        <p:txBody>
          <a:bodyPr wrap="square">
            <a:spAutoFit/>
          </a:bodyPr>
          <a:lstStyle/>
          <a:p>
            <a:r>
              <a:rPr lang="en-SG" sz="2800" dirty="0">
                <a:latin typeface="Helvetica 45 Light" panose="020B0500000000000000" pitchFamily="34" charset="0"/>
                <a:cs typeface="Arial" panose="020B0604020202020204" pitchFamily="34" charset="0"/>
              </a:rPr>
              <a:t>This enables an affordable solution to the mass-market demand for affective computing.</a:t>
            </a:r>
          </a:p>
        </p:txBody>
      </p:sp>
      <p:sp>
        <p:nvSpPr>
          <p:cNvPr id="128" name="TextBox 127">
            <a:extLst>
              <a:ext uri="{FF2B5EF4-FFF2-40B4-BE49-F238E27FC236}">
                <a16:creationId xmlns:a16="http://schemas.microsoft.com/office/drawing/2014/main" id="{4D2E739A-DAC0-4D5B-8D83-119C8FBECC5A}"/>
              </a:ext>
            </a:extLst>
          </p:cNvPr>
          <p:cNvSpPr txBox="1"/>
          <p:nvPr/>
        </p:nvSpPr>
        <p:spPr>
          <a:xfrm>
            <a:off x="10951878" y="27233418"/>
            <a:ext cx="3070475" cy="553998"/>
          </a:xfrm>
          <a:prstGeom prst="rect">
            <a:avLst/>
          </a:prstGeom>
          <a:noFill/>
        </p:spPr>
        <p:txBody>
          <a:bodyPr wrap="square" rtlCol="0">
            <a:spAutoFit/>
          </a:bodyPr>
          <a:lstStyle/>
          <a:p>
            <a:r>
              <a:rPr lang="en-SG" sz="3000" b="1" dirty="0">
                <a:latin typeface="Arial" panose="020B0604020202020204" pitchFamily="34" charset="0"/>
                <a:cs typeface="Arial" panose="020B0604020202020204" pitchFamily="34" charset="0"/>
              </a:rPr>
              <a:t>References</a:t>
            </a:r>
          </a:p>
        </p:txBody>
      </p:sp>
      <p:sp>
        <p:nvSpPr>
          <p:cNvPr id="130" name="Rectangle: Rounded Corners 129">
            <a:extLst>
              <a:ext uri="{FF2B5EF4-FFF2-40B4-BE49-F238E27FC236}">
                <a16:creationId xmlns:a16="http://schemas.microsoft.com/office/drawing/2014/main" id="{5158A39D-332A-4EAB-B7A1-B2038DF5F10A}"/>
              </a:ext>
            </a:extLst>
          </p:cNvPr>
          <p:cNvSpPr/>
          <p:nvPr/>
        </p:nvSpPr>
        <p:spPr>
          <a:xfrm>
            <a:off x="10621392" y="25077091"/>
            <a:ext cx="10385735" cy="1812394"/>
          </a:xfrm>
          <a:prstGeom prst="roundRect">
            <a:avLst>
              <a:gd name="adj" fmla="val 22856"/>
            </a:avLst>
          </a:prstGeom>
          <a:solidFill>
            <a:srgbClr val="FFFF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1" name="TextBox 130">
            <a:extLst>
              <a:ext uri="{FF2B5EF4-FFF2-40B4-BE49-F238E27FC236}">
                <a16:creationId xmlns:a16="http://schemas.microsoft.com/office/drawing/2014/main" id="{3BD3EDAB-C73F-483F-B2B2-DE3E1732A6D0}"/>
              </a:ext>
            </a:extLst>
          </p:cNvPr>
          <p:cNvSpPr txBox="1"/>
          <p:nvPr/>
        </p:nvSpPr>
        <p:spPr>
          <a:xfrm>
            <a:off x="10765408" y="25725163"/>
            <a:ext cx="9832004" cy="954107"/>
          </a:xfrm>
          <a:prstGeom prst="rect">
            <a:avLst/>
          </a:prstGeom>
          <a:noFill/>
        </p:spPr>
        <p:txBody>
          <a:bodyPr wrap="square" rtlCol="0">
            <a:spAutoFit/>
          </a:bodyPr>
          <a:lstStyle/>
          <a:p>
            <a:pPr marL="457200" indent="-457200">
              <a:buFont typeface="Wingdings" panose="05000000000000000000" pitchFamily="2" charset="2"/>
              <a:buChar char="v"/>
            </a:pPr>
            <a:r>
              <a:rPr lang="en-SG" sz="2800" dirty="0">
                <a:latin typeface="Helvetica 45 Light" panose="020B0500000000000000" pitchFamily="34" charset="0"/>
                <a:cs typeface="Arial" panose="020B0604020202020204" pitchFamily="34" charset="0"/>
              </a:rPr>
              <a:t>Track sleep quality and other relevant health metrics.</a:t>
            </a:r>
          </a:p>
          <a:p>
            <a:pPr marL="457200" indent="-457200">
              <a:buFont typeface="Wingdings" panose="05000000000000000000" pitchFamily="2" charset="2"/>
              <a:buChar char="v"/>
            </a:pPr>
            <a:r>
              <a:rPr lang="en-SG" sz="2800" dirty="0">
                <a:latin typeface="Helvetica 45 Light" panose="020B0500000000000000" pitchFamily="34" charset="0"/>
                <a:cs typeface="Arial" panose="020B0604020202020204" pitchFamily="34" charset="0"/>
              </a:rPr>
              <a:t>Modify chassis to increase pet-like visual appeal.</a:t>
            </a:r>
          </a:p>
        </p:txBody>
      </p:sp>
      <p:sp>
        <p:nvSpPr>
          <p:cNvPr id="132" name="TextBox 131">
            <a:extLst>
              <a:ext uri="{FF2B5EF4-FFF2-40B4-BE49-F238E27FC236}">
                <a16:creationId xmlns:a16="http://schemas.microsoft.com/office/drawing/2014/main" id="{C478916E-B3AF-41B9-9A8A-325B62689C7D}"/>
              </a:ext>
            </a:extLst>
          </p:cNvPr>
          <p:cNvSpPr txBox="1"/>
          <p:nvPr/>
        </p:nvSpPr>
        <p:spPr>
          <a:xfrm>
            <a:off x="11053639" y="25149099"/>
            <a:ext cx="5544417" cy="707886"/>
          </a:xfrm>
          <a:prstGeom prst="rect">
            <a:avLst/>
          </a:prstGeom>
          <a:noFill/>
        </p:spPr>
        <p:txBody>
          <a:bodyPr wrap="square" rtlCol="0">
            <a:spAutoFit/>
          </a:bodyPr>
          <a:lstStyle/>
          <a:p>
            <a:r>
              <a:rPr lang="en-SG" sz="4000" b="1" dirty="0">
                <a:latin typeface="Arial" panose="020B0604020202020204" pitchFamily="34" charset="0"/>
                <a:cs typeface="Arial" panose="020B0604020202020204" pitchFamily="34" charset="0"/>
              </a:rPr>
              <a:t>Future Improvements</a:t>
            </a:r>
          </a:p>
        </p:txBody>
      </p:sp>
      <p:sp>
        <p:nvSpPr>
          <p:cNvPr id="114" name="Rectangle 113">
            <a:extLst>
              <a:ext uri="{FF2B5EF4-FFF2-40B4-BE49-F238E27FC236}">
                <a16:creationId xmlns:a16="http://schemas.microsoft.com/office/drawing/2014/main" id="{E9CDAFBB-1964-4E10-BBFE-B1BDF2F69D75}"/>
              </a:ext>
            </a:extLst>
          </p:cNvPr>
          <p:cNvSpPr/>
          <p:nvPr/>
        </p:nvSpPr>
        <p:spPr>
          <a:xfrm>
            <a:off x="9469264" y="14852095"/>
            <a:ext cx="1590427" cy="769347"/>
          </a:xfrm>
          <a:prstGeom prst="rect">
            <a:avLst/>
          </a:prstGeom>
          <a:solidFill>
            <a:srgbClr val="FFFF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4" name="Rectangle 133">
            <a:extLst>
              <a:ext uri="{FF2B5EF4-FFF2-40B4-BE49-F238E27FC236}">
                <a16:creationId xmlns:a16="http://schemas.microsoft.com/office/drawing/2014/main" id="{E93E3999-AC90-4C5B-AF51-C66BF2B418F0}"/>
              </a:ext>
            </a:extLst>
          </p:cNvPr>
          <p:cNvSpPr/>
          <p:nvPr/>
        </p:nvSpPr>
        <p:spPr>
          <a:xfrm>
            <a:off x="10000160" y="25581147"/>
            <a:ext cx="693240" cy="670657"/>
          </a:xfrm>
          <a:prstGeom prst="rect">
            <a:avLst/>
          </a:prstGeom>
          <a:solidFill>
            <a:srgbClr val="FFFF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5" name="Rectangle 134">
            <a:extLst>
              <a:ext uri="{FF2B5EF4-FFF2-40B4-BE49-F238E27FC236}">
                <a16:creationId xmlns:a16="http://schemas.microsoft.com/office/drawing/2014/main" id="{6D3F04CD-5FD5-4C8C-8FD9-014BF384F991}"/>
              </a:ext>
            </a:extLst>
          </p:cNvPr>
          <p:cNvSpPr/>
          <p:nvPr/>
        </p:nvSpPr>
        <p:spPr>
          <a:xfrm rot="19800000">
            <a:off x="9772871" y="23960791"/>
            <a:ext cx="1203610" cy="625637"/>
          </a:xfrm>
          <a:prstGeom prst="rect">
            <a:avLst/>
          </a:prstGeom>
          <a:solidFill>
            <a:srgbClr val="FFFF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6" name="Rectangle 135">
            <a:extLst>
              <a:ext uri="{FF2B5EF4-FFF2-40B4-BE49-F238E27FC236}">
                <a16:creationId xmlns:a16="http://schemas.microsoft.com/office/drawing/2014/main" id="{CD5AEED3-FA9C-4E1D-9E8B-89C3BD6DBD41}"/>
              </a:ext>
            </a:extLst>
          </p:cNvPr>
          <p:cNvSpPr/>
          <p:nvPr/>
        </p:nvSpPr>
        <p:spPr>
          <a:xfrm>
            <a:off x="9257916" y="19575510"/>
            <a:ext cx="1590427" cy="863876"/>
          </a:xfrm>
          <a:prstGeom prst="rect">
            <a:avLst/>
          </a:prstGeom>
          <a:solidFill>
            <a:srgbClr val="FFFF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7" name="Rectangle 136">
            <a:extLst>
              <a:ext uri="{FF2B5EF4-FFF2-40B4-BE49-F238E27FC236}">
                <a16:creationId xmlns:a16="http://schemas.microsoft.com/office/drawing/2014/main" id="{8EB15BAD-DC33-44D5-8059-2B455F9878D3}"/>
              </a:ext>
            </a:extLst>
          </p:cNvPr>
          <p:cNvSpPr/>
          <p:nvPr/>
        </p:nvSpPr>
        <p:spPr>
          <a:xfrm>
            <a:off x="3706813" y="12733593"/>
            <a:ext cx="7199447" cy="643893"/>
          </a:xfrm>
          <a:prstGeom prst="rect">
            <a:avLst/>
          </a:prstGeom>
          <a:solidFill>
            <a:srgbClr val="FFFF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8" name="Rectangle 137">
            <a:extLst>
              <a:ext uri="{FF2B5EF4-FFF2-40B4-BE49-F238E27FC236}">
                <a16:creationId xmlns:a16="http://schemas.microsoft.com/office/drawing/2014/main" id="{3ECA5118-10BF-4057-ACDC-3011B77EA80A}"/>
              </a:ext>
            </a:extLst>
          </p:cNvPr>
          <p:cNvSpPr/>
          <p:nvPr/>
        </p:nvSpPr>
        <p:spPr>
          <a:xfrm rot="16200000">
            <a:off x="2837178" y="11973588"/>
            <a:ext cx="513359" cy="653469"/>
          </a:xfrm>
          <a:prstGeom prst="rect">
            <a:avLst/>
          </a:prstGeom>
          <a:solidFill>
            <a:srgbClr val="FFFF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3" name="Rectangle 142">
            <a:extLst>
              <a:ext uri="{FF2B5EF4-FFF2-40B4-BE49-F238E27FC236}">
                <a16:creationId xmlns:a16="http://schemas.microsoft.com/office/drawing/2014/main" id="{1AB35126-068B-4A52-8EF8-B14C740693F9}"/>
              </a:ext>
            </a:extLst>
          </p:cNvPr>
          <p:cNvSpPr/>
          <p:nvPr/>
        </p:nvSpPr>
        <p:spPr>
          <a:xfrm>
            <a:off x="3424194" y="12091109"/>
            <a:ext cx="2501438" cy="409306"/>
          </a:xfrm>
          <a:prstGeom prst="rect">
            <a:avLst/>
          </a:prstGeom>
          <a:solidFill>
            <a:srgbClr val="B6E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6" name="Rectangle 145">
            <a:extLst>
              <a:ext uri="{FF2B5EF4-FFF2-40B4-BE49-F238E27FC236}">
                <a16:creationId xmlns:a16="http://schemas.microsoft.com/office/drawing/2014/main" id="{B4DA54C1-27E7-42EA-B31A-29FEC66427E5}"/>
              </a:ext>
            </a:extLst>
          </p:cNvPr>
          <p:cNvSpPr/>
          <p:nvPr/>
        </p:nvSpPr>
        <p:spPr>
          <a:xfrm>
            <a:off x="3727466" y="12208837"/>
            <a:ext cx="2501438" cy="513358"/>
          </a:xfrm>
          <a:prstGeom prst="rect">
            <a:avLst/>
          </a:prstGeom>
          <a:solidFill>
            <a:srgbClr val="B6E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8" name="Picture 2" descr="Image result for mbot cartoon">
            <a:extLst>
              <a:ext uri="{FF2B5EF4-FFF2-40B4-BE49-F238E27FC236}">
                <a16:creationId xmlns:a16="http://schemas.microsoft.com/office/drawing/2014/main" id="{9293705D-A93D-4748-909D-1BE50F023FD0}"/>
              </a:ext>
            </a:extLst>
          </p:cNvPr>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l="3029" t="25591" r="10280" b="20510"/>
          <a:stretch/>
        </p:blipFill>
        <p:spPr bwMode="auto">
          <a:xfrm flipH="1">
            <a:off x="4428704" y="12278933"/>
            <a:ext cx="1570799" cy="976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934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7D68A5915C9D1409899F494F0ED9BDD" ma:contentTypeVersion="1" ma:contentTypeDescription="Create a new document." ma:contentTypeScope="" ma:versionID="67282701de1d7ae3857b79de6ddb704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FD8C4A-05AF-47FA-8977-00F7A977B6F5}">
  <ds:schemaRefs>
    <ds:schemaRef ds:uri="http://schemas.microsoft.com/sharepoint/v3/contenttype/forms"/>
  </ds:schemaRefs>
</ds:datastoreItem>
</file>

<file path=customXml/itemProps2.xml><?xml version="1.0" encoding="utf-8"?>
<ds:datastoreItem xmlns:ds="http://schemas.openxmlformats.org/officeDocument/2006/customXml" ds:itemID="{E189E708-B13C-4F36-BA33-81092694155D}">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www.w3.org/XML/1998/namespace"/>
  </ds:schemaRefs>
</ds:datastoreItem>
</file>

<file path=customXml/itemProps3.xml><?xml version="1.0" encoding="utf-8"?>
<ds:datastoreItem xmlns:ds="http://schemas.openxmlformats.org/officeDocument/2006/customXml" ds:itemID="{8F3D7827-6582-44E5-B80C-61E961F7F0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493</TotalTime>
  <Words>463</Words>
  <Application>Microsoft Office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Helvetica 45 Light</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Biying</dc:creator>
  <cp:lastModifiedBy>#TIMOTHY LOW JING HAEN#</cp:lastModifiedBy>
  <cp:revision>71</cp:revision>
  <dcterms:created xsi:type="dcterms:W3CDTF">2014-02-10T03:35:30Z</dcterms:created>
  <dcterms:modified xsi:type="dcterms:W3CDTF">2019-12-31T08:09:45Z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0x010100F7D68A5915C9D1409899F494F0ED9BDD</vt:lpwstr>
  </property>
</Properties>
</file>