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Poppins" panose="020B0502040204020203"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65F5DFD-9A8B-4924-A307-57C70264257D}">
  <a:tblStyle styleId="{A65F5DFD-9A8B-4924-A307-57C7026425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3" d="100"/>
          <a:sy n="133" d="100"/>
        </p:scale>
        <p:origin x="906"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Ladies and gentlemen, representatives of the South Korean Ministry of Health and Welfare, welcome, and thank you for joining us today. We at the University of Edinburgh have spent the past 10 weeks analysing data regarding Korean mental health care provision. This evening, we will share some of our key data-driven insights and evidence-based recommendations, which we believe will benefit both Korean mental health service users AND the Ministry of Health and Welfare.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6a87d6ffe0_0_8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6a87d6ffe0_0_8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96cde4fb7c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96cde4fb7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solidFill>
                  <a:schemeClr val="dk1"/>
                </a:solidFill>
              </a:rPr>
              <a:t>We will begin with this figure, which demonstrates one of of our key findings.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This graph represents the average length of stay for mental health admissions across countries in the OECD - that is, the Organisation for Economic Co-operation and Development. Across the last five years of available data, Korea has had by far the longest mental health admissions, with an average length of stay of over six months.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For reference, this is almost 4 times higher than the next longest psychiatric admissions, which are found in Spain. Belgium had the shortest stays, lasting barely over a week. With 33 other countries in the data set having an average length of stay between 9 and 60 days, Korea’s 200 day admissions are a clear outlier.</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GB">
                <a:solidFill>
                  <a:schemeClr val="dk1"/>
                </a:solidFill>
              </a:rPr>
              <a:t>Such long admissions could mean one of two things - either the patients need prolonged, intensive treatment because of how unwell they are; or, they don’t need such long admissions, and something is going wrong which keeps them in hospital inappropriately. [text box] Either explanation would suggest a crisis brewing in Korean mental health care which we cannot afford to ignore.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457200" lvl="0" indent="-298450" algn="l" rtl="0">
              <a:spcBef>
                <a:spcPts val="0"/>
              </a:spcBef>
              <a:spcAft>
                <a:spcPts val="0"/>
              </a:spcAft>
              <a:buSzPts val="1100"/>
              <a:buChar char="-"/>
            </a:pPr>
            <a:r>
              <a:rPr lang="en-GB"/>
              <a:t>Whilst other countries have been improving on developing and implementing care in mental health-&gt; SK is still high at its current levels and isn’t changing for the better </a:t>
            </a:r>
            <a:endParaRPr/>
          </a:p>
          <a:p>
            <a:pPr marL="457200" lvl="0" indent="-298450" algn="l" rtl="0">
              <a:spcBef>
                <a:spcPts val="0"/>
              </a:spcBef>
              <a:spcAft>
                <a:spcPts val="0"/>
              </a:spcAft>
              <a:buSzPts val="1100"/>
              <a:buChar char="-"/>
            </a:pPr>
            <a:r>
              <a:rPr lang="en-GB"/>
              <a:t>Significantly higher LoS of all time </a:t>
            </a:r>
            <a:endParaRPr/>
          </a:p>
          <a:p>
            <a:pPr marL="457200" lvl="0" indent="-298450" algn="l" rtl="0">
              <a:spcBef>
                <a:spcPts val="0"/>
              </a:spcBef>
              <a:spcAft>
                <a:spcPts val="0"/>
              </a:spcAft>
              <a:buSzPts val="1100"/>
              <a:buChar char="-"/>
            </a:pPr>
            <a:r>
              <a:rPr lang="en-GB"/>
              <a:t>Accompanied by also significantly higher suicide rate </a:t>
            </a:r>
            <a:endParaRPr/>
          </a:p>
          <a:p>
            <a:pPr marL="457200" lvl="0" indent="-298450" algn="l" rtl="0">
              <a:spcBef>
                <a:spcPts val="0"/>
              </a:spcBef>
              <a:spcAft>
                <a:spcPts val="0"/>
              </a:spcAft>
              <a:buSzPts val="1100"/>
              <a:buChar char="-"/>
            </a:pPr>
            <a:r>
              <a:rPr lang="en-GB"/>
              <a:t>Leading us to address that there is a mental health crisis in SK-&gt; why we are here presenting to the Ministry of Health and Welfare of South Korea and concern cannot be ignored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8d17fc3fa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8d17fc3fa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a:solidFill>
                  <a:schemeClr val="dk1"/>
                </a:solidFill>
              </a:rPr>
              <a:t>Why mental health:</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Rising at 13%</a:t>
            </a: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WHO</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increasing acknowledgement of the important role mental health plays in achieving global development goals-&gt; Sustainable Development Goals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Link between mental and physical health with its impact is at its clearest </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Depression is one of the leading causes of disability</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Suicide is the fourth leading cause of death among 15-29-year-olds. </a:t>
            </a:r>
            <a:endParaRPr>
              <a:solidFill>
                <a:schemeClr val="dk1"/>
              </a:solidFill>
            </a:endParaRPr>
          </a:p>
          <a:p>
            <a:pPr marL="914400" lvl="1" indent="-298450" algn="l" rtl="0">
              <a:spcBef>
                <a:spcPts val="0"/>
              </a:spcBef>
              <a:spcAft>
                <a:spcPts val="0"/>
              </a:spcAft>
              <a:buClr>
                <a:schemeClr val="dk1"/>
              </a:buClr>
              <a:buSzPts val="1100"/>
              <a:buChar char="-"/>
            </a:pPr>
            <a:r>
              <a:rPr lang="en-GB">
                <a:solidFill>
                  <a:schemeClr val="dk1"/>
                </a:solidFill>
              </a:rPr>
              <a:t>People with severe mental health conditions die prematurely – as much as two decades early – due to preventable physical conditions</a:t>
            </a:r>
            <a:endParaRPr>
              <a:solidFill>
                <a:schemeClr val="dk1"/>
              </a:solidFill>
            </a:endParaRPr>
          </a:p>
          <a:p>
            <a:pPr marL="457200" lvl="0" indent="-298450" algn="l" rtl="0">
              <a:spcBef>
                <a:spcPts val="0"/>
              </a:spcBef>
              <a:spcAft>
                <a:spcPts val="0"/>
              </a:spcAft>
              <a:buClr>
                <a:schemeClr val="dk1"/>
              </a:buClr>
              <a:buSzPts val="1100"/>
              <a:buChar char="-"/>
            </a:pPr>
            <a:r>
              <a:rPr lang="en-GB">
                <a:solidFill>
                  <a:schemeClr val="dk1"/>
                </a:solidFill>
              </a:rPr>
              <a:t>Remains gap between people needing care and those with access to care remains substantial. </a:t>
            </a:r>
            <a:endParaRPr>
              <a:solidFill>
                <a:schemeClr val="dk1"/>
              </a:solidFill>
            </a:endParaRPr>
          </a:p>
          <a:p>
            <a:pPr marL="457200" lvl="0" indent="0" algn="l" rtl="0">
              <a:spcBef>
                <a:spcPts val="0"/>
              </a:spcBef>
              <a:spcAft>
                <a:spcPts val="0"/>
              </a:spcAft>
              <a:buClr>
                <a:schemeClr val="dk1"/>
              </a:buClr>
              <a:buSzPts val="1100"/>
              <a:buFont typeface="Arial"/>
              <a:buNone/>
            </a:pPr>
            <a:r>
              <a:rPr lang="en-GB">
                <a:solidFill>
                  <a:schemeClr val="dk1"/>
                </a:solidFill>
              </a:rPr>
              <a:t>-&gt; need to increase investment and know where </a:t>
            </a:r>
            <a:endParaRPr>
              <a:solidFill>
                <a:schemeClr val="dk1"/>
              </a:solidFill>
            </a:endParaRPr>
          </a:p>
          <a:p>
            <a:pPr marL="45720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GB">
                <a:solidFill>
                  <a:schemeClr val="dk1"/>
                </a:solidFill>
              </a:rPr>
              <a:t>= with DDI- can identify this gap and examine where further in investment needed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96cde4fb7c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196cde4fb7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Char char="-"/>
            </a:pPr>
            <a:r>
              <a:rPr lang="en-GB">
                <a:solidFill>
                  <a:schemeClr val="dk1"/>
                </a:solidFill>
                <a:highlight>
                  <a:srgbClr val="FFFFFF"/>
                </a:highlight>
              </a:rPr>
              <a:t>The mental health R&amp;D funding in Korea only accounts for 2.7 % of total funding on R&amp;D, compare to US which has approximately  9.8  %  of  total funding on R&amp;D</a:t>
            </a:r>
            <a:endParaRPr>
              <a:solidFill>
                <a:schemeClr val="dk1"/>
              </a:solidFill>
              <a:highlight>
                <a:srgbClr val="FFFFFF"/>
              </a:highlight>
            </a:endParaRPr>
          </a:p>
          <a:p>
            <a:pPr marL="457200" lvl="0" indent="-307975" algn="l" rtl="0">
              <a:spcBef>
                <a:spcPts val="0"/>
              </a:spcBef>
              <a:spcAft>
                <a:spcPts val="0"/>
              </a:spcAft>
              <a:buClr>
                <a:schemeClr val="dk1"/>
              </a:buClr>
              <a:buSzPts val="1250"/>
              <a:buFont typeface="Times New Roman"/>
              <a:buChar char="-"/>
            </a:pPr>
            <a:r>
              <a:rPr lang="en-GB">
                <a:solidFill>
                  <a:schemeClr val="dk1"/>
                </a:solidFill>
              </a:rPr>
              <a:t>The stigma toward psychiatric illness is so serious that most families are reluctant to take care of psychiatric patients at home or at a community health center (Lee et al., 1998).</a:t>
            </a:r>
            <a:endParaRPr sz="1250">
              <a:solidFill>
                <a:schemeClr val="dk1"/>
              </a:solidFill>
              <a:highlight>
                <a:srgbClr val="FFFFFF"/>
              </a:highlight>
              <a:latin typeface="Times New Roman"/>
              <a:ea typeface="Times New Roman"/>
              <a:cs typeface="Times New Roman"/>
              <a:sym typeface="Times New Roman"/>
            </a:endParaRPr>
          </a:p>
          <a:p>
            <a:pPr marL="457200" lvl="0" indent="-298450" algn="l" rtl="0">
              <a:lnSpc>
                <a:spcPct val="115000"/>
              </a:lnSpc>
              <a:spcBef>
                <a:spcPts val="0"/>
              </a:spcBef>
              <a:spcAft>
                <a:spcPts val="0"/>
              </a:spcAft>
              <a:buClr>
                <a:schemeClr val="dk1"/>
              </a:buClr>
              <a:buSzPts val="1100"/>
              <a:buFont typeface="Times New Roman"/>
              <a:buChar char="-"/>
            </a:pPr>
            <a:r>
              <a:rPr lang="en-GB">
                <a:solidFill>
                  <a:schemeClr val="dk1"/>
                </a:solidFill>
              </a:rPr>
              <a:t>Both the quantity and quality of healthcare are neither wellassessed nor well-managed.</a:t>
            </a:r>
            <a:endParaRPr>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96cde4fb7c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96cde4fb7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96cde4fb7c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196cde4fb7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Because the Korean family structure has changed from large families to small ones, fewer psychiatric patients receive care from their family members (Chung, W. et al., 2009).</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74f5f2037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74f5f2037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198cac42a52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198cac42a5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16a87d6ffe0_0_9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16a87d6ffe0_0_9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30049" y="895700"/>
            <a:ext cx="56478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GB" sz="3280" b="1">
                <a:solidFill>
                  <a:srgbClr val="6A6A6A"/>
                </a:solidFill>
                <a:latin typeface="Poppins"/>
                <a:ea typeface="Poppins"/>
                <a:cs typeface="Poppins"/>
                <a:sym typeface="Poppins"/>
              </a:rPr>
              <a:t>Data Driven Investigation into Mental Health in South Korea </a:t>
            </a:r>
            <a:endParaRPr sz="3280" b="1">
              <a:solidFill>
                <a:srgbClr val="6A6A6A"/>
              </a:solidFill>
              <a:latin typeface="Poppins"/>
              <a:ea typeface="Poppins"/>
              <a:cs typeface="Poppins"/>
              <a:sym typeface="Poppins"/>
            </a:endParaRPr>
          </a:p>
        </p:txBody>
      </p:sp>
      <p:sp>
        <p:nvSpPr>
          <p:cNvPr id="55" name="Google Shape;55;p13"/>
          <p:cNvSpPr txBox="1">
            <a:spLocks noGrp="1"/>
          </p:cNvSpPr>
          <p:nvPr>
            <p:ph type="subTitle" idx="1"/>
          </p:nvPr>
        </p:nvSpPr>
        <p:spPr>
          <a:xfrm>
            <a:off x="330050" y="2985250"/>
            <a:ext cx="56019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100">
                <a:latin typeface="Poppins"/>
                <a:ea typeface="Poppins"/>
                <a:cs typeface="Poppins"/>
                <a:sym typeface="Poppins"/>
              </a:rPr>
              <a:t>For the Ministry of Health and Welfare</a:t>
            </a:r>
            <a:endParaRPr sz="900">
              <a:latin typeface="Poppins"/>
              <a:ea typeface="Poppins"/>
              <a:cs typeface="Poppins"/>
              <a:sym typeface="Poppins"/>
            </a:endParaRPr>
          </a:p>
        </p:txBody>
      </p:sp>
      <p:sp>
        <p:nvSpPr>
          <p:cNvPr id="56" name="Google Shape;56;p13"/>
          <p:cNvSpPr txBox="1"/>
          <p:nvPr/>
        </p:nvSpPr>
        <p:spPr>
          <a:xfrm>
            <a:off x="247550" y="357575"/>
            <a:ext cx="27597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GB" sz="900">
                <a:solidFill>
                  <a:schemeClr val="dk2"/>
                </a:solidFill>
                <a:latin typeface="Poppins"/>
                <a:ea typeface="Poppins"/>
                <a:cs typeface="Poppins"/>
                <a:sym typeface="Poppins"/>
              </a:rPr>
              <a:t>Datathon Group Presentation</a:t>
            </a:r>
            <a:endParaRPr sz="900">
              <a:solidFill>
                <a:schemeClr val="dk2"/>
              </a:solidFill>
              <a:latin typeface="Poppins"/>
              <a:ea typeface="Poppins"/>
              <a:cs typeface="Poppins"/>
              <a:sym typeface="Poppins"/>
            </a:endParaRPr>
          </a:p>
          <a:p>
            <a:pPr marL="0" lvl="0" indent="0" algn="l" rtl="0">
              <a:spcBef>
                <a:spcPts val="0"/>
              </a:spcBef>
              <a:spcAft>
                <a:spcPts val="0"/>
              </a:spcAft>
              <a:buNone/>
            </a:pPr>
            <a:endParaRPr sz="1000"/>
          </a:p>
        </p:txBody>
      </p:sp>
      <p:sp>
        <p:nvSpPr>
          <p:cNvPr id="57" name="Google Shape;57;p13"/>
          <p:cNvSpPr txBox="1"/>
          <p:nvPr/>
        </p:nvSpPr>
        <p:spPr>
          <a:xfrm>
            <a:off x="7033725" y="434525"/>
            <a:ext cx="12645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900">
                <a:solidFill>
                  <a:schemeClr val="dk2"/>
                </a:solidFill>
                <a:latin typeface="Poppins"/>
                <a:ea typeface="Poppins"/>
                <a:cs typeface="Poppins"/>
                <a:sym typeface="Poppins"/>
              </a:rPr>
              <a:t>2</a:t>
            </a:r>
            <a:r>
              <a:rPr lang="en-GB" sz="900" baseline="30000">
                <a:solidFill>
                  <a:schemeClr val="dk2"/>
                </a:solidFill>
                <a:latin typeface="Poppins"/>
                <a:ea typeface="Poppins"/>
                <a:cs typeface="Poppins"/>
                <a:sym typeface="Poppins"/>
              </a:rPr>
              <a:t>nd </a:t>
            </a:r>
            <a:r>
              <a:rPr lang="en-GB" sz="900">
                <a:solidFill>
                  <a:schemeClr val="dk2"/>
                </a:solidFill>
                <a:latin typeface="Poppins"/>
                <a:ea typeface="Poppins"/>
                <a:cs typeface="Poppins"/>
                <a:sym typeface="Poppins"/>
              </a:rPr>
              <a:t>December 2022</a:t>
            </a:r>
            <a:endParaRPr sz="1000"/>
          </a:p>
        </p:txBody>
      </p:sp>
      <p:grpSp>
        <p:nvGrpSpPr>
          <p:cNvPr id="58" name="Google Shape;58;p13"/>
          <p:cNvGrpSpPr/>
          <p:nvPr/>
        </p:nvGrpSpPr>
        <p:grpSpPr>
          <a:xfrm>
            <a:off x="0" y="4727175"/>
            <a:ext cx="9144000" cy="416400"/>
            <a:chOff x="0" y="4727175"/>
            <a:chExt cx="9144000" cy="416400"/>
          </a:xfrm>
        </p:grpSpPr>
        <p:sp>
          <p:nvSpPr>
            <p:cNvPr id="59" name="Google Shape;59;p13"/>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0" name="Google Shape;60;p13"/>
            <p:cNvPicPr preferRelativeResize="0"/>
            <p:nvPr/>
          </p:nvPicPr>
          <p:blipFill>
            <a:blip r:embed="rId3">
              <a:alphaModFix/>
            </a:blip>
            <a:stretch>
              <a:fillRect/>
            </a:stretch>
          </p:blipFill>
          <p:spPr>
            <a:xfrm>
              <a:off x="247550" y="4751225"/>
              <a:ext cx="368275" cy="368275"/>
            </a:xfrm>
            <a:prstGeom prst="rect">
              <a:avLst/>
            </a:prstGeom>
            <a:noFill/>
            <a:ln>
              <a:noFill/>
            </a:ln>
          </p:spPr>
        </p:pic>
      </p:grpSp>
      <p:pic>
        <p:nvPicPr>
          <p:cNvPr id="61" name="Google Shape;61;p13"/>
          <p:cNvPicPr preferRelativeResize="0"/>
          <p:nvPr/>
        </p:nvPicPr>
        <p:blipFill rotWithShape="1">
          <a:blip r:embed="rId4">
            <a:alphaModFix/>
          </a:blip>
          <a:srcRect l="30844" r="21811"/>
          <a:stretch/>
        </p:blipFill>
        <p:spPr>
          <a:xfrm>
            <a:off x="6155050" y="1724750"/>
            <a:ext cx="2877499" cy="34187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2"/>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2"/>
          <p:cNvSpPr txBox="1"/>
          <p:nvPr/>
        </p:nvSpPr>
        <p:spPr>
          <a:xfrm>
            <a:off x="220050" y="256675"/>
            <a:ext cx="3449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Team contributions</a:t>
            </a:r>
            <a:endParaRPr sz="2500">
              <a:solidFill>
                <a:srgbClr val="6A6A6A"/>
              </a:solidFill>
              <a:latin typeface="Poppins"/>
              <a:ea typeface="Poppins"/>
              <a:cs typeface="Poppins"/>
              <a:sym typeface="Poppins"/>
            </a:endParaRPr>
          </a:p>
        </p:txBody>
      </p:sp>
      <p:grpSp>
        <p:nvGrpSpPr>
          <p:cNvPr id="307" name="Google Shape;307;p22"/>
          <p:cNvGrpSpPr/>
          <p:nvPr/>
        </p:nvGrpSpPr>
        <p:grpSpPr>
          <a:xfrm>
            <a:off x="651500" y="1563125"/>
            <a:ext cx="1178100" cy="2148175"/>
            <a:chOff x="651500" y="1811725"/>
            <a:chExt cx="1178100" cy="2148175"/>
          </a:xfrm>
        </p:grpSpPr>
        <p:pic>
          <p:nvPicPr>
            <p:cNvPr id="308" name="Google Shape;308;p22"/>
            <p:cNvPicPr preferRelativeResize="0"/>
            <p:nvPr/>
          </p:nvPicPr>
          <p:blipFill>
            <a:blip r:embed="rId3">
              <a:alphaModFix/>
            </a:blip>
            <a:stretch>
              <a:fillRect/>
            </a:stretch>
          </p:blipFill>
          <p:spPr>
            <a:xfrm>
              <a:off x="696325" y="1811725"/>
              <a:ext cx="1088700" cy="1088700"/>
            </a:xfrm>
            <a:prstGeom prst="rect">
              <a:avLst/>
            </a:prstGeom>
            <a:no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
          <p:nvSpPr>
            <p:cNvPr id="309" name="Google Shape;309;p22"/>
            <p:cNvSpPr txBox="1"/>
            <p:nvPr/>
          </p:nvSpPr>
          <p:spPr>
            <a:xfrm>
              <a:off x="651500" y="2953400"/>
              <a:ext cx="11781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a:solidFill>
                    <a:srgbClr val="337AB7"/>
                  </a:solidFill>
                  <a:latin typeface="Poppins"/>
                  <a:ea typeface="Poppins"/>
                  <a:cs typeface="Poppins"/>
                  <a:sym typeface="Poppins"/>
                </a:rPr>
                <a:t>Tim Old</a:t>
              </a:r>
              <a:endParaRPr sz="1200" i="1">
                <a:solidFill>
                  <a:srgbClr val="041E42"/>
                </a:solidFill>
                <a:latin typeface="Poppins"/>
                <a:ea typeface="Poppins"/>
                <a:cs typeface="Poppins"/>
                <a:sym typeface="Poppins"/>
              </a:endParaRPr>
            </a:p>
            <a:p>
              <a:pPr marL="0" lvl="0" indent="0" algn="ctr" rtl="0">
                <a:lnSpc>
                  <a:spcPct val="115000"/>
                </a:lnSpc>
                <a:spcBef>
                  <a:spcPts val="0"/>
                </a:spcBef>
                <a:spcAft>
                  <a:spcPts val="0"/>
                </a:spcAft>
                <a:buNone/>
              </a:pPr>
              <a:r>
                <a:rPr lang="en-GB" sz="1200" i="1">
                  <a:solidFill>
                    <a:srgbClr val="041E42"/>
                  </a:solidFill>
                  <a:latin typeface="Poppins"/>
                  <a:ea typeface="Poppins"/>
                  <a:cs typeface="Poppins"/>
                  <a:sym typeface="Poppins"/>
                </a:rPr>
                <a:t>Data Analysis &amp; Visualisation</a:t>
              </a:r>
              <a:r>
                <a:rPr lang="en-GB" sz="1200" i="1">
                  <a:solidFill>
                    <a:srgbClr val="337AB7"/>
                  </a:solidFill>
                  <a:latin typeface="Poppins"/>
                  <a:ea typeface="Poppins"/>
                  <a:cs typeface="Poppins"/>
                  <a:sym typeface="Poppins"/>
                </a:rPr>
                <a:t> </a:t>
              </a:r>
              <a:endParaRPr sz="1200" i="1">
                <a:solidFill>
                  <a:srgbClr val="337AB7"/>
                </a:solidFill>
                <a:latin typeface="Poppins"/>
                <a:ea typeface="Poppins"/>
                <a:cs typeface="Poppins"/>
                <a:sym typeface="Poppins"/>
              </a:endParaRPr>
            </a:p>
          </p:txBody>
        </p:sp>
      </p:grpSp>
      <p:grpSp>
        <p:nvGrpSpPr>
          <p:cNvPr id="310" name="Google Shape;310;p22"/>
          <p:cNvGrpSpPr/>
          <p:nvPr/>
        </p:nvGrpSpPr>
        <p:grpSpPr>
          <a:xfrm>
            <a:off x="7236900" y="1563113"/>
            <a:ext cx="1113388" cy="2148163"/>
            <a:chOff x="3938975" y="1798713"/>
            <a:chExt cx="1113388" cy="2148163"/>
          </a:xfrm>
        </p:grpSpPr>
        <p:pic>
          <p:nvPicPr>
            <p:cNvPr id="311" name="Google Shape;311;p22"/>
            <p:cNvPicPr preferRelativeResize="0"/>
            <p:nvPr/>
          </p:nvPicPr>
          <p:blipFill>
            <a:blip r:embed="rId4">
              <a:alphaModFix/>
            </a:blip>
            <a:stretch>
              <a:fillRect/>
            </a:stretch>
          </p:blipFill>
          <p:spPr>
            <a:xfrm>
              <a:off x="3938975" y="1798713"/>
              <a:ext cx="1088700" cy="1088700"/>
            </a:xfrm>
            <a:prstGeom prst="rect">
              <a:avLst/>
            </a:prstGeom>
            <a:no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
          <p:nvSpPr>
            <p:cNvPr id="312" name="Google Shape;312;p22"/>
            <p:cNvSpPr txBox="1"/>
            <p:nvPr/>
          </p:nvSpPr>
          <p:spPr>
            <a:xfrm>
              <a:off x="3950163" y="2940375"/>
              <a:ext cx="11022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a:solidFill>
                    <a:srgbClr val="337AB7"/>
                  </a:solidFill>
                  <a:latin typeface="Poppins"/>
                  <a:ea typeface="Poppins"/>
                  <a:cs typeface="Poppins"/>
                  <a:sym typeface="Poppins"/>
                </a:rPr>
                <a:t>Yongguan Wang</a:t>
              </a:r>
              <a:endParaRPr sz="1200">
                <a:solidFill>
                  <a:srgbClr val="337AB7"/>
                </a:solidFill>
                <a:latin typeface="Poppins"/>
                <a:ea typeface="Poppins"/>
                <a:cs typeface="Poppins"/>
                <a:sym typeface="Poppins"/>
              </a:endParaRPr>
            </a:p>
            <a:p>
              <a:pPr marL="0" lvl="0" indent="0" algn="ctr" rtl="0">
                <a:lnSpc>
                  <a:spcPct val="115000"/>
                </a:lnSpc>
                <a:spcBef>
                  <a:spcPts val="0"/>
                </a:spcBef>
                <a:spcAft>
                  <a:spcPts val="0"/>
                </a:spcAft>
                <a:buClr>
                  <a:schemeClr val="dk1"/>
                </a:buClr>
                <a:buSzPts val="1100"/>
                <a:buFont typeface="Arial"/>
                <a:buNone/>
              </a:pPr>
              <a:r>
                <a:rPr lang="en-GB" sz="1200" i="1">
                  <a:solidFill>
                    <a:srgbClr val="041E42"/>
                  </a:solidFill>
                  <a:latin typeface="Poppins"/>
                  <a:ea typeface="Poppins"/>
                  <a:cs typeface="Poppins"/>
                  <a:sym typeface="Poppins"/>
                </a:rPr>
                <a:t>Data Analysis </a:t>
              </a:r>
              <a:endParaRPr sz="1200" i="1">
                <a:solidFill>
                  <a:srgbClr val="337AB7"/>
                </a:solidFill>
                <a:latin typeface="Poppins"/>
                <a:ea typeface="Poppins"/>
                <a:cs typeface="Poppins"/>
                <a:sym typeface="Poppins"/>
              </a:endParaRPr>
            </a:p>
          </p:txBody>
        </p:sp>
      </p:grpSp>
      <p:grpSp>
        <p:nvGrpSpPr>
          <p:cNvPr id="313" name="Google Shape;313;p22"/>
          <p:cNvGrpSpPr/>
          <p:nvPr/>
        </p:nvGrpSpPr>
        <p:grpSpPr>
          <a:xfrm>
            <a:off x="5589075" y="1550113"/>
            <a:ext cx="1114300" cy="2148163"/>
            <a:chOff x="5589075" y="1798713"/>
            <a:chExt cx="1114300" cy="2148163"/>
          </a:xfrm>
        </p:grpSpPr>
        <p:pic>
          <p:nvPicPr>
            <p:cNvPr id="314" name="Google Shape;314;p22"/>
            <p:cNvPicPr preferRelativeResize="0"/>
            <p:nvPr/>
          </p:nvPicPr>
          <p:blipFill rotWithShape="1">
            <a:blip r:embed="rId5">
              <a:alphaModFix/>
            </a:blip>
            <a:srcRect l="30950" t="14085" r="30950" b="47814"/>
            <a:stretch/>
          </p:blipFill>
          <p:spPr>
            <a:xfrm>
              <a:off x="5614675" y="1798713"/>
              <a:ext cx="1088700" cy="1088700"/>
            </a:xfrm>
            <a:prstGeom prst="rect">
              <a:avLst/>
            </a:prstGeom>
            <a:no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
          <p:nvSpPr>
            <p:cNvPr id="315" name="Google Shape;315;p22"/>
            <p:cNvSpPr txBox="1"/>
            <p:nvPr/>
          </p:nvSpPr>
          <p:spPr>
            <a:xfrm>
              <a:off x="5589075" y="2940375"/>
              <a:ext cx="1102200" cy="1006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a:solidFill>
                    <a:srgbClr val="337AB7"/>
                  </a:solidFill>
                  <a:latin typeface="Poppins"/>
                  <a:ea typeface="Poppins"/>
                  <a:cs typeface="Poppins"/>
                  <a:sym typeface="Poppins"/>
                </a:rPr>
                <a:t>Yue Teng </a:t>
              </a:r>
              <a:endParaRPr sz="1200">
                <a:solidFill>
                  <a:srgbClr val="337AB7"/>
                </a:solidFill>
                <a:latin typeface="Poppins"/>
                <a:ea typeface="Poppins"/>
                <a:cs typeface="Poppins"/>
                <a:sym typeface="Poppins"/>
              </a:endParaRPr>
            </a:p>
            <a:p>
              <a:pPr marL="0" lvl="0" indent="0" algn="ctr" rtl="0">
                <a:lnSpc>
                  <a:spcPct val="115000"/>
                </a:lnSpc>
                <a:spcBef>
                  <a:spcPts val="0"/>
                </a:spcBef>
                <a:spcAft>
                  <a:spcPts val="0"/>
                </a:spcAft>
                <a:buClr>
                  <a:schemeClr val="dk1"/>
                </a:buClr>
                <a:buSzPts val="1100"/>
                <a:buFont typeface="Arial"/>
                <a:buNone/>
              </a:pPr>
              <a:r>
                <a:rPr lang="en-GB" sz="1200" i="1">
                  <a:solidFill>
                    <a:srgbClr val="041E42"/>
                  </a:solidFill>
                  <a:latin typeface="Poppins"/>
                  <a:ea typeface="Poppins"/>
                  <a:cs typeface="Poppins"/>
                  <a:sym typeface="Poppins"/>
                </a:rPr>
                <a:t>Key Context Health Researcher</a:t>
              </a:r>
              <a:endParaRPr sz="1200" i="1">
                <a:solidFill>
                  <a:srgbClr val="041E42"/>
                </a:solidFill>
                <a:latin typeface="Poppins"/>
                <a:ea typeface="Poppins"/>
                <a:cs typeface="Poppins"/>
                <a:sym typeface="Poppins"/>
              </a:endParaRPr>
            </a:p>
          </p:txBody>
        </p:sp>
      </p:grpSp>
      <p:sp>
        <p:nvSpPr>
          <p:cNvPr id="316" name="Google Shape;316;p22"/>
          <p:cNvSpPr txBox="1"/>
          <p:nvPr/>
        </p:nvSpPr>
        <p:spPr>
          <a:xfrm>
            <a:off x="2311250" y="2691775"/>
            <a:ext cx="11022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a:solidFill>
                  <a:srgbClr val="337AB7"/>
                </a:solidFill>
                <a:latin typeface="Poppins"/>
                <a:ea typeface="Poppins"/>
                <a:cs typeface="Poppins"/>
                <a:sym typeface="Poppins"/>
              </a:rPr>
              <a:t>Chidimma Nwankwo</a:t>
            </a:r>
            <a:endParaRPr sz="1200">
              <a:solidFill>
                <a:srgbClr val="337AB7"/>
              </a:solidFill>
              <a:latin typeface="Poppins"/>
              <a:ea typeface="Poppins"/>
              <a:cs typeface="Poppins"/>
              <a:sym typeface="Poppins"/>
            </a:endParaRPr>
          </a:p>
          <a:p>
            <a:pPr marL="0" lvl="0" indent="0" algn="ctr" rtl="0">
              <a:lnSpc>
                <a:spcPct val="115000"/>
              </a:lnSpc>
              <a:spcBef>
                <a:spcPts val="0"/>
              </a:spcBef>
              <a:spcAft>
                <a:spcPts val="0"/>
              </a:spcAft>
              <a:buClr>
                <a:schemeClr val="dk1"/>
              </a:buClr>
              <a:buSzPts val="1100"/>
              <a:buFont typeface="Arial"/>
              <a:buNone/>
            </a:pPr>
            <a:r>
              <a:rPr lang="en-GB" sz="1200" i="1">
                <a:solidFill>
                  <a:srgbClr val="041E42"/>
                </a:solidFill>
                <a:latin typeface="Poppins"/>
                <a:ea typeface="Poppins"/>
                <a:cs typeface="Poppins"/>
                <a:sym typeface="Poppins"/>
              </a:rPr>
              <a:t>Key Context Health Researcher</a:t>
            </a:r>
            <a:endParaRPr sz="1200" i="1">
              <a:solidFill>
                <a:srgbClr val="337AB7"/>
              </a:solidFill>
              <a:latin typeface="Poppins"/>
              <a:ea typeface="Poppins"/>
              <a:cs typeface="Poppins"/>
              <a:sym typeface="Poppins"/>
            </a:endParaRPr>
          </a:p>
        </p:txBody>
      </p:sp>
      <p:grpSp>
        <p:nvGrpSpPr>
          <p:cNvPr id="317" name="Google Shape;317;p22"/>
          <p:cNvGrpSpPr/>
          <p:nvPr/>
        </p:nvGrpSpPr>
        <p:grpSpPr>
          <a:xfrm>
            <a:off x="3953350" y="1563113"/>
            <a:ext cx="1178100" cy="2360563"/>
            <a:chOff x="3953350" y="1811713"/>
            <a:chExt cx="1178100" cy="2360563"/>
          </a:xfrm>
        </p:grpSpPr>
        <p:pic>
          <p:nvPicPr>
            <p:cNvPr id="318" name="Google Shape;318;p22"/>
            <p:cNvPicPr preferRelativeResize="0"/>
            <p:nvPr/>
          </p:nvPicPr>
          <p:blipFill>
            <a:blip r:embed="rId6">
              <a:alphaModFix/>
            </a:blip>
            <a:stretch>
              <a:fillRect/>
            </a:stretch>
          </p:blipFill>
          <p:spPr>
            <a:xfrm>
              <a:off x="3962550" y="1811713"/>
              <a:ext cx="1088700" cy="1088700"/>
            </a:xfrm>
            <a:prstGeom prst="rect">
              <a:avLst/>
            </a:prstGeom>
            <a:no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
          <p:nvSpPr>
            <p:cNvPr id="319" name="Google Shape;319;p22"/>
            <p:cNvSpPr txBox="1"/>
            <p:nvPr/>
          </p:nvSpPr>
          <p:spPr>
            <a:xfrm>
              <a:off x="3953350" y="2953375"/>
              <a:ext cx="1178100" cy="1218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200">
                  <a:solidFill>
                    <a:srgbClr val="337AB7"/>
                  </a:solidFill>
                  <a:latin typeface="Poppins"/>
                  <a:ea typeface="Poppins"/>
                  <a:cs typeface="Poppins"/>
                  <a:sym typeface="Poppins"/>
                </a:rPr>
                <a:t>Zahra Uddin</a:t>
              </a:r>
              <a:endParaRPr sz="1200">
                <a:solidFill>
                  <a:srgbClr val="337AB7"/>
                </a:solidFill>
                <a:latin typeface="Poppins"/>
                <a:ea typeface="Poppins"/>
                <a:cs typeface="Poppins"/>
                <a:sym typeface="Poppins"/>
              </a:endParaRPr>
            </a:p>
            <a:p>
              <a:pPr marL="0" lvl="0" indent="0" algn="ctr" rtl="0">
                <a:lnSpc>
                  <a:spcPct val="115000"/>
                </a:lnSpc>
                <a:spcBef>
                  <a:spcPts val="0"/>
                </a:spcBef>
                <a:spcAft>
                  <a:spcPts val="0"/>
                </a:spcAft>
                <a:buNone/>
              </a:pPr>
              <a:r>
                <a:rPr lang="en-GB" sz="1200" i="1">
                  <a:solidFill>
                    <a:srgbClr val="041E42"/>
                  </a:solidFill>
                  <a:latin typeface="Poppins"/>
                  <a:ea typeface="Poppins"/>
                  <a:cs typeface="Poppins"/>
                  <a:sym typeface="Poppins"/>
                </a:rPr>
                <a:t>Presentation Designer &amp; Data Analysis</a:t>
              </a:r>
              <a:endParaRPr sz="1200" i="1">
                <a:solidFill>
                  <a:srgbClr val="041E42"/>
                </a:solidFill>
                <a:latin typeface="Poppins"/>
                <a:ea typeface="Poppins"/>
                <a:cs typeface="Poppins"/>
                <a:sym typeface="Poppins"/>
              </a:endParaRPr>
            </a:p>
          </p:txBody>
        </p:sp>
      </p:grpSp>
      <p:cxnSp>
        <p:nvCxnSpPr>
          <p:cNvPr id="320" name="Google Shape;320;p22"/>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pic>
        <p:nvPicPr>
          <p:cNvPr id="321" name="Google Shape;321;p22"/>
          <p:cNvPicPr preferRelativeResize="0"/>
          <p:nvPr/>
        </p:nvPicPr>
        <p:blipFill rotWithShape="1">
          <a:blip r:embed="rId7">
            <a:alphaModFix/>
          </a:blip>
          <a:srcRect r="19768"/>
          <a:stretch/>
        </p:blipFill>
        <p:spPr>
          <a:xfrm>
            <a:off x="2340375" y="1563125"/>
            <a:ext cx="1102199" cy="1128649"/>
          </a:xfrm>
          <a:prstGeom prst="rect">
            <a:avLst/>
          </a:prstGeom>
          <a:no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grpSp>
        <p:nvGrpSpPr>
          <p:cNvPr id="322" name="Google Shape;322;p22"/>
          <p:cNvGrpSpPr/>
          <p:nvPr/>
        </p:nvGrpSpPr>
        <p:grpSpPr>
          <a:xfrm>
            <a:off x="0" y="4727175"/>
            <a:ext cx="9144000" cy="416400"/>
            <a:chOff x="0" y="4727175"/>
            <a:chExt cx="9144000" cy="416400"/>
          </a:xfrm>
        </p:grpSpPr>
        <p:sp>
          <p:nvSpPr>
            <p:cNvPr id="323" name="Google Shape;323;p22"/>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4" name="Google Shape;324;p22"/>
            <p:cNvPicPr preferRelativeResize="0"/>
            <p:nvPr/>
          </p:nvPicPr>
          <p:blipFill>
            <a:blip r:embed="rId8">
              <a:alphaModFix/>
            </a:blip>
            <a:stretch>
              <a:fillRect/>
            </a:stretch>
          </p:blipFill>
          <p:spPr>
            <a:xfrm>
              <a:off x="247550" y="4751225"/>
              <a:ext cx="368275" cy="368275"/>
            </a:xfrm>
            <a:prstGeom prst="rect">
              <a:avLst/>
            </a:prstGeom>
            <a:noFill/>
            <a:ln>
              <a:noFill/>
            </a:ln>
          </p:spPr>
        </p:pic>
      </p:grpSp>
      <p:cxnSp>
        <p:nvCxnSpPr>
          <p:cNvPr id="325" name="Google Shape;325;p22"/>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326" name="Google Shape;326;p22"/>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2"/>
          <p:cNvSpPr/>
          <p:nvPr/>
        </p:nvSpPr>
        <p:spPr>
          <a:xfrm flipH="1">
            <a:off x="88372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2"/>
          <p:cNvSpPr/>
          <p:nvPr/>
        </p:nvSpPr>
        <p:spPr>
          <a:xfrm flipH="1">
            <a:off x="7323150" y="89938"/>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2"/>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2"/>
          <p:cNvSpPr/>
          <p:nvPr/>
        </p:nvSpPr>
        <p:spPr>
          <a:xfrm flipH="1">
            <a:off x="8187813"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2"/>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332" name="Google Shape;332;p22"/>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Success</a:t>
            </a:r>
            <a:r>
              <a:rPr lang="en-GB" sz="800">
                <a:solidFill>
                  <a:srgbClr val="6A6A6A"/>
                </a:solidFill>
                <a:latin typeface="Poppins"/>
                <a:ea typeface="Poppins"/>
                <a:cs typeface="Poppins"/>
                <a:sym typeface="Poppins"/>
              </a:rPr>
              <a:t> </a:t>
            </a:r>
            <a:endParaRPr sz="800">
              <a:solidFill>
                <a:srgbClr val="6A6A6A"/>
              </a:solidFill>
              <a:latin typeface="Poppins"/>
              <a:ea typeface="Poppins"/>
              <a:cs typeface="Poppins"/>
              <a:sym typeface="Poppins"/>
            </a:endParaRPr>
          </a:p>
        </p:txBody>
      </p:sp>
      <p:sp>
        <p:nvSpPr>
          <p:cNvPr id="333" name="Google Shape;333;p22"/>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334" name="Google Shape;334;p22"/>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335" name="Google Shape;335;p22"/>
          <p:cNvSpPr/>
          <p:nvPr/>
        </p:nvSpPr>
        <p:spPr>
          <a:xfrm flipH="1">
            <a:off x="6488275"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2"/>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337" name="Google Shape;337;p22"/>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338" name="Google Shape;338;p22"/>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p:nvPr/>
        </p:nvSpPr>
        <p:spPr>
          <a:xfrm>
            <a:off x="0" y="826075"/>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 name="Google Shape;67;p14"/>
          <p:cNvGrpSpPr/>
          <p:nvPr/>
        </p:nvGrpSpPr>
        <p:grpSpPr>
          <a:xfrm>
            <a:off x="0" y="4727175"/>
            <a:ext cx="9144000" cy="416400"/>
            <a:chOff x="0" y="4727175"/>
            <a:chExt cx="9144000" cy="416400"/>
          </a:xfrm>
        </p:grpSpPr>
        <p:sp>
          <p:nvSpPr>
            <p:cNvPr id="68" name="Google Shape;68;p14"/>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9" name="Google Shape;69;p14"/>
            <p:cNvPicPr preferRelativeResize="0"/>
            <p:nvPr/>
          </p:nvPicPr>
          <p:blipFill>
            <a:blip r:embed="rId3">
              <a:alphaModFix/>
            </a:blip>
            <a:stretch>
              <a:fillRect/>
            </a:stretch>
          </p:blipFill>
          <p:spPr>
            <a:xfrm>
              <a:off x="247550" y="4751225"/>
              <a:ext cx="368275" cy="368275"/>
            </a:xfrm>
            <a:prstGeom prst="rect">
              <a:avLst/>
            </a:prstGeom>
            <a:noFill/>
            <a:ln>
              <a:noFill/>
            </a:ln>
          </p:spPr>
        </p:pic>
      </p:grpSp>
      <p:pic>
        <p:nvPicPr>
          <p:cNvPr id="70" name="Google Shape;70;p14"/>
          <p:cNvPicPr preferRelativeResize="0"/>
          <p:nvPr/>
        </p:nvPicPr>
        <p:blipFill rotWithShape="1">
          <a:blip r:embed="rId4">
            <a:alphaModFix/>
          </a:blip>
          <a:srcRect t="13882"/>
          <a:stretch/>
        </p:blipFill>
        <p:spPr>
          <a:xfrm>
            <a:off x="1041600" y="894375"/>
            <a:ext cx="6776676" cy="3670500"/>
          </a:xfrm>
          <a:prstGeom prst="rect">
            <a:avLst/>
          </a:prstGeom>
          <a:noFill/>
          <a:ln>
            <a:noFill/>
          </a:ln>
        </p:spPr>
      </p:pic>
      <p:sp>
        <p:nvSpPr>
          <p:cNvPr id="71" name="Google Shape;71;p14"/>
          <p:cNvSpPr txBox="1"/>
          <p:nvPr/>
        </p:nvSpPr>
        <p:spPr>
          <a:xfrm>
            <a:off x="3030650" y="1866638"/>
            <a:ext cx="3291600" cy="1293000"/>
          </a:xfrm>
          <a:prstGeom prst="rect">
            <a:avLst/>
          </a:prstGeom>
          <a:noFill/>
          <a:ln w="9525" cap="flat" cmpd="sng">
            <a:solidFill>
              <a:srgbClr val="337AB7"/>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GB" sz="1800" b="1">
                <a:solidFill>
                  <a:srgbClr val="337AB7"/>
                </a:solidFill>
                <a:latin typeface="Poppins"/>
                <a:ea typeface="Poppins"/>
                <a:cs typeface="Poppins"/>
                <a:sym typeface="Poppins"/>
              </a:rPr>
              <a:t>Long psychiatric admissions suggest mental health care reform is needed in South Korea</a:t>
            </a:r>
            <a:endParaRPr sz="1800" b="1">
              <a:solidFill>
                <a:srgbClr val="337AB7"/>
              </a:solidFill>
              <a:latin typeface="Poppins"/>
              <a:ea typeface="Poppins"/>
              <a:cs typeface="Poppins"/>
              <a:sym typeface="Poppins"/>
            </a:endParaRPr>
          </a:p>
        </p:txBody>
      </p:sp>
      <p:sp>
        <p:nvSpPr>
          <p:cNvPr id="72" name="Google Shape;72;p14"/>
          <p:cNvSpPr txBox="1"/>
          <p:nvPr/>
        </p:nvSpPr>
        <p:spPr>
          <a:xfrm>
            <a:off x="220050" y="256675"/>
            <a:ext cx="4107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4x higher length of stay</a:t>
            </a:r>
            <a:endParaRPr sz="2500">
              <a:solidFill>
                <a:srgbClr val="6A6A6A"/>
              </a:solidFill>
              <a:latin typeface="Poppins"/>
              <a:ea typeface="Poppins"/>
              <a:cs typeface="Poppins"/>
              <a:sym typeface="Poppins"/>
            </a:endParaRPr>
          </a:p>
        </p:txBody>
      </p:sp>
      <p:cxnSp>
        <p:nvCxnSpPr>
          <p:cNvPr id="73" name="Google Shape;73;p14"/>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cxnSp>
        <p:nvCxnSpPr>
          <p:cNvPr id="74" name="Google Shape;74;p14"/>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75" name="Google Shape;75;p14"/>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4"/>
          <p:cNvSpPr/>
          <p:nvPr/>
        </p:nvSpPr>
        <p:spPr>
          <a:xfrm flipH="1">
            <a:off x="7323150" y="89938"/>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4"/>
          <p:cNvSpPr/>
          <p:nvPr/>
        </p:nvSpPr>
        <p:spPr>
          <a:xfrm flipH="1">
            <a:off x="56684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flipH="1">
            <a:off x="8187813"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81" name="Google Shape;81;p14"/>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82" name="Google Shape;82;p14"/>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The </a:t>
            </a:r>
            <a:endParaRPr sz="800" b="1">
              <a:solidFill>
                <a:srgbClr val="6A6A6A"/>
              </a:solidFill>
              <a:latin typeface="Poppins"/>
              <a:ea typeface="Poppins"/>
              <a:cs typeface="Poppins"/>
              <a:sym typeface="Poppins"/>
            </a:endParaRPr>
          </a:p>
          <a:p>
            <a:pPr marL="0" lvl="0" indent="0" algn="ctr" rtl="0">
              <a:spcBef>
                <a:spcPts val="0"/>
              </a:spcBef>
              <a:spcAft>
                <a:spcPts val="0"/>
              </a:spcAft>
              <a:buNone/>
            </a:pPr>
            <a:r>
              <a:rPr lang="en-GB" sz="800" b="1">
                <a:solidFill>
                  <a:srgbClr val="6A6A6A"/>
                </a:solidFill>
                <a:latin typeface="Poppins"/>
                <a:ea typeface="Poppins"/>
                <a:cs typeface="Poppins"/>
                <a:sym typeface="Poppins"/>
              </a:rPr>
              <a:t>concern</a:t>
            </a:r>
            <a:endParaRPr sz="800" b="1">
              <a:solidFill>
                <a:srgbClr val="6A6A6A"/>
              </a:solidFill>
              <a:latin typeface="Poppins"/>
              <a:ea typeface="Poppins"/>
              <a:cs typeface="Poppins"/>
              <a:sym typeface="Poppins"/>
            </a:endParaRPr>
          </a:p>
        </p:txBody>
      </p:sp>
      <p:sp>
        <p:nvSpPr>
          <p:cNvPr id="83" name="Google Shape;83;p14"/>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84" name="Google Shape;84;p14"/>
          <p:cNvSpPr/>
          <p:nvPr/>
        </p:nvSpPr>
        <p:spPr>
          <a:xfrm flipH="1">
            <a:off x="6488275"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86" name="Google Shape;86;p14"/>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87" name="Google Shape;87;p14"/>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10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5"/>
          <p:cNvSpPr/>
          <p:nvPr/>
        </p:nvSpPr>
        <p:spPr>
          <a:xfrm>
            <a:off x="0" y="826075"/>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txBox="1"/>
          <p:nvPr/>
        </p:nvSpPr>
        <p:spPr>
          <a:xfrm>
            <a:off x="107925" y="333475"/>
            <a:ext cx="4149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Mental health today</a:t>
            </a:r>
            <a:endParaRPr sz="2500">
              <a:solidFill>
                <a:srgbClr val="6A6A6A"/>
              </a:solidFill>
              <a:latin typeface="Poppins"/>
              <a:ea typeface="Poppins"/>
              <a:cs typeface="Poppins"/>
              <a:sym typeface="Poppins"/>
            </a:endParaRPr>
          </a:p>
        </p:txBody>
      </p:sp>
      <p:cxnSp>
        <p:nvCxnSpPr>
          <p:cNvPr id="94" name="Google Shape;94;p15"/>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95" name="Google Shape;95;p15"/>
          <p:cNvGrpSpPr/>
          <p:nvPr/>
        </p:nvGrpSpPr>
        <p:grpSpPr>
          <a:xfrm>
            <a:off x="0" y="4727175"/>
            <a:ext cx="9144000" cy="416400"/>
            <a:chOff x="0" y="4727175"/>
            <a:chExt cx="9144000" cy="416400"/>
          </a:xfrm>
        </p:grpSpPr>
        <p:sp>
          <p:nvSpPr>
            <p:cNvPr id="96" name="Google Shape;96;p15"/>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7" name="Google Shape;97;p15"/>
            <p:cNvPicPr preferRelativeResize="0"/>
            <p:nvPr/>
          </p:nvPicPr>
          <p:blipFill>
            <a:blip r:embed="rId3">
              <a:alphaModFix/>
            </a:blip>
            <a:stretch>
              <a:fillRect/>
            </a:stretch>
          </p:blipFill>
          <p:spPr>
            <a:xfrm>
              <a:off x="247550" y="4751225"/>
              <a:ext cx="368275" cy="368275"/>
            </a:xfrm>
            <a:prstGeom prst="rect">
              <a:avLst/>
            </a:prstGeom>
            <a:noFill/>
            <a:ln>
              <a:noFill/>
            </a:ln>
          </p:spPr>
        </p:pic>
      </p:grpSp>
      <p:grpSp>
        <p:nvGrpSpPr>
          <p:cNvPr id="98" name="Google Shape;98;p15"/>
          <p:cNvGrpSpPr/>
          <p:nvPr/>
        </p:nvGrpSpPr>
        <p:grpSpPr>
          <a:xfrm>
            <a:off x="6277000" y="1928638"/>
            <a:ext cx="2085300" cy="1537875"/>
            <a:chOff x="898350" y="1472025"/>
            <a:chExt cx="2085300" cy="1537875"/>
          </a:xfrm>
        </p:grpSpPr>
        <p:sp>
          <p:nvSpPr>
            <p:cNvPr id="99" name="Google Shape;99;p15"/>
            <p:cNvSpPr/>
            <p:nvPr/>
          </p:nvSpPr>
          <p:spPr>
            <a:xfrm>
              <a:off x="898350" y="1796100"/>
              <a:ext cx="2085300" cy="1213800"/>
            </a:xfrm>
            <a:prstGeom prst="flowChartAlternateProcess">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GB">
                  <a:solidFill>
                    <a:schemeClr val="lt1"/>
                  </a:solidFill>
                  <a:latin typeface="Poppins"/>
                  <a:ea typeface="Poppins"/>
                  <a:cs typeface="Poppins"/>
                  <a:sym typeface="Poppins"/>
                </a:rPr>
                <a:t>goes to mental health from government health expenditure</a:t>
              </a:r>
              <a:endParaRPr>
                <a:solidFill>
                  <a:schemeClr val="lt1"/>
                </a:solidFill>
                <a:latin typeface="Poppins"/>
                <a:ea typeface="Poppins"/>
                <a:cs typeface="Poppins"/>
                <a:sym typeface="Poppins"/>
              </a:endParaRPr>
            </a:p>
          </p:txBody>
        </p:sp>
        <p:sp>
          <p:nvSpPr>
            <p:cNvPr id="100" name="Google Shape;100;p15"/>
            <p:cNvSpPr/>
            <p:nvPr/>
          </p:nvSpPr>
          <p:spPr>
            <a:xfrm>
              <a:off x="1346838" y="1472025"/>
              <a:ext cx="1188324" cy="569376"/>
            </a:xfrm>
            <a:prstGeom prst="flowChartTerminator">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Poppins"/>
                  <a:ea typeface="Poppins"/>
                  <a:cs typeface="Poppins"/>
                  <a:sym typeface="Poppins"/>
                </a:rPr>
                <a:t>&lt;2%</a:t>
              </a:r>
              <a:endParaRPr sz="1600" b="1">
                <a:solidFill>
                  <a:schemeClr val="lt1"/>
                </a:solidFill>
                <a:latin typeface="Poppins"/>
                <a:ea typeface="Poppins"/>
                <a:cs typeface="Poppins"/>
                <a:sym typeface="Poppins"/>
              </a:endParaRPr>
            </a:p>
          </p:txBody>
        </p:sp>
      </p:grpSp>
      <p:grpSp>
        <p:nvGrpSpPr>
          <p:cNvPr id="101" name="Google Shape;101;p15"/>
          <p:cNvGrpSpPr/>
          <p:nvPr/>
        </p:nvGrpSpPr>
        <p:grpSpPr>
          <a:xfrm>
            <a:off x="701100" y="1928650"/>
            <a:ext cx="2085300" cy="1537875"/>
            <a:chOff x="898350" y="1472025"/>
            <a:chExt cx="2085300" cy="1537875"/>
          </a:xfrm>
        </p:grpSpPr>
        <p:sp>
          <p:nvSpPr>
            <p:cNvPr id="102" name="Google Shape;102;p15"/>
            <p:cNvSpPr/>
            <p:nvPr/>
          </p:nvSpPr>
          <p:spPr>
            <a:xfrm>
              <a:off x="898350" y="1796100"/>
              <a:ext cx="2085300" cy="1213800"/>
            </a:xfrm>
            <a:prstGeom prst="flowChartAlternateProcess">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GB">
                  <a:solidFill>
                    <a:schemeClr val="lt1"/>
                  </a:solidFill>
                  <a:latin typeface="Poppins"/>
                  <a:ea typeface="Poppins"/>
                  <a:cs typeface="Poppins"/>
                  <a:sym typeface="Poppins"/>
                </a:rPr>
                <a:t>rise in mental health conditions since 2017</a:t>
              </a:r>
              <a:endParaRPr>
                <a:solidFill>
                  <a:schemeClr val="lt1"/>
                </a:solidFill>
                <a:latin typeface="Poppins"/>
                <a:ea typeface="Poppins"/>
                <a:cs typeface="Poppins"/>
                <a:sym typeface="Poppins"/>
              </a:endParaRPr>
            </a:p>
          </p:txBody>
        </p:sp>
        <p:sp>
          <p:nvSpPr>
            <p:cNvPr id="103" name="Google Shape;103;p15"/>
            <p:cNvSpPr/>
            <p:nvPr/>
          </p:nvSpPr>
          <p:spPr>
            <a:xfrm>
              <a:off x="1346838" y="1472025"/>
              <a:ext cx="1188324" cy="569376"/>
            </a:xfrm>
            <a:prstGeom prst="flowChartTerminator">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Poppins"/>
                  <a:ea typeface="Poppins"/>
                  <a:cs typeface="Poppins"/>
                  <a:sym typeface="Poppins"/>
                </a:rPr>
                <a:t>13% </a:t>
              </a:r>
              <a:endParaRPr sz="1600" b="1">
                <a:solidFill>
                  <a:schemeClr val="lt1"/>
                </a:solidFill>
                <a:latin typeface="Poppins"/>
                <a:ea typeface="Poppins"/>
                <a:cs typeface="Poppins"/>
                <a:sym typeface="Poppins"/>
              </a:endParaRPr>
            </a:p>
          </p:txBody>
        </p:sp>
      </p:grpSp>
      <p:grpSp>
        <p:nvGrpSpPr>
          <p:cNvPr id="104" name="Google Shape;104;p15"/>
          <p:cNvGrpSpPr/>
          <p:nvPr/>
        </p:nvGrpSpPr>
        <p:grpSpPr>
          <a:xfrm>
            <a:off x="3529350" y="1124575"/>
            <a:ext cx="2085300" cy="1558290"/>
            <a:chOff x="898350" y="1472025"/>
            <a:chExt cx="2085300" cy="1558290"/>
          </a:xfrm>
        </p:grpSpPr>
        <p:sp>
          <p:nvSpPr>
            <p:cNvPr id="105" name="Google Shape;105;p15"/>
            <p:cNvSpPr/>
            <p:nvPr/>
          </p:nvSpPr>
          <p:spPr>
            <a:xfrm>
              <a:off x="898350" y="1796115"/>
              <a:ext cx="2085300" cy="1234200"/>
            </a:xfrm>
            <a:prstGeom prst="flowChartAlternateProcess">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GB">
                  <a:solidFill>
                    <a:schemeClr val="lt1"/>
                  </a:solidFill>
                  <a:latin typeface="Poppins"/>
                  <a:ea typeface="Poppins"/>
                  <a:cs typeface="Poppins"/>
                  <a:sym typeface="Poppins"/>
                </a:rPr>
                <a:t>leading cause of death is suicide among 15-29 year olds</a:t>
              </a:r>
              <a:endParaRPr>
                <a:solidFill>
                  <a:schemeClr val="lt1"/>
                </a:solidFill>
                <a:latin typeface="Poppins"/>
                <a:ea typeface="Poppins"/>
                <a:cs typeface="Poppins"/>
                <a:sym typeface="Poppins"/>
              </a:endParaRPr>
            </a:p>
          </p:txBody>
        </p:sp>
        <p:sp>
          <p:nvSpPr>
            <p:cNvPr id="106" name="Google Shape;106;p15"/>
            <p:cNvSpPr/>
            <p:nvPr/>
          </p:nvSpPr>
          <p:spPr>
            <a:xfrm>
              <a:off x="1346838" y="1472025"/>
              <a:ext cx="1188324" cy="569376"/>
            </a:xfrm>
            <a:prstGeom prst="flowChartTerminator">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Poppins"/>
                  <a:ea typeface="Poppins"/>
                  <a:cs typeface="Poppins"/>
                  <a:sym typeface="Poppins"/>
                </a:rPr>
                <a:t>4th </a:t>
              </a:r>
              <a:endParaRPr sz="1600" b="1">
                <a:solidFill>
                  <a:schemeClr val="lt1"/>
                </a:solidFill>
                <a:latin typeface="Poppins"/>
                <a:ea typeface="Poppins"/>
                <a:cs typeface="Poppins"/>
                <a:sym typeface="Poppins"/>
              </a:endParaRPr>
            </a:p>
          </p:txBody>
        </p:sp>
      </p:grpSp>
      <p:sp>
        <p:nvSpPr>
          <p:cNvPr id="107" name="Google Shape;107;p15"/>
          <p:cNvSpPr txBox="1"/>
          <p:nvPr/>
        </p:nvSpPr>
        <p:spPr>
          <a:xfrm>
            <a:off x="7015100" y="4296075"/>
            <a:ext cx="2137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800">
                <a:solidFill>
                  <a:srgbClr val="6A6A6A"/>
                </a:solidFill>
                <a:latin typeface="Poppins"/>
                <a:ea typeface="Poppins"/>
                <a:cs typeface="Poppins"/>
                <a:sym typeface="Poppins"/>
              </a:rPr>
              <a:t>(World Health Organization, 2022)</a:t>
            </a:r>
            <a:endParaRPr sz="800">
              <a:solidFill>
                <a:srgbClr val="6A6A6A"/>
              </a:solidFill>
              <a:latin typeface="Poppins"/>
              <a:ea typeface="Poppins"/>
              <a:cs typeface="Poppins"/>
              <a:sym typeface="Poppins"/>
            </a:endParaRPr>
          </a:p>
          <a:p>
            <a:pPr marL="0" lvl="0" indent="0" algn="l" rtl="0">
              <a:spcBef>
                <a:spcPts val="0"/>
              </a:spcBef>
              <a:spcAft>
                <a:spcPts val="0"/>
              </a:spcAft>
              <a:buNone/>
            </a:pPr>
            <a:r>
              <a:rPr lang="en-GB" sz="800">
                <a:solidFill>
                  <a:srgbClr val="6A6A6A"/>
                </a:solidFill>
                <a:highlight>
                  <a:srgbClr val="E6E6E6"/>
                </a:highlight>
                <a:latin typeface="Poppins"/>
                <a:ea typeface="Poppins"/>
                <a:cs typeface="Poppins"/>
                <a:sym typeface="Poppins"/>
              </a:rPr>
              <a:t>(Nagar, 2022)</a:t>
            </a:r>
            <a:endParaRPr sz="800">
              <a:solidFill>
                <a:srgbClr val="6A6A6A"/>
              </a:solidFill>
              <a:latin typeface="Poppins"/>
              <a:ea typeface="Poppins"/>
              <a:cs typeface="Poppins"/>
              <a:sym typeface="Poppins"/>
            </a:endParaRPr>
          </a:p>
        </p:txBody>
      </p:sp>
      <p:grpSp>
        <p:nvGrpSpPr>
          <p:cNvPr id="108" name="Google Shape;108;p15"/>
          <p:cNvGrpSpPr/>
          <p:nvPr/>
        </p:nvGrpSpPr>
        <p:grpSpPr>
          <a:xfrm>
            <a:off x="3529350" y="2936088"/>
            <a:ext cx="2085300" cy="1579551"/>
            <a:chOff x="898350" y="1472025"/>
            <a:chExt cx="2085300" cy="1537875"/>
          </a:xfrm>
        </p:grpSpPr>
        <p:sp>
          <p:nvSpPr>
            <p:cNvPr id="109" name="Google Shape;109;p15"/>
            <p:cNvSpPr/>
            <p:nvPr/>
          </p:nvSpPr>
          <p:spPr>
            <a:xfrm>
              <a:off x="898350" y="1796100"/>
              <a:ext cx="2085300" cy="1213800"/>
            </a:xfrm>
            <a:prstGeom prst="flowChartAlternateProcess">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spcBef>
                  <a:spcPts val="0"/>
                </a:spcBef>
                <a:spcAft>
                  <a:spcPts val="0"/>
                </a:spcAft>
                <a:buNone/>
              </a:pPr>
              <a:endParaRPr>
                <a:solidFill>
                  <a:schemeClr val="lt1"/>
                </a:solidFill>
              </a:endParaRPr>
            </a:p>
            <a:p>
              <a:pPr marL="0" lvl="0" indent="0" algn="ctr" rtl="0">
                <a:spcBef>
                  <a:spcPts val="0"/>
                </a:spcBef>
                <a:spcAft>
                  <a:spcPts val="0"/>
                </a:spcAft>
                <a:buNone/>
              </a:pPr>
              <a:r>
                <a:rPr lang="en-GB">
                  <a:solidFill>
                    <a:schemeClr val="lt1"/>
                  </a:solidFill>
                  <a:latin typeface="Poppins"/>
                  <a:ea typeface="Poppins"/>
                  <a:cs typeface="Poppins"/>
                  <a:sym typeface="Poppins"/>
                </a:rPr>
                <a:t> individuals in South Korea suffer from a mental disorder</a:t>
              </a:r>
              <a:endParaRPr>
                <a:solidFill>
                  <a:schemeClr val="lt1"/>
                </a:solidFill>
                <a:latin typeface="Poppins"/>
                <a:ea typeface="Poppins"/>
                <a:cs typeface="Poppins"/>
                <a:sym typeface="Poppins"/>
              </a:endParaRPr>
            </a:p>
          </p:txBody>
        </p:sp>
        <p:sp>
          <p:nvSpPr>
            <p:cNvPr id="110" name="Google Shape;110;p15"/>
            <p:cNvSpPr/>
            <p:nvPr/>
          </p:nvSpPr>
          <p:spPr>
            <a:xfrm>
              <a:off x="1346838" y="1472025"/>
              <a:ext cx="1188324" cy="569376"/>
            </a:xfrm>
            <a:prstGeom prst="flowChartTerminator">
              <a:avLst/>
            </a:prstGeom>
            <a:solidFill>
              <a:srgbClr val="041E42"/>
            </a:solidFill>
            <a:ln w="9525"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n-GB" sz="1600" b="1">
                  <a:solidFill>
                    <a:schemeClr val="lt1"/>
                  </a:solidFill>
                  <a:latin typeface="Poppins"/>
                  <a:ea typeface="Poppins"/>
                  <a:cs typeface="Poppins"/>
                  <a:sym typeface="Poppins"/>
                </a:rPr>
                <a:t>~25%</a:t>
              </a:r>
              <a:endParaRPr sz="1600" b="1">
                <a:solidFill>
                  <a:schemeClr val="lt1"/>
                </a:solidFill>
                <a:latin typeface="Poppins"/>
                <a:ea typeface="Poppins"/>
                <a:cs typeface="Poppins"/>
                <a:sym typeface="Poppins"/>
              </a:endParaRPr>
            </a:p>
          </p:txBody>
        </p:sp>
      </p:grpSp>
      <p:cxnSp>
        <p:nvCxnSpPr>
          <p:cNvPr id="111" name="Google Shape;111;p15"/>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112" name="Google Shape;112;p15"/>
          <p:cNvSpPr/>
          <p:nvPr/>
        </p:nvSpPr>
        <p:spPr>
          <a:xfrm flipH="1">
            <a:off x="49206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flipH="1">
            <a:off x="7323150" y="89938"/>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56684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187813"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Introduction</a:t>
            </a:r>
            <a:endParaRPr sz="800" b="1">
              <a:solidFill>
                <a:srgbClr val="6A6A6A"/>
              </a:solidFill>
              <a:latin typeface="Poppins"/>
              <a:ea typeface="Poppins"/>
              <a:cs typeface="Poppins"/>
              <a:sym typeface="Poppins"/>
            </a:endParaRPr>
          </a:p>
        </p:txBody>
      </p:sp>
      <p:sp>
        <p:nvSpPr>
          <p:cNvPr id="118" name="Google Shape;118;p15"/>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119" name="Google Shape;119;p15"/>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The </a:t>
            </a:r>
            <a:endParaRPr sz="800" b="1">
              <a:solidFill>
                <a:srgbClr val="6A6A6A"/>
              </a:solidFill>
              <a:latin typeface="Poppins"/>
              <a:ea typeface="Poppins"/>
              <a:cs typeface="Poppins"/>
              <a:sym typeface="Poppins"/>
            </a:endParaRPr>
          </a:p>
          <a:p>
            <a:pPr marL="0" lvl="0" indent="0" algn="ctr" rtl="0">
              <a:spcBef>
                <a:spcPts val="0"/>
              </a:spcBef>
              <a:spcAft>
                <a:spcPts val="0"/>
              </a:spcAft>
              <a:buNone/>
            </a:pPr>
            <a:r>
              <a:rPr lang="en-GB" sz="800" b="1">
                <a:solidFill>
                  <a:srgbClr val="6A6A6A"/>
                </a:solidFill>
                <a:latin typeface="Poppins"/>
                <a:ea typeface="Poppins"/>
                <a:cs typeface="Poppins"/>
                <a:sym typeface="Poppins"/>
              </a:rPr>
              <a:t>concern</a:t>
            </a:r>
            <a:endParaRPr sz="800" b="1">
              <a:solidFill>
                <a:srgbClr val="6A6A6A"/>
              </a:solidFill>
              <a:latin typeface="Poppins"/>
              <a:ea typeface="Poppins"/>
              <a:cs typeface="Poppins"/>
              <a:sym typeface="Poppins"/>
            </a:endParaRPr>
          </a:p>
        </p:txBody>
      </p:sp>
      <p:sp>
        <p:nvSpPr>
          <p:cNvPr id="120" name="Google Shape;120;p15"/>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121" name="Google Shape;121;p15"/>
          <p:cNvSpPr/>
          <p:nvPr/>
        </p:nvSpPr>
        <p:spPr>
          <a:xfrm flipH="1">
            <a:off x="6488275"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5"/>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123" name="Google Shape;123;p15"/>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124" name="Google Shape;124;p15"/>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6"/>
          <p:cNvSpPr/>
          <p:nvPr/>
        </p:nvSpPr>
        <p:spPr>
          <a:xfrm>
            <a:off x="0" y="826075"/>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txBox="1"/>
          <p:nvPr/>
        </p:nvSpPr>
        <p:spPr>
          <a:xfrm>
            <a:off x="220050" y="256675"/>
            <a:ext cx="31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Root causes </a:t>
            </a:r>
            <a:endParaRPr sz="2500">
              <a:solidFill>
                <a:srgbClr val="6A6A6A"/>
              </a:solidFill>
              <a:latin typeface="Poppins"/>
              <a:ea typeface="Poppins"/>
              <a:cs typeface="Poppins"/>
              <a:sym typeface="Poppins"/>
            </a:endParaRPr>
          </a:p>
        </p:txBody>
      </p:sp>
      <p:cxnSp>
        <p:nvCxnSpPr>
          <p:cNvPr id="131" name="Google Shape;131;p16"/>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132" name="Google Shape;132;p16"/>
          <p:cNvGrpSpPr/>
          <p:nvPr/>
        </p:nvGrpSpPr>
        <p:grpSpPr>
          <a:xfrm>
            <a:off x="0" y="4727175"/>
            <a:ext cx="9144000" cy="416400"/>
            <a:chOff x="0" y="4727175"/>
            <a:chExt cx="9144000" cy="416400"/>
          </a:xfrm>
        </p:grpSpPr>
        <p:sp>
          <p:nvSpPr>
            <p:cNvPr id="133" name="Google Shape;133;p16"/>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4" name="Google Shape;134;p16"/>
            <p:cNvPicPr preferRelativeResize="0"/>
            <p:nvPr/>
          </p:nvPicPr>
          <p:blipFill>
            <a:blip r:embed="rId3">
              <a:alphaModFix/>
            </a:blip>
            <a:stretch>
              <a:fillRect/>
            </a:stretch>
          </p:blipFill>
          <p:spPr>
            <a:xfrm>
              <a:off x="247550" y="4751225"/>
              <a:ext cx="368275" cy="368275"/>
            </a:xfrm>
            <a:prstGeom prst="rect">
              <a:avLst/>
            </a:prstGeom>
            <a:noFill/>
            <a:ln>
              <a:noFill/>
            </a:ln>
          </p:spPr>
        </p:pic>
      </p:grpSp>
      <p:sp>
        <p:nvSpPr>
          <p:cNvPr id="135" name="Google Shape;135;p16"/>
          <p:cNvSpPr/>
          <p:nvPr/>
        </p:nvSpPr>
        <p:spPr>
          <a:xfrm>
            <a:off x="1341500" y="1148138"/>
            <a:ext cx="477900" cy="4164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Poppins"/>
                <a:ea typeface="Poppins"/>
                <a:cs typeface="Poppins"/>
                <a:sym typeface="Poppins"/>
              </a:rPr>
              <a:t>1</a:t>
            </a:r>
            <a:endParaRPr sz="1800" b="1">
              <a:solidFill>
                <a:schemeClr val="lt1"/>
              </a:solidFill>
              <a:latin typeface="Poppins"/>
              <a:ea typeface="Poppins"/>
              <a:cs typeface="Poppins"/>
              <a:sym typeface="Poppins"/>
            </a:endParaRPr>
          </a:p>
        </p:txBody>
      </p:sp>
      <p:sp>
        <p:nvSpPr>
          <p:cNvPr id="136" name="Google Shape;136;p16"/>
          <p:cNvSpPr/>
          <p:nvPr/>
        </p:nvSpPr>
        <p:spPr>
          <a:xfrm>
            <a:off x="4345613" y="1148138"/>
            <a:ext cx="477900" cy="4164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Poppins"/>
                <a:ea typeface="Poppins"/>
                <a:cs typeface="Poppins"/>
                <a:sym typeface="Poppins"/>
              </a:rPr>
              <a:t>2</a:t>
            </a:r>
            <a:endParaRPr sz="1800" b="1">
              <a:solidFill>
                <a:schemeClr val="lt1"/>
              </a:solidFill>
              <a:latin typeface="Poppins"/>
              <a:ea typeface="Poppins"/>
              <a:cs typeface="Poppins"/>
              <a:sym typeface="Poppins"/>
            </a:endParaRPr>
          </a:p>
        </p:txBody>
      </p:sp>
      <p:sp>
        <p:nvSpPr>
          <p:cNvPr id="137" name="Google Shape;137;p16"/>
          <p:cNvSpPr/>
          <p:nvPr/>
        </p:nvSpPr>
        <p:spPr>
          <a:xfrm>
            <a:off x="7404575" y="1150988"/>
            <a:ext cx="477900" cy="4164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800" b="1">
                <a:solidFill>
                  <a:schemeClr val="lt1"/>
                </a:solidFill>
                <a:latin typeface="Poppins"/>
                <a:ea typeface="Poppins"/>
                <a:cs typeface="Poppins"/>
                <a:sym typeface="Poppins"/>
              </a:rPr>
              <a:t>3</a:t>
            </a:r>
            <a:endParaRPr sz="1800" b="1">
              <a:solidFill>
                <a:schemeClr val="lt1"/>
              </a:solidFill>
              <a:latin typeface="Poppins"/>
              <a:ea typeface="Poppins"/>
              <a:cs typeface="Poppins"/>
              <a:sym typeface="Poppins"/>
            </a:endParaRPr>
          </a:p>
        </p:txBody>
      </p:sp>
      <p:sp>
        <p:nvSpPr>
          <p:cNvPr id="138" name="Google Shape;138;p16"/>
          <p:cNvSpPr txBox="1"/>
          <p:nvPr/>
        </p:nvSpPr>
        <p:spPr>
          <a:xfrm>
            <a:off x="612800" y="1781000"/>
            <a:ext cx="1935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rgbClr val="6A6A6A"/>
                </a:solidFill>
                <a:latin typeface="Poppins"/>
                <a:ea typeface="Poppins"/>
                <a:cs typeface="Poppins"/>
                <a:sym typeface="Poppins"/>
              </a:rPr>
              <a:t>Poor mental health funding </a:t>
            </a:r>
            <a:endParaRPr b="1">
              <a:solidFill>
                <a:srgbClr val="6A6A6A"/>
              </a:solidFill>
              <a:latin typeface="Poppins"/>
              <a:ea typeface="Poppins"/>
              <a:cs typeface="Poppins"/>
              <a:sym typeface="Poppins"/>
            </a:endParaRPr>
          </a:p>
        </p:txBody>
      </p:sp>
      <p:sp>
        <p:nvSpPr>
          <p:cNvPr id="139" name="Google Shape;139;p16"/>
          <p:cNvSpPr txBox="1"/>
          <p:nvPr/>
        </p:nvSpPr>
        <p:spPr>
          <a:xfrm>
            <a:off x="3616913" y="1734750"/>
            <a:ext cx="20685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rgbClr val="6A6A6A"/>
                </a:solidFill>
                <a:latin typeface="Poppins"/>
                <a:ea typeface="Poppins"/>
                <a:cs typeface="Poppins"/>
                <a:sym typeface="Poppins"/>
              </a:rPr>
              <a:t>Inadequate outpatient services</a:t>
            </a:r>
            <a:endParaRPr b="1">
              <a:solidFill>
                <a:srgbClr val="6A6A6A"/>
              </a:solidFill>
              <a:latin typeface="Poppins"/>
              <a:ea typeface="Poppins"/>
              <a:cs typeface="Poppins"/>
              <a:sym typeface="Poppins"/>
            </a:endParaRPr>
          </a:p>
        </p:txBody>
      </p:sp>
      <p:sp>
        <p:nvSpPr>
          <p:cNvPr id="140" name="Google Shape;140;p16"/>
          <p:cNvSpPr txBox="1"/>
          <p:nvPr/>
        </p:nvSpPr>
        <p:spPr>
          <a:xfrm>
            <a:off x="6675875" y="1783850"/>
            <a:ext cx="19353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b="1">
                <a:solidFill>
                  <a:srgbClr val="6A6A6A"/>
                </a:solidFill>
                <a:latin typeface="Poppins"/>
                <a:ea typeface="Poppins"/>
                <a:cs typeface="Poppins"/>
                <a:sym typeface="Poppins"/>
              </a:rPr>
              <a:t>Profit-maximising payment system </a:t>
            </a:r>
            <a:endParaRPr b="1">
              <a:solidFill>
                <a:srgbClr val="6A6A6A"/>
              </a:solidFill>
              <a:latin typeface="Poppins"/>
              <a:ea typeface="Poppins"/>
              <a:cs typeface="Poppins"/>
              <a:sym typeface="Poppins"/>
            </a:endParaRPr>
          </a:p>
        </p:txBody>
      </p:sp>
      <p:sp>
        <p:nvSpPr>
          <p:cNvPr id="141" name="Google Shape;141;p16"/>
          <p:cNvSpPr txBox="1"/>
          <p:nvPr/>
        </p:nvSpPr>
        <p:spPr>
          <a:xfrm>
            <a:off x="570525" y="2350350"/>
            <a:ext cx="2143500" cy="17655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300">
                <a:solidFill>
                  <a:srgbClr val="6A6A6A"/>
                </a:solidFill>
                <a:latin typeface="Poppins"/>
                <a:ea typeface="Poppins"/>
                <a:cs typeface="Poppins"/>
                <a:sym typeface="Poppins"/>
              </a:rPr>
              <a:t>South Korea continues to be one of the countries with the lowest percentage of funding allocated to Mental Health services, despite its yearly rise</a:t>
            </a:r>
            <a:endParaRPr sz="1300">
              <a:solidFill>
                <a:srgbClr val="6A6A6A"/>
              </a:solidFill>
              <a:latin typeface="Poppins"/>
              <a:ea typeface="Poppins"/>
              <a:cs typeface="Poppins"/>
              <a:sym typeface="Poppins"/>
            </a:endParaRPr>
          </a:p>
        </p:txBody>
      </p:sp>
      <p:sp>
        <p:nvSpPr>
          <p:cNvPr id="142" name="Google Shape;142;p16"/>
          <p:cNvSpPr txBox="1"/>
          <p:nvPr/>
        </p:nvSpPr>
        <p:spPr>
          <a:xfrm>
            <a:off x="3437325" y="2396588"/>
            <a:ext cx="2143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a:solidFill>
                <a:srgbClr val="6A6A6A"/>
              </a:solidFill>
              <a:latin typeface="Poppins"/>
              <a:ea typeface="Poppins"/>
              <a:cs typeface="Poppins"/>
              <a:sym typeface="Poppins"/>
            </a:endParaRPr>
          </a:p>
        </p:txBody>
      </p:sp>
      <p:sp>
        <p:nvSpPr>
          <p:cNvPr id="143" name="Google Shape;143;p16"/>
          <p:cNvSpPr txBox="1"/>
          <p:nvPr/>
        </p:nvSpPr>
        <p:spPr>
          <a:xfrm>
            <a:off x="3512975" y="2350350"/>
            <a:ext cx="2229000" cy="1995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300">
                <a:solidFill>
                  <a:srgbClr val="6A6A6A"/>
                </a:solidFill>
                <a:latin typeface="Poppins"/>
                <a:ea typeface="Poppins"/>
                <a:cs typeface="Poppins"/>
                <a:sym typeface="Poppins"/>
              </a:rPr>
              <a:t>Outpatient services receive very little funding in proportion to inpatient services,  so patients are often are admitted for inpatient services in order to receive adequate care </a:t>
            </a:r>
            <a:endParaRPr>
              <a:solidFill>
                <a:srgbClr val="6A6A6A"/>
              </a:solidFill>
              <a:latin typeface="Poppins"/>
              <a:ea typeface="Poppins"/>
              <a:cs typeface="Poppins"/>
              <a:sym typeface="Poppins"/>
            </a:endParaRPr>
          </a:p>
        </p:txBody>
      </p:sp>
      <p:sp>
        <p:nvSpPr>
          <p:cNvPr id="144" name="Google Shape;144;p16"/>
          <p:cNvSpPr/>
          <p:nvPr/>
        </p:nvSpPr>
        <p:spPr>
          <a:xfrm>
            <a:off x="390575" y="1045775"/>
            <a:ext cx="2441700" cy="3384600"/>
          </a:xfrm>
          <a:prstGeom prst="roundRect">
            <a:avLst>
              <a:gd name="adj" fmla="val 16667"/>
            </a:avLst>
          </a:prstGeom>
          <a:no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txBox="1"/>
          <p:nvPr/>
        </p:nvSpPr>
        <p:spPr>
          <a:xfrm>
            <a:off x="6529025" y="2381000"/>
            <a:ext cx="2229000" cy="15354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GB" sz="1300">
                <a:solidFill>
                  <a:srgbClr val="6A6A6A"/>
                </a:solidFill>
                <a:latin typeface="Poppins"/>
                <a:ea typeface="Poppins"/>
                <a:cs typeface="Poppins"/>
                <a:sym typeface="Poppins"/>
              </a:rPr>
              <a:t>Health care providers are reimbursed for Medical Aid patients, and are incentivised to keep them admitted to maximise profits </a:t>
            </a:r>
            <a:endParaRPr>
              <a:solidFill>
                <a:srgbClr val="6A6A6A"/>
              </a:solidFill>
              <a:latin typeface="Poppins"/>
              <a:ea typeface="Poppins"/>
              <a:cs typeface="Poppins"/>
              <a:sym typeface="Poppins"/>
            </a:endParaRPr>
          </a:p>
        </p:txBody>
      </p:sp>
      <p:sp>
        <p:nvSpPr>
          <p:cNvPr id="146" name="Google Shape;146;p16"/>
          <p:cNvSpPr/>
          <p:nvPr/>
        </p:nvSpPr>
        <p:spPr>
          <a:xfrm>
            <a:off x="3406625" y="1045775"/>
            <a:ext cx="2441700" cy="3384600"/>
          </a:xfrm>
          <a:prstGeom prst="roundRect">
            <a:avLst>
              <a:gd name="adj" fmla="val 16667"/>
            </a:avLst>
          </a:prstGeom>
          <a:no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6"/>
          <p:cNvSpPr/>
          <p:nvPr/>
        </p:nvSpPr>
        <p:spPr>
          <a:xfrm>
            <a:off x="6422663" y="1045775"/>
            <a:ext cx="2441700" cy="3384600"/>
          </a:xfrm>
          <a:prstGeom prst="roundRect">
            <a:avLst>
              <a:gd name="adj" fmla="val 16667"/>
            </a:avLst>
          </a:prstGeom>
          <a:no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8" name="Google Shape;148;p16"/>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149" name="Google Shape;149;p16"/>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6"/>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6"/>
          <p:cNvSpPr/>
          <p:nvPr/>
        </p:nvSpPr>
        <p:spPr>
          <a:xfrm flipH="1">
            <a:off x="7323150" y="89938"/>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6"/>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6"/>
          <p:cNvSpPr/>
          <p:nvPr/>
        </p:nvSpPr>
        <p:spPr>
          <a:xfrm flipH="1">
            <a:off x="8187813"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6"/>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155" name="Google Shape;155;p16"/>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156" name="Google Shape;156;p16"/>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157" name="Google Shape;157;p16"/>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158" name="Google Shape;158;p16"/>
          <p:cNvSpPr/>
          <p:nvPr/>
        </p:nvSpPr>
        <p:spPr>
          <a:xfrm flipH="1">
            <a:off x="6488275"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Root causes</a:t>
            </a:r>
            <a:endParaRPr sz="800" b="1">
              <a:solidFill>
                <a:srgbClr val="6A6A6A"/>
              </a:solidFill>
              <a:latin typeface="Poppins"/>
              <a:ea typeface="Poppins"/>
              <a:cs typeface="Poppins"/>
              <a:sym typeface="Poppins"/>
            </a:endParaRPr>
          </a:p>
        </p:txBody>
      </p:sp>
      <p:sp>
        <p:nvSpPr>
          <p:cNvPr id="160" name="Google Shape;160;p16"/>
          <p:cNvSpPr txBox="1"/>
          <p:nvPr/>
        </p:nvSpPr>
        <p:spPr>
          <a:xfrm>
            <a:off x="7447800" y="4480950"/>
            <a:ext cx="15789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solidFill>
                  <a:srgbClr val="6A6A6A"/>
                </a:solidFill>
                <a:latin typeface="Poppins"/>
                <a:ea typeface="Poppins"/>
                <a:cs typeface="Poppins"/>
                <a:sym typeface="Poppins"/>
              </a:rPr>
              <a:t>(Roh et al., 2016), (Kim, 2017)</a:t>
            </a:r>
            <a:endParaRPr sz="1200"/>
          </a:p>
        </p:txBody>
      </p:sp>
      <p:sp>
        <p:nvSpPr>
          <p:cNvPr id="161" name="Google Shape;161;p16"/>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162" name="Google Shape;162;p16"/>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txBox="1"/>
          <p:nvPr/>
        </p:nvSpPr>
        <p:spPr>
          <a:xfrm>
            <a:off x="250850" y="-66750"/>
            <a:ext cx="39972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a:solidFill>
                  <a:srgbClr val="6A6A6A"/>
                </a:solidFill>
                <a:latin typeface="Poppins"/>
                <a:ea typeface="Poppins"/>
                <a:cs typeface="Poppins"/>
                <a:sym typeface="Poppins"/>
              </a:rPr>
              <a:t>Inadequate outpatient services</a:t>
            </a:r>
            <a:endParaRPr sz="2300">
              <a:solidFill>
                <a:srgbClr val="6A6A6A"/>
              </a:solidFill>
              <a:latin typeface="Poppins"/>
              <a:ea typeface="Poppins"/>
              <a:cs typeface="Poppins"/>
              <a:sym typeface="Poppins"/>
            </a:endParaRPr>
          </a:p>
        </p:txBody>
      </p:sp>
      <p:cxnSp>
        <p:nvCxnSpPr>
          <p:cNvPr id="169" name="Google Shape;169;p17"/>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170" name="Google Shape;170;p17"/>
          <p:cNvGrpSpPr/>
          <p:nvPr/>
        </p:nvGrpSpPr>
        <p:grpSpPr>
          <a:xfrm>
            <a:off x="0" y="4727175"/>
            <a:ext cx="9144000" cy="416400"/>
            <a:chOff x="0" y="4727175"/>
            <a:chExt cx="9144000" cy="416400"/>
          </a:xfrm>
        </p:grpSpPr>
        <p:sp>
          <p:nvSpPr>
            <p:cNvPr id="171" name="Google Shape;171;p17"/>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2" name="Google Shape;172;p17"/>
            <p:cNvPicPr preferRelativeResize="0"/>
            <p:nvPr/>
          </p:nvPicPr>
          <p:blipFill>
            <a:blip r:embed="rId3">
              <a:alphaModFix/>
            </a:blip>
            <a:stretch>
              <a:fillRect/>
            </a:stretch>
          </p:blipFill>
          <p:spPr>
            <a:xfrm>
              <a:off x="247550" y="4751225"/>
              <a:ext cx="368275" cy="368275"/>
            </a:xfrm>
            <a:prstGeom prst="rect">
              <a:avLst/>
            </a:prstGeom>
            <a:noFill/>
            <a:ln>
              <a:noFill/>
            </a:ln>
          </p:spPr>
        </p:pic>
      </p:grpSp>
      <p:pic>
        <p:nvPicPr>
          <p:cNvPr id="173" name="Google Shape;173;p17"/>
          <p:cNvPicPr preferRelativeResize="0"/>
          <p:nvPr/>
        </p:nvPicPr>
        <p:blipFill rotWithShape="1">
          <a:blip r:embed="rId4">
            <a:alphaModFix/>
          </a:blip>
          <a:srcRect t="12640"/>
          <a:stretch/>
        </p:blipFill>
        <p:spPr>
          <a:xfrm>
            <a:off x="83763" y="892200"/>
            <a:ext cx="6509276" cy="3768825"/>
          </a:xfrm>
          <a:prstGeom prst="rect">
            <a:avLst/>
          </a:prstGeom>
          <a:noFill/>
          <a:ln>
            <a:noFill/>
          </a:ln>
        </p:spPr>
      </p:pic>
      <p:sp>
        <p:nvSpPr>
          <p:cNvPr id="174" name="Google Shape;174;p17"/>
          <p:cNvSpPr/>
          <p:nvPr/>
        </p:nvSpPr>
        <p:spPr>
          <a:xfrm>
            <a:off x="6877500" y="1454375"/>
            <a:ext cx="2189400" cy="2644500"/>
          </a:xfrm>
          <a:prstGeom prst="rect">
            <a:avLst/>
          </a:prstGeom>
          <a:solidFill>
            <a:srgbClr val="E8E8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b="1">
                <a:solidFill>
                  <a:srgbClr val="337AB7"/>
                </a:solidFill>
                <a:latin typeface="Poppins"/>
                <a:ea typeface="Poppins"/>
                <a:cs typeface="Poppins"/>
                <a:sym typeface="Poppins"/>
              </a:rPr>
              <a:t>South Korea has substantially fewer outpatient community care workers per capita than the OECD median</a:t>
            </a:r>
            <a:endParaRPr sz="1800" b="1">
              <a:solidFill>
                <a:srgbClr val="337AB7"/>
              </a:solidFill>
              <a:latin typeface="Poppins"/>
              <a:ea typeface="Poppins"/>
              <a:cs typeface="Poppins"/>
              <a:sym typeface="Poppins"/>
            </a:endParaRPr>
          </a:p>
          <a:p>
            <a:pPr marL="0" lvl="0" indent="0" algn="l" rtl="0">
              <a:spcBef>
                <a:spcPts val="0"/>
              </a:spcBef>
              <a:spcAft>
                <a:spcPts val="0"/>
              </a:spcAft>
              <a:buNone/>
            </a:pPr>
            <a:endParaRPr/>
          </a:p>
        </p:txBody>
      </p:sp>
      <p:cxnSp>
        <p:nvCxnSpPr>
          <p:cNvPr id="175" name="Google Shape;175;p17"/>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176" name="Google Shape;176;p17"/>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flipH="1">
            <a:off x="7323150" y="89938"/>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flipH="1">
            <a:off x="8187813"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182" name="Google Shape;182;p17"/>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183" name="Google Shape;183;p17"/>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184" name="Google Shape;184;p17"/>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185" name="Google Shape;185;p17"/>
          <p:cNvSpPr/>
          <p:nvPr/>
        </p:nvSpPr>
        <p:spPr>
          <a:xfrm flipH="1">
            <a:off x="6488275"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Root causes</a:t>
            </a:r>
            <a:endParaRPr sz="800" b="1">
              <a:solidFill>
                <a:srgbClr val="6A6A6A"/>
              </a:solidFill>
              <a:latin typeface="Poppins"/>
              <a:ea typeface="Poppins"/>
              <a:cs typeface="Poppins"/>
              <a:sym typeface="Poppins"/>
            </a:endParaRPr>
          </a:p>
        </p:txBody>
      </p:sp>
      <p:sp>
        <p:nvSpPr>
          <p:cNvPr id="187" name="Google Shape;187;p17"/>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188" name="Google Shape;188;p17"/>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8"/>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txBox="1"/>
          <p:nvPr/>
        </p:nvSpPr>
        <p:spPr>
          <a:xfrm>
            <a:off x="220050" y="256675"/>
            <a:ext cx="31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Course of action </a:t>
            </a:r>
            <a:endParaRPr sz="2500">
              <a:solidFill>
                <a:srgbClr val="6A6A6A"/>
              </a:solidFill>
              <a:latin typeface="Poppins"/>
              <a:ea typeface="Poppins"/>
              <a:cs typeface="Poppins"/>
              <a:sym typeface="Poppins"/>
            </a:endParaRPr>
          </a:p>
        </p:txBody>
      </p:sp>
      <p:cxnSp>
        <p:nvCxnSpPr>
          <p:cNvPr id="195" name="Google Shape;195;p18"/>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196" name="Google Shape;196;p18"/>
          <p:cNvGrpSpPr/>
          <p:nvPr/>
        </p:nvGrpSpPr>
        <p:grpSpPr>
          <a:xfrm>
            <a:off x="0" y="4727175"/>
            <a:ext cx="9144000" cy="416400"/>
            <a:chOff x="0" y="4727175"/>
            <a:chExt cx="9144000" cy="416400"/>
          </a:xfrm>
        </p:grpSpPr>
        <p:sp>
          <p:nvSpPr>
            <p:cNvPr id="197" name="Google Shape;197;p18"/>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98" name="Google Shape;198;p18"/>
            <p:cNvPicPr preferRelativeResize="0"/>
            <p:nvPr/>
          </p:nvPicPr>
          <p:blipFill>
            <a:blip r:embed="rId3">
              <a:alphaModFix/>
            </a:blip>
            <a:stretch>
              <a:fillRect/>
            </a:stretch>
          </p:blipFill>
          <p:spPr>
            <a:xfrm>
              <a:off x="247550" y="4751225"/>
              <a:ext cx="368275" cy="368275"/>
            </a:xfrm>
            <a:prstGeom prst="rect">
              <a:avLst/>
            </a:prstGeom>
            <a:noFill/>
            <a:ln>
              <a:noFill/>
            </a:ln>
          </p:spPr>
        </p:pic>
      </p:grpSp>
      <p:cxnSp>
        <p:nvCxnSpPr>
          <p:cNvPr id="199" name="Google Shape;199;p18"/>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200" name="Google Shape;200;p18"/>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8"/>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8"/>
          <p:cNvSpPr/>
          <p:nvPr/>
        </p:nvSpPr>
        <p:spPr>
          <a:xfrm flipH="1">
            <a:off x="7323150" y="89938"/>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8"/>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8"/>
          <p:cNvSpPr/>
          <p:nvPr/>
        </p:nvSpPr>
        <p:spPr>
          <a:xfrm flipH="1">
            <a:off x="8187813"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8"/>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206" name="Google Shape;206;p18"/>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207" name="Google Shape;207;p18"/>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208" name="Google Shape;208;p18"/>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Course of action</a:t>
            </a:r>
            <a:endParaRPr sz="800" b="1">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209" name="Google Shape;209;p18"/>
          <p:cNvSpPr/>
          <p:nvPr/>
        </p:nvSpPr>
        <p:spPr>
          <a:xfrm flipH="1">
            <a:off x="6488275"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8"/>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211" name="Google Shape;211;p18"/>
          <p:cNvSpPr txBox="1"/>
          <p:nvPr/>
        </p:nvSpPr>
        <p:spPr>
          <a:xfrm>
            <a:off x="6781500" y="4403825"/>
            <a:ext cx="23625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solidFill>
                  <a:srgbClr val="6A6A6A"/>
                </a:solidFill>
                <a:latin typeface="Poppins"/>
                <a:ea typeface="Poppins"/>
                <a:cs typeface="Poppins"/>
                <a:sym typeface="Poppins"/>
              </a:rPr>
              <a:t>(Roh, et al., 2016), (Kim, 2017), (Jong, et al., 2019)</a:t>
            </a:r>
            <a:endParaRPr sz="1200">
              <a:solidFill>
                <a:schemeClr val="dk1"/>
              </a:solidFill>
            </a:endParaRPr>
          </a:p>
        </p:txBody>
      </p:sp>
      <p:pic>
        <p:nvPicPr>
          <p:cNvPr id="212" name="Google Shape;212;p18"/>
          <p:cNvPicPr preferRelativeResize="0"/>
          <p:nvPr/>
        </p:nvPicPr>
        <p:blipFill rotWithShape="1">
          <a:blip r:embed="rId4">
            <a:alphaModFix/>
          </a:blip>
          <a:srcRect l="-1220" t="10881" r="1219" b="33967"/>
          <a:stretch/>
        </p:blipFill>
        <p:spPr>
          <a:xfrm>
            <a:off x="11625" y="1286550"/>
            <a:ext cx="9144000" cy="2836701"/>
          </a:xfrm>
          <a:prstGeom prst="rect">
            <a:avLst/>
          </a:prstGeom>
          <a:noFill/>
          <a:ln>
            <a:noFill/>
          </a:ln>
        </p:spPr>
      </p:pic>
      <p:sp>
        <p:nvSpPr>
          <p:cNvPr id="213" name="Google Shape;213;p18"/>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214" name="Google Shape;214;p18"/>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222222"/>
              </a:solidFill>
              <a:highlight>
                <a:srgbClr val="FFFFFF"/>
              </a:highlight>
            </a:endParaRPr>
          </a:p>
        </p:txBody>
      </p:sp>
      <p:sp>
        <p:nvSpPr>
          <p:cNvPr id="220" name="Google Shape;220;p19"/>
          <p:cNvSpPr txBox="1"/>
          <p:nvPr/>
        </p:nvSpPr>
        <p:spPr>
          <a:xfrm>
            <a:off x="220050" y="256675"/>
            <a:ext cx="31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We recommend</a:t>
            </a:r>
            <a:endParaRPr sz="2500">
              <a:solidFill>
                <a:srgbClr val="6A6A6A"/>
              </a:solidFill>
              <a:latin typeface="Poppins"/>
              <a:ea typeface="Poppins"/>
              <a:cs typeface="Poppins"/>
              <a:sym typeface="Poppins"/>
            </a:endParaRPr>
          </a:p>
        </p:txBody>
      </p:sp>
      <p:cxnSp>
        <p:nvCxnSpPr>
          <p:cNvPr id="221" name="Google Shape;221;p19"/>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222" name="Google Shape;222;p19"/>
          <p:cNvGrpSpPr/>
          <p:nvPr/>
        </p:nvGrpSpPr>
        <p:grpSpPr>
          <a:xfrm>
            <a:off x="0" y="4727175"/>
            <a:ext cx="9144000" cy="416400"/>
            <a:chOff x="0" y="4727175"/>
            <a:chExt cx="9144000" cy="416400"/>
          </a:xfrm>
        </p:grpSpPr>
        <p:sp>
          <p:nvSpPr>
            <p:cNvPr id="223" name="Google Shape;223;p19"/>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24" name="Google Shape;224;p19"/>
            <p:cNvPicPr preferRelativeResize="0"/>
            <p:nvPr/>
          </p:nvPicPr>
          <p:blipFill>
            <a:blip r:embed="rId3">
              <a:alphaModFix/>
            </a:blip>
            <a:stretch>
              <a:fillRect/>
            </a:stretch>
          </p:blipFill>
          <p:spPr>
            <a:xfrm>
              <a:off x="247550" y="4751225"/>
              <a:ext cx="368275" cy="368275"/>
            </a:xfrm>
            <a:prstGeom prst="rect">
              <a:avLst/>
            </a:prstGeom>
            <a:noFill/>
            <a:ln>
              <a:noFill/>
            </a:ln>
          </p:spPr>
        </p:pic>
      </p:grpSp>
      <p:sp>
        <p:nvSpPr>
          <p:cNvPr id="225" name="Google Shape;225;p19"/>
          <p:cNvSpPr txBox="1"/>
          <p:nvPr/>
        </p:nvSpPr>
        <p:spPr>
          <a:xfrm>
            <a:off x="146475" y="963750"/>
            <a:ext cx="4919100" cy="355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rgbClr val="2A617D"/>
                </a:solidFill>
                <a:latin typeface="Poppins"/>
                <a:ea typeface="Poppins"/>
                <a:cs typeface="Poppins"/>
                <a:sym typeface="Poppins"/>
              </a:rPr>
              <a:t>Flexible Assertive Community Treatment (FACT): </a:t>
            </a:r>
            <a:endParaRPr b="1">
              <a:solidFill>
                <a:srgbClr val="2A617D"/>
              </a:solidFill>
              <a:latin typeface="Poppins"/>
              <a:ea typeface="Poppins"/>
              <a:cs typeface="Poppins"/>
              <a:sym typeface="Poppins"/>
            </a:endParaRPr>
          </a:p>
          <a:p>
            <a:pPr marL="0" lvl="0" indent="0" algn="l" rtl="0">
              <a:spcBef>
                <a:spcPts val="0"/>
              </a:spcBef>
              <a:spcAft>
                <a:spcPts val="0"/>
              </a:spcAft>
              <a:buNone/>
            </a:pPr>
            <a:endParaRPr b="1">
              <a:solidFill>
                <a:srgbClr val="2A617D"/>
              </a:solidFill>
              <a:latin typeface="Poppins"/>
              <a:ea typeface="Poppins"/>
              <a:cs typeface="Poppins"/>
              <a:sym typeface="Poppins"/>
            </a:endParaRPr>
          </a:p>
          <a:p>
            <a:pPr marL="457200" lvl="0" indent="-317500" algn="l" rtl="0">
              <a:lnSpc>
                <a:spcPct val="115000"/>
              </a:lnSpc>
              <a:spcBef>
                <a:spcPts val="0"/>
              </a:spcBef>
              <a:spcAft>
                <a:spcPts val="0"/>
              </a:spcAft>
              <a:buClr>
                <a:srgbClr val="6A6A6A"/>
              </a:buClr>
              <a:buSzPts val="1400"/>
              <a:buFont typeface="Poppins"/>
              <a:buChar char="❏"/>
            </a:pPr>
            <a:r>
              <a:rPr lang="en-GB">
                <a:solidFill>
                  <a:srgbClr val="6A6A6A"/>
                </a:solidFill>
                <a:latin typeface="Poppins"/>
                <a:ea typeface="Poppins"/>
                <a:cs typeface="Poppins"/>
                <a:sym typeface="Poppins"/>
              </a:rPr>
              <a:t>Goal is to become independent and integrate into the community as individuals experience recovery</a:t>
            </a:r>
            <a:endParaRPr>
              <a:solidFill>
                <a:srgbClr val="6A6A6A"/>
              </a:solidFill>
              <a:latin typeface="Poppins"/>
              <a:ea typeface="Poppins"/>
              <a:cs typeface="Poppins"/>
              <a:sym typeface="Poppins"/>
            </a:endParaRPr>
          </a:p>
          <a:p>
            <a:pPr marL="457200" lvl="0" indent="0" algn="l" rtl="0">
              <a:lnSpc>
                <a:spcPct val="115000"/>
              </a:lnSpc>
              <a:spcBef>
                <a:spcPts val="0"/>
              </a:spcBef>
              <a:spcAft>
                <a:spcPts val="0"/>
              </a:spcAft>
              <a:buNone/>
            </a:pPr>
            <a:endParaRPr>
              <a:solidFill>
                <a:srgbClr val="6A6A6A"/>
              </a:solidFill>
              <a:latin typeface="Poppins"/>
              <a:ea typeface="Poppins"/>
              <a:cs typeface="Poppins"/>
              <a:sym typeface="Poppins"/>
            </a:endParaRPr>
          </a:p>
          <a:p>
            <a:pPr marL="457200" lvl="0" indent="-317500" algn="l" rtl="0">
              <a:lnSpc>
                <a:spcPct val="115000"/>
              </a:lnSpc>
              <a:spcBef>
                <a:spcPts val="0"/>
              </a:spcBef>
              <a:spcAft>
                <a:spcPts val="0"/>
              </a:spcAft>
              <a:buClr>
                <a:srgbClr val="6A6A6A"/>
              </a:buClr>
              <a:buSzPts val="1400"/>
              <a:buFont typeface="Poppins"/>
              <a:buChar char="❏"/>
            </a:pPr>
            <a:r>
              <a:rPr lang="en-GB">
                <a:solidFill>
                  <a:srgbClr val="6A6A6A"/>
                </a:solidFill>
                <a:latin typeface="Poppins"/>
                <a:ea typeface="Poppins"/>
                <a:cs typeface="Poppins"/>
                <a:sym typeface="Poppins"/>
              </a:rPr>
              <a:t>Will reduce reliance on hospitals by helping with recovering and providing long-term and consistent care</a:t>
            </a:r>
            <a:endParaRPr>
              <a:solidFill>
                <a:srgbClr val="6A6A6A"/>
              </a:solidFill>
              <a:latin typeface="Poppins"/>
              <a:ea typeface="Poppins"/>
              <a:cs typeface="Poppins"/>
              <a:sym typeface="Poppins"/>
            </a:endParaRPr>
          </a:p>
          <a:p>
            <a:pPr marL="0" lvl="0" indent="0" algn="l" rtl="0">
              <a:lnSpc>
                <a:spcPct val="115000"/>
              </a:lnSpc>
              <a:spcBef>
                <a:spcPts val="0"/>
              </a:spcBef>
              <a:spcAft>
                <a:spcPts val="0"/>
              </a:spcAft>
              <a:buNone/>
            </a:pPr>
            <a:endParaRPr>
              <a:solidFill>
                <a:srgbClr val="6A6A6A"/>
              </a:solidFill>
              <a:latin typeface="Poppins"/>
              <a:ea typeface="Poppins"/>
              <a:cs typeface="Poppins"/>
              <a:sym typeface="Poppins"/>
            </a:endParaRPr>
          </a:p>
          <a:p>
            <a:pPr marL="457200" lvl="0" indent="-317500" algn="l" rtl="0">
              <a:lnSpc>
                <a:spcPct val="115000"/>
              </a:lnSpc>
              <a:spcBef>
                <a:spcPts val="0"/>
              </a:spcBef>
              <a:spcAft>
                <a:spcPts val="0"/>
              </a:spcAft>
              <a:buClr>
                <a:srgbClr val="6A6A6A"/>
              </a:buClr>
              <a:buSzPts val="1400"/>
              <a:buFont typeface="Poppins"/>
              <a:buChar char="❏"/>
            </a:pPr>
            <a:r>
              <a:rPr lang="en-GB">
                <a:solidFill>
                  <a:srgbClr val="6A6A6A"/>
                </a:solidFill>
                <a:latin typeface="Poppins"/>
                <a:ea typeface="Poppins"/>
                <a:cs typeface="Poppins"/>
                <a:sym typeface="Poppins"/>
              </a:rPr>
              <a:t>Digital support platform used to send automatic text messages to remind participants of the sessions </a:t>
            </a:r>
            <a:endParaRPr>
              <a:solidFill>
                <a:srgbClr val="6A6A6A"/>
              </a:solidFill>
              <a:latin typeface="Poppins"/>
              <a:ea typeface="Poppins"/>
              <a:cs typeface="Poppins"/>
              <a:sym typeface="Poppins"/>
            </a:endParaRPr>
          </a:p>
          <a:p>
            <a:pPr marL="0" lvl="0" indent="0" algn="l" rtl="0">
              <a:spcBef>
                <a:spcPts val="0"/>
              </a:spcBef>
              <a:spcAft>
                <a:spcPts val="0"/>
              </a:spcAft>
              <a:buNone/>
            </a:pPr>
            <a:endParaRPr/>
          </a:p>
        </p:txBody>
      </p:sp>
      <p:graphicFrame>
        <p:nvGraphicFramePr>
          <p:cNvPr id="226" name="Google Shape;226;p19"/>
          <p:cNvGraphicFramePr/>
          <p:nvPr/>
        </p:nvGraphicFramePr>
        <p:xfrm>
          <a:off x="5450088" y="963750"/>
          <a:ext cx="3356975" cy="3565545"/>
        </p:xfrm>
        <a:graphic>
          <a:graphicData uri="http://schemas.openxmlformats.org/drawingml/2006/table">
            <a:tbl>
              <a:tblPr>
                <a:noFill/>
                <a:tableStyleId>{A65F5DFD-9A8B-4924-A307-57C70264257D}</a:tableStyleId>
              </a:tblPr>
              <a:tblGrid>
                <a:gridCol w="3356975">
                  <a:extLst>
                    <a:ext uri="{9D8B030D-6E8A-4147-A177-3AD203B41FA5}">
                      <a16:colId xmlns:a16="http://schemas.microsoft.com/office/drawing/2014/main" val="20000"/>
                    </a:ext>
                  </a:extLst>
                </a:gridCol>
              </a:tblGrid>
              <a:tr h="396200">
                <a:tc>
                  <a:txBody>
                    <a:bodyPr/>
                    <a:lstStyle/>
                    <a:p>
                      <a:pPr marL="0" lvl="0" indent="0" algn="ctr" rtl="0">
                        <a:spcBef>
                          <a:spcPts val="0"/>
                        </a:spcBef>
                        <a:spcAft>
                          <a:spcPts val="0"/>
                        </a:spcAft>
                        <a:buNone/>
                      </a:pPr>
                      <a:r>
                        <a:rPr lang="en-GB" sz="1300">
                          <a:solidFill>
                            <a:schemeClr val="lt1"/>
                          </a:solidFill>
                          <a:latin typeface="Poppins"/>
                          <a:ea typeface="Poppins"/>
                          <a:cs typeface="Poppins"/>
                          <a:sym typeface="Poppins"/>
                        </a:rPr>
                        <a:t>FACT involves:</a:t>
                      </a:r>
                      <a:endParaRPr sz="1300">
                        <a:solidFill>
                          <a:schemeClr val="lt1"/>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solidFill>
                      <a:srgbClr val="337AB7"/>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Psychoeducation</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Recovery planning</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2"/>
                  </a:ext>
                </a:extLst>
              </a:tr>
              <a:tr h="42455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Shared decision making</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Composing a crisis plan</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4"/>
                  </a:ext>
                </a:extLst>
              </a:tr>
              <a:tr h="36285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Drug-therapy adherence monitoring</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5"/>
                  </a:ext>
                </a:extLst>
              </a:tr>
              <a:tr h="39620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Resocialization activities</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6"/>
                  </a:ext>
                </a:extLst>
              </a:tr>
              <a:tr h="396200">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Family interventions</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7"/>
                  </a:ext>
                </a:extLst>
              </a:tr>
              <a:tr h="382825">
                <a:tc>
                  <a:txBody>
                    <a:bodyPr/>
                    <a:lstStyle/>
                    <a:p>
                      <a:pPr marL="0" lvl="0" indent="0" algn="l" rtl="0">
                        <a:spcBef>
                          <a:spcPts val="0"/>
                        </a:spcBef>
                        <a:spcAft>
                          <a:spcPts val="0"/>
                        </a:spcAft>
                        <a:buNone/>
                      </a:pPr>
                      <a:r>
                        <a:rPr lang="en-GB" sz="1300">
                          <a:solidFill>
                            <a:srgbClr val="6A6A6A"/>
                          </a:solidFill>
                          <a:latin typeface="Poppins"/>
                          <a:ea typeface="Poppins"/>
                          <a:cs typeface="Poppins"/>
                          <a:sym typeface="Poppins"/>
                        </a:rPr>
                        <a:t>Sports and lifestyle interventions</a:t>
                      </a:r>
                      <a:endParaRPr sz="1300">
                        <a:solidFill>
                          <a:srgbClr val="6A6A6A"/>
                        </a:solidFill>
                        <a:latin typeface="Poppins"/>
                        <a:ea typeface="Poppins"/>
                        <a:cs typeface="Poppins"/>
                        <a:sym typeface="Poppins"/>
                      </a:endParaRPr>
                    </a:p>
                  </a:txBody>
                  <a:tcPr marL="91425" marR="91425" marT="91425" marB="91425">
                    <a:lnL w="19050" cap="flat" cmpd="sng">
                      <a:solidFill>
                        <a:srgbClr val="337AB7"/>
                      </a:solidFill>
                      <a:prstDash val="solid"/>
                      <a:round/>
                      <a:headEnd type="none" w="sm" len="sm"/>
                      <a:tailEnd type="none" w="sm" len="sm"/>
                    </a:lnL>
                    <a:lnR w="19050" cap="flat" cmpd="sng">
                      <a:solidFill>
                        <a:srgbClr val="337AB7"/>
                      </a:solidFill>
                      <a:prstDash val="solid"/>
                      <a:round/>
                      <a:headEnd type="none" w="sm" len="sm"/>
                      <a:tailEnd type="none" w="sm" len="sm"/>
                    </a:lnR>
                    <a:lnT w="19050" cap="flat" cmpd="sng">
                      <a:solidFill>
                        <a:srgbClr val="337AB7"/>
                      </a:solidFill>
                      <a:prstDash val="solid"/>
                      <a:round/>
                      <a:headEnd type="none" w="sm" len="sm"/>
                      <a:tailEnd type="none" w="sm" len="sm"/>
                    </a:lnT>
                    <a:lnB w="19050" cap="flat" cmpd="sng">
                      <a:solidFill>
                        <a:srgbClr val="337AB7"/>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227" name="Google Shape;227;p19"/>
          <p:cNvSpPr txBox="1"/>
          <p:nvPr/>
        </p:nvSpPr>
        <p:spPr>
          <a:xfrm>
            <a:off x="7904075" y="4480950"/>
            <a:ext cx="1122600" cy="292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700">
                <a:solidFill>
                  <a:srgbClr val="6A6A6A"/>
                </a:solidFill>
                <a:latin typeface="Poppins"/>
                <a:ea typeface="Poppins"/>
                <a:cs typeface="Poppins"/>
                <a:sym typeface="Poppins"/>
              </a:rPr>
              <a:t>(Jong, et al., 2019)</a:t>
            </a:r>
            <a:endParaRPr sz="1200"/>
          </a:p>
        </p:txBody>
      </p:sp>
      <p:cxnSp>
        <p:nvCxnSpPr>
          <p:cNvPr id="228" name="Google Shape;228;p19"/>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229" name="Google Shape;229;p19"/>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9"/>
          <p:cNvSpPr/>
          <p:nvPr/>
        </p:nvSpPr>
        <p:spPr>
          <a:xfrm flipH="1">
            <a:off x="8837200" y="89950"/>
            <a:ext cx="85800" cy="85800"/>
          </a:xfrm>
          <a:prstGeom prst="rect">
            <a:avLst/>
          </a:prstGeom>
          <a:solidFill>
            <a:srgbClr val="E8E8E8"/>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9"/>
          <p:cNvSpPr/>
          <p:nvPr/>
        </p:nvSpPr>
        <p:spPr>
          <a:xfrm flipH="1">
            <a:off x="7323150" y="89938"/>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9"/>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9"/>
          <p:cNvSpPr/>
          <p:nvPr/>
        </p:nvSpPr>
        <p:spPr>
          <a:xfrm flipH="1">
            <a:off x="8187813"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19"/>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235" name="Google Shape;235;p19"/>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Success </a:t>
            </a:r>
            <a:endParaRPr sz="800">
              <a:solidFill>
                <a:srgbClr val="6A6A6A"/>
              </a:solidFill>
              <a:latin typeface="Poppins"/>
              <a:ea typeface="Poppins"/>
              <a:cs typeface="Poppins"/>
              <a:sym typeface="Poppins"/>
            </a:endParaRPr>
          </a:p>
        </p:txBody>
      </p:sp>
      <p:sp>
        <p:nvSpPr>
          <p:cNvPr id="236" name="Google Shape;236;p19"/>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237" name="Google Shape;237;p19"/>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We recommend</a:t>
            </a:r>
            <a:endParaRPr sz="800" b="1">
              <a:solidFill>
                <a:srgbClr val="6A6A6A"/>
              </a:solidFill>
              <a:latin typeface="Poppins"/>
              <a:ea typeface="Poppins"/>
              <a:cs typeface="Poppins"/>
              <a:sym typeface="Poppins"/>
            </a:endParaRPr>
          </a:p>
        </p:txBody>
      </p:sp>
      <p:sp>
        <p:nvSpPr>
          <p:cNvPr id="238" name="Google Shape;238;p19"/>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239" name="Google Shape;239;p19"/>
          <p:cNvSpPr/>
          <p:nvPr/>
        </p:nvSpPr>
        <p:spPr>
          <a:xfrm flipH="1">
            <a:off x="6488275"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9"/>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241" name="Google Shape;241;p19"/>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0"/>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222222"/>
              </a:solidFill>
              <a:highlight>
                <a:srgbClr val="FFFFFF"/>
              </a:highlight>
            </a:endParaRPr>
          </a:p>
        </p:txBody>
      </p:sp>
      <p:sp>
        <p:nvSpPr>
          <p:cNvPr id="247" name="Google Shape;247;p20"/>
          <p:cNvSpPr txBox="1"/>
          <p:nvPr/>
        </p:nvSpPr>
        <p:spPr>
          <a:xfrm>
            <a:off x="220050" y="256675"/>
            <a:ext cx="3929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Success demonstrated</a:t>
            </a:r>
            <a:endParaRPr sz="2500">
              <a:solidFill>
                <a:srgbClr val="6A6A6A"/>
              </a:solidFill>
              <a:latin typeface="Poppins"/>
              <a:ea typeface="Poppins"/>
              <a:cs typeface="Poppins"/>
              <a:sym typeface="Poppins"/>
            </a:endParaRPr>
          </a:p>
        </p:txBody>
      </p:sp>
      <p:cxnSp>
        <p:nvCxnSpPr>
          <p:cNvPr id="248" name="Google Shape;248;p20"/>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249" name="Google Shape;249;p20"/>
          <p:cNvGrpSpPr/>
          <p:nvPr/>
        </p:nvGrpSpPr>
        <p:grpSpPr>
          <a:xfrm>
            <a:off x="0" y="4727175"/>
            <a:ext cx="9144000" cy="416400"/>
            <a:chOff x="0" y="4727175"/>
            <a:chExt cx="9144000" cy="416400"/>
          </a:xfrm>
        </p:grpSpPr>
        <p:sp>
          <p:nvSpPr>
            <p:cNvPr id="250" name="Google Shape;250;p20"/>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51" name="Google Shape;251;p20"/>
            <p:cNvPicPr preferRelativeResize="0"/>
            <p:nvPr/>
          </p:nvPicPr>
          <p:blipFill>
            <a:blip r:embed="rId3">
              <a:alphaModFix/>
            </a:blip>
            <a:stretch>
              <a:fillRect/>
            </a:stretch>
          </p:blipFill>
          <p:spPr>
            <a:xfrm>
              <a:off x="247550" y="4751225"/>
              <a:ext cx="368275" cy="368275"/>
            </a:xfrm>
            <a:prstGeom prst="rect">
              <a:avLst/>
            </a:prstGeom>
            <a:noFill/>
            <a:ln>
              <a:noFill/>
            </a:ln>
          </p:spPr>
        </p:pic>
      </p:grpSp>
      <p:pic>
        <p:nvPicPr>
          <p:cNvPr id="252" name="Google Shape;252;p20"/>
          <p:cNvPicPr preferRelativeResize="0"/>
          <p:nvPr/>
        </p:nvPicPr>
        <p:blipFill rotWithShape="1">
          <a:blip r:embed="rId4">
            <a:alphaModFix/>
          </a:blip>
          <a:srcRect l="15618" r="9000"/>
          <a:stretch/>
        </p:blipFill>
        <p:spPr>
          <a:xfrm>
            <a:off x="3592474" y="1050775"/>
            <a:ext cx="1974451" cy="1473401"/>
          </a:xfrm>
          <a:prstGeom prst="rect">
            <a:avLst/>
          </a:prstGeom>
          <a:noFill/>
          <a:ln>
            <a:noFill/>
          </a:ln>
        </p:spPr>
      </p:pic>
      <p:cxnSp>
        <p:nvCxnSpPr>
          <p:cNvPr id="253" name="Google Shape;253;p20"/>
          <p:cNvCxnSpPr/>
          <p:nvPr/>
        </p:nvCxnSpPr>
        <p:spPr>
          <a:xfrm rot="10800000">
            <a:off x="4001150" y="1837150"/>
            <a:ext cx="231600" cy="1069500"/>
          </a:xfrm>
          <a:prstGeom prst="straightConnector1">
            <a:avLst/>
          </a:prstGeom>
          <a:noFill/>
          <a:ln w="19050" cap="flat" cmpd="sng">
            <a:solidFill>
              <a:srgbClr val="6A6A6A"/>
            </a:solidFill>
            <a:prstDash val="solid"/>
            <a:round/>
            <a:headEnd type="none" w="med" len="med"/>
            <a:tailEnd type="triangle" w="med" len="med"/>
          </a:ln>
        </p:spPr>
      </p:cxnSp>
      <p:cxnSp>
        <p:nvCxnSpPr>
          <p:cNvPr id="254" name="Google Shape;254;p20"/>
          <p:cNvCxnSpPr/>
          <p:nvPr/>
        </p:nvCxnSpPr>
        <p:spPr>
          <a:xfrm>
            <a:off x="2251300" y="1241300"/>
            <a:ext cx="2035500" cy="649800"/>
          </a:xfrm>
          <a:prstGeom prst="straightConnector1">
            <a:avLst/>
          </a:prstGeom>
          <a:noFill/>
          <a:ln w="19050" cap="flat" cmpd="sng">
            <a:solidFill>
              <a:srgbClr val="6A6A6A"/>
            </a:solidFill>
            <a:prstDash val="solid"/>
            <a:round/>
            <a:headEnd type="none" w="med" len="med"/>
            <a:tailEnd type="triangle" w="med" len="med"/>
          </a:ln>
        </p:spPr>
      </p:cxnSp>
      <p:cxnSp>
        <p:nvCxnSpPr>
          <p:cNvPr id="255" name="Google Shape;255;p20"/>
          <p:cNvCxnSpPr/>
          <p:nvPr/>
        </p:nvCxnSpPr>
        <p:spPr>
          <a:xfrm flipH="1">
            <a:off x="4109175" y="1156500"/>
            <a:ext cx="2228400" cy="804000"/>
          </a:xfrm>
          <a:prstGeom prst="straightConnector1">
            <a:avLst/>
          </a:prstGeom>
          <a:noFill/>
          <a:ln w="19050" cap="flat" cmpd="sng">
            <a:solidFill>
              <a:srgbClr val="6A6A6A"/>
            </a:solidFill>
            <a:prstDash val="solid"/>
            <a:round/>
            <a:headEnd type="none" w="med" len="med"/>
            <a:tailEnd type="triangle" w="med" len="med"/>
          </a:ln>
        </p:spPr>
      </p:cxnSp>
      <p:sp>
        <p:nvSpPr>
          <p:cNvPr id="256" name="Google Shape;256;p20"/>
          <p:cNvSpPr/>
          <p:nvPr/>
        </p:nvSpPr>
        <p:spPr>
          <a:xfrm>
            <a:off x="508875" y="1017725"/>
            <a:ext cx="1534200" cy="2925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lt1"/>
                </a:solidFill>
                <a:latin typeface="Poppins"/>
                <a:ea typeface="Poppins"/>
                <a:cs typeface="Poppins"/>
                <a:sym typeface="Poppins"/>
              </a:rPr>
              <a:t>Germany, 2006</a:t>
            </a:r>
            <a:endParaRPr sz="1300" b="1">
              <a:solidFill>
                <a:schemeClr val="lt1"/>
              </a:solidFill>
              <a:latin typeface="Poppins"/>
              <a:ea typeface="Poppins"/>
              <a:cs typeface="Poppins"/>
              <a:sym typeface="Poppins"/>
            </a:endParaRPr>
          </a:p>
        </p:txBody>
      </p:sp>
      <p:sp>
        <p:nvSpPr>
          <p:cNvPr id="257" name="Google Shape;257;p20"/>
          <p:cNvSpPr txBox="1"/>
          <p:nvPr/>
        </p:nvSpPr>
        <p:spPr>
          <a:xfrm>
            <a:off x="123425" y="1351775"/>
            <a:ext cx="2521200" cy="21063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6A6A6A"/>
              </a:buClr>
              <a:buSzPts val="1100"/>
              <a:buFont typeface="Poppins"/>
              <a:buChar char="❏"/>
            </a:pPr>
            <a:r>
              <a:rPr lang="en-GB" sz="1100">
                <a:solidFill>
                  <a:srgbClr val="6A6A6A"/>
                </a:solidFill>
                <a:latin typeface="Poppins"/>
                <a:ea typeface="Poppins"/>
                <a:cs typeface="Poppins"/>
                <a:sym typeface="Poppins"/>
              </a:rPr>
              <a:t>Munich Psychosis Information Project took place which included FACT</a:t>
            </a:r>
            <a:endParaRPr sz="1100">
              <a:solidFill>
                <a:srgbClr val="6A6A6A"/>
              </a:solidFill>
              <a:latin typeface="Poppins"/>
              <a:ea typeface="Poppins"/>
              <a:cs typeface="Poppins"/>
              <a:sym typeface="Poppins"/>
            </a:endParaRPr>
          </a:p>
          <a:p>
            <a:pPr marL="457200" lvl="0" indent="0" algn="l" rtl="0">
              <a:lnSpc>
                <a:spcPct val="115000"/>
              </a:lnSpc>
              <a:spcBef>
                <a:spcPts val="0"/>
              </a:spcBef>
              <a:spcAft>
                <a:spcPts val="0"/>
              </a:spcAft>
              <a:buNone/>
            </a:pPr>
            <a:endParaRPr sz="1100">
              <a:solidFill>
                <a:srgbClr val="6A6A6A"/>
              </a:solidFill>
              <a:latin typeface="Poppins"/>
              <a:ea typeface="Poppins"/>
              <a:cs typeface="Poppins"/>
              <a:sym typeface="Poppins"/>
            </a:endParaRPr>
          </a:p>
          <a:p>
            <a:pPr marL="457200" lvl="0" indent="-298450" algn="l" rtl="0">
              <a:lnSpc>
                <a:spcPct val="115000"/>
              </a:lnSpc>
              <a:spcBef>
                <a:spcPts val="0"/>
              </a:spcBef>
              <a:spcAft>
                <a:spcPts val="0"/>
              </a:spcAft>
              <a:buClr>
                <a:srgbClr val="337AB7"/>
              </a:buClr>
              <a:buSzPts val="1100"/>
              <a:buFont typeface="Poppins"/>
              <a:buChar char="❏"/>
            </a:pPr>
            <a:r>
              <a:rPr lang="en-GB" sz="1100">
                <a:solidFill>
                  <a:srgbClr val="337AB7"/>
                </a:solidFill>
                <a:latin typeface="Poppins"/>
                <a:ea typeface="Poppins"/>
                <a:cs typeface="Poppins"/>
                <a:sym typeface="Poppins"/>
              </a:rPr>
              <a:t>Rehospitalisations during 12-month follow-up were approximately 50% lower in the intervention group than in the control group</a:t>
            </a:r>
            <a:endParaRPr sz="1100">
              <a:solidFill>
                <a:srgbClr val="337AB7"/>
              </a:solidFill>
              <a:latin typeface="Poppins"/>
              <a:ea typeface="Poppins"/>
              <a:cs typeface="Poppins"/>
              <a:sym typeface="Poppins"/>
            </a:endParaRPr>
          </a:p>
          <a:p>
            <a:pPr marL="457200" lvl="0" indent="0" algn="l" rtl="0">
              <a:lnSpc>
                <a:spcPct val="115000"/>
              </a:lnSpc>
              <a:spcBef>
                <a:spcPts val="0"/>
              </a:spcBef>
              <a:spcAft>
                <a:spcPts val="0"/>
              </a:spcAft>
              <a:buNone/>
            </a:pPr>
            <a:r>
              <a:rPr lang="en-GB" sz="1100">
                <a:solidFill>
                  <a:srgbClr val="337AB7"/>
                </a:solidFill>
                <a:latin typeface="Poppins"/>
                <a:ea typeface="Poppins"/>
                <a:cs typeface="Poppins"/>
                <a:sym typeface="Poppins"/>
              </a:rPr>
              <a:t>(Pitschel-Walz, et al. 2006)</a:t>
            </a:r>
            <a:endParaRPr sz="1100">
              <a:solidFill>
                <a:srgbClr val="337AB7"/>
              </a:solidFill>
              <a:latin typeface="Poppins"/>
              <a:ea typeface="Poppins"/>
              <a:cs typeface="Poppins"/>
              <a:sym typeface="Poppins"/>
            </a:endParaRPr>
          </a:p>
        </p:txBody>
      </p:sp>
      <p:sp>
        <p:nvSpPr>
          <p:cNvPr id="258" name="Google Shape;258;p20"/>
          <p:cNvSpPr/>
          <p:nvPr/>
        </p:nvSpPr>
        <p:spPr>
          <a:xfrm>
            <a:off x="3814550" y="3047475"/>
            <a:ext cx="1403100" cy="2925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GB" sz="1300" b="1">
                <a:solidFill>
                  <a:schemeClr val="lt1"/>
                </a:solidFill>
                <a:latin typeface="Poppins"/>
                <a:ea typeface="Poppins"/>
                <a:cs typeface="Poppins"/>
                <a:sym typeface="Poppins"/>
              </a:rPr>
              <a:t>England , 2016</a:t>
            </a:r>
            <a:endParaRPr sz="1300" b="1">
              <a:solidFill>
                <a:schemeClr val="lt1"/>
              </a:solidFill>
              <a:latin typeface="Poppins"/>
              <a:ea typeface="Poppins"/>
              <a:cs typeface="Poppins"/>
              <a:sym typeface="Poppins"/>
            </a:endParaRPr>
          </a:p>
        </p:txBody>
      </p:sp>
      <p:sp>
        <p:nvSpPr>
          <p:cNvPr id="259" name="Google Shape;259;p20"/>
          <p:cNvSpPr txBox="1"/>
          <p:nvPr/>
        </p:nvSpPr>
        <p:spPr>
          <a:xfrm>
            <a:off x="2827725" y="3399200"/>
            <a:ext cx="3199800" cy="13275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6A6A6A"/>
              </a:buClr>
              <a:buSzPts val="1100"/>
              <a:buFont typeface="Poppins"/>
              <a:buChar char="❏"/>
            </a:pPr>
            <a:r>
              <a:rPr lang="en-GB" sz="1100">
                <a:solidFill>
                  <a:srgbClr val="6A6A6A"/>
                </a:solidFill>
                <a:latin typeface="Poppins"/>
                <a:ea typeface="Poppins"/>
                <a:cs typeface="Poppins"/>
                <a:sym typeface="Poppins"/>
              </a:rPr>
              <a:t>German programme was adopted and implemented in England as the Maintaining Adherence Programme</a:t>
            </a:r>
            <a:endParaRPr sz="1100">
              <a:solidFill>
                <a:srgbClr val="6A6A6A"/>
              </a:solidFill>
              <a:latin typeface="Poppins"/>
              <a:ea typeface="Poppins"/>
              <a:cs typeface="Poppins"/>
              <a:sym typeface="Poppins"/>
            </a:endParaRPr>
          </a:p>
          <a:p>
            <a:pPr marL="457200" lvl="0" indent="0" algn="l" rtl="0">
              <a:lnSpc>
                <a:spcPct val="115000"/>
              </a:lnSpc>
              <a:spcBef>
                <a:spcPts val="0"/>
              </a:spcBef>
              <a:spcAft>
                <a:spcPts val="0"/>
              </a:spcAft>
              <a:buNone/>
            </a:pPr>
            <a:endParaRPr sz="1100">
              <a:solidFill>
                <a:srgbClr val="6A6A6A"/>
              </a:solidFill>
              <a:latin typeface="Poppins"/>
              <a:ea typeface="Poppins"/>
              <a:cs typeface="Poppins"/>
              <a:sym typeface="Poppins"/>
            </a:endParaRPr>
          </a:p>
          <a:p>
            <a:pPr marL="457200" lvl="0" indent="-298450" algn="l" rtl="0">
              <a:lnSpc>
                <a:spcPct val="115000"/>
              </a:lnSpc>
              <a:spcBef>
                <a:spcPts val="0"/>
              </a:spcBef>
              <a:spcAft>
                <a:spcPts val="0"/>
              </a:spcAft>
              <a:buClr>
                <a:srgbClr val="337AB7"/>
              </a:buClr>
              <a:buSzPts val="1100"/>
              <a:buFont typeface="Poppins"/>
              <a:buChar char="❏"/>
            </a:pPr>
            <a:r>
              <a:rPr lang="en-GB" sz="1100">
                <a:solidFill>
                  <a:srgbClr val="337AB7"/>
                </a:solidFill>
                <a:latin typeface="Poppins"/>
                <a:ea typeface="Poppins"/>
                <a:cs typeface="Poppins"/>
                <a:sym typeface="Poppins"/>
              </a:rPr>
              <a:t>In-patient bed days significantly reduced by 42% (Lewis, et al. 2016)</a:t>
            </a:r>
            <a:endParaRPr sz="1100">
              <a:solidFill>
                <a:srgbClr val="337AB7"/>
              </a:solidFill>
              <a:latin typeface="Poppins"/>
              <a:ea typeface="Poppins"/>
              <a:cs typeface="Poppins"/>
              <a:sym typeface="Poppins"/>
            </a:endParaRPr>
          </a:p>
        </p:txBody>
      </p:sp>
      <p:sp>
        <p:nvSpPr>
          <p:cNvPr id="260" name="Google Shape;260;p20"/>
          <p:cNvSpPr/>
          <p:nvPr/>
        </p:nvSpPr>
        <p:spPr>
          <a:xfrm>
            <a:off x="6553425" y="1017725"/>
            <a:ext cx="1765500" cy="292500"/>
          </a:xfrm>
          <a:prstGeom prst="roundRect">
            <a:avLst>
              <a:gd name="adj" fmla="val 16667"/>
            </a:avLst>
          </a:prstGeom>
          <a:solidFill>
            <a:srgbClr val="041E42"/>
          </a:solidFill>
          <a:ln w="9525" cap="flat" cmpd="sng">
            <a:solidFill>
              <a:srgbClr val="041E4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GB" sz="1300" b="1">
                <a:solidFill>
                  <a:schemeClr val="lt1"/>
                </a:solidFill>
                <a:latin typeface="Poppins"/>
                <a:ea typeface="Poppins"/>
                <a:cs typeface="Poppins"/>
                <a:sym typeface="Poppins"/>
              </a:rPr>
              <a:t>Netherlands, 2019</a:t>
            </a:r>
            <a:endParaRPr sz="1300" b="1">
              <a:solidFill>
                <a:schemeClr val="lt1"/>
              </a:solidFill>
              <a:latin typeface="Poppins"/>
              <a:ea typeface="Poppins"/>
              <a:cs typeface="Poppins"/>
              <a:sym typeface="Poppins"/>
            </a:endParaRPr>
          </a:p>
        </p:txBody>
      </p:sp>
      <p:sp>
        <p:nvSpPr>
          <p:cNvPr id="261" name="Google Shape;261;p20"/>
          <p:cNvSpPr txBox="1"/>
          <p:nvPr/>
        </p:nvSpPr>
        <p:spPr>
          <a:xfrm>
            <a:off x="6027525" y="1402325"/>
            <a:ext cx="2817300" cy="3080100"/>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0"/>
              </a:spcBef>
              <a:spcAft>
                <a:spcPts val="0"/>
              </a:spcAft>
              <a:buClr>
                <a:srgbClr val="337AB7"/>
              </a:buClr>
              <a:buSzPts val="1100"/>
              <a:buFont typeface="Poppins"/>
              <a:buChar char="❏"/>
            </a:pPr>
            <a:r>
              <a:rPr lang="en-GB" sz="1100">
                <a:solidFill>
                  <a:srgbClr val="337AB7"/>
                </a:solidFill>
                <a:latin typeface="Poppins"/>
                <a:ea typeface="Poppins"/>
                <a:cs typeface="Poppins"/>
                <a:sym typeface="Poppins"/>
              </a:rPr>
              <a:t>Mean length of stay per patient was 15.2 (intervention group) and 34.6 (control group). This represents a statistically significant difference of 19.4 days (56.1%)</a:t>
            </a:r>
            <a:endParaRPr sz="1100">
              <a:solidFill>
                <a:srgbClr val="337AB7"/>
              </a:solidFill>
              <a:latin typeface="Poppins"/>
              <a:ea typeface="Poppins"/>
              <a:cs typeface="Poppins"/>
              <a:sym typeface="Poppins"/>
            </a:endParaRPr>
          </a:p>
          <a:p>
            <a:pPr marL="457200" lvl="0" indent="0" algn="l" rtl="0">
              <a:lnSpc>
                <a:spcPct val="115000"/>
              </a:lnSpc>
              <a:spcBef>
                <a:spcPts val="0"/>
              </a:spcBef>
              <a:spcAft>
                <a:spcPts val="0"/>
              </a:spcAft>
              <a:buNone/>
            </a:pPr>
            <a:endParaRPr sz="1100">
              <a:solidFill>
                <a:srgbClr val="337AB7"/>
              </a:solidFill>
              <a:latin typeface="Poppins"/>
              <a:ea typeface="Poppins"/>
              <a:cs typeface="Poppins"/>
              <a:sym typeface="Poppins"/>
            </a:endParaRPr>
          </a:p>
          <a:p>
            <a:pPr marL="457200" lvl="0" indent="-298450" algn="l" rtl="0">
              <a:lnSpc>
                <a:spcPct val="115000"/>
              </a:lnSpc>
              <a:spcBef>
                <a:spcPts val="0"/>
              </a:spcBef>
              <a:spcAft>
                <a:spcPts val="0"/>
              </a:spcAft>
              <a:buClr>
                <a:srgbClr val="337AB7"/>
              </a:buClr>
              <a:buSzPts val="1100"/>
              <a:buFont typeface="Poppins"/>
              <a:buChar char="❏"/>
            </a:pPr>
            <a:r>
              <a:rPr lang="en-GB" sz="1100">
                <a:solidFill>
                  <a:srgbClr val="337AB7"/>
                </a:solidFill>
                <a:latin typeface="Poppins"/>
                <a:ea typeface="Poppins"/>
                <a:cs typeface="Poppins"/>
                <a:sym typeface="Poppins"/>
              </a:rPr>
              <a:t>Mean total mental healthcare costs per patient were €21,098 in the intervention group) versus €25,054 in the control group, a difference of about €4000 per patient (16%) (Jong, et al., 2019)</a:t>
            </a:r>
            <a:endParaRPr sz="1100">
              <a:solidFill>
                <a:srgbClr val="337AB7"/>
              </a:solidFill>
              <a:latin typeface="Poppins"/>
              <a:ea typeface="Poppins"/>
              <a:cs typeface="Poppins"/>
              <a:sym typeface="Poppins"/>
            </a:endParaRPr>
          </a:p>
          <a:p>
            <a:pPr marL="457200" lvl="0" indent="0" algn="l" rtl="0">
              <a:lnSpc>
                <a:spcPct val="115000"/>
              </a:lnSpc>
              <a:spcBef>
                <a:spcPts val="0"/>
              </a:spcBef>
              <a:spcAft>
                <a:spcPts val="0"/>
              </a:spcAft>
              <a:buNone/>
            </a:pPr>
            <a:endParaRPr sz="1100">
              <a:solidFill>
                <a:srgbClr val="6A6A6A"/>
              </a:solidFill>
              <a:latin typeface="Poppins"/>
              <a:ea typeface="Poppins"/>
              <a:cs typeface="Poppins"/>
              <a:sym typeface="Poppins"/>
            </a:endParaRPr>
          </a:p>
        </p:txBody>
      </p:sp>
      <p:cxnSp>
        <p:nvCxnSpPr>
          <p:cNvPr id="262" name="Google Shape;262;p20"/>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263" name="Google Shape;263;p20"/>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0"/>
          <p:cNvSpPr/>
          <p:nvPr/>
        </p:nvSpPr>
        <p:spPr>
          <a:xfrm flipH="1">
            <a:off x="88372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0"/>
          <p:cNvSpPr/>
          <p:nvPr/>
        </p:nvSpPr>
        <p:spPr>
          <a:xfrm flipH="1">
            <a:off x="7323150" y="89938"/>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0"/>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0"/>
          <p:cNvSpPr/>
          <p:nvPr/>
        </p:nvSpPr>
        <p:spPr>
          <a:xfrm flipH="1">
            <a:off x="8187813"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0"/>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269" name="Google Shape;269;p20"/>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Success</a:t>
            </a:r>
            <a:r>
              <a:rPr lang="en-GB" sz="800">
                <a:solidFill>
                  <a:srgbClr val="6A6A6A"/>
                </a:solidFill>
                <a:latin typeface="Poppins"/>
                <a:ea typeface="Poppins"/>
                <a:cs typeface="Poppins"/>
                <a:sym typeface="Poppins"/>
              </a:rPr>
              <a:t> </a:t>
            </a:r>
            <a:endParaRPr sz="800">
              <a:solidFill>
                <a:srgbClr val="6A6A6A"/>
              </a:solidFill>
              <a:latin typeface="Poppins"/>
              <a:ea typeface="Poppins"/>
              <a:cs typeface="Poppins"/>
              <a:sym typeface="Poppins"/>
            </a:endParaRPr>
          </a:p>
        </p:txBody>
      </p:sp>
      <p:sp>
        <p:nvSpPr>
          <p:cNvPr id="270" name="Google Shape;270;p20"/>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271" name="Google Shape;271;p20"/>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272" name="Google Shape;272;p20"/>
          <p:cNvSpPr/>
          <p:nvPr/>
        </p:nvSpPr>
        <p:spPr>
          <a:xfrm flipH="1">
            <a:off x="6488275"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274" name="Google Shape;274;p20"/>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275" name="Google Shape;275;p20"/>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1"/>
          <p:cNvSpPr/>
          <p:nvPr/>
        </p:nvSpPr>
        <p:spPr>
          <a:xfrm>
            <a:off x="0" y="825150"/>
            <a:ext cx="9144000" cy="4318200"/>
          </a:xfrm>
          <a:prstGeom prst="rect">
            <a:avLst/>
          </a:prstGeom>
          <a:solidFill>
            <a:srgbClr val="E8E8E8"/>
          </a:solidFill>
          <a:ln w="9525" cap="flat" cmpd="sng">
            <a:solidFill>
              <a:srgbClr val="E8E8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000">
              <a:solidFill>
                <a:srgbClr val="222222"/>
              </a:solidFill>
              <a:highlight>
                <a:srgbClr val="FFFFFF"/>
              </a:highlight>
            </a:endParaRPr>
          </a:p>
        </p:txBody>
      </p:sp>
      <p:sp>
        <p:nvSpPr>
          <p:cNvPr id="281" name="Google Shape;281;p21"/>
          <p:cNvSpPr txBox="1"/>
          <p:nvPr/>
        </p:nvSpPr>
        <p:spPr>
          <a:xfrm>
            <a:off x="220050" y="256675"/>
            <a:ext cx="3199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500">
                <a:solidFill>
                  <a:srgbClr val="6A6A6A"/>
                </a:solidFill>
                <a:latin typeface="Poppins"/>
                <a:ea typeface="Poppins"/>
                <a:cs typeface="Poppins"/>
                <a:sym typeface="Poppins"/>
              </a:rPr>
              <a:t>References</a:t>
            </a:r>
            <a:endParaRPr sz="2500">
              <a:solidFill>
                <a:srgbClr val="6A6A6A"/>
              </a:solidFill>
              <a:latin typeface="Poppins"/>
              <a:ea typeface="Poppins"/>
              <a:cs typeface="Poppins"/>
              <a:sym typeface="Poppins"/>
            </a:endParaRPr>
          </a:p>
        </p:txBody>
      </p:sp>
      <p:cxnSp>
        <p:nvCxnSpPr>
          <p:cNvPr id="282" name="Google Shape;282;p21"/>
          <p:cNvCxnSpPr/>
          <p:nvPr/>
        </p:nvCxnSpPr>
        <p:spPr>
          <a:xfrm rot="10800000" flipH="1">
            <a:off x="0" y="823075"/>
            <a:ext cx="4149000" cy="3000"/>
          </a:xfrm>
          <a:prstGeom prst="straightConnector1">
            <a:avLst/>
          </a:prstGeom>
          <a:noFill/>
          <a:ln w="19050" cap="flat" cmpd="sng">
            <a:solidFill>
              <a:srgbClr val="6A6A6A"/>
            </a:solidFill>
            <a:prstDash val="solid"/>
            <a:round/>
            <a:headEnd type="none" w="med" len="med"/>
            <a:tailEnd type="diamond" w="med" len="med"/>
          </a:ln>
        </p:spPr>
      </p:cxnSp>
      <p:grpSp>
        <p:nvGrpSpPr>
          <p:cNvPr id="283" name="Google Shape;283;p21"/>
          <p:cNvGrpSpPr/>
          <p:nvPr/>
        </p:nvGrpSpPr>
        <p:grpSpPr>
          <a:xfrm>
            <a:off x="0" y="4727175"/>
            <a:ext cx="9144000" cy="416400"/>
            <a:chOff x="0" y="4727175"/>
            <a:chExt cx="9144000" cy="416400"/>
          </a:xfrm>
        </p:grpSpPr>
        <p:sp>
          <p:nvSpPr>
            <p:cNvPr id="284" name="Google Shape;284;p21"/>
            <p:cNvSpPr/>
            <p:nvPr/>
          </p:nvSpPr>
          <p:spPr>
            <a:xfrm>
              <a:off x="0" y="4727175"/>
              <a:ext cx="9144000" cy="4164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85" name="Google Shape;285;p21"/>
            <p:cNvPicPr preferRelativeResize="0"/>
            <p:nvPr/>
          </p:nvPicPr>
          <p:blipFill>
            <a:blip r:embed="rId3">
              <a:alphaModFix/>
            </a:blip>
            <a:stretch>
              <a:fillRect/>
            </a:stretch>
          </p:blipFill>
          <p:spPr>
            <a:xfrm>
              <a:off x="247550" y="4751225"/>
              <a:ext cx="368275" cy="368275"/>
            </a:xfrm>
            <a:prstGeom prst="rect">
              <a:avLst/>
            </a:prstGeom>
            <a:noFill/>
            <a:ln>
              <a:noFill/>
            </a:ln>
          </p:spPr>
        </p:pic>
      </p:grpSp>
      <p:sp>
        <p:nvSpPr>
          <p:cNvPr id="286" name="Google Shape;286;p21"/>
          <p:cNvSpPr txBox="1"/>
          <p:nvPr/>
        </p:nvSpPr>
        <p:spPr>
          <a:xfrm>
            <a:off x="131100" y="903075"/>
            <a:ext cx="8881800" cy="4594500"/>
          </a:xfrm>
          <a:prstGeom prst="rect">
            <a:avLst/>
          </a:prstGeom>
          <a:noFill/>
          <a:ln>
            <a:noFill/>
          </a:ln>
        </p:spPr>
        <p:txBody>
          <a:bodyPr spcFirstLastPara="1" wrap="square" lIns="91425" tIns="91425" rIns="91425" bIns="91425" anchor="t" anchorCtr="0">
            <a:spAutoFit/>
          </a:bodyPr>
          <a:lstStyle/>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Bond, G.R. </a:t>
            </a:r>
            <a:r>
              <a:rPr lang="en-GB" sz="1000" i="1">
                <a:solidFill>
                  <a:srgbClr val="6A6A6A"/>
                </a:solidFill>
                <a:latin typeface="Poppins"/>
                <a:ea typeface="Poppins"/>
                <a:cs typeface="Poppins"/>
                <a:sym typeface="Poppins"/>
              </a:rPr>
              <a:t>et al.</a:t>
            </a:r>
            <a:r>
              <a:rPr lang="en-GB" sz="1000">
                <a:solidFill>
                  <a:srgbClr val="6A6A6A"/>
                </a:solidFill>
                <a:latin typeface="Poppins"/>
                <a:ea typeface="Poppins"/>
                <a:cs typeface="Poppins"/>
                <a:sym typeface="Poppins"/>
              </a:rPr>
              <a:t> (2001) “Assertive community treatment for people with severe mental illness,” </a:t>
            </a:r>
            <a:r>
              <a:rPr lang="en-GB" sz="1000" i="1">
                <a:solidFill>
                  <a:srgbClr val="6A6A6A"/>
                </a:solidFill>
                <a:latin typeface="Poppins"/>
                <a:ea typeface="Poppins"/>
                <a:cs typeface="Poppins"/>
                <a:sym typeface="Poppins"/>
              </a:rPr>
              <a:t>Disease Management and Health Outcomes</a:t>
            </a:r>
            <a:r>
              <a:rPr lang="en-GB" sz="1000">
                <a:solidFill>
                  <a:srgbClr val="6A6A6A"/>
                </a:solidFill>
                <a:latin typeface="Poppins"/>
                <a:ea typeface="Poppins"/>
                <a:cs typeface="Poppins"/>
                <a:sym typeface="Poppins"/>
              </a:rPr>
              <a:t>, 9(3), pp. 141–159. Available at: https://doi.org/10.2165/00115677-200109030-00003.</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de Jong, M.H. </a:t>
            </a:r>
            <a:r>
              <a:rPr lang="en-GB" sz="1000" i="1">
                <a:solidFill>
                  <a:srgbClr val="6A6A6A"/>
                </a:solidFill>
                <a:latin typeface="Poppins"/>
                <a:ea typeface="Poppins"/>
                <a:cs typeface="Poppins"/>
                <a:sym typeface="Poppins"/>
              </a:rPr>
              <a:t>et al.</a:t>
            </a:r>
            <a:r>
              <a:rPr lang="en-GB" sz="1000">
                <a:solidFill>
                  <a:srgbClr val="6A6A6A"/>
                </a:solidFill>
                <a:latin typeface="Poppins"/>
                <a:ea typeface="Poppins"/>
                <a:cs typeface="Poppins"/>
                <a:sym typeface="Poppins"/>
              </a:rPr>
              <a:t> (2019) “An intensive multimodal group programme for patients with psychotic disorders at risk of rehospitalization: A controlled intervention study,” </a:t>
            </a:r>
            <a:r>
              <a:rPr lang="en-GB" sz="1000" i="1">
                <a:solidFill>
                  <a:srgbClr val="6A6A6A"/>
                </a:solidFill>
                <a:latin typeface="Poppins"/>
                <a:ea typeface="Poppins"/>
                <a:cs typeface="Poppins"/>
                <a:sym typeface="Poppins"/>
              </a:rPr>
              <a:t>BMC Psychiatry</a:t>
            </a:r>
            <a:r>
              <a:rPr lang="en-GB" sz="1000">
                <a:solidFill>
                  <a:srgbClr val="6A6A6A"/>
                </a:solidFill>
                <a:latin typeface="Poppins"/>
                <a:ea typeface="Poppins"/>
                <a:cs typeface="Poppins"/>
                <a:sym typeface="Poppins"/>
              </a:rPr>
              <a:t>, 19(1). Available at: https://doi.org/10.1186/s12888-019-2229-x.</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Kim, A.M. (2017) “Why do psychiatric patients in Korea stay longer in hospital?,” </a:t>
            </a:r>
            <a:r>
              <a:rPr lang="en-GB" sz="1000" i="1">
                <a:solidFill>
                  <a:srgbClr val="6A6A6A"/>
                </a:solidFill>
                <a:latin typeface="Poppins"/>
                <a:ea typeface="Poppins"/>
                <a:cs typeface="Poppins"/>
                <a:sym typeface="Poppins"/>
              </a:rPr>
              <a:t>International Journal of Mental Health Systems</a:t>
            </a:r>
            <a:r>
              <a:rPr lang="en-GB" sz="1000">
                <a:solidFill>
                  <a:srgbClr val="6A6A6A"/>
                </a:solidFill>
                <a:latin typeface="Poppins"/>
                <a:ea typeface="Poppins"/>
                <a:cs typeface="Poppins"/>
                <a:sym typeface="Poppins"/>
              </a:rPr>
              <a:t>, 11(1). Available at: https://doi.org/10.1186/s13033-016-0110-6.</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i="1">
                <a:solidFill>
                  <a:srgbClr val="6A6A6A"/>
                </a:solidFill>
                <a:latin typeface="Poppins"/>
                <a:ea typeface="Poppins"/>
                <a:cs typeface="Poppins"/>
                <a:sym typeface="Poppins"/>
              </a:rPr>
              <a:t>Mental health</a:t>
            </a:r>
            <a:r>
              <a:rPr lang="en-GB" sz="1000">
                <a:solidFill>
                  <a:srgbClr val="6A6A6A"/>
                </a:solidFill>
                <a:latin typeface="Poppins"/>
                <a:ea typeface="Poppins"/>
                <a:cs typeface="Poppins"/>
                <a:sym typeface="Poppins"/>
              </a:rPr>
              <a:t>. </a:t>
            </a:r>
            <a:r>
              <a:rPr lang="en-GB" sz="1000" i="1">
                <a:solidFill>
                  <a:srgbClr val="6A6A6A"/>
                </a:solidFill>
                <a:latin typeface="Poppins"/>
                <a:ea typeface="Poppins"/>
                <a:cs typeface="Poppins"/>
                <a:sym typeface="Poppins"/>
              </a:rPr>
              <a:t>World Health Organization</a:t>
            </a:r>
            <a:r>
              <a:rPr lang="en-GB" sz="1000">
                <a:solidFill>
                  <a:srgbClr val="6A6A6A"/>
                </a:solidFill>
                <a:latin typeface="Poppins"/>
                <a:ea typeface="Poppins"/>
                <a:cs typeface="Poppins"/>
                <a:sym typeface="Poppins"/>
              </a:rPr>
              <a:t>. World Health Organization. Available at: https://www.who.int/health-topics/mental-health#tab=tab_1 (Accessed: November 24, 2022).</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Nagar, S. (2022) </a:t>
            </a:r>
            <a:r>
              <a:rPr lang="en-GB" sz="1000" i="1">
                <a:solidFill>
                  <a:srgbClr val="6A6A6A"/>
                </a:solidFill>
                <a:latin typeface="Poppins"/>
                <a:ea typeface="Poppins"/>
                <a:cs typeface="Poppins"/>
                <a:sym typeface="Poppins"/>
              </a:rPr>
              <a:t>The struggle of mental health care delivery in South Korea and Singapore</a:t>
            </a:r>
            <a:r>
              <a:rPr lang="en-GB" sz="1000">
                <a:solidFill>
                  <a:srgbClr val="6A6A6A"/>
                </a:solidFill>
                <a:latin typeface="Poppins"/>
                <a:ea typeface="Poppins"/>
                <a:cs typeface="Poppins"/>
                <a:sym typeface="Poppins"/>
              </a:rPr>
              <a:t>, </a:t>
            </a:r>
            <a:r>
              <a:rPr lang="en-GB" sz="1000" i="1">
                <a:solidFill>
                  <a:srgbClr val="6A6A6A"/>
                </a:solidFill>
                <a:latin typeface="Poppins"/>
                <a:ea typeface="Poppins"/>
                <a:cs typeface="Poppins"/>
                <a:sym typeface="Poppins"/>
              </a:rPr>
              <a:t>Harvard International Review</a:t>
            </a:r>
            <a:r>
              <a:rPr lang="en-GB" sz="1000">
                <a:solidFill>
                  <a:srgbClr val="6A6A6A"/>
                </a:solidFill>
                <a:latin typeface="Poppins"/>
                <a:ea typeface="Poppins"/>
                <a:cs typeface="Poppins"/>
                <a:sym typeface="Poppins"/>
              </a:rPr>
              <a:t>. Harvard International Review. Available at: https://hir.harvard.edu/the-struggle-of-mental-health-care-delivery-in-south-korea-and-singapore/#:~:text=95%20percent%20of%20South%20Koreans,40%20South%20Koreans%20commit%20suicide. (Accessed: November 28, 2022). </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Park, S. </a:t>
            </a:r>
            <a:r>
              <a:rPr lang="en-GB" sz="1000" i="1">
                <a:solidFill>
                  <a:srgbClr val="6A6A6A"/>
                </a:solidFill>
                <a:latin typeface="Poppins"/>
                <a:ea typeface="Poppins"/>
                <a:cs typeface="Poppins"/>
                <a:sym typeface="Poppins"/>
              </a:rPr>
              <a:t>et al.</a:t>
            </a:r>
            <a:r>
              <a:rPr lang="en-GB" sz="1000">
                <a:solidFill>
                  <a:srgbClr val="6A6A6A"/>
                </a:solidFill>
                <a:latin typeface="Poppins"/>
                <a:ea typeface="Poppins"/>
                <a:cs typeface="Poppins"/>
                <a:sym typeface="Poppins"/>
              </a:rPr>
              <a:t> (2020) “Nurse staffing and health outcomes of psychiatric inpatients: A secondary analysis of National Health Insurance Claims Data,” </a:t>
            </a:r>
            <a:r>
              <a:rPr lang="en-GB" sz="1000" i="1">
                <a:solidFill>
                  <a:srgbClr val="6A6A6A"/>
                </a:solidFill>
                <a:latin typeface="Poppins"/>
                <a:ea typeface="Poppins"/>
                <a:cs typeface="Poppins"/>
                <a:sym typeface="Poppins"/>
              </a:rPr>
              <a:t>Journal of Korean Academy of Nursing</a:t>
            </a:r>
            <a:r>
              <a:rPr lang="en-GB" sz="1000">
                <a:solidFill>
                  <a:srgbClr val="6A6A6A"/>
                </a:solidFill>
                <a:latin typeface="Poppins"/>
                <a:ea typeface="Poppins"/>
                <a:cs typeface="Poppins"/>
                <a:sym typeface="Poppins"/>
              </a:rPr>
              <a:t>, 50(3), p. 333. Available at: https://doi.org/10.4040/jkan.19203.</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r>
              <a:rPr lang="en-GB" sz="1000">
                <a:solidFill>
                  <a:srgbClr val="6A6A6A"/>
                </a:solidFill>
                <a:latin typeface="Poppins"/>
                <a:ea typeface="Poppins"/>
                <a:cs typeface="Poppins"/>
                <a:sym typeface="Poppins"/>
              </a:rPr>
              <a:t>Roh, S. </a:t>
            </a:r>
            <a:r>
              <a:rPr lang="en-GB" sz="1000" i="1">
                <a:solidFill>
                  <a:srgbClr val="6A6A6A"/>
                </a:solidFill>
                <a:latin typeface="Poppins"/>
                <a:ea typeface="Poppins"/>
                <a:cs typeface="Poppins"/>
                <a:sym typeface="Poppins"/>
              </a:rPr>
              <a:t>et al.</a:t>
            </a:r>
            <a:r>
              <a:rPr lang="en-GB" sz="1000">
                <a:solidFill>
                  <a:srgbClr val="6A6A6A"/>
                </a:solidFill>
                <a:latin typeface="Poppins"/>
                <a:ea typeface="Poppins"/>
                <a:cs typeface="Poppins"/>
                <a:sym typeface="Poppins"/>
              </a:rPr>
              <a:t> (2016) “Mental Health Services and R&amp;D in South Korea,” </a:t>
            </a:r>
            <a:r>
              <a:rPr lang="en-GB" sz="1000" i="1">
                <a:solidFill>
                  <a:srgbClr val="6A6A6A"/>
                </a:solidFill>
                <a:latin typeface="Poppins"/>
                <a:ea typeface="Poppins"/>
                <a:cs typeface="Poppins"/>
                <a:sym typeface="Poppins"/>
              </a:rPr>
              <a:t>International Journal of Mental Health Systems</a:t>
            </a:r>
            <a:r>
              <a:rPr lang="en-GB" sz="1000">
                <a:solidFill>
                  <a:srgbClr val="6A6A6A"/>
                </a:solidFill>
                <a:latin typeface="Poppins"/>
                <a:ea typeface="Poppins"/>
                <a:cs typeface="Poppins"/>
                <a:sym typeface="Poppins"/>
              </a:rPr>
              <a:t>, 10(1). Available at: https://doi.org/10.1186/s13033-016-0077-3. </a:t>
            </a:r>
            <a:endParaRPr sz="1000">
              <a:solidFill>
                <a:srgbClr val="6A6A6A"/>
              </a:solidFill>
              <a:latin typeface="Poppins"/>
              <a:ea typeface="Poppins"/>
              <a:cs typeface="Poppins"/>
              <a:sym typeface="Poppins"/>
            </a:endParaRPr>
          </a:p>
          <a:p>
            <a:pPr marL="355600" lvl="0" indent="0" algn="l" rtl="0">
              <a:lnSpc>
                <a:spcPct val="115000"/>
              </a:lnSpc>
              <a:spcBef>
                <a:spcPts val="1200"/>
              </a:spcBef>
              <a:spcAft>
                <a:spcPts val="0"/>
              </a:spcAft>
              <a:buClr>
                <a:schemeClr val="dk1"/>
              </a:buClr>
              <a:buSzPts val="1100"/>
              <a:buFont typeface="Arial"/>
              <a:buNone/>
            </a:pPr>
            <a:endParaRPr sz="1000">
              <a:solidFill>
                <a:srgbClr val="6A6A6A"/>
              </a:solidFill>
              <a:latin typeface="Poppins"/>
              <a:ea typeface="Poppins"/>
              <a:cs typeface="Poppins"/>
              <a:sym typeface="Poppins"/>
            </a:endParaRPr>
          </a:p>
          <a:p>
            <a:pPr marL="0" lvl="0" indent="0" algn="l" rtl="0">
              <a:spcBef>
                <a:spcPts val="1200"/>
              </a:spcBef>
              <a:spcAft>
                <a:spcPts val="0"/>
              </a:spcAft>
              <a:buNone/>
            </a:pPr>
            <a:endParaRPr sz="1100">
              <a:solidFill>
                <a:srgbClr val="6A6A6A"/>
              </a:solidFill>
              <a:highlight>
                <a:srgbClr val="FFFFFF"/>
              </a:highlight>
              <a:latin typeface="Poppins"/>
              <a:ea typeface="Poppins"/>
              <a:cs typeface="Poppins"/>
              <a:sym typeface="Poppins"/>
            </a:endParaRPr>
          </a:p>
        </p:txBody>
      </p:sp>
      <p:cxnSp>
        <p:nvCxnSpPr>
          <p:cNvPr id="287" name="Google Shape;287;p21"/>
          <p:cNvCxnSpPr/>
          <p:nvPr/>
        </p:nvCxnSpPr>
        <p:spPr>
          <a:xfrm>
            <a:off x="4689225" y="145725"/>
            <a:ext cx="4466400" cy="0"/>
          </a:xfrm>
          <a:prstGeom prst="straightConnector1">
            <a:avLst/>
          </a:prstGeom>
          <a:noFill/>
          <a:ln w="19050" cap="flat" cmpd="sng">
            <a:solidFill>
              <a:srgbClr val="6A6A6A"/>
            </a:solidFill>
            <a:prstDash val="solid"/>
            <a:round/>
            <a:headEnd type="none" w="med" len="med"/>
            <a:tailEnd type="none" w="med" len="med"/>
          </a:ln>
        </p:spPr>
      </p:cxnSp>
      <p:sp>
        <p:nvSpPr>
          <p:cNvPr id="288" name="Google Shape;288;p21"/>
          <p:cNvSpPr/>
          <p:nvPr/>
        </p:nvSpPr>
        <p:spPr>
          <a:xfrm flipH="1">
            <a:off x="49206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1"/>
          <p:cNvSpPr/>
          <p:nvPr/>
        </p:nvSpPr>
        <p:spPr>
          <a:xfrm flipH="1">
            <a:off x="8837200" y="89950"/>
            <a:ext cx="85800" cy="85800"/>
          </a:xfrm>
          <a:prstGeom prst="rect">
            <a:avLst/>
          </a:prstGeom>
          <a:solidFill>
            <a:srgbClr val="2A617D"/>
          </a:solidFill>
          <a:ln w="9525" cap="flat" cmpd="sng">
            <a:solidFill>
              <a:srgbClr val="2A61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1"/>
          <p:cNvSpPr/>
          <p:nvPr/>
        </p:nvSpPr>
        <p:spPr>
          <a:xfrm flipH="1">
            <a:off x="7323150" y="89938"/>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1"/>
          <p:cNvSpPr/>
          <p:nvPr/>
        </p:nvSpPr>
        <p:spPr>
          <a:xfrm flipH="1">
            <a:off x="5668400"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1"/>
          <p:cNvSpPr/>
          <p:nvPr/>
        </p:nvSpPr>
        <p:spPr>
          <a:xfrm flipH="1">
            <a:off x="8187813"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1"/>
          <p:cNvSpPr txBox="1"/>
          <p:nvPr/>
        </p:nvSpPr>
        <p:spPr>
          <a:xfrm>
            <a:off x="4327050" y="141450"/>
            <a:ext cx="1272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Introduction</a:t>
            </a:r>
            <a:endParaRPr sz="800">
              <a:solidFill>
                <a:srgbClr val="6A6A6A"/>
              </a:solidFill>
              <a:latin typeface="Poppins"/>
              <a:ea typeface="Poppins"/>
              <a:cs typeface="Poppins"/>
              <a:sym typeface="Poppins"/>
            </a:endParaRPr>
          </a:p>
        </p:txBody>
      </p:sp>
      <p:sp>
        <p:nvSpPr>
          <p:cNvPr id="294" name="Google Shape;294;p21"/>
          <p:cNvSpPr txBox="1"/>
          <p:nvPr/>
        </p:nvSpPr>
        <p:spPr>
          <a:xfrm>
            <a:off x="8370125" y="128525"/>
            <a:ext cx="978900" cy="307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b="1">
                <a:solidFill>
                  <a:srgbClr val="6A6A6A"/>
                </a:solidFill>
                <a:latin typeface="Poppins"/>
                <a:ea typeface="Poppins"/>
                <a:cs typeface="Poppins"/>
                <a:sym typeface="Poppins"/>
              </a:rPr>
              <a:t>Success</a:t>
            </a:r>
            <a:r>
              <a:rPr lang="en-GB" sz="800">
                <a:solidFill>
                  <a:srgbClr val="6A6A6A"/>
                </a:solidFill>
                <a:latin typeface="Poppins"/>
                <a:ea typeface="Poppins"/>
                <a:cs typeface="Poppins"/>
                <a:sym typeface="Poppins"/>
              </a:rPr>
              <a:t> </a:t>
            </a:r>
            <a:endParaRPr sz="800">
              <a:solidFill>
                <a:srgbClr val="6A6A6A"/>
              </a:solidFill>
              <a:latin typeface="Poppins"/>
              <a:ea typeface="Poppins"/>
              <a:cs typeface="Poppins"/>
              <a:sym typeface="Poppins"/>
            </a:endParaRPr>
          </a:p>
        </p:txBody>
      </p:sp>
      <p:sp>
        <p:nvSpPr>
          <p:cNvPr id="295" name="Google Shape;295;p21"/>
          <p:cNvSpPr txBox="1"/>
          <p:nvPr/>
        </p:nvSpPr>
        <p:spPr>
          <a:xfrm>
            <a:off x="5345450" y="128525"/>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The </a:t>
            </a:r>
            <a:endParaRPr sz="800">
              <a:solidFill>
                <a:srgbClr val="6A6A6A"/>
              </a:solidFill>
              <a:latin typeface="Poppins"/>
              <a:ea typeface="Poppins"/>
              <a:cs typeface="Poppins"/>
              <a:sym typeface="Poppins"/>
            </a:endParaRPr>
          </a:p>
          <a:p>
            <a:pPr marL="0" lvl="0" indent="0" algn="ctr" rtl="0">
              <a:spcBef>
                <a:spcPts val="0"/>
              </a:spcBef>
              <a:spcAft>
                <a:spcPts val="0"/>
              </a:spcAft>
              <a:buNone/>
            </a:pPr>
            <a:r>
              <a:rPr lang="en-GB" sz="800">
                <a:solidFill>
                  <a:srgbClr val="6A6A6A"/>
                </a:solidFill>
                <a:latin typeface="Poppins"/>
                <a:ea typeface="Poppins"/>
                <a:cs typeface="Poppins"/>
                <a:sym typeface="Poppins"/>
              </a:rPr>
              <a:t>concern</a:t>
            </a:r>
            <a:endParaRPr sz="800">
              <a:solidFill>
                <a:srgbClr val="6A6A6A"/>
              </a:solidFill>
              <a:latin typeface="Poppins"/>
              <a:ea typeface="Poppins"/>
              <a:cs typeface="Poppins"/>
              <a:sym typeface="Poppins"/>
            </a:endParaRPr>
          </a:p>
        </p:txBody>
      </p:sp>
      <p:sp>
        <p:nvSpPr>
          <p:cNvPr id="296" name="Google Shape;296;p21"/>
          <p:cNvSpPr txBox="1"/>
          <p:nvPr/>
        </p:nvSpPr>
        <p:spPr>
          <a:xfrm>
            <a:off x="7015088" y="128513"/>
            <a:ext cx="7317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Course of action</a:t>
            </a:r>
            <a:endParaRPr sz="800">
              <a:solidFill>
                <a:srgbClr val="6A6A6A"/>
              </a:solidFill>
              <a:latin typeface="Poppins"/>
              <a:ea typeface="Poppins"/>
              <a:cs typeface="Poppins"/>
              <a:sym typeface="Poppins"/>
            </a:endParaRPr>
          </a:p>
          <a:p>
            <a:pPr marL="0" lvl="0" indent="0" algn="ctr" rtl="0">
              <a:spcBef>
                <a:spcPts val="0"/>
              </a:spcBef>
              <a:spcAft>
                <a:spcPts val="0"/>
              </a:spcAft>
              <a:buNone/>
            </a:pPr>
            <a:endParaRPr sz="800">
              <a:solidFill>
                <a:srgbClr val="6A6A6A"/>
              </a:solidFill>
              <a:latin typeface="Poppins"/>
              <a:ea typeface="Poppins"/>
              <a:cs typeface="Poppins"/>
              <a:sym typeface="Poppins"/>
            </a:endParaRPr>
          </a:p>
        </p:txBody>
      </p:sp>
      <p:sp>
        <p:nvSpPr>
          <p:cNvPr id="297" name="Google Shape;297;p21"/>
          <p:cNvSpPr/>
          <p:nvPr/>
        </p:nvSpPr>
        <p:spPr>
          <a:xfrm flipH="1">
            <a:off x="6488275" y="89950"/>
            <a:ext cx="85800" cy="85800"/>
          </a:xfrm>
          <a:prstGeom prst="rect">
            <a:avLst/>
          </a:prstGeom>
          <a:solidFill>
            <a:srgbClr val="E6E6E6"/>
          </a:solidFill>
          <a:ln w="9525" cap="flat" cmpd="sng">
            <a:solidFill>
              <a:srgbClr val="6A6A6A"/>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txBox="1"/>
          <p:nvPr/>
        </p:nvSpPr>
        <p:spPr>
          <a:xfrm>
            <a:off x="6153463" y="128521"/>
            <a:ext cx="7317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Root causes</a:t>
            </a:r>
            <a:endParaRPr sz="800">
              <a:solidFill>
                <a:srgbClr val="6A6A6A"/>
              </a:solidFill>
              <a:latin typeface="Poppins"/>
              <a:ea typeface="Poppins"/>
              <a:cs typeface="Poppins"/>
              <a:sym typeface="Poppins"/>
            </a:endParaRPr>
          </a:p>
        </p:txBody>
      </p:sp>
      <p:sp>
        <p:nvSpPr>
          <p:cNvPr id="299" name="Google Shape;299;p21"/>
          <p:cNvSpPr txBox="1"/>
          <p:nvPr/>
        </p:nvSpPr>
        <p:spPr>
          <a:xfrm>
            <a:off x="7800975" y="128525"/>
            <a:ext cx="8595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800">
                <a:solidFill>
                  <a:srgbClr val="6A6A6A"/>
                </a:solidFill>
                <a:latin typeface="Poppins"/>
                <a:ea typeface="Poppins"/>
                <a:cs typeface="Poppins"/>
                <a:sym typeface="Poppins"/>
              </a:rPr>
              <a:t>We recommend</a:t>
            </a:r>
            <a:endParaRPr sz="800">
              <a:solidFill>
                <a:srgbClr val="6A6A6A"/>
              </a:solidFill>
              <a:latin typeface="Poppins"/>
              <a:ea typeface="Poppins"/>
              <a:cs typeface="Poppins"/>
              <a:sym typeface="Poppins"/>
            </a:endParaRPr>
          </a:p>
        </p:txBody>
      </p:sp>
      <p:sp>
        <p:nvSpPr>
          <p:cNvPr id="300" name="Google Shape;300;p21"/>
          <p:cNvSpPr/>
          <p:nvPr/>
        </p:nvSpPr>
        <p:spPr>
          <a:xfrm>
            <a:off x="4533750" y="0"/>
            <a:ext cx="859500" cy="454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1552</Words>
  <Application>Microsoft Office PowerPoint</Application>
  <PresentationFormat>On-screen Show (16:9)</PresentationFormat>
  <Paragraphs>182</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Poppins</vt:lpstr>
      <vt:lpstr>Arial</vt:lpstr>
      <vt:lpstr>Times New Roman</vt:lpstr>
      <vt:lpstr>Simple Light</vt:lpstr>
      <vt:lpstr>Data Driven Investigation into Mental Health in South Korea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Driven Investigation into Mental Health in South Korea </dc:title>
  <cp:lastModifiedBy>Tim Old</cp:lastModifiedBy>
  <cp:revision>1</cp:revision>
  <dcterms:modified xsi:type="dcterms:W3CDTF">2022-11-29T18:20:40Z</dcterms:modified>
</cp:coreProperties>
</file>