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01ba9f59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01ba9f59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01ba9f59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01ba9f59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01ba9f59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01ba9f59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01ba9f59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01ba9f59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01ba9f59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01ba9f59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01ba9f59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01ba9f59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toddwschneider.com/dashboards/nyc-taxi-ridehailing-uber-lyft-data/" TargetMode="External"/><Relationship Id="rId4" Type="http://schemas.openxmlformats.org/officeDocument/2006/relationships/hyperlink" Target="http://www2.cs.uic.edu/~urbcomp2013/urbcomp2016/papers/Reducing.pdf" TargetMode="External"/><Relationship Id="rId5" Type="http://schemas.openxmlformats.org/officeDocument/2006/relationships/hyperlink" Target="https://meet.google.com/linkredirect?authuser=0&amp;dest=https%3A%2F%2Fflrec.ifas.ufl.edu%2Fgeomatics%2Fhochmair%2Fpubs%2FNYC_Taxi_Hochmair_2016_TRR_DraftLayou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1.nyc.gov/site/tlc/about/tlc-trip-record-data.page" TargetMode="External"/><Relationship Id="rId4" Type="http://schemas.openxmlformats.org/officeDocument/2006/relationships/hyperlink" Target="https://meet.google.com/linkredirect?authuser=0&amp;dest=https%3A%2F%2Fs3.amazonaws.com%2Fnyc-tlc%2Fmisc%2Ftaxi%2B_zone_lookup.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923025"/>
            <a:ext cx="5783400" cy="75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NY Taxi Review</a:t>
            </a:r>
            <a:endParaRPr/>
          </a:p>
        </p:txBody>
      </p:sp>
      <p:sp>
        <p:nvSpPr>
          <p:cNvPr id="64" name="Google Shape;64;p13"/>
          <p:cNvSpPr txBox="1"/>
          <p:nvPr>
            <p:ph idx="1" type="subTitle"/>
          </p:nvPr>
        </p:nvSpPr>
        <p:spPr>
          <a:xfrm>
            <a:off x="1680300" y="3736125"/>
            <a:ext cx="5783400" cy="5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 Kuehner, Tim Papich, Steve Putt</a:t>
            </a:r>
            <a:endParaRPr/>
          </a:p>
        </p:txBody>
      </p:sp>
      <p:pic>
        <p:nvPicPr>
          <p:cNvPr id="65" name="Google Shape;65;p13"/>
          <p:cNvPicPr preferRelativeResize="0"/>
          <p:nvPr/>
        </p:nvPicPr>
        <p:blipFill>
          <a:blip r:embed="rId3">
            <a:alphaModFix/>
          </a:blip>
          <a:stretch>
            <a:fillRect/>
          </a:stretch>
        </p:blipFill>
        <p:spPr>
          <a:xfrm>
            <a:off x="3274875" y="1793450"/>
            <a:ext cx="2594250" cy="172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objective of our project will be to assess the recent impact of COVID-19 on taxi services in New York City. Our </a:t>
            </a:r>
            <a:r>
              <a:rPr lang="en"/>
              <a:t>multidimensional</a:t>
            </a:r>
            <a:r>
              <a:rPr lang="en"/>
              <a:t> approach will explore passenger volume, trip duration, and various other metrics from before and after the start of the pandemic to evaluate its effects on the industry. </a:t>
            </a:r>
            <a:endParaRPr/>
          </a:p>
          <a:p>
            <a:pPr indent="0" lvl="0" marL="0" rtl="0" algn="l">
              <a:spcBef>
                <a:spcPts val="1600"/>
              </a:spcBef>
              <a:spcAft>
                <a:spcPts val="1600"/>
              </a:spcAft>
              <a:buNone/>
            </a:pPr>
            <a:r>
              <a:rPr lang="en"/>
              <a:t>Though this analysis will be conducted primarily through the lens of COVID-19, we also expect to uncover general trends such as revenue, traffic congestion by time and location, and the effect of competition from ride-sharing services in addition to our stated goal.</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Existing Research and Secondary Materials</a:t>
            </a:r>
            <a:endParaRPr/>
          </a:p>
        </p:txBody>
      </p:sp>
      <p:sp>
        <p:nvSpPr>
          <p:cNvPr id="77" name="Google Shape;77;p1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analysis will build on a wealth of previous work on the taxi industry. At the present, we are focusing on the following three papers for their relevance to our research. </a:t>
            </a:r>
            <a:endParaRPr>
              <a:solidFill>
                <a:srgbClr val="FFD966"/>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rgbClr val="FFD966"/>
                </a:solidFill>
                <a:latin typeface="Arial"/>
                <a:ea typeface="Arial"/>
                <a:cs typeface="Arial"/>
                <a:sym typeface="Arial"/>
                <a:hlinkClick r:id="rId3">
                  <a:extLst>
                    <a:ext uri="{A12FA001-AC4F-418D-AE19-62706E023703}">
                      <ahyp:hlinkClr val="tx"/>
                    </a:ext>
                  </a:extLst>
                </a:hlinkClick>
              </a:rPr>
              <a:t>https://toddwschneider.com/dashboards/nyc-taxi-ridehailing-uber-lyft-data/</a:t>
            </a:r>
            <a:endParaRPr sz="1100">
              <a:solidFill>
                <a:srgbClr val="FFD966"/>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A comprehensive set of charts displaying time-based trends of taxis and ride share companies, including trends like total trips, new drivers, trip length etc. per day or month.</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a:solidFill>
                <a:srgbClr val="FFFFFF"/>
              </a:solidFill>
            </a:endParaRPr>
          </a:p>
        </p:txBody>
      </p:sp>
      <p:sp>
        <p:nvSpPr>
          <p:cNvPr id="78" name="Google Shape;78;p1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FFD966"/>
                </a:solidFill>
                <a:latin typeface="Arial"/>
                <a:ea typeface="Arial"/>
                <a:cs typeface="Arial"/>
                <a:sym typeface="Arial"/>
                <a:hlinkClick r:id="rId4">
                  <a:extLst>
                    <a:ext uri="{A12FA001-AC4F-418D-AE19-62706E023703}">
                      <ahyp:hlinkClr val="tx"/>
                    </a:ext>
                  </a:extLst>
                </a:hlinkClick>
              </a:rPr>
              <a:t>http://www2.cs.uic.edu/~urbcomp2013/urbcomp2016/papers/Reducing.pdf</a:t>
            </a:r>
            <a:endParaRPr sz="1100">
              <a:solidFill>
                <a:srgbClr val="FFD966"/>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Supply and demand analysis of New York taxis system which shows that predictive demand modeling and dispatching can reduce the required fleet size by 28% and decrease idle time by 32%.</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rPr lang="en" sz="1000" u="sng">
                <a:solidFill>
                  <a:srgbClr val="FFD966"/>
                </a:solidFill>
                <a:hlinkClick r:id="rId5">
                  <a:extLst>
                    <a:ext uri="{A12FA001-AC4F-418D-AE19-62706E023703}">
                      <ahyp:hlinkClr val="tx"/>
                    </a:ext>
                  </a:extLst>
                </a:hlinkClick>
              </a:rPr>
              <a:t>https://flrec.ifas.ufl.edu/geomatics/hochmair/pubs/NYC_Taxi_Hochmair_2016_TRR_DraftLayout.pdf</a:t>
            </a:r>
            <a:endParaRPr sz="1100">
              <a:solidFill>
                <a:srgbClr val="FFD966"/>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Explores trends of New York taxi trips from different locations for trends including trip frequency and speed of travel during the week and on weekends. Uses binomial regression models to predict traffic to and from popular destinations such as airports.</a:t>
            </a:r>
            <a:endParaRPr sz="11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making use of a large dataset of individual taxi trips made available to the public by the NYC Taxi and Limousine Commission on their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rgbClr val="FFD966"/>
                </a:solidFill>
                <a:hlinkClick r:id="rId3">
                  <a:extLst>
                    <a:ext uri="{A12FA001-AC4F-418D-AE19-62706E023703}">
                      <ahyp:hlinkClr val="tx"/>
                    </a:ext>
                  </a:extLst>
                </a:hlinkClick>
              </a:rPr>
              <a:t>https://www1.nyc.gov/site/tlc/about/tlc-trip-record-data.page</a:t>
            </a:r>
            <a:r>
              <a:rPr lang="en">
                <a:solidFill>
                  <a:srgbClr val="FFD966"/>
                </a:solidFill>
              </a:rPr>
              <a:t>.</a:t>
            </a:r>
            <a:endParaRPr>
              <a:solidFill>
                <a:srgbClr val="FFD966"/>
              </a:solidFill>
            </a:endParaRPr>
          </a:p>
          <a:p>
            <a:pPr indent="0" lvl="0" marL="0" rtl="0" algn="l">
              <a:spcBef>
                <a:spcPts val="0"/>
              </a:spcBef>
              <a:spcAft>
                <a:spcPts val="0"/>
              </a:spcAft>
              <a:buNone/>
            </a:pPr>
            <a:r>
              <a:t/>
            </a:r>
            <a:endParaRPr>
              <a:solidFill>
                <a:srgbClr val="FFD966"/>
              </a:solidFill>
            </a:endParaRPr>
          </a:p>
          <a:p>
            <a:pPr indent="0" lvl="0" marL="0" rtl="0" algn="l">
              <a:spcBef>
                <a:spcPts val="0"/>
              </a:spcBef>
              <a:spcAft>
                <a:spcPts val="0"/>
              </a:spcAft>
              <a:buNone/>
            </a:pPr>
            <a:r>
              <a:rPr lang="en">
                <a:solidFill>
                  <a:srgbClr val="FFFFFF"/>
                </a:solidFill>
              </a:rPr>
              <a:t>An accompanying index of taxi zone ID numbers and their corresponding physical locations will also be used: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D966"/>
                </a:solidFill>
                <a:uFill>
                  <a:noFill/>
                </a:uFill>
                <a:hlinkClick r:id="rId4">
                  <a:extLst>
                    <a:ext uri="{A12FA001-AC4F-418D-AE19-62706E023703}">
                      <ahyp:hlinkClr val="tx"/>
                    </a:ext>
                  </a:extLst>
                </a:hlinkClick>
              </a:rPr>
              <a:t>https://s3.amazonaws.com/nyc-tlc/misc/taxi+_zone_lookup.csv</a:t>
            </a:r>
            <a:endParaRPr>
              <a:solidFill>
                <a:srgbClr val="FFD9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Preliminary Tasks</a:t>
            </a:r>
            <a:endParaRPr/>
          </a:p>
        </p:txBody>
      </p:sp>
      <p:sp>
        <p:nvSpPr>
          <p:cNvPr id="90" name="Google Shape;90;p17"/>
          <p:cNvSpPr txBox="1"/>
          <p:nvPr>
            <p:ph idx="1" type="body"/>
          </p:nvPr>
        </p:nvSpPr>
        <p:spPr>
          <a:xfrm>
            <a:off x="387925" y="1489825"/>
            <a:ext cx="234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a:t>
            </a:r>
            <a:r>
              <a:rPr lang="en">
                <a:solidFill>
                  <a:srgbClr val="FFFFFF"/>
                </a:solidFill>
              </a:rPr>
              <a:t>leaning:</a:t>
            </a:r>
            <a:r>
              <a:rPr lang="en" sz="1600">
                <a:solidFill>
                  <a:srgbClr val="FFFFFF"/>
                </a:solidFill>
              </a:rPr>
              <a:t> </a:t>
            </a:r>
            <a:endParaRPr sz="1600">
              <a:solidFill>
                <a:srgbClr val="FFFFFF"/>
              </a:solidFill>
            </a:endParaRPr>
          </a:p>
          <a:p>
            <a:pPr indent="-304800" lvl="0" marL="285750" rtl="0" algn="l">
              <a:spcBef>
                <a:spcPts val="1600"/>
              </a:spcBef>
              <a:spcAft>
                <a:spcPts val="0"/>
              </a:spcAft>
              <a:buClr>
                <a:srgbClr val="FFFFFF"/>
              </a:buClr>
              <a:buSzPts val="1200"/>
              <a:buChar char="●"/>
            </a:pPr>
            <a:r>
              <a:rPr lang="en" sz="1200">
                <a:solidFill>
                  <a:srgbClr val="FFFFFF"/>
                </a:solidFill>
              </a:rPr>
              <a:t>Account for entry errors, very large trip lengths</a:t>
            </a:r>
            <a:endParaRPr sz="1200">
              <a:solidFill>
                <a:srgbClr val="FFFFFF"/>
              </a:solidFill>
            </a:endParaRPr>
          </a:p>
          <a:p>
            <a:pPr indent="-304800" lvl="0" marL="285750" rtl="0" algn="l">
              <a:spcBef>
                <a:spcPts val="0"/>
              </a:spcBef>
              <a:spcAft>
                <a:spcPts val="0"/>
              </a:spcAft>
              <a:buClr>
                <a:srgbClr val="FFFFFF"/>
              </a:buClr>
              <a:buSzPts val="1200"/>
              <a:buChar char="●"/>
            </a:pPr>
            <a:r>
              <a:rPr lang="en" sz="1200">
                <a:solidFill>
                  <a:srgbClr val="FFFFFF"/>
                </a:solidFill>
              </a:rPr>
              <a:t>Correct for refunded trips, duplicate rows</a:t>
            </a:r>
            <a:endParaRPr sz="1200">
              <a:solidFill>
                <a:srgbClr val="FFFFFF"/>
              </a:solidFill>
            </a:endParaRPr>
          </a:p>
          <a:p>
            <a:pPr indent="-304800" lvl="0" marL="285750" rtl="0" algn="l">
              <a:spcBef>
                <a:spcPts val="0"/>
              </a:spcBef>
              <a:spcAft>
                <a:spcPts val="0"/>
              </a:spcAft>
              <a:buClr>
                <a:srgbClr val="FFFFFF"/>
              </a:buClr>
              <a:buSzPts val="1200"/>
              <a:buChar char="●"/>
            </a:pPr>
            <a:r>
              <a:rPr lang="en" sz="1200">
                <a:solidFill>
                  <a:srgbClr val="FFFFFF"/>
                </a:solidFill>
              </a:rPr>
              <a:t>Control for extreme values </a:t>
            </a:r>
            <a:endParaRPr sz="1200">
              <a:solidFill>
                <a:srgbClr val="FFFFFF"/>
              </a:solidFill>
            </a:endParaRPr>
          </a:p>
          <a:p>
            <a:pPr indent="-304800" lvl="0" marL="285750" rtl="0" algn="l">
              <a:spcBef>
                <a:spcPts val="0"/>
              </a:spcBef>
              <a:spcAft>
                <a:spcPts val="0"/>
              </a:spcAft>
              <a:buClr>
                <a:srgbClr val="FFFFFF"/>
              </a:buClr>
              <a:buSzPts val="1200"/>
              <a:buChar char="●"/>
            </a:pPr>
            <a:r>
              <a:rPr lang="en" sz="1200">
                <a:solidFill>
                  <a:srgbClr val="FFFFFF"/>
                </a:solidFill>
              </a:rPr>
              <a:t>Dataset features a large number of negative values </a:t>
            </a:r>
            <a:endParaRPr sz="1200">
              <a:solidFill>
                <a:srgbClr val="FFFFFF"/>
              </a:solidFill>
            </a:endParaRPr>
          </a:p>
          <a:p>
            <a:pPr indent="0" lvl="0" marL="0" rtl="0" algn="l">
              <a:spcBef>
                <a:spcPts val="0"/>
              </a:spcBef>
              <a:spcAft>
                <a:spcPts val="0"/>
              </a:spcAft>
              <a:buNone/>
            </a:pPr>
            <a:r>
              <a:t/>
            </a:r>
            <a:endParaRPr>
              <a:solidFill>
                <a:srgbClr val="FFFFFF"/>
              </a:solidFill>
            </a:endParaRPr>
          </a:p>
        </p:txBody>
      </p:sp>
      <p:sp>
        <p:nvSpPr>
          <p:cNvPr id="91" name="Google Shape;91;p17"/>
          <p:cNvSpPr txBox="1"/>
          <p:nvPr>
            <p:ph idx="1" type="body"/>
          </p:nvPr>
        </p:nvSpPr>
        <p:spPr>
          <a:xfrm>
            <a:off x="3397050" y="1403375"/>
            <a:ext cx="2349900" cy="31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Preprocessing</a:t>
            </a:r>
            <a:r>
              <a:rPr lang="en">
                <a:solidFill>
                  <a:srgbClr val="FFFFFF"/>
                </a:solidFill>
              </a:rPr>
              <a:t>:</a:t>
            </a:r>
            <a:endParaRPr>
              <a:solidFill>
                <a:srgbClr val="FFFFFF"/>
              </a:solidFill>
            </a:endParaRPr>
          </a:p>
          <a:p>
            <a:pPr indent="0" lvl="0" marL="0" rtl="0" algn="l">
              <a:spcBef>
                <a:spcPts val="0"/>
              </a:spcBef>
              <a:spcAft>
                <a:spcPts val="0"/>
              </a:spcAft>
              <a:buNone/>
            </a:pPr>
            <a:r>
              <a:t/>
            </a:r>
            <a:endParaRPr>
              <a:solidFill>
                <a:srgbClr val="FFFFFF"/>
              </a:solidFill>
            </a:endParaRPr>
          </a:p>
          <a:p>
            <a:pPr indent="-304800" lvl="0" marL="228600" rtl="0" algn="l">
              <a:spcBef>
                <a:spcPts val="0"/>
              </a:spcBef>
              <a:spcAft>
                <a:spcPts val="0"/>
              </a:spcAft>
              <a:buClr>
                <a:srgbClr val="FFFFFF"/>
              </a:buClr>
              <a:buSzPts val="1200"/>
              <a:buChar char="●"/>
            </a:pPr>
            <a:r>
              <a:rPr lang="en" sz="1200">
                <a:solidFill>
                  <a:srgbClr val="FFFFFF"/>
                </a:solidFill>
              </a:rPr>
              <a:t>Filter for yellow cabs only within taxi data</a:t>
            </a:r>
            <a:endParaRPr sz="1200">
              <a:solidFill>
                <a:srgbClr val="FFFFFF"/>
              </a:solidFill>
            </a:endParaRPr>
          </a:p>
          <a:p>
            <a:pPr indent="-304800" lvl="0" marL="228600" rtl="0" algn="l">
              <a:spcBef>
                <a:spcPts val="0"/>
              </a:spcBef>
              <a:spcAft>
                <a:spcPts val="0"/>
              </a:spcAft>
              <a:buClr>
                <a:srgbClr val="FFFFFF"/>
              </a:buClr>
              <a:buSzPts val="1200"/>
              <a:buChar char="●"/>
            </a:pPr>
            <a:r>
              <a:rPr lang="en" sz="1200">
                <a:solidFill>
                  <a:srgbClr val="FFFFFF"/>
                </a:solidFill>
              </a:rPr>
              <a:t>Create monthly groupings to compare seasonal changes</a:t>
            </a:r>
            <a:endParaRPr sz="1200">
              <a:solidFill>
                <a:srgbClr val="FFFFFF"/>
              </a:solidFill>
            </a:endParaRPr>
          </a:p>
          <a:p>
            <a:pPr indent="-304800" lvl="0" marL="228600" rtl="0" algn="l">
              <a:spcBef>
                <a:spcPts val="0"/>
              </a:spcBef>
              <a:spcAft>
                <a:spcPts val="0"/>
              </a:spcAft>
              <a:buClr>
                <a:srgbClr val="FFFFFF"/>
              </a:buClr>
              <a:buSzPts val="1200"/>
              <a:buChar char="●"/>
            </a:pPr>
            <a:r>
              <a:rPr lang="en" sz="1200">
                <a:solidFill>
                  <a:srgbClr val="FFFFFF"/>
                </a:solidFill>
              </a:rPr>
              <a:t>Group and categorize variables to improve predictive modeling</a:t>
            </a:r>
            <a:endParaRPr sz="1200">
              <a:solidFill>
                <a:srgbClr val="FFFFFF"/>
              </a:solidFill>
            </a:endParaRPr>
          </a:p>
          <a:p>
            <a:pPr indent="-304800" lvl="0" marL="228600" rtl="0" algn="l">
              <a:spcBef>
                <a:spcPts val="0"/>
              </a:spcBef>
              <a:spcAft>
                <a:spcPts val="0"/>
              </a:spcAft>
              <a:buClr>
                <a:srgbClr val="FFFFFF"/>
              </a:buClr>
              <a:buSzPts val="1200"/>
              <a:buChar char="●"/>
            </a:pPr>
            <a:r>
              <a:rPr lang="en" sz="1200">
                <a:solidFill>
                  <a:srgbClr val="FFFFFF"/>
                </a:solidFill>
              </a:rPr>
              <a:t>Generate  derived columns to enable comparison between taxi and rideshare datasets</a:t>
            </a:r>
            <a:endParaRPr sz="1200">
              <a:solidFill>
                <a:srgbClr val="FFFFFF"/>
              </a:solidFill>
            </a:endParaRPr>
          </a:p>
          <a:p>
            <a:pPr indent="0" lvl="0" marL="0" rtl="0" algn="l">
              <a:spcBef>
                <a:spcPts val="0"/>
              </a:spcBef>
              <a:spcAft>
                <a:spcPts val="0"/>
              </a:spcAft>
              <a:buNone/>
            </a:pPr>
            <a:r>
              <a:rPr lang="en" sz="1100">
                <a:solidFill>
                  <a:srgbClr val="FFFFFF"/>
                </a:solidFill>
              </a:rPr>
              <a:t>	</a:t>
            </a:r>
            <a:endParaRPr sz="1100">
              <a:solidFill>
                <a:srgbClr val="FFFFFF"/>
              </a:solidFill>
            </a:endParaRPr>
          </a:p>
          <a:p>
            <a:pPr indent="0" lvl="0" marL="0" rtl="0" algn="l">
              <a:spcBef>
                <a:spcPts val="0"/>
              </a:spcBef>
              <a:spcAft>
                <a:spcPts val="0"/>
              </a:spcAft>
              <a:buNone/>
            </a:pPr>
            <a:r>
              <a:t/>
            </a:r>
            <a:endParaRPr>
              <a:solidFill>
                <a:srgbClr val="FFFFFF"/>
              </a:solidFill>
            </a:endParaRPr>
          </a:p>
        </p:txBody>
      </p:sp>
      <p:sp>
        <p:nvSpPr>
          <p:cNvPr id="92" name="Google Shape;92;p17"/>
          <p:cNvSpPr txBox="1"/>
          <p:nvPr>
            <p:ph idx="1" type="body"/>
          </p:nvPr>
        </p:nvSpPr>
        <p:spPr>
          <a:xfrm>
            <a:off x="6406175" y="1446575"/>
            <a:ext cx="234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Integration</a:t>
            </a:r>
            <a:r>
              <a:rPr lang="en">
                <a:solidFill>
                  <a:srgbClr val="FFFFFF"/>
                </a:solidFill>
              </a:rPr>
              <a:t>:</a:t>
            </a:r>
            <a:endParaRPr>
              <a:solidFill>
                <a:srgbClr val="FFFFFF"/>
              </a:solidFill>
            </a:endParaRPr>
          </a:p>
          <a:p>
            <a:pPr indent="0" lvl="0" marL="0" rtl="0" algn="l">
              <a:spcBef>
                <a:spcPts val="0"/>
              </a:spcBef>
              <a:spcAft>
                <a:spcPts val="0"/>
              </a:spcAft>
              <a:buNone/>
            </a:pPr>
            <a:r>
              <a:t/>
            </a:r>
            <a:endParaRPr>
              <a:solidFill>
                <a:srgbClr val="FFFFFF"/>
              </a:solidFill>
            </a:endParaRPr>
          </a:p>
          <a:p>
            <a:pPr indent="-298450" lvl="0" marL="228600" rtl="0" algn="l">
              <a:spcBef>
                <a:spcPts val="0"/>
              </a:spcBef>
              <a:spcAft>
                <a:spcPts val="0"/>
              </a:spcAft>
              <a:buClr>
                <a:srgbClr val="FFFFFF"/>
              </a:buClr>
              <a:buSzPts val="1100"/>
              <a:buChar char="●"/>
            </a:pPr>
            <a:r>
              <a:rPr lang="en" sz="1100">
                <a:solidFill>
                  <a:srgbClr val="FFFFFF"/>
                </a:solidFill>
              </a:rPr>
              <a:t>Taxi, location, ride share datasets merged/appended</a:t>
            </a:r>
            <a:endParaRPr sz="1100">
              <a:solidFill>
                <a:srgbClr val="FFFFFF"/>
              </a:solidFill>
            </a:endParaRPr>
          </a:p>
          <a:p>
            <a:pPr indent="-298450" lvl="0" marL="228600" rtl="0" algn="l">
              <a:spcBef>
                <a:spcPts val="0"/>
              </a:spcBef>
              <a:spcAft>
                <a:spcPts val="0"/>
              </a:spcAft>
              <a:buClr>
                <a:srgbClr val="FFFFFF"/>
              </a:buClr>
              <a:buSzPts val="1100"/>
              <a:buChar char="●"/>
            </a:pPr>
            <a:r>
              <a:rPr lang="en" sz="1100">
                <a:solidFill>
                  <a:srgbClr val="FFFFFF"/>
                </a:solidFill>
              </a:rPr>
              <a:t>Aggregation for monthly or periodic trends</a:t>
            </a:r>
            <a:endParaRPr sz="1100">
              <a:solidFill>
                <a:srgbClr val="FFFFFF"/>
              </a:solidFill>
            </a:endParaRPr>
          </a:p>
          <a:p>
            <a:pPr indent="-298450" lvl="0" marL="228600" rtl="0" algn="l">
              <a:spcBef>
                <a:spcPts val="0"/>
              </a:spcBef>
              <a:spcAft>
                <a:spcPts val="0"/>
              </a:spcAft>
              <a:buClr>
                <a:srgbClr val="FFFFFF"/>
              </a:buClr>
              <a:buSzPts val="1100"/>
              <a:buChar char="●"/>
            </a:pPr>
            <a:r>
              <a:rPr lang="en" sz="1100">
                <a:solidFill>
                  <a:srgbClr val="FFFFFF"/>
                </a:solidFill>
              </a:rPr>
              <a:t>Separating pre and post COVID times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and Frameworks</a:t>
            </a:r>
            <a:endParaRPr/>
          </a:p>
        </p:txBody>
      </p:sp>
      <p:sp>
        <p:nvSpPr>
          <p:cNvPr id="98" name="Google Shape;98;p1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Python</a:t>
            </a:r>
            <a:endParaRPr sz="2800"/>
          </a:p>
          <a:p>
            <a:pPr indent="-406400" lvl="0" marL="457200" rtl="0" algn="l">
              <a:spcBef>
                <a:spcPts val="0"/>
              </a:spcBef>
              <a:spcAft>
                <a:spcPts val="0"/>
              </a:spcAft>
              <a:buSzPts val="2800"/>
              <a:buChar char="●"/>
            </a:pPr>
            <a:r>
              <a:rPr lang="en" sz="2800"/>
              <a:t>Pandas</a:t>
            </a:r>
            <a:endParaRPr sz="2800"/>
          </a:p>
          <a:p>
            <a:pPr indent="-406400" lvl="0" marL="457200" rtl="0" algn="l">
              <a:spcBef>
                <a:spcPts val="0"/>
              </a:spcBef>
              <a:spcAft>
                <a:spcPts val="0"/>
              </a:spcAft>
              <a:buSzPts val="2800"/>
              <a:buChar char="●"/>
            </a:pPr>
            <a:r>
              <a:rPr lang="en" sz="2800"/>
              <a:t>Numpy</a:t>
            </a:r>
            <a:endParaRPr sz="2800"/>
          </a:p>
          <a:p>
            <a:pPr indent="-406400" lvl="0" marL="457200" rtl="0" algn="l">
              <a:spcBef>
                <a:spcPts val="0"/>
              </a:spcBef>
              <a:spcAft>
                <a:spcPts val="0"/>
              </a:spcAft>
              <a:buSzPts val="2800"/>
              <a:buChar char="●"/>
            </a:pPr>
            <a:r>
              <a:rPr lang="en" sz="2800"/>
              <a:t>Matplotlib</a:t>
            </a:r>
            <a:endParaRPr sz="3200"/>
          </a:p>
        </p:txBody>
      </p:sp>
      <p:sp>
        <p:nvSpPr>
          <p:cNvPr id="99" name="Google Shape;99;p18"/>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SciPy</a:t>
            </a:r>
            <a:endParaRPr sz="2800"/>
          </a:p>
          <a:p>
            <a:pPr indent="-406400" lvl="0" marL="457200" rtl="0" algn="l">
              <a:spcBef>
                <a:spcPts val="0"/>
              </a:spcBef>
              <a:spcAft>
                <a:spcPts val="0"/>
              </a:spcAft>
              <a:buSzPts val="2800"/>
              <a:buChar char="●"/>
            </a:pPr>
            <a:r>
              <a:rPr lang="en" sz="2800"/>
              <a:t>Seaborn</a:t>
            </a:r>
            <a:endParaRPr sz="2800"/>
          </a:p>
          <a:p>
            <a:pPr indent="-406400" lvl="0" marL="457200" rtl="0" algn="l">
              <a:spcBef>
                <a:spcPts val="0"/>
              </a:spcBef>
              <a:spcAft>
                <a:spcPts val="0"/>
              </a:spcAft>
              <a:buSzPts val="2800"/>
              <a:buChar char="●"/>
            </a:pPr>
            <a:r>
              <a:rPr lang="en" sz="2800"/>
              <a:t>Sklearn</a:t>
            </a:r>
            <a:endParaRPr sz="2800"/>
          </a:p>
          <a:p>
            <a:pPr indent="-406400" lvl="0" marL="457200" rtl="0" algn="l">
              <a:spcBef>
                <a:spcPts val="0"/>
              </a:spcBef>
              <a:spcAft>
                <a:spcPts val="0"/>
              </a:spcAft>
              <a:buSzPts val="2800"/>
              <a:buChar char="●"/>
            </a:pPr>
            <a:r>
              <a:rPr lang="en" sz="2800"/>
              <a:t>Patsy</a:t>
            </a:r>
            <a:endParaRPr sz="2800"/>
          </a:p>
          <a:p>
            <a:pPr indent="0" lvl="0" marL="457200" rtl="0" algn="l">
              <a:spcBef>
                <a:spcPts val="1600"/>
              </a:spcBef>
              <a:spcAft>
                <a:spcPts val="0"/>
              </a:spcAft>
              <a:buNone/>
            </a:pPr>
            <a:r>
              <a:t/>
            </a:r>
            <a:endParaRPr sz="2800"/>
          </a:p>
          <a:p>
            <a:pPr indent="0" lvl="0" marL="0" rtl="0" algn="l">
              <a:spcBef>
                <a:spcPts val="1600"/>
              </a:spcBef>
              <a:spcAft>
                <a:spcPts val="16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05" name="Google Shape;105;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rgbClr val="FFFFFF"/>
                </a:solidFill>
              </a:rPr>
              <a:t>In order to validate the conclusions of our research we intend to do the following:</a:t>
            </a:r>
            <a:endParaRPr sz="2000">
              <a:solidFill>
                <a:srgbClr val="FFFFFF"/>
              </a:solidFill>
            </a:endParaRPr>
          </a:p>
          <a:p>
            <a:pPr indent="0" lvl="0" marL="457200" rtl="0" algn="l">
              <a:spcBef>
                <a:spcPts val="0"/>
              </a:spcBef>
              <a:spcAft>
                <a:spcPts val="0"/>
              </a:spcAft>
              <a:buNone/>
            </a:pPr>
            <a:r>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Legitimize</a:t>
            </a:r>
            <a:r>
              <a:rPr lang="en" sz="2000">
                <a:solidFill>
                  <a:srgbClr val="FFFFFF"/>
                </a:solidFill>
              </a:rPr>
              <a:t> our findings with confidence and support metrics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Compare our results with existing research and established trends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Model predicted values and compare to actual results</a:t>
            </a:r>
            <a:endParaRPr sz="2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