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6ee81e7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6ee81e7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706b2a4d7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706b2a4d7_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6ff5827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6ff5827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5e8b83c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5e8b83c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5e8b83c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5e8b83c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5e8b83c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5e8b83c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5e8b83c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5e8b83c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7fcdc87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7fcdc87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5e8b83c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5e8b83c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6ee81e7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6ee81e7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6ee81e70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6ee81e70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706b2a4d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706b2a4d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706b2a4d7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706b2a4d7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706b2a4d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706b2a4d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706b2a4d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706b2a4d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706b2a4d7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706b2a4d7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7fcdc87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7fcdc87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7fcdc87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7fcdc87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7fcdc87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7fcdc87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6ee81e70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6ee81e70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706b2a4d7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706b2a4d7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706b2a4d7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706b2a4d7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706b2a4d7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706b2a4d7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706b2a4d7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706b2a4d7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706b2a4d7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706b2a4d7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706b2a4d7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706b2a4d7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6ee81e7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6ee81e7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this slide when presentation is done</a:t>
            </a:r>
            <a:endParaRPr/>
          </a:p>
        </p:txBody>
      </p:sp>
      <p:sp>
        <p:nvSpPr>
          <p:cNvPr id="135" name="Google Shape;135;p1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presentation in class should address the following points. • Using the provided example data, explain how you store the data structures in your data store. ◦ Show how the example data can be represented in the data model of your data store. Mention any indexes you will create. ◦ Present at least one variant you considered during the design phase. ◦ Explain why you believe your final design is the preferred one • Describe the process you will use to restructure the data to fit your model.  • Outline query implementation strategies in pseudo-code based on the capabilities of your data store and the indexes you plan to define. Your slides should cover all 6 queries, though you might have time to present only 2 or 3. • Include one slide that shows you have loaded at least a few data items into you system.  • Include one slide that displays values for the System Summary Table for your selected system.  (System Summary Table is linked on piazza.) • Discuss how your design could handle updates to the data.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Please submit your slides to the Google Drive folder linked from piazza before class. PDF, Google Slides, PowerPoint are all fine formats.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1600"/>
              </a:spcAft>
              <a:buNone/>
            </a:pPr>
            <a:r>
              <a:rPr lang="en"/>
              <a:t>Note: For Task 3, you will design for all 6 queries. For Task 4, you will select 4 of the 6 queries to implement.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89" name="Google Shape;189;p22"/>
          <p:cNvSpPr/>
          <p:nvPr/>
        </p:nvSpPr>
        <p:spPr>
          <a:xfrm>
            <a:off x="5545700" y="1334000"/>
            <a:ext cx="3047700" cy="3184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sz="600" u="sng"/>
          </a:p>
          <a:p>
            <a:pPr indent="0" lvl="0" marL="0" rtl="0" algn="l">
              <a:spcBef>
                <a:spcPts val="0"/>
              </a:spcBef>
              <a:spcAft>
                <a:spcPts val="0"/>
              </a:spcAft>
              <a:buNone/>
            </a:pPr>
            <a:r>
              <a:rPr b="1" lang="en" sz="1600" u="sng"/>
              <a:t>Person</a:t>
            </a:r>
            <a:r>
              <a:rPr lang="en" sz="1600"/>
              <a:t>: </a:t>
            </a:r>
            <a:endParaRPr sz="1600"/>
          </a:p>
          <a:p>
            <a:pPr indent="0" lvl="0" marL="0" rtl="0" algn="l">
              <a:spcBef>
                <a:spcPts val="0"/>
              </a:spcBef>
              <a:spcAft>
                <a:spcPts val="0"/>
              </a:spcAft>
              <a:buNone/>
            </a:pPr>
            <a:r>
              <a:rPr lang="en" sz="1200"/>
              <a:t>_id</a:t>
            </a:r>
            <a:r>
              <a:rPr lang="en" sz="1200"/>
              <a:t> = </a:t>
            </a:r>
            <a:r>
              <a:rPr b="1" lang="en" sz="1200"/>
              <a:t>unique integer</a:t>
            </a:r>
            <a:endParaRPr b="1" sz="1200"/>
          </a:p>
          <a:p>
            <a:pPr indent="0" lvl="0" marL="0" rtl="0" algn="l">
              <a:spcBef>
                <a:spcPts val="0"/>
              </a:spcBef>
              <a:spcAft>
                <a:spcPts val="0"/>
              </a:spcAft>
              <a:buNone/>
            </a:pPr>
            <a:r>
              <a:rPr lang="en" sz="1200" u="sng"/>
              <a:t>Name</a:t>
            </a:r>
            <a:r>
              <a:rPr lang="en" sz="1200"/>
              <a:t>: </a:t>
            </a:r>
            <a:r>
              <a:rPr i="1" lang="en" sz="1200"/>
              <a:t>string</a:t>
            </a:r>
            <a:endParaRPr i="1" sz="1200"/>
          </a:p>
          <a:p>
            <a:pPr indent="0" lvl="0" marL="0" rtl="0" algn="l">
              <a:spcBef>
                <a:spcPts val="0"/>
              </a:spcBef>
              <a:spcAft>
                <a:spcPts val="0"/>
              </a:spcAft>
              <a:buNone/>
            </a:pPr>
            <a:r>
              <a:rPr lang="en" sz="1200" u="sng"/>
              <a:t>Type: </a:t>
            </a:r>
            <a:r>
              <a:rPr i="1" lang="en" sz="1200"/>
              <a:t>string = </a:t>
            </a:r>
            <a:r>
              <a:rPr b="1" lang="en" sz="1200"/>
              <a:t>“person”</a:t>
            </a:r>
            <a:endParaRPr b="1" sz="1200"/>
          </a:p>
          <a:p>
            <a:pPr indent="0" lvl="0" marL="0" rtl="0" algn="l">
              <a:spcBef>
                <a:spcPts val="0"/>
              </a:spcBef>
              <a:spcAft>
                <a:spcPts val="0"/>
              </a:spcAft>
              <a:buNone/>
            </a:pPr>
            <a:r>
              <a:rPr lang="en" sz="1200" u="sng"/>
              <a:t>Works written</a:t>
            </a:r>
            <a:r>
              <a:rPr lang="en" sz="1200"/>
              <a:t>: </a:t>
            </a:r>
            <a:r>
              <a:rPr b="1" lang="en" sz="1200"/>
              <a:t>string array</a:t>
            </a:r>
            <a:endParaRPr b="1" sz="1200"/>
          </a:p>
          <a:p>
            <a:pPr indent="0" lvl="0" marL="0" rtl="0" algn="l">
              <a:spcBef>
                <a:spcPts val="0"/>
              </a:spcBef>
              <a:spcAft>
                <a:spcPts val="0"/>
              </a:spcAft>
              <a:buNone/>
            </a:pPr>
            <a:r>
              <a:rPr lang="en" sz="1200" u="sng"/>
              <a:t>Works Edited</a:t>
            </a:r>
            <a:r>
              <a:rPr lang="en" sz="1200"/>
              <a:t>: </a:t>
            </a:r>
            <a:r>
              <a:rPr b="1" lang="en" sz="1200"/>
              <a:t>string array</a:t>
            </a:r>
            <a:endParaRPr b="1" sz="1200"/>
          </a:p>
          <a:p>
            <a:pPr indent="0" lvl="0" marL="0" rtl="0" algn="l">
              <a:spcBef>
                <a:spcPts val="0"/>
              </a:spcBef>
              <a:spcAft>
                <a:spcPts val="0"/>
              </a:spcAft>
              <a:buNone/>
            </a:pPr>
            <a:r>
              <a:t/>
            </a:r>
            <a:endParaRPr sz="800"/>
          </a:p>
        </p:txBody>
      </p:sp>
      <p:sp>
        <p:nvSpPr>
          <p:cNvPr id="190" name="Google Shape;190;p22"/>
          <p:cNvSpPr/>
          <p:nvPr/>
        </p:nvSpPr>
        <p:spPr>
          <a:xfrm>
            <a:off x="311700" y="1334000"/>
            <a:ext cx="4260300" cy="3184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u="sng">
                <a:solidFill>
                  <a:schemeClr val="dk1"/>
                </a:solidFill>
              </a:rPr>
              <a:t>Publication</a:t>
            </a:r>
            <a:r>
              <a:rPr lang="en" sz="1600">
                <a:solidFill>
                  <a:schemeClr val="dk1"/>
                </a:solidFill>
              </a:rPr>
              <a:t>: </a:t>
            </a:r>
            <a:endParaRPr sz="16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_id = unique </a:t>
            </a:r>
            <a:r>
              <a:rPr b="1" lang="en" sz="1200">
                <a:solidFill>
                  <a:schemeClr val="dk1"/>
                </a:solidFill>
              </a:rPr>
              <a:t>string</a:t>
            </a:r>
            <a:endParaRPr sz="1200">
              <a:solidFill>
                <a:schemeClr val="dk1"/>
              </a:solidFill>
            </a:endParaRPr>
          </a:p>
          <a:p>
            <a:pPr indent="0" lvl="0" marL="0" rtl="0" algn="l">
              <a:spcBef>
                <a:spcPts val="0"/>
              </a:spcBef>
              <a:spcAft>
                <a:spcPts val="0"/>
              </a:spcAft>
              <a:buNone/>
            </a:pPr>
            <a:r>
              <a:rPr lang="en" sz="1200">
                <a:solidFill>
                  <a:schemeClr val="dk1"/>
                </a:solidFill>
              </a:rPr>
              <a:t>Type: </a:t>
            </a:r>
            <a:r>
              <a:rPr b="1" lang="en" sz="1200">
                <a:solidFill>
                  <a:schemeClr val="dk1"/>
                </a:solidFill>
              </a:rPr>
              <a:t>s</a:t>
            </a:r>
            <a:r>
              <a:rPr b="1" lang="en" sz="1200">
                <a:solidFill>
                  <a:schemeClr val="dk1"/>
                </a:solidFill>
              </a:rPr>
              <a:t>tring</a:t>
            </a:r>
            <a:endParaRPr i="1" sz="1200">
              <a:solidFill>
                <a:schemeClr val="dk1"/>
              </a:solidFill>
            </a:endParaRPr>
          </a:p>
          <a:p>
            <a:pPr indent="0" lvl="0" marL="0" rtl="0" algn="l">
              <a:spcBef>
                <a:spcPts val="0"/>
              </a:spcBef>
              <a:spcAft>
                <a:spcPts val="0"/>
              </a:spcAft>
              <a:buNone/>
            </a:pPr>
            <a:r>
              <a:rPr lang="en" sz="1200">
                <a:solidFill>
                  <a:schemeClr val="dk1"/>
                </a:solidFill>
              </a:rPr>
              <a:t>Authors: </a:t>
            </a:r>
            <a:r>
              <a:rPr b="1" lang="en" sz="1200">
                <a:solidFill>
                  <a:schemeClr val="dk1"/>
                </a:solidFill>
              </a:rPr>
              <a:t>Integer Array</a:t>
            </a:r>
            <a:endParaRPr b="1" sz="1200">
              <a:solidFill>
                <a:schemeClr val="dk1"/>
              </a:solidFill>
            </a:endParaRPr>
          </a:p>
          <a:p>
            <a:pPr indent="0" lvl="0" marL="0" rtl="0" algn="l">
              <a:spcBef>
                <a:spcPts val="0"/>
              </a:spcBef>
              <a:spcAft>
                <a:spcPts val="0"/>
              </a:spcAft>
              <a:buNone/>
            </a:pPr>
            <a:r>
              <a:rPr i="1" lang="en" sz="1200">
                <a:solidFill>
                  <a:schemeClr val="dk1"/>
                </a:solidFill>
              </a:rPr>
              <a:t>Data: (Abstraction)</a:t>
            </a:r>
            <a:endParaRPr i="1" sz="12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Citations*: </a:t>
            </a:r>
            <a:r>
              <a:rPr b="1" lang="en" sz="800">
                <a:solidFill>
                  <a:schemeClr val="dk1"/>
                </a:solidFill>
              </a:rPr>
              <a:t>Integer Array</a:t>
            </a:r>
            <a:endParaRPr b="1"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Works Cited By: </a:t>
            </a:r>
            <a:r>
              <a:rPr b="1" lang="en" sz="800">
                <a:solidFill>
                  <a:schemeClr val="dk1"/>
                </a:solidFill>
              </a:rPr>
              <a:t>Integer Array</a:t>
            </a:r>
            <a:endParaRPr b="1"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Papers included*: </a:t>
            </a:r>
            <a:r>
              <a:rPr b="1" lang="en" sz="800">
                <a:solidFill>
                  <a:schemeClr val="dk1"/>
                </a:solidFill>
              </a:rPr>
              <a:t>Integer </a:t>
            </a:r>
            <a:endParaRPr b="1"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year, title, url (if type == </a:t>
            </a:r>
            <a:r>
              <a:rPr b="1" lang="en" sz="800">
                <a:solidFill>
                  <a:schemeClr val="dk1"/>
                </a:solidFill>
              </a:rPr>
              <a:t>www</a:t>
            </a:r>
            <a:r>
              <a:rPr lang="en" sz="800">
                <a:solidFill>
                  <a:schemeClr val="dk1"/>
                </a:solidFill>
              </a:rPr>
              <a: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volume, year, title, conference, publisher, isbn, series (if type == </a:t>
            </a:r>
            <a:r>
              <a:rPr b="1" lang="en" sz="800">
                <a:solidFill>
                  <a:schemeClr val="dk1"/>
                </a:solidFill>
              </a:rPr>
              <a:t>proceedings</a:t>
            </a:r>
            <a:r>
              <a:rPr lang="en" sz="800">
                <a:solidFill>
                  <a:schemeClr val="dk1"/>
                </a:solidFill>
              </a:rPr>
              <a: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volume, year, title, publisher, isbn, series, collection_papers (if type == </a:t>
            </a:r>
            <a:r>
              <a:rPr b="1" lang="en" sz="800">
                <a:solidFill>
                  <a:schemeClr val="dk1"/>
                </a:solidFill>
              </a:rPr>
              <a:t>book</a:t>
            </a:r>
            <a:r>
              <a:rPr lang="en" sz="800">
                <a:solidFill>
                  <a:schemeClr val="dk1"/>
                </a:solidFill>
              </a:rPr>
              <a: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title, publisher (if type == </a:t>
            </a:r>
            <a:r>
              <a:rPr b="1" lang="en" sz="800">
                <a:solidFill>
                  <a:schemeClr val="dk1"/>
                </a:solidFill>
              </a:rPr>
              <a:t>journal</a:t>
            </a:r>
            <a:r>
              <a:rPr lang="en" sz="800">
                <a:solidFill>
                  <a:schemeClr val="dk1"/>
                </a:solidFill>
              </a:rPr>
              <a: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Title, in_collection, in_journal, in_proceedings (if type == </a:t>
            </a:r>
            <a:r>
              <a:rPr b="1" lang="en" sz="800">
                <a:solidFill>
                  <a:schemeClr val="dk1"/>
                </a:solidFill>
              </a:rPr>
              <a:t>paper</a:t>
            </a:r>
            <a:r>
              <a:rPr lang="en" sz="800">
                <a:solidFill>
                  <a:schemeClr val="dk1"/>
                </a:solidFill>
              </a:rPr>
              <a: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year, title, publisher, isbn, series, school (if type == </a:t>
            </a:r>
            <a:r>
              <a:rPr b="1" lang="en" sz="800">
                <a:solidFill>
                  <a:schemeClr val="dk1"/>
                </a:solidFill>
              </a:rPr>
              <a:t>phdthesis</a:t>
            </a:r>
            <a:r>
              <a:rPr lang="en" sz="800">
                <a:solidFill>
                  <a:schemeClr val="dk1"/>
                </a:solidFill>
              </a:rPr>
              <a: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year, title, school (if type == </a:t>
            </a:r>
            <a:r>
              <a:rPr b="1" lang="en" sz="800">
                <a:solidFill>
                  <a:schemeClr val="dk1"/>
                </a:solidFill>
              </a:rPr>
              <a:t>msthesis</a:t>
            </a:r>
            <a:r>
              <a:rPr lang="en" sz="800">
                <a:solidFill>
                  <a:schemeClr val="dk1"/>
                </a:solidFill>
              </a:rPr>
              <a:t>)</a:t>
            </a:r>
            <a:endParaRPr b="1" sz="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Examples in DB JSON</a:t>
            </a:r>
            <a:endParaRPr/>
          </a:p>
        </p:txBody>
      </p:sp>
      <p:sp>
        <p:nvSpPr>
          <p:cNvPr id="196" name="Google Shape;196;p23"/>
          <p:cNvSpPr txBox="1"/>
          <p:nvPr>
            <p:ph idx="1" type="body"/>
          </p:nvPr>
        </p:nvSpPr>
        <p:spPr>
          <a:xfrm>
            <a:off x="311700" y="1152475"/>
            <a:ext cx="3723300" cy="3416400"/>
          </a:xfrm>
          <a:prstGeom prst="rect">
            <a:avLst/>
          </a:prstGeom>
          <a:solidFill>
            <a:srgbClr val="EFEFEF"/>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Example for Document Object</a:t>
            </a:r>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rPr>
              <a:t>{</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_id: “1200</a:t>
            </a:r>
            <a:r>
              <a:rPr lang="en" sz="1200">
                <a:solidFill>
                  <a:schemeClr val="dk1"/>
                </a:solidFill>
              </a:rPr>
              <a:t>2”</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Type: “journal”</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Works Cited By: [12003, 12004]</a:t>
            </a:r>
            <a:endParaRPr i="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title : “The Title Data”</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publisher : “The Publisher Data (NOT PERSON)”</a:t>
            </a:r>
            <a:endParaRPr sz="1200" u="sng">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Papers contained: “12005”</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a:t>
            </a:r>
            <a:endParaRPr/>
          </a:p>
        </p:txBody>
      </p:sp>
      <p:sp>
        <p:nvSpPr>
          <p:cNvPr id="197" name="Google Shape;197;p23"/>
          <p:cNvSpPr txBox="1"/>
          <p:nvPr/>
        </p:nvSpPr>
        <p:spPr>
          <a:xfrm>
            <a:off x="4890700" y="1152475"/>
            <a:ext cx="3941700" cy="34164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Example for Person Object</a:t>
            </a:r>
            <a:endParaRPr sz="1200">
              <a:solidFill>
                <a:schemeClr val="dk1"/>
              </a:solidFill>
            </a:endParaRPr>
          </a:p>
          <a:p>
            <a:pPr indent="0" lvl="0" marL="0" rtl="0" algn="l">
              <a:spcBef>
                <a:spcPts val="1600"/>
              </a:spcBef>
              <a:spcAft>
                <a:spcPts val="0"/>
              </a:spcAft>
              <a:buClr>
                <a:schemeClr val="dk1"/>
              </a:buClr>
              <a:buSzPts val="1100"/>
              <a:buFont typeface="Arial"/>
              <a:buNone/>
            </a:pPr>
            <a:r>
              <a:rPr lang="en" sz="1200">
                <a:solidFill>
                  <a:schemeClr val="dk1"/>
                </a:solidFill>
              </a:rPr>
              <a: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_id: ‘15500’</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Type: “person”</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“Works Written”: [“12003”]</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“Works Edited”: “The Title Data”</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to restructure data</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dblp data was in organized into three main groups: ObjectID, Links, and Attributes associated with both of the former. Scattered across a massive XML file.</a:t>
            </a:r>
            <a:endParaRPr/>
          </a:p>
          <a:p>
            <a:pPr indent="-311150" lvl="0" marL="457200" rtl="0" algn="l">
              <a:spcBef>
                <a:spcPts val="0"/>
              </a:spcBef>
              <a:spcAft>
                <a:spcPts val="0"/>
              </a:spcAft>
              <a:buSzPts val="1300"/>
              <a:buChar char="●"/>
            </a:pPr>
            <a:r>
              <a:rPr lang="en"/>
              <a:t>“People” and “Paper” object types and where papers were published made up a bulk of the data’s attributes and relations.</a:t>
            </a:r>
            <a:endParaRPr/>
          </a:p>
          <a:p>
            <a:pPr indent="-311150" lvl="0" marL="457200" rtl="0" algn="l">
              <a:spcBef>
                <a:spcPts val="0"/>
              </a:spcBef>
              <a:spcAft>
                <a:spcPts val="0"/>
              </a:spcAft>
              <a:buSzPts val="1300"/>
              <a:buChar char="●"/>
            </a:pPr>
            <a:r>
              <a:rPr lang="en"/>
              <a:t>An XML to JSON convertor was written in Python to transform the dataset into JSON that could be uploaded to CouchDB in bulk.</a:t>
            </a:r>
            <a:endParaRPr/>
          </a:p>
          <a:p>
            <a:pPr indent="0" lvl="0" marL="457200" marR="0" rtl="0" algn="l">
              <a:lnSpc>
                <a:spcPct val="115000"/>
              </a:lnSpc>
              <a:spcBef>
                <a:spcPts val="1600"/>
              </a:spcBef>
              <a:spcAft>
                <a:spcPts val="0"/>
              </a:spcAft>
              <a:buNone/>
            </a:pPr>
            <a:r>
              <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to restructure data</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ObjectID group was redundant, the attributes for each object type had the Object’s unique ID listed with it.</a:t>
            </a:r>
            <a:endParaRPr/>
          </a:p>
          <a:p>
            <a:pPr indent="-311150" lvl="0" marL="457200" rtl="0" algn="l">
              <a:spcBef>
                <a:spcPts val="0"/>
              </a:spcBef>
              <a:spcAft>
                <a:spcPts val="0"/>
              </a:spcAft>
              <a:buSzPts val="1300"/>
              <a:buChar char="●"/>
            </a:pPr>
            <a:r>
              <a:rPr lang="en"/>
              <a:t>Object types and attributes were simply converted to native Python data structures (dictionaries and lists)</a:t>
            </a:r>
            <a:endParaRPr/>
          </a:p>
          <a:p>
            <a:pPr indent="-311150" lvl="0" marL="457200" rtl="0" algn="l">
              <a:spcBef>
                <a:spcPts val="0"/>
              </a:spcBef>
              <a:spcAft>
                <a:spcPts val="0"/>
              </a:spcAft>
              <a:buSzPts val="1300"/>
              <a:buChar char="●"/>
            </a:pPr>
            <a:r>
              <a:rPr lang="en"/>
              <a:t>Several Object and Link types:</a:t>
            </a:r>
            <a:endParaRPr/>
          </a:p>
          <a:p>
            <a:pPr indent="-298450" lvl="1" marL="914400" rtl="0" algn="l">
              <a:spcBef>
                <a:spcPts val="0"/>
              </a:spcBef>
              <a:spcAft>
                <a:spcPts val="0"/>
              </a:spcAft>
              <a:buSzPts val="1100"/>
              <a:buChar char="○"/>
            </a:pPr>
            <a:r>
              <a:rPr lang="en"/>
              <a:t>Object Types: Person, Paper, Journal, Proceeding, Book, www, Phdthesis, Msthesis</a:t>
            </a:r>
            <a:endParaRPr/>
          </a:p>
          <a:p>
            <a:pPr indent="-298450" lvl="1" marL="914400" rtl="0" algn="l">
              <a:spcBef>
                <a:spcPts val="0"/>
              </a:spcBef>
              <a:spcAft>
                <a:spcPts val="0"/>
              </a:spcAft>
              <a:buSzPts val="1100"/>
              <a:buChar char="○"/>
            </a:pPr>
            <a:r>
              <a:rPr lang="en"/>
              <a:t>Link Types: in-proceedings, author-of, in-journal, cites, editor-of, in-collection</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links</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Created three dictionaries for each link to act as temporary “indices”. </a:t>
            </a:r>
            <a:endParaRPr/>
          </a:p>
          <a:p>
            <a:pPr indent="-311150" lvl="0" marL="457200" rtl="0" algn="l">
              <a:spcBef>
                <a:spcPts val="0"/>
              </a:spcBef>
              <a:spcAft>
                <a:spcPts val="0"/>
              </a:spcAft>
              <a:buSzPts val="1300"/>
              <a:buChar char="●"/>
            </a:pPr>
            <a:r>
              <a:rPr lang="en"/>
              <a:t>Link structure, ID: ObjectID1 -&gt; ObjectID2</a:t>
            </a:r>
            <a:endParaRPr/>
          </a:p>
          <a:p>
            <a:pPr indent="-298450" lvl="1" marL="914400" rtl="0" algn="l">
              <a:spcBef>
                <a:spcPts val="0"/>
              </a:spcBef>
              <a:spcAft>
                <a:spcPts val="0"/>
              </a:spcAft>
              <a:buSzPts val="1100"/>
              <a:buChar char="○"/>
            </a:pPr>
            <a:r>
              <a:rPr lang="en"/>
              <a:t>“ID”, “ObjectID1”, “ObjectID2” each used as keys for dictionaries with lists of objects.</a:t>
            </a:r>
            <a:endParaRPr/>
          </a:p>
          <a:p>
            <a:pPr indent="-298450" lvl="1" marL="914400" rtl="0" algn="l">
              <a:spcBef>
                <a:spcPts val="0"/>
              </a:spcBef>
              <a:spcAft>
                <a:spcPts val="0"/>
              </a:spcAft>
              <a:buSzPts val="1100"/>
              <a:buChar char="○"/>
            </a:pPr>
            <a:r>
              <a:rPr lang="en"/>
              <a:t>Example:    ObjectID2:  [ (ID_1, ObjectID1_1), (ID_2, ObjectID_2), …., (ID_N, ObjectID_N) ]</a:t>
            </a:r>
            <a:endParaRPr/>
          </a:p>
          <a:p>
            <a:pPr indent="-298450" lvl="1" marL="914400" rtl="0" algn="l">
              <a:spcBef>
                <a:spcPts val="0"/>
              </a:spcBef>
              <a:spcAft>
                <a:spcPts val="0"/>
              </a:spcAft>
              <a:buSzPts val="1100"/>
              <a:buChar char="○"/>
            </a:pPr>
            <a:r>
              <a:rPr lang="en"/>
              <a:t>Could find forward (Person-&gt;Papers(s)) and reverse relations (Paper -&gt; Person(s))</a:t>
            </a:r>
            <a:endParaRPr/>
          </a:p>
          <a:p>
            <a:pPr indent="-311150" lvl="0" marL="457200" rtl="0" algn="l">
              <a:spcBef>
                <a:spcPts val="0"/>
              </a:spcBef>
              <a:spcAft>
                <a:spcPts val="0"/>
              </a:spcAft>
              <a:buSzPts val="1300"/>
              <a:buChar char="●"/>
            </a:pPr>
            <a:r>
              <a:rPr lang="en"/>
              <a:t>A JSON library made it easy encode all the Python data structures to JSON, making it very easy to upload in bulk to CouchDB.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 Type: Person example…  in Nasty XML </a:t>
            </a:r>
            <a:endParaRPr/>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728518     	&lt;OBJECT ID=</a:t>
            </a:r>
            <a:r>
              <a:rPr b="1" lang="en" sz="1400"/>
              <a:t>"728514"</a:t>
            </a:r>
            <a:r>
              <a:rPr lang="en" sz="1400"/>
              <a:t>/&gt;    #redundant!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i="1" lang="en" sz="1400"/>
              <a:t>...many lines later…</a:t>
            </a:r>
            <a:endParaRPr i="1"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1200123     	&lt;LINK ID=</a:t>
            </a:r>
            <a:r>
              <a:rPr b="1" lang="en" sz="1400"/>
              <a:t>"2157185"</a:t>
            </a:r>
            <a:r>
              <a:rPr lang="en" sz="1400"/>
              <a:t> O1-ID=</a:t>
            </a:r>
            <a:r>
              <a:rPr b="1" lang="en" sz="1400"/>
              <a:t>"728514"</a:t>
            </a:r>
            <a:r>
              <a:rPr lang="en" sz="1400"/>
              <a:t> O2-ID=</a:t>
            </a:r>
            <a:r>
              <a:rPr b="1" lang="en" sz="1400"/>
              <a:t>"642145"</a:t>
            </a:r>
            <a:r>
              <a:rPr lang="en" sz="1400"/>
              <a:t>/&gt;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i="1" lang="en" sz="1400"/>
              <a:t>...many more lines later…</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rPr lang="en" sz="1400"/>
              <a:t> 5865755         	&lt;ATTR-VALUE ITEM-ID=</a:t>
            </a:r>
            <a:r>
              <a:rPr b="1" lang="en" sz="1400"/>
              <a:t>"728514"</a:t>
            </a:r>
            <a:r>
              <a:rPr lang="en" sz="1400"/>
              <a:t>&gt;</a:t>
            </a:r>
            <a:endParaRPr sz="1400"/>
          </a:p>
          <a:p>
            <a:pPr indent="0" lvl="0" marL="0" rtl="0" algn="l">
              <a:lnSpc>
                <a:spcPct val="100000"/>
              </a:lnSpc>
              <a:spcBef>
                <a:spcPts val="0"/>
              </a:spcBef>
              <a:spcAft>
                <a:spcPts val="0"/>
              </a:spcAft>
              <a:buNone/>
            </a:pPr>
            <a:r>
              <a:rPr lang="en" sz="1400"/>
              <a:t> 5865756             	&lt;COL-VALUE&gt;person&lt;/COL-VALUE&gt;</a:t>
            </a:r>
            <a:endParaRPr sz="1400"/>
          </a:p>
          <a:p>
            <a:pPr indent="0" lvl="0" marL="0" rtl="0" algn="l">
              <a:lnSpc>
                <a:spcPct val="100000"/>
              </a:lnSpc>
              <a:spcBef>
                <a:spcPts val="0"/>
              </a:spcBef>
              <a:spcAft>
                <a:spcPts val="0"/>
              </a:spcAft>
              <a:buNone/>
            </a:pPr>
            <a:r>
              <a:rPr lang="en" sz="1400"/>
              <a:t> 5865757         	&lt;/ATTR-VALUE&gt;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i="1" lang="en" sz="1400"/>
              <a:t>...many many more lines later…</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rPr lang="en" sz="1400"/>
              <a:t> 8145749         	&lt;ATTR-VALUE ITEM-ID=</a:t>
            </a:r>
            <a:r>
              <a:rPr b="1" lang="en" sz="1400"/>
              <a:t>"728514"</a:t>
            </a:r>
            <a:r>
              <a:rPr lang="en" sz="1400"/>
              <a:t>&gt;</a:t>
            </a:r>
            <a:endParaRPr sz="1400"/>
          </a:p>
          <a:p>
            <a:pPr indent="0" lvl="0" marL="0" rtl="0" algn="l">
              <a:lnSpc>
                <a:spcPct val="100000"/>
              </a:lnSpc>
              <a:spcBef>
                <a:spcPts val="0"/>
              </a:spcBef>
              <a:spcAft>
                <a:spcPts val="0"/>
              </a:spcAft>
              <a:buNone/>
            </a:pPr>
            <a:r>
              <a:rPr lang="en" sz="1400"/>
              <a:t> 8145750             	&lt;COL-VALUE&gt;Tolga Yurek&lt;/COL-VALUE&gt;</a:t>
            </a:r>
            <a:endParaRPr sz="1400"/>
          </a:p>
          <a:p>
            <a:pPr indent="0" lvl="0" marL="0" rtl="0" algn="l">
              <a:lnSpc>
                <a:spcPct val="100000"/>
              </a:lnSpc>
              <a:spcBef>
                <a:spcPts val="0"/>
              </a:spcBef>
              <a:spcAft>
                <a:spcPts val="0"/>
              </a:spcAft>
              <a:buNone/>
            </a:pPr>
            <a:r>
              <a:rPr lang="en" sz="1400"/>
              <a:t> 8145751         	&lt;/ATTR-VALUE&gt;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Clr>
                <a:schemeClr val="dk1"/>
              </a:buClr>
              <a:buSzPts val="1100"/>
              <a:buFont typeface="Arial"/>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 Type: Person example…  in Nasty XML </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400"/>
              <a:t>...still going…</a:t>
            </a:r>
            <a:endParaRPr i="1"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11023857         	&lt;ATTR-VALUE ITEM-ID=</a:t>
            </a:r>
            <a:r>
              <a:rPr b="1" lang="en" sz="1400"/>
              <a:t>"2157185"</a:t>
            </a:r>
            <a:r>
              <a:rPr lang="en" sz="1400"/>
              <a:t>&gt;</a:t>
            </a:r>
            <a:endParaRPr sz="1400"/>
          </a:p>
          <a:p>
            <a:pPr indent="0" lvl="0" marL="0" rtl="0" algn="l">
              <a:lnSpc>
                <a:spcPct val="100000"/>
              </a:lnSpc>
              <a:spcBef>
                <a:spcPts val="0"/>
              </a:spcBef>
              <a:spcAft>
                <a:spcPts val="0"/>
              </a:spcAft>
              <a:buNone/>
            </a:pPr>
            <a:r>
              <a:rPr lang="en" sz="1400"/>
              <a:t>11023858             	&lt;COL-VALUE&gt;author-of&lt;/COL-VALUE&gt;</a:t>
            </a:r>
            <a:endParaRPr sz="1400"/>
          </a:p>
          <a:p>
            <a:pPr indent="0" lvl="0" marL="0" rtl="0" algn="l">
              <a:lnSpc>
                <a:spcPct val="100000"/>
              </a:lnSpc>
              <a:spcBef>
                <a:spcPts val="0"/>
              </a:spcBef>
              <a:spcAft>
                <a:spcPts val="0"/>
              </a:spcAft>
              <a:buNone/>
            </a:pPr>
            <a:r>
              <a:rPr lang="en" sz="1400"/>
              <a:t>11023859         	&lt;/ATTR-VALUE&gt;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i="1" lang="en" sz="1400"/>
              <a:t>...are we done yet?</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rPr lang="en" sz="1400"/>
              <a:t> 5606648         	&lt;ATTR-VALUE ITEM-ID=</a:t>
            </a:r>
            <a:r>
              <a:rPr b="1" lang="en" sz="1400"/>
              <a:t>"642145"</a:t>
            </a:r>
            <a:r>
              <a:rPr lang="en" sz="1400"/>
              <a:t>&gt;</a:t>
            </a:r>
            <a:endParaRPr sz="1400"/>
          </a:p>
          <a:p>
            <a:pPr indent="0" lvl="0" marL="0" rtl="0" algn="l">
              <a:lnSpc>
                <a:spcPct val="100000"/>
              </a:lnSpc>
              <a:spcBef>
                <a:spcPts val="0"/>
              </a:spcBef>
              <a:spcAft>
                <a:spcPts val="0"/>
              </a:spcAft>
              <a:buNone/>
            </a:pPr>
            <a:r>
              <a:rPr lang="en" sz="1400"/>
              <a:t> 5606649             	&lt;COL-VALUE&gt;paper&lt;/COL-VALUE&gt;</a:t>
            </a:r>
            <a:endParaRPr sz="1400"/>
          </a:p>
          <a:p>
            <a:pPr indent="0" lvl="0" marL="0" rtl="0" algn="l">
              <a:lnSpc>
                <a:spcPct val="100000"/>
              </a:lnSpc>
              <a:spcBef>
                <a:spcPts val="0"/>
              </a:spcBef>
              <a:spcAft>
                <a:spcPts val="0"/>
              </a:spcAft>
              <a:buNone/>
            </a:pPr>
            <a:r>
              <a:rPr lang="en" sz="1400"/>
              <a:t> 5606650         	&lt;/ATTR-VALUE&gt;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Clr>
                <a:schemeClr val="dk1"/>
              </a:buClr>
              <a:buSzPts val="1100"/>
              <a:buFont typeface="Arial"/>
              <a:buNone/>
            </a:pPr>
            <a:r>
              <a:t/>
            </a:r>
            <a:endParaRPr sz="1400"/>
          </a:p>
        </p:txBody>
      </p:sp>
      <p:pic>
        <p:nvPicPr>
          <p:cNvPr id="228" name="Google Shape;228;p28"/>
          <p:cNvPicPr preferRelativeResize="0"/>
          <p:nvPr/>
        </p:nvPicPr>
        <p:blipFill>
          <a:blip r:embed="rId3">
            <a:alphaModFix/>
          </a:blip>
          <a:stretch>
            <a:fillRect/>
          </a:stretch>
        </p:blipFill>
        <p:spPr>
          <a:xfrm>
            <a:off x="6905175" y="3303125"/>
            <a:ext cx="2014900" cy="160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 Type: Person example… in Glorious JSON</a:t>
            </a:r>
            <a:endParaRPr/>
          </a:p>
        </p:txBody>
      </p:sp>
      <p:sp>
        <p:nvSpPr>
          <p:cNvPr id="234" name="Google Shape;234;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 	29     	{</a:t>
            </a:r>
            <a:endParaRPr sz="1400"/>
          </a:p>
          <a:p>
            <a:pPr indent="0" lvl="0" marL="0" rtl="0" algn="l">
              <a:lnSpc>
                <a:spcPct val="100000"/>
              </a:lnSpc>
              <a:spcBef>
                <a:spcPts val="0"/>
              </a:spcBef>
              <a:spcAft>
                <a:spcPts val="0"/>
              </a:spcAft>
              <a:buClr>
                <a:schemeClr val="dk1"/>
              </a:buClr>
              <a:buSzPts val="1100"/>
              <a:buFont typeface="Arial"/>
              <a:buNone/>
            </a:pPr>
            <a:r>
              <a:rPr lang="en" sz="1400"/>
              <a:t> 	30         	"_id": "728514",</a:t>
            </a:r>
            <a:endParaRPr sz="1400"/>
          </a:p>
          <a:p>
            <a:pPr indent="0" lvl="0" marL="0" rtl="0" algn="l">
              <a:lnSpc>
                <a:spcPct val="100000"/>
              </a:lnSpc>
              <a:spcBef>
                <a:spcPts val="0"/>
              </a:spcBef>
              <a:spcAft>
                <a:spcPts val="0"/>
              </a:spcAft>
              <a:buClr>
                <a:schemeClr val="dk1"/>
              </a:buClr>
              <a:buSzPts val="1100"/>
              <a:buFont typeface="Arial"/>
              <a:buNone/>
            </a:pPr>
            <a:r>
              <a:rPr lang="en" sz="1400"/>
              <a:t> 	31         	"Name": "Tolga Yurek",</a:t>
            </a:r>
            <a:endParaRPr sz="1400"/>
          </a:p>
          <a:p>
            <a:pPr indent="0" lvl="0" marL="0" rtl="0" algn="l">
              <a:lnSpc>
                <a:spcPct val="100000"/>
              </a:lnSpc>
              <a:spcBef>
                <a:spcPts val="0"/>
              </a:spcBef>
              <a:spcAft>
                <a:spcPts val="0"/>
              </a:spcAft>
              <a:buClr>
                <a:schemeClr val="dk1"/>
              </a:buClr>
              <a:buSzPts val="1100"/>
              <a:buFont typeface="Arial"/>
              <a:buNone/>
            </a:pPr>
            <a:r>
              <a:rPr lang="en" sz="1400"/>
              <a:t> 	32         	"Type": "person",</a:t>
            </a:r>
            <a:endParaRPr sz="1400"/>
          </a:p>
          <a:p>
            <a:pPr indent="0" lvl="0" marL="0" rtl="0" algn="l">
              <a:lnSpc>
                <a:spcPct val="100000"/>
              </a:lnSpc>
              <a:spcBef>
                <a:spcPts val="0"/>
              </a:spcBef>
              <a:spcAft>
                <a:spcPts val="0"/>
              </a:spcAft>
              <a:buClr>
                <a:schemeClr val="dk1"/>
              </a:buClr>
              <a:buSzPts val="1100"/>
              <a:buFont typeface="Arial"/>
              <a:buNone/>
            </a:pPr>
            <a:r>
              <a:rPr lang="en" sz="1400"/>
              <a:t> 	33         	"Works Written": [</a:t>
            </a:r>
            <a:endParaRPr sz="1400"/>
          </a:p>
          <a:p>
            <a:pPr indent="0" lvl="0" marL="0" rtl="0" algn="l">
              <a:lnSpc>
                <a:spcPct val="100000"/>
              </a:lnSpc>
              <a:spcBef>
                <a:spcPts val="0"/>
              </a:spcBef>
              <a:spcAft>
                <a:spcPts val="0"/>
              </a:spcAft>
              <a:buClr>
                <a:schemeClr val="dk1"/>
              </a:buClr>
              <a:buSzPts val="1100"/>
              <a:buFont typeface="Arial"/>
              <a:buNone/>
            </a:pPr>
            <a:r>
              <a:rPr lang="en" sz="1400"/>
              <a:t> 	34             	"642145"</a:t>
            </a:r>
            <a:endParaRPr sz="1400"/>
          </a:p>
          <a:p>
            <a:pPr indent="0" lvl="0" marL="0" rtl="0" algn="l">
              <a:lnSpc>
                <a:spcPct val="100000"/>
              </a:lnSpc>
              <a:spcBef>
                <a:spcPts val="0"/>
              </a:spcBef>
              <a:spcAft>
                <a:spcPts val="0"/>
              </a:spcAft>
              <a:buClr>
                <a:schemeClr val="dk1"/>
              </a:buClr>
              <a:buSzPts val="1100"/>
              <a:buFont typeface="Arial"/>
              <a:buNone/>
            </a:pPr>
            <a:r>
              <a:rPr lang="en" sz="1400"/>
              <a:t> 	35         	],</a:t>
            </a:r>
            <a:endParaRPr sz="1400"/>
          </a:p>
          <a:p>
            <a:pPr indent="0" lvl="0" marL="0" rtl="0" algn="l">
              <a:lnSpc>
                <a:spcPct val="100000"/>
              </a:lnSpc>
              <a:spcBef>
                <a:spcPts val="0"/>
              </a:spcBef>
              <a:spcAft>
                <a:spcPts val="0"/>
              </a:spcAft>
              <a:buClr>
                <a:schemeClr val="dk1"/>
              </a:buClr>
              <a:buSzPts val="1100"/>
              <a:buFont typeface="Arial"/>
              <a:buNone/>
            </a:pPr>
            <a:r>
              <a:rPr lang="en" sz="1400"/>
              <a:t> 	36         	"Works Edited": []</a:t>
            </a:r>
            <a:endParaRPr sz="1400"/>
          </a:p>
          <a:p>
            <a:pPr indent="0" lvl="0" marL="0" rtl="0" algn="l">
              <a:lnSpc>
                <a:spcPct val="100000"/>
              </a:lnSpc>
              <a:spcBef>
                <a:spcPts val="0"/>
              </a:spcBef>
              <a:spcAft>
                <a:spcPts val="0"/>
              </a:spcAft>
              <a:buClr>
                <a:schemeClr val="dk1"/>
              </a:buClr>
              <a:buSzPts val="1100"/>
              <a:buFont typeface="Arial"/>
              <a:buNone/>
            </a:pPr>
            <a:r>
              <a:rPr lang="en" sz="1400"/>
              <a:t> 	37     	},</a:t>
            </a:r>
            <a:endParaRPr sz="1400"/>
          </a:p>
          <a:p>
            <a:pPr indent="0" lvl="0" marL="457200" rtl="0" algn="l">
              <a:lnSpc>
                <a:spcPct val="100000"/>
              </a:lnSpc>
              <a:spcBef>
                <a:spcPts val="0"/>
              </a:spcBef>
              <a:spcAft>
                <a:spcPts val="0"/>
              </a:spcAft>
              <a:buClr>
                <a:schemeClr val="dk1"/>
              </a:buClr>
              <a:buSzPts val="1100"/>
              <a:buFont typeface="Arial"/>
              <a:buNone/>
            </a:pPr>
            <a:r>
              <a:t/>
            </a:r>
            <a:endParaRPr/>
          </a:p>
          <a:p>
            <a:pPr indent="0" lvl="0" marL="457200" rtl="0" algn="l">
              <a:spcBef>
                <a:spcPts val="0"/>
              </a:spcBef>
              <a:spcAft>
                <a:spcPts val="1600"/>
              </a:spcAft>
              <a:buNone/>
            </a:pPr>
            <a:r>
              <a:t/>
            </a:r>
            <a:endParaRPr/>
          </a:p>
        </p:txBody>
      </p:sp>
      <p:pic>
        <p:nvPicPr>
          <p:cNvPr id="235" name="Google Shape;235;p29"/>
          <p:cNvPicPr preferRelativeResize="0"/>
          <p:nvPr/>
        </p:nvPicPr>
        <p:blipFill>
          <a:blip r:embed="rId3">
            <a:alphaModFix/>
          </a:blip>
          <a:stretch>
            <a:fillRect/>
          </a:stretch>
        </p:blipFill>
        <p:spPr>
          <a:xfrm>
            <a:off x="7113400" y="3233250"/>
            <a:ext cx="1747200" cy="1715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Restructuring challenges and observations</a:t>
            </a:r>
            <a:endParaRPr/>
          </a:p>
        </p:txBody>
      </p:sp>
      <p:sp>
        <p:nvSpPr>
          <p:cNvPr id="241" name="Google Shape;241;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While the dataset on disc was 991MB of XML, the Python XML library chewed up 9GB of RAM after fully parsing.</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Uploading one large JSON file to CouchDB takes a long time and was prone to “unknown errors”.</a:t>
            </a:r>
            <a:endParaRPr/>
          </a:p>
          <a:p>
            <a:pPr indent="-298450" lvl="1" marL="914400" rtl="0" algn="l">
              <a:spcBef>
                <a:spcPts val="0"/>
              </a:spcBef>
              <a:spcAft>
                <a:spcPts val="0"/>
              </a:spcAft>
              <a:buSzPts val="1100"/>
              <a:buChar char="○"/>
            </a:pPr>
            <a:r>
              <a:rPr lang="en"/>
              <a:t>Solution: break files into smaller chunks to better indicate which ones succeed vs. failed.</a:t>
            </a:r>
            <a:endParaRPr/>
          </a:p>
          <a:p>
            <a:pPr indent="-298450" lvl="1" marL="914400" rtl="0" algn="l">
              <a:spcBef>
                <a:spcPts val="0"/>
              </a:spcBef>
              <a:spcAft>
                <a:spcPts val="0"/>
              </a:spcAft>
              <a:buSzPts val="1100"/>
              <a:buChar char="○"/>
            </a:pPr>
            <a:r>
              <a:rPr lang="en"/>
              <a:t>CouchDB won’t allow you to add a document with “id” that </a:t>
            </a:r>
            <a:r>
              <a:rPr lang="en"/>
              <a:t>already</a:t>
            </a:r>
            <a:r>
              <a:rPr lang="en"/>
              <a:t> exists. Can simply re-submit a JSON file that had an error and will not result in duplicates.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we have loaded some data</a:t>
            </a:r>
            <a:endParaRPr/>
          </a:p>
        </p:txBody>
      </p:sp>
      <p:pic>
        <p:nvPicPr>
          <p:cNvPr id="247" name="Google Shape;247;p31"/>
          <p:cNvPicPr preferRelativeResize="0"/>
          <p:nvPr/>
        </p:nvPicPr>
        <p:blipFill>
          <a:blip r:embed="rId3">
            <a:alphaModFix/>
          </a:blip>
          <a:stretch>
            <a:fillRect/>
          </a:stretch>
        </p:blipFill>
        <p:spPr>
          <a:xfrm>
            <a:off x="5288801" y="533425"/>
            <a:ext cx="3855201" cy="2265100"/>
          </a:xfrm>
          <a:prstGeom prst="rect">
            <a:avLst/>
          </a:prstGeom>
          <a:noFill/>
          <a:ln>
            <a:noFill/>
          </a:ln>
        </p:spPr>
      </p:pic>
      <p:pic>
        <p:nvPicPr>
          <p:cNvPr id="248" name="Google Shape;248;p31"/>
          <p:cNvPicPr preferRelativeResize="0"/>
          <p:nvPr/>
        </p:nvPicPr>
        <p:blipFill>
          <a:blip r:embed="rId4">
            <a:alphaModFix/>
          </a:blip>
          <a:stretch>
            <a:fillRect/>
          </a:stretch>
        </p:blipFill>
        <p:spPr>
          <a:xfrm>
            <a:off x="5288800" y="2798525"/>
            <a:ext cx="3855201" cy="2344966"/>
          </a:xfrm>
          <a:prstGeom prst="rect">
            <a:avLst/>
          </a:prstGeom>
          <a:noFill/>
          <a:ln>
            <a:noFill/>
          </a:ln>
        </p:spPr>
      </p:pic>
      <p:pic>
        <p:nvPicPr>
          <p:cNvPr id="249" name="Google Shape;249;p31"/>
          <p:cNvPicPr preferRelativeResize="0"/>
          <p:nvPr/>
        </p:nvPicPr>
        <p:blipFill>
          <a:blip r:embed="rId5">
            <a:alphaModFix/>
          </a:blip>
          <a:stretch>
            <a:fillRect/>
          </a:stretch>
        </p:blipFill>
        <p:spPr>
          <a:xfrm>
            <a:off x="0" y="3690152"/>
            <a:ext cx="5288797" cy="145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CS410/510 Cloud &amp; Cluster</a:t>
            </a:r>
            <a:endParaRPr/>
          </a:p>
          <a:p>
            <a:pPr indent="0" lvl="0" marL="0" rtl="0" algn="l">
              <a:spcBef>
                <a:spcPts val="0"/>
              </a:spcBef>
              <a:spcAft>
                <a:spcPts val="0"/>
              </a:spcAft>
              <a:buNone/>
            </a:pPr>
            <a:r>
              <a:rPr lang="en"/>
              <a:t>Project part 3</a:t>
            </a:r>
            <a:endParaRPr/>
          </a:p>
        </p:txBody>
      </p:sp>
      <p:sp>
        <p:nvSpPr>
          <p:cNvPr id="141" name="Google Shape;141;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Greenbay Project Team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we have loaded some data</a:t>
            </a:r>
            <a:endParaRPr/>
          </a:p>
        </p:txBody>
      </p:sp>
      <p:sp>
        <p:nvSpPr>
          <p:cNvPr id="255" name="Google Shape;255;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6" name="Google Shape;256;p32"/>
          <p:cNvPicPr preferRelativeResize="0"/>
          <p:nvPr/>
        </p:nvPicPr>
        <p:blipFill>
          <a:blip r:embed="rId3">
            <a:alphaModFix/>
          </a:blip>
          <a:stretch>
            <a:fillRect/>
          </a:stretch>
        </p:blipFill>
        <p:spPr>
          <a:xfrm>
            <a:off x="358525" y="771324"/>
            <a:ext cx="8017276" cy="4178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1: Co-Author Count</a:t>
            </a:r>
            <a:endParaRPr/>
          </a:p>
        </p:txBody>
      </p:sp>
      <p:sp>
        <p:nvSpPr>
          <p:cNvPr id="262" name="Google Shape;262;p33"/>
          <p:cNvSpPr txBox="1"/>
          <p:nvPr>
            <p:ph idx="1" type="body"/>
          </p:nvPr>
        </p:nvSpPr>
        <p:spPr>
          <a:xfrm>
            <a:off x="1297500" y="1567550"/>
            <a:ext cx="7038900" cy="29112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t>Implementation strategy: </a:t>
            </a:r>
            <a:endParaRPr b="1" sz="1200"/>
          </a:p>
          <a:p>
            <a:pPr indent="-304800" lvl="0" marL="457200" rtl="0" algn="l">
              <a:lnSpc>
                <a:spcPct val="100000"/>
              </a:lnSpc>
              <a:spcBef>
                <a:spcPts val="0"/>
              </a:spcBef>
              <a:spcAft>
                <a:spcPts val="0"/>
              </a:spcAft>
              <a:buSzPts val="1200"/>
              <a:buChar char="●"/>
            </a:pPr>
            <a:r>
              <a:rPr lang="en" sz="1200"/>
              <a:t>This algorithm loops over every publication object. </a:t>
            </a:r>
            <a:endParaRPr sz="1200"/>
          </a:p>
          <a:p>
            <a:pPr indent="-304800" lvl="1" marL="914400" rtl="0" algn="l">
              <a:lnSpc>
                <a:spcPct val="100000"/>
              </a:lnSpc>
              <a:spcBef>
                <a:spcPts val="0"/>
              </a:spcBef>
              <a:spcAft>
                <a:spcPts val="0"/>
              </a:spcAft>
              <a:buSzPts val="1200"/>
              <a:buChar char="○"/>
            </a:pPr>
            <a:r>
              <a:rPr lang="en" sz="1200"/>
              <a:t>For each object, we count the unique author ids that this publication contains. </a:t>
            </a:r>
            <a:endParaRPr sz="1200"/>
          </a:p>
          <a:p>
            <a:pPr indent="-304800" lvl="1" marL="914400" rtl="0" algn="l">
              <a:lnSpc>
                <a:spcPct val="100000"/>
              </a:lnSpc>
              <a:spcBef>
                <a:spcPts val="0"/>
              </a:spcBef>
              <a:spcAft>
                <a:spcPts val="0"/>
              </a:spcAft>
              <a:buSzPts val="1200"/>
              <a:buChar char="○"/>
            </a:pPr>
            <a:r>
              <a:rPr lang="en" sz="1200"/>
              <a:t>We keep the key of the publication with the largest coauthor count. </a:t>
            </a:r>
            <a:endParaRPr sz="1200"/>
          </a:p>
          <a:p>
            <a:pPr indent="0" lvl="0" marL="0" rtl="0" algn="l">
              <a:lnSpc>
                <a:spcPct val="100000"/>
              </a:lnSpc>
              <a:spcBef>
                <a:spcPts val="0"/>
              </a:spcBef>
              <a:spcAft>
                <a:spcPts val="0"/>
              </a:spcAft>
              <a:buClr>
                <a:schemeClr val="dk1"/>
              </a:buClr>
              <a:buSzPts val="1100"/>
              <a:buFont typeface="Arial"/>
              <a:buNone/>
            </a:pPr>
            <a:r>
              <a:t/>
            </a:r>
            <a:endParaRPr b="1" sz="1200"/>
          </a:p>
          <a:p>
            <a:pPr indent="0" lvl="0" marL="0" rtl="0" algn="l">
              <a:lnSpc>
                <a:spcPct val="100000"/>
              </a:lnSpc>
              <a:spcBef>
                <a:spcPts val="0"/>
              </a:spcBef>
              <a:spcAft>
                <a:spcPts val="0"/>
              </a:spcAft>
              <a:buClr>
                <a:schemeClr val="dk1"/>
              </a:buClr>
              <a:buSzPts val="1100"/>
              <a:buFont typeface="Arial"/>
              <a:buNone/>
            </a:pPr>
            <a:r>
              <a:t/>
            </a:r>
            <a:endParaRPr b="1" sz="1200"/>
          </a:p>
          <a:p>
            <a:pPr indent="0" lvl="0" marL="0" rtl="0" algn="l">
              <a:lnSpc>
                <a:spcPct val="100000"/>
              </a:lnSpc>
              <a:spcBef>
                <a:spcPts val="0"/>
              </a:spcBef>
              <a:spcAft>
                <a:spcPts val="0"/>
              </a:spcAft>
              <a:buClr>
                <a:schemeClr val="dk1"/>
              </a:buClr>
              <a:buSzPts val="1100"/>
              <a:buFont typeface="Arial"/>
              <a:buNone/>
            </a:pPr>
            <a:r>
              <a:rPr b="1" lang="en" sz="1200"/>
              <a:t>Pseudo Code:</a:t>
            </a:r>
            <a:br>
              <a:rPr lang="en" sz="1200"/>
            </a:br>
            <a:r>
              <a:rPr lang="en" sz="1200"/>
              <a:t>LargestAuthor = NULL</a:t>
            </a:r>
            <a:br>
              <a:rPr lang="en" sz="1200"/>
            </a:br>
            <a:r>
              <a:rPr lang="en" sz="1200"/>
              <a:t>LargestAuthorCount = -1</a:t>
            </a:r>
            <a:br>
              <a:rPr lang="en" sz="1200"/>
            </a:br>
            <a:r>
              <a:rPr lang="en" sz="1200"/>
              <a:t>for each Pub.key in Publication DataStructure</a:t>
            </a:r>
            <a:br>
              <a:rPr lang="en" sz="1200"/>
            </a:br>
            <a:r>
              <a:rPr lang="en" sz="1200"/>
              <a:t>    localAuthorCount</a:t>
            </a:r>
            <a:br>
              <a:rPr lang="en" sz="1200"/>
            </a:br>
            <a:r>
              <a:rPr lang="en" sz="1200"/>
              <a:t>	    for each A in Pub.Authors</a:t>
            </a:r>
            <a:br>
              <a:rPr lang="en" sz="1200"/>
            </a:br>
            <a:r>
              <a:rPr lang="en" sz="1200"/>
              <a:t>		localAuthorCount += 1</a:t>
            </a:r>
            <a:br>
              <a:rPr lang="en" sz="1200"/>
            </a:br>
            <a:r>
              <a:rPr lang="en" sz="1200"/>
              <a:t>	    If localAuthorCount &gt; LargestAuthorCount</a:t>
            </a:r>
            <a:br>
              <a:rPr lang="en" sz="1200"/>
            </a:br>
            <a:r>
              <a:rPr lang="en" sz="1200"/>
              <a:t>		LargestAuthor = Pub.key</a:t>
            </a:r>
            <a:br>
              <a:rPr lang="en" sz="1200"/>
            </a:br>
            <a:r>
              <a:rPr lang="en" sz="1200"/>
              <a:t>return get(LargestAuthor)</a:t>
            </a:r>
            <a:br>
              <a:rPr lang="en" sz="1200"/>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0" y="6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2 : </a:t>
            </a:r>
            <a:r>
              <a:rPr lang="en"/>
              <a:t>Recursive</a:t>
            </a:r>
            <a:r>
              <a:rPr lang="en"/>
              <a:t> co-author</a:t>
            </a:r>
            <a:endParaRPr/>
          </a:p>
        </p:txBody>
      </p:sp>
      <p:sp>
        <p:nvSpPr>
          <p:cNvPr id="268" name="Google Shape;268;p34"/>
          <p:cNvSpPr txBox="1"/>
          <p:nvPr>
            <p:ph idx="1" type="body"/>
          </p:nvPr>
        </p:nvSpPr>
        <p:spPr>
          <a:xfrm>
            <a:off x="1117050" y="634050"/>
            <a:ext cx="747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implement a recursive query of level 3 co-authors we will have to create a user defined function. As we’ll be searching the people database and referencing the publications dataset.</a:t>
            </a:r>
            <a:endParaRPr/>
          </a:p>
          <a:p>
            <a:pPr indent="0" lvl="0" marL="0" rtl="0" algn="l">
              <a:spcBef>
                <a:spcPts val="1600"/>
              </a:spcBef>
              <a:spcAft>
                <a:spcPts val="1600"/>
              </a:spcAft>
              <a:buNone/>
            </a:pPr>
            <a:r>
              <a:t/>
            </a:r>
            <a:endParaRPr/>
          </a:p>
        </p:txBody>
      </p:sp>
      <p:pic>
        <p:nvPicPr>
          <p:cNvPr id="269" name="Google Shape;269;p34"/>
          <p:cNvPicPr preferRelativeResize="0"/>
          <p:nvPr/>
        </p:nvPicPr>
        <p:blipFill>
          <a:blip r:embed="rId3">
            <a:alphaModFix/>
          </a:blip>
          <a:stretch>
            <a:fillRect/>
          </a:stretch>
        </p:blipFill>
        <p:spPr>
          <a:xfrm>
            <a:off x="4335775" y="1457929"/>
            <a:ext cx="4808224" cy="36855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3: Co-author distance</a:t>
            </a:r>
            <a:endParaRPr/>
          </a:p>
        </p:txBody>
      </p:sp>
      <p:sp>
        <p:nvSpPr>
          <p:cNvPr id="275" name="Google Shape;275;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t>Implementation strategy: </a:t>
            </a:r>
            <a:r>
              <a:rPr lang="en" sz="1200"/>
              <a:t>Due to the way our data is structured in our document model, we can not implement this query directly. We will have to recursively make smaller queries and evaluate their result until we get what we need. </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b="1" lang="en" sz="1200"/>
              <a:t>Pseudo Code:</a:t>
            </a:r>
            <a:endParaRPr b="1" sz="1200"/>
          </a:p>
          <a:p>
            <a:pPr indent="0" lvl="0" marL="0" rtl="0" algn="l">
              <a:lnSpc>
                <a:spcPct val="100000"/>
              </a:lnSpc>
              <a:spcBef>
                <a:spcPts val="0"/>
              </a:spcBef>
              <a:spcAft>
                <a:spcPts val="0"/>
              </a:spcAft>
              <a:buNone/>
            </a:pPr>
            <a:r>
              <a:rPr lang="en" sz="1200"/>
              <a:t>Input: x and y = authors you wish to check co-author distance between.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For work in x.works_written:</a:t>
            </a:r>
            <a:endParaRPr sz="1200"/>
          </a:p>
          <a:p>
            <a:pPr indent="0" lvl="0" marL="0" rtl="0" algn="l">
              <a:lnSpc>
                <a:spcPct val="100000"/>
              </a:lnSpc>
              <a:spcBef>
                <a:spcPts val="0"/>
              </a:spcBef>
              <a:spcAft>
                <a:spcPts val="0"/>
              </a:spcAft>
              <a:buNone/>
            </a:pPr>
            <a:r>
              <a:rPr lang="en" sz="1200"/>
              <a:t>	If y in work.authors:</a:t>
            </a:r>
            <a:endParaRPr sz="1200"/>
          </a:p>
          <a:p>
            <a:pPr indent="0" lvl="0" marL="0" rtl="0" algn="l">
              <a:lnSpc>
                <a:spcPct val="100000"/>
              </a:lnSpc>
              <a:spcBef>
                <a:spcPts val="0"/>
              </a:spcBef>
              <a:spcAft>
                <a:spcPts val="0"/>
              </a:spcAft>
              <a:buNone/>
            </a:pPr>
            <a:r>
              <a:rPr lang="en" sz="1200"/>
              <a:t>		Return 0</a:t>
            </a:r>
            <a:endParaRPr sz="1200"/>
          </a:p>
          <a:p>
            <a:pPr indent="0" lvl="0" marL="0" rtl="0" algn="l">
              <a:lnSpc>
                <a:spcPct val="100000"/>
              </a:lnSpc>
              <a:spcBef>
                <a:spcPts val="0"/>
              </a:spcBef>
              <a:spcAft>
                <a:spcPts val="0"/>
              </a:spcAft>
              <a:buNone/>
            </a:pPr>
            <a:r>
              <a:rPr lang="en" sz="1200"/>
              <a:t>Recursive function(x, z, level, y) where x = a co-author of x with a distance of ‘level’</a:t>
            </a:r>
            <a:endParaRPr sz="1200"/>
          </a:p>
          <a:p>
            <a:pPr indent="0" lvl="0" marL="0" rtl="0" algn="l">
              <a:lnSpc>
                <a:spcPct val="100000"/>
              </a:lnSpc>
              <a:spcBef>
                <a:spcPts val="0"/>
              </a:spcBef>
              <a:spcAft>
                <a:spcPts val="0"/>
              </a:spcAft>
              <a:buNone/>
            </a:pPr>
            <a:r>
              <a:rPr lang="en" sz="1200"/>
              <a:t>	Check if y is a co_author on any of z’s works</a:t>
            </a:r>
            <a:endParaRPr sz="1200"/>
          </a:p>
          <a:p>
            <a:pPr indent="0" lvl="0" marL="0" rtl="0" algn="l">
              <a:lnSpc>
                <a:spcPct val="100000"/>
              </a:lnSpc>
              <a:spcBef>
                <a:spcPts val="0"/>
              </a:spcBef>
              <a:spcAft>
                <a:spcPts val="0"/>
              </a:spcAft>
              <a:buNone/>
            </a:pPr>
            <a:r>
              <a:rPr lang="en" sz="1200"/>
              <a:t>           If so, return level + 1</a:t>
            </a:r>
            <a:endParaRPr sz="1200"/>
          </a:p>
          <a:p>
            <a:pPr indent="0" lvl="0" marL="0" rtl="0" algn="l">
              <a:lnSpc>
                <a:spcPct val="100000"/>
              </a:lnSpc>
              <a:spcBef>
                <a:spcPts val="0"/>
              </a:spcBef>
              <a:spcAft>
                <a:spcPts val="0"/>
              </a:spcAft>
              <a:buClr>
                <a:schemeClr val="dk1"/>
              </a:buClr>
              <a:buSzPts val="1100"/>
              <a:buFont typeface="Arial"/>
              <a:buNone/>
            </a:pPr>
            <a:r>
              <a:rPr lang="en" sz="1200"/>
              <a:t>           Else call the function again with level + 1 and on each of z’s co-authors who aren’t x.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4: (</a:t>
            </a:r>
            <a:r>
              <a:rPr i="1" lang="en"/>
              <a:t>Year</a:t>
            </a:r>
            <a:r>
              <a:rPr lang="en"/>
              <a:t>) Proceeding with most authors</a:t>
            </a:r>
            <a:endParaRPr/>
          </a:p>
        </p:txBody>
      </p:sp>
      <p:sp>
        <p:nvSpPr>
          <p:cNvPr id="281" name="Google Shape;281;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FFFFFF"/>
                </a:solidFill>
              </a:rPr>
              <a:t>Implementation strategy: </a:t>
            </a:r>
            <a:r>
              <a:rPr lang="en" sz="1200">
                <a:solidFill>
                  <a:srgbClr val="FFFFFF"/>
                </a:solidFill>
              </a:rPr>
              <a:t>This is looking for which proceeding in 2010 had the most distinct slides. We will query on the type: proceeding and year value 2010. Since we are storing the paper id’s in the proceedings we can simply loop over the keys for each paper and then add each distinct author listed in those papers. </a:t>
            </a:r>
            <a:endParaRPr sz="1200">
              <a:solidFill>
                <a:srgbClr val="FFFFFF"/>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rgbClr val="FFFFFF"/>
              </a:solidFill>
            </a:endParaRPr>
          </a:p>
          <a:p>
            <a:pPr indent="0" lvl="0" marL="0" rtl="0" algn="l">
              <a:lnSpc>
                <a:spcPct val="100000"/>
              </a:lnSpc>
              <a:spcBef>
                <a:spcPts val="0"/>
              </a:spcBef>
              <a:spcAft>
                <a:spcPts val="0"/>
              </a:spcAft>
              <a:buClr>
                <a:schemeClr val="dk1"/>
              </a:buClr>
              <a:buSzPts val="1100"/>
              <a:buFont typeface="Arial"/>
              <a:buNone/>
            </a:pPr>
            <a:r>
              <a:rPr b="1" lang="en" sz="1200">
                <a:solidFill>
                  <a:srgbClr val="FFFFFF"/>
                </a:solidFill>
              </a:rPr>
              <a:t>Pseudo Code:</a:t>
            </a:r>
            <a:endParaRPr b="1" sz="12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LargestProceeding = NULL</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LargestProceedingACount = -1</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For each Pub.key in the Publication data structure:</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    Set AuthorCount to zero</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    Set AuthorList to empty</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    If Pub.count == ‘proceeding’ &amp;&amp; Pub.year == 2010</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	For each Pap.key in Pub.papers_included</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	    Author.addeach(Pap.author)</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	AuthorCount = AuthorList.size</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    If AuthorCount &gt; LargestProceedingACount</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	LargestProceeding = Pub.key</a:t>
            </a:r>
            <a:endParaRPr sz="1100">
              <a:solidFill>
                <a:srgbClr val="FFFFFF"/>
              </a:solidFill>
            </a:endParaRPr>
          </a:p>
          <a:p>
            <a:pPr indent="0" lvl="0" marL="457200" rtl="0" algn="l">
              <a:spcBef>
                <a:spcPts val="0"/>
              </a:spcBef>
              <a:spcAft>
                <a:spcPts val="0"/>
              </a:spcAft>
              <a:buClr>
                <a:schemeClr val="dk1"/>
              </a:buClr>
              <a:buSzPts val="1100"/>
              <a:buFont typeface="Arial"/>
              <a:buNone/>
            </a:pPr>
            <a:r>
              <a:rPr lang="en" sz="1100">
                <a:solidFill>
                  <a:srgbClr val="FFFFFF"/>
                </a:solidFill>
              </a:rPr>
              <a:t>Return LargestProceeding</a:t>
            </a:r>
            <a:endParaRPr sz="12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5: Triangles</a:t>
            </a:r>
            <a:endParaRPr/>
          </a:p>
        </p:txBody>
      </p:sp>
      <p:sp>
        <p:nvSpPr>
          <p:cNvPr id="287" name="Google Shape;287;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t>Implementation strategy: </a:t>
            </a:r>
            <a:r>
              <a:rPr lang="en" sz="1200"/>
              <a:t>We can leverage map_reduce to determine which author’s even qualify for a “triangle”. Which would only be those who have written more than paper. In a similar fashion, we can do the same with the authors listed in paper. Any paper with less than two authors won’t be considered. This query won’t </a:t>
            </a:r>
            <a:r>
              <a:rPr lang="en" sz="1200"/>
              <a:t>benefit</a:t>
            </a:r>
            <a:r>
              <a:rPr lang="en" sz="1200"/>
              <a:t> from any additional indicies.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b="1" lang="en" sz="1200"/>
              <a:t>Pseudo Code:</a:t>
            </a:r>
            <a:endParaRPr b="1" sz="1200"/>
          </a:p>
          <a:p>
            <a:pPr indent="0" lvl="0" marL="0" rtl="0" algn="l">
              <a:lnSpc>
                <a:spcPct val="100000"/>
              </a:lnSpc>
              <a:spcBef>
                <a:spcPts val="0"/>
              </a:spcBef>
              <a:spcAft>
                <a:spcPts val="0"/>
              </a:spcAft>
              <a:buClr>
                <a:schemeClr val="dk1"/>
              </a:buClr>
              <a:buSzPts val="1100"/>
              <a:buFont typeface="Arial"/>
              <a:buNone/>
            </a:pPr>
            <a:r>
              <a:rPr lang="en" sz="1200"/>
              <a:t>Auth = Map_reduce (Key: Authors, Values: Works Written)</a:t>
            </a:r>
            <a:endParaRPr sz="1200"/>
          </a:p>
          <a:p>
            <a:pPr indent="0" lvl="0" marL="0" rtl="0" algn="l">
              <a:lnSpc>
                <a:spcPct val="100000"/>
              </a:lnSpc>
              <a:spcBef>
                <a:spcPts val="0"/>
              </a:spcBef>
              <a:spcAft>
                <a:spcPts val="0"/>
              </a:spcAft>
              <a:buClr>
                <a:schemeClr val="dk1"/>
              </a:buClr>
              <a:buSzPts val="1100"/>
              <a:buFont typeface="Arial"/>
              <a:buNone/>
            </a:pPr>
            <a:r>
              <a:rPr lang="en" sz="1200"/>
              <a:t>Papers = map_reduce ( Key: Papers, Values: authors)</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for each author in Auth:</a:t>
            </a:r>
            <a:endParaRPr sz="1200"/>
          </a:p>
          <a:p>
            <a:pPr indent="0" lvl="0" marL="0" rtl="0" algn="l">
              <a:lnSpc>
                <a:spcPct val="100000"/>
              </a:lnSpc>
              <a:spcBef>
                <a:spcPts val="0"/>
              </a:spcBef>
              <a:spcAft>
                <a:spcPts val="0"/>
              </a:spcAft>
              <a:buClr>
                <a:schemeClr val="dk1"/>
              </a:buClr>
              <a:buSzPts val="1100"/>
              <a:buFont typeface="Arial"/>
              <a:buNone/>
            </a:pPr>
            <a:r>
              <a:rPr lang="en" sz="1200"/>
              <a:t>    author's works written count &lt; 2</a:t>
            </a:r>
            <a:endParaRPr sz="1200"/>
          </a:p>
          <a:p>
            <a:pPr indent="0" lvl="0" marL="0" rtl="0" algn="l">
              <a:lnSpc>
                <a:spcPct val="100000"/>
              </a:lnSpc>
              <a:spcBef>
                <a:spcPts val="0"/>
              </a:spcBef>
              <a:spcAft>
                <a:spcPts val="0"/>
              </a:spcAft>
              <a:buClr>
                <a:schemeClr val="dk1"/>
              </a:buClr>
              <a:buSzPts val="1100"/>
              <a:buFont typeface="Arial"/>
              <a:buNone/>
            </a:pPr>
            <a:r>
              <a:rPr lang="en" sz="1200"/>
              <a:t>   	 remove from Auth</a:t>
            </a:r>
            <a:endParaRPr sz="1200"/>
          </a:p>
          <a:p>
            <a:pPr indent="0" lvl="0" marL="0" rtl="0" algn="l">
              <a:lnSpc>
                <a:spcPct val="100000"/>
              </a:lnSpc>
              <a:spcBef>
                <a:spcPts val="0"/>
              </a:spcBef>
              <a:spcAft>
                <a:spcPts val="0"/>
              </a:spcAft>
              <a:buClr>
                <a:schemeClr val="dk1"/>
              </a:buClr>
              <a:buSzPts val="1100"/>
              <a:buFont typeface="Arial"/>
              <a:buNone/>
            </a:pPr>
            <a:r>
              <a:rPr lang="en" sz="1200"/>
              <a:t>    else</a:t>
            </a:r>
            <a:endParaRPr sz="1200"/>
          </a:p>
          <a:p>
            <a:pPr indent="0" lvl="0" marL="0" rtl="0" algn="l">
              <a:lnSpc>
                <a:spcPct val="100000"/>
              </a:lnSpc>
              <a:spcBef>
                <a:spcPts val="0"/>
              </a:spcBef>
              <a:spcAft>
                <a:spcPts val="0"/>
              </a:spcAft>
              <a:buNone/>
            </a:pPr>
            <a:r>
              <a:rPr lang="en" sz="1200"/>
              <a:t>   	 query papers written and store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for each paper in Papers:</a:t>
            </a:r>
            <a:endParaRPr sz="1200"/>
          </a:p>
          <a:p>
            <a:pPr indent="0" lvl="0" marL="0" rtl="0" algn="l">
              <a:lnSpc>
                <a:spcPct val="100000"/>
              </a:lnSpc>
              <a:spcBef>
                <a:spcPts val="0"/>
              </a:spcBef>
              <a:spcAft>
                <a:spcPts val="0"/>
              </a:spcAft>
              <a:buClr>
                <a:schemeClr val="dk1"/>
              </a:buClr>
              <a:buSzPts val="1100"/>
              <a:buFont typeface="Arial"/>
              <a:buNone/>
            </a:pPr>
            <a:r>
              <a:rPr lang="en" sz="1200"/>
              <a:t>    paper's authors &lt; 2</a:t>
            </a:r>
            <a:endParaRPr sz="1200"/>
          </a:p>
          <a:p>
            <a:pPr indent="0" lvl="0" marL="0" rtl="0" algn="l">
              <a:lnSpc>
                <a:spcPct val="100000"/>
              </a:lnSpc>
              <a:spcBef>
                <a:spcPts val="0"/>
              </a:spcBef>
              <a:spcAft>
                <a:spcPts val="0"/>
              </a:spcAft>
              <a:buClr>
                <a:schemeClr val="dk1"/>
              </a:buClr>
              <a:buSzPts val="1100"/>
              <a:buFont typeface="Arial"/>
              <a:buNone/>
            </a:pPr>
            <a:r>
              <a:rPr lang="en" sz="1200"/>
              <a:t>   	 remove from Papers</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5: Triangles continued...</a:t>
            </a:r>
            <a:endParaRPr/>
          </a:p>
        </p:txBody>
      </p:sp>
      <p:sp>
        <p:nvSpPr>
          <p:cNvPr id="293" name="Google Shape;293;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for each author’s (papers written) in Auth:</a:t>
            </a:r>
            <a:br>
              <a:rPr lang="en" sz="1200"/>
            </a:br>
            <a:r>
              <a:rPr lang="en" sz="1200"/>
              <a:t>	if author.papers in Papers</a:t>
            </a:r>
            <a:br>
              <a:rPr lang="en" sz="1200"/>
            </a:br>
            <a:r>
              <a:rPr lang="en" sz="1200"/>
              <a:t>		query paper's authors</a:t>
            </a:r>
            <a:br>
              <a:rPr lang="en" sz="1200"/>
            </a:br>
            <a:r>
              <a:rPr lang="en" sz="1200"/>
              <a:t>		remove current author under test</a:t>
            </a:r>
            <a:endParaRPr sz="1200"/>
          </a:p>
          <a:p>
            <a:pPr indent="0" lvl="0" marL="0" rtl="0" algn="l">
              <a:lnSpc>
                <a:spcPct val="100000"/>
              </a:lnSpc>
              <a:spcBef>
                <a:spcPts val="0"/>
              </a:spcBef>
              <a:spcAft>
                <a:spcPts val="0"/>
              </a:spcAft>
              <a:buNone/>
            </a:pPr>
            <a:r>
              <a:rPr lang="en" sz="1200"/>
              <a:t>                      and remove paper’s authors who are not in the Auth set</a:t>
            </a:r>
            <a:br>
              <a:rPr lang="en" sz="1200"/>
            </a:br>
            <a:r>
              <a:rPr lang="en" sz="1200"/>
              <a:t>		store remaining paper’s author pairs in a candidate set CS	</a:t>
            </a:r>
            <a:br>
              <a:rPr lang="en" sz="1200"/>
            </a:br>
            <a:r>
              <a:rPr lang="en" sz="1200"/>
              <a:t>			(key: paper, key: author)</a:t>
            </a:r>
            <a:br>
              <a:rPr lang="en" sz="1200"/>
            </a:br>
            <a:r>
              <a:rPr lang="en" sz="1200"/>
              <a:t>			</a:t>
            </a:r>
            <a:br>
              <a:rPr lang="en" sz="1200"/>
            </a:br>
            <a:r>
              <a:rPr lang="en" sz="1200"/>
              <a:t>	for each C in CS:</a:t>
            </a:r>
            <a:br>
              <a:rPr lang="en" sz="1200"/>
            </a:br>
            <a:r>
              <a:rPr lang="en" sz="1200"/>
              <a:t>		remove C from CS</a:t>
            </a:r>
            <a:br>
              <a:rPr lang="en" sz="1200"/>
            </a:br>
            <a:r>
              <a:rPr lang="en" sz="1200"/>
              <a:t>		for each E in remaining CS</a:t>
            </a:r>
            <a:endParaRPr sz="1200"/>
          </a:p>
          <a:p>
            <a:pPr indent="457200" lvl="0" marL="914400" rtl="0" algn="l">
              <a:lnSpc>
                <a:spcPct val="100000"/>
              </a:lnSpc>
              <a:spcBef>
                <a:spcPts val="0"/>
              </a:spcBef>
              <a:spcAft>
                <a:spcPts val="0"/>
              </a:spcAft>
              <a:buNone/>
            </a:pPr>
            <a:r>
              <a:rPr lang="en" sz="1200"/>
              <a:t>if C.paper is not equal E.paper and</a:t>
            </a:r>
            <a:br>
              <a:rPr lang="en" sz="1200"/>
            </a:br>
            <a:r>
              <a:rPr lang="en" sz="1200"/>
              <a:t>	if C.author is not equal to E.author</a:t>
            </a:r>
            <a:br>
              <a:rPr lang="en" sz="1200"/>
            </a:br>
            <a:r>
              <a:rPr lang="en" sz="1200"/>
              <a:t>		query works written for C.author and store in a set</a:t>
            </a:r>
            <a:br>
              <a:rPr lang="en" sz="1200"/>
            </a:br>
            <a:r>
              <a:rPr lang="en" sz="1200"/>
              <a:t>		query works written for E.author and store in a set</a:t>
            </a:r>
            <a:br>
              <a:rPr lang="en" sz="1200"/>
            </a:br>
            <a:r>
              <a:rPr lang="en" sz="1200"/>
              <a:t>			Find the intersection of each set, if set is not empty</a:t>
            </a:r>
            <a:br>
              <a:rPr lang="en" sz="1200"/>
            </a:br>
            <a:r>
              <a:rPr lang="en" sz="1200"/>
              <a:t>				add a triangle to the count for the Author under test</a:t>
            </a:r>
            <a:endParaRPr sz="1200"/>
          </a:p>
          <a:p>
            <a:pPr indent="0" lvl="0" marL="0" rtl="0" algn="l">
              <a:lnSpc>
                <a:spcPct val="100000"/>
              </a:lnSpc>
              <a:spcBef>
                <a:spcPts val="0"/>
              </a:spcBef>
              <a:spcAft>
                <a:spcPts val="0"/>
              </a:spcAft>
              <a:buClr>
                <a:schemeClr val="dk1"/>
              </a:buClr>
              <a:buSzPts val="1100"/>
              <a:buFont typeface="Arial"/>
              <a:buNone/>
            </a:pPr>
            <a:r>
              <a:rPr lang="en" sz="1200"/>
              <a:t>loop over author triangle counts</a:t>
            </a:r>
            <a:endParaRPr sz="1200"/>
          </a:p>
          <a:p>
            <a:pPr indent="0" lvl="0" marL="0" rtl="0" algn="l">
              <a:lnSpc>
                <a:spcPct val="100000"/>
              </a:lnSpc>
              <a:spcBef>
                <a:spcPts val="0"/>
              </a:spcBef>
              <a:spcAft>
                <a:spcPts val="0"/>
              </a:spcAft>
              <a:buNone/>
            </a:pPr>
            <a:r>
              <a:rPr lang="en" sz="1200"/>
              <a:t>    return author with the highest count</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6: Connectivity</a:t>
            </a:r>
            <a:endParaRPr/>
          </a:p>
        </p:txBody>
      </p:sp>
      <p:sp>
        <p:nvSpPr>
          <p:cNvPr id="299" name="Google Shape;299;p39"/>
          <p:cNvSpPr txBox="1"/>
          <p:nvPr>
            <p:ph idx="1" type="body"/>
          </p:nvPr>
        </p:nvSpPr>
        <p:spPr>
          <a:xfrm>
            <a:off x="311700" y="1466775"/>
            <a:ext cx="3363900" cy="3102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600">
                <a:solidFill>
                  <a:srgbClr val="FFFFFF"/>
                </a:solidFill>
              </a:rPr>
              <a:t>Visited </a:t>
            </a:r>
            <a:r>
              <a:rPr lang="en" sz="600">
                <a:solidFill>
                  <a:srgbClr val="FFFFFF"/>
                </a:solidFill>
              </a:rPr>
              <a:t>= NULL</a:t>
            </a:r>
            <a:endParaRPr sz="600">
              <a:solidFill>
                <a:srgbClr val="FFFFFF"/>
              </a:solidFill>
            </a:endParaRPr>
          </a:p>
          <a:p>
            <a:pPr indent="0" lvl="0" marL="457200" rtl="0" algn="l">
              <a:spcBef>
                <a:spcPts val="0"/>
              </a:spcBef>
              <a:spcAft>
                <a:spcPts val="0"/>
              </a:spcAft>
              <a:buClr>
                <a:schemeClr val="dk1"/>
              </a:buClr>
              <a:buSzPts val="1100"/>
              <a:buFont typeface="Arial"/>
              <a:buNone/>
            </a:pPr>
            <a:r>
              <a:rPr b="1" lang="en" sz="600">
                <a:solidFill>
                  <a:srgbClr val="FFFFFF"/>
                </a:solidFill>
              </a:rPr>
              <a:t>Visiting </a:t>
            </a:r>
            <a:r>
              <a:rPr lang="en" sz="600">
                <a:solidFill>
                  <a:srgbClr val="FFFFFF"/>
                </a:solidFill>
              </a:rPr>
              <a:t>= NULL</a:t>
            </a:r>
            <a:endParaRPr sz="600">
              <a:solidFill>
                <a:srgbClr val="FFFFFF"/>
              </a:solidFill>
            </a:endParaRPr>
          </a:p>
          <a:p>
            <a:pPr indent="0" lvl="0" marL="457200" rtl="0" algn="l">
              <a:spcBef>
                <a:spcPts val="0"/>
              </a:spcBef>
              <a:spcAft>
                <a:spcPts val="0"/>
              </a:spcAft>
              <a:buClr>
                <a:schemeClr val="dk1"/>
              </a:buClr>
              <a:buSzPts val="1100"/>
              <a:buFont typeface="Arial"/>
              <a:buNone/>
            </a:pPr>
            <a:r>
              <a:rPr b="1" lang="en" sz="600">
                <a:solidFill>
                  <a:srgbClr val="FFFFFF"/>
                </a:solidFill>
              </a:rPr>
              <a:t>Current </a:t>
            </a:r>
            <a:r>
              <a:rPr lang="en" sz="600">
                <a:solidFill>
                  <a:srgbClr val="FFFFFF"/>
                </a:solidFill>
              </a:rPr>
              <a:t>= first key from Person Data Structure</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do </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a:t>
            </a:r>
            <a:r>
              <a:rPr b="1" lang="en" sz="600">
                <a:solidFill>
                  <a:srgbClr val="FFFFFF"/>
                </a:solidFill>
              </a:rPr>
              <a:t>ToAdd </a:t>
            </a:r>
            <a:r>
              <a:rPr lang="en" sz="600">
                <a:solidFill>
                  <a:srgbClr val="FFFFFF"/>
                </a:solidFill>
              </a:rPr>
              <a:t>= empty vector</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If current.type == ‘person’</a:t>
            </a:r>
            <a:endParaRPr sz="600">
              <a:solidFill>
                <a:srgbClr val="FFFFFF"/>
              </a:solidFill>
            </a:endParaRPr>
          </a:p>
          <a:p>
            <a:pPr indent="457200" lvl="0" marL="457200" rtl="0" algn="l">
              <a:spcBef>
                <a:spcPts val="0"/>
              </a:spcBef>
              <a:spcAft>
                <a:spcPts val="0"/>
              </a:spcAft>
              <a:buClr>
                <a:schemeClr val="dk1"/>
              </a:buClr>
              <a:buSzPts val="1100"/>
              <a:buFont typeface="Arial"/>
              <a:buNone/>
            </a:pPr>
            <a:r>
              <a:rPr b="1" lang="en" sz="600">
                <a:solidFill>
                  <a:srgbClr val="FFFFFF"/>
                </a:solidFill>
              </a:rPr>
              <a:t>ToAdd</a:t>
            </a:r>
            <a:r>
              <a:rPr lang="en" sz="600">
                <a:solidFill>
                  <a:srgbClr val="FFFFFF"/>
                </a:solidFill>
              </a:rPr>
              <a:t>.add(</a:t>
            </a:r>
            <a:r>
              <a:rPr b="1" lang="en" sz="600">
                <a:solidFill>
                  <a:srgbClr val="FFFFFF"/>
                </a:solidFill>
              </a:rPr>
              <a:t>current</a:t>
            </a:r>
            <a:r>
              <a:rPr lang="en" sz="600">
                <a:solidFill>
                  <a:srgbClr val="FFFFFF"/>
                </a:solidFill>
              </a:rPr>
              <a:t>.works_written)</a:t>
            </a:r>
            <a:endParaRPr sz="600">
              <a:solidFill>
                <a:srgbClr val="FFFFFF"/>
              </a:solidFill>
            </a:endParaRPr>
          </a:p>
          <a:p>
            <a:pPr indent="457200" lvl="0" marL="457200" rtl="0" algn="l">
              <a:spcBef>
                <a:spcPts val="0"/>
              </a:spcBef>
              <a:spcAft>
                <a:spcPts val="0"/>
              </a:spcAft>
              <a:buClr>
                <a:schemeClr val="dk1"/>
              </a:buClr>
              <a:buSzPts val="1100"/>
              <a:buFont typeface="Arial"/>
              <a:buNone/>
            </a:pPr>
            <a:r>
              <a:rPr b="1" lang="en" sz="600">
                <a:solidFill>
                  <a:srgbClr val="FFFFFF"/>
                </a:solidFill>
              </a:rPr>
              <a:t>ToAdd.</a:t>
            </a:r>
            <a:r>
              <a:rPr lang="en" sz="600">
                <a:solidFill>
                  <a:srgbClr val="FFFFFF"/>
                </a:solidFill>
              </a:rPr>
              <a:t>add(</a:t>
            </a:r>
            <a:r>
              <a:rPr b="1" lang="en" sz="600">
                <a:solidFill>
                  <a:srgbClr val="FFFFFF"/>
                </a:solidFill>
              </a:rPr>
              <a:t>current</a:t>
            </a:r>
            <a:r>
              <a:rPr lang="en" sz="600">
                <a:solidFill>
                  <a:srgbClr val="FFFFFF"/>
                </a:solidFill>
              </a:rPr>
              <a:t>.works_edited)	</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If current.type == ‘proceeding’</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a:t>
            </a:r>
            <a:r>
              <a:rPr b="1" lang="en" sz="600">
                <a:solidFill>
                  <a:srgbClr val="FFFFFF"/>
                </a:solidFill>
              </a:rPr>
              <a:t>ToAdd.</a:t>
            </a:r>
            <a:r>
              <a:rPr lang="en" sz="600">
                <a:solidFill>
                  <a:srgbClr val="FFFFFF"/>
                </a:solidFill>
              </a:rPr>
              <a:t>add(</a:t>
            </a:r>
            <a:r>
              <a:rPr b="1" lang="en" sz="600">
                <a:solidFill>
                  <a:srgbClr val="FFFFFF"/>
                </a:solidFill>
              </a:rPr>
              <a:t>current</a:t>
            </a:r>
            <a:r>
              <a:rPr lang="en" sz="600">
                <a:solidFill>
                  <a:srgbClr val="FFFFFF"/>
                </a:solidFill>
              </a:rPr>
              <a:t>.papers_included)</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If current.type == ‘journal’</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a:t>
            </a:r>
            <a:r>
              <a:rPr b="1" lang="en" sz="600">
                <a:solidFill>
                  <a:srgbClr val="FFFFFF"/>
                </a:solidFill>
              </a:rPr>
              <a:t>ToAdd.</a:t>
            </a:r>
            <a:r>
              <a:rPr lang="en" sz="600">
                <a:solidFill>
                  <a:srgbClr val="FFFFFF"/>
                </a:solidFill>
              </a:rPr>
              <a:t>add(</a:t>
            </a:r>
            <a:r>
              <a:rPr b="1" lang="en" sz="600">
                <a:solidFill>
                  <a:srgbClr val="FFFFFF"/>
                </a:solidFill>
              </a:rPr>
              <a:t>current</a:t>
            </a:r>
            <a:r>
              <a:rPr lang="en" sz="600">
                <a:solidFill>
                  <a:srgbClr val="FFFFFF"/>
                </a:solidFill>
              </a:rPr>
              <a:t>.papers_contained)</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If current.type == ‘book’</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a:t>
            </a:r>
            <a:r>
              <a:rPr b="1" lang="en" sz="600">
                <a:solidFill>
                  <a:srgbClr val="FFFFFF"/>
                </a:solidFill>
              </a:rPr>
              <a:t>ToAdd.</a:t>
            </a:r>
            <a:r>
              <a:rPr lang="en" sz="600">
                <a:solidFill>
                  <a:srgbClr val="FFFFFF"/>
                </a:solidFill>
              </a:rPr>
              <a:t>add(</a:t>
            </a:r>
            <a:r>
              <a:rPr b="1" lang="en" sz="600">
                <a:solidFill>
                  <a:srgbClr val="FFFFFF"/>
                </a:solidFill>
              </a:rPr>
              <a:t>current</a:t>
            </a:r>
            <a:r>
              <a:rPr lang="en" sz="600">
                <a:solidFill>
                  <a:srgbClr val="FFFFFF"/>
                </a:solidFill>
              </a:rPr>
              <a:t>.collection_papers)</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If </a:t>
            </a:r>
            <a:r>
              <a:rPr lang="en" sz="600" u="sng">
                <a:solidFill>
                  <a:srgbClr val="FFFFFF"/>
                </a:solidFill>
              </a:rPr>
              <a:t>PUBLICATION_TYPES</a:t>
            </a:r>
            <a:r>
              <a:rPr lang="en" sz="600">
                <a:solidFill>
                  <a:srgbClr val="FFFFFF"/>
                </a:solidFill>
              </a:rPr>
              <a:t>.in(</a:t>
            </a:r>
            <a:r>
              <a:rPr b="1" lang="en" sz="600">
                <a:solidFill>
                  <a:srgbClr val="FFFFFF"/>
                </a:solidFill>
              </a:rPr>
              <a:t>current</a:t>
            </a:r>
            <a:r>
              <a:rPr lang="en" sz="600">
                <a:solidFill>
                  <a:srgbClr val="FFFFFF"/>
                </a:solidFill>
              </a:rPr>
              <a:t>.type)</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a:t>
            </a:r>
            <a:r>
              <a:rPr b="1" lang="en" sz="600">
                <a:solidFill>
                  <a:srgbClr val="FFFFFF"/>
                </a:solidFill>
              </a:rPr>
              <a:t>ToAdd.</a:t>
            </a:r>
            <a:r>
              <a:rPr lang="en" sz="600">
                <a:solidFill>
                  <a:srgbClr val="FFFFFF"/>
                </a:solidFill>
              </a:rPr>
              <a:t>add(</a:t>
            </a:r>
            <a:r>
              <a:rPr b="1" lang="en" sz="600">
                <a:solidFill>
                  <a:srgbClr val="FFFFFF"/>
                </a:solidFill>
              </a:rPr>
              <a:t>current</a:t>
            </a:r>
            <a:r>
              <a:rPr lang="en" sz="600">
                <a:solidFill>
                  <a:srgbClr val="FFFFFF"/>
                </a:solidFill>
              </a:rPr>
              <a:t>.authors)</a:t>
            </a:r>
            <a:endParaRPr sz="600">
              <a:solidFill>
                <a:srgbClr val="FFFFFF"/>
              </a:solidFill>
            </a:endParaRPr>
          </a:p>
          <a:p>
            <a:pPr indent="457200" lvl="0" marL="457200" rtl="0" algn="l">
              <a:spcBef>
                <a:spcPts val="0"/>
              </a:spcBef>
              <a:spcAft>
                <a:spcPts val="0"/>
              </a:spcAft>
              <a:buClr>
                <a:schemeClr val="dk1"/>
              </a:buClr>
              <a:buSzPts val="1100"/>
              <a:buFont typeface="Arial"/>
              <a:buNone/>
            </a:pPr>
            <a:r>
              <a:rPr b="1" lang="en" sz="600">
                <a:solidFill>
                  <a:srgbClr val="FFFFFF"/>
                </a:solidFill>
              </a:rPr>
              <a:t>ToAdd.</a:t>
            </a:r>
            <a:r>
              <a:rPr lang="en" sz="600">
                <a:solidFill>
                  <a:srgbClr val="FFFFFF"/>
                </a:solidFill>
              </a:rPr>
              <a:t>add(</a:t>
            </a:r>
            <a:r>
              <a:rPr b="1" lang="en" sz="600">
                <a:solidFill>
                  <a:srgbClr val="FFFFFF"/>
                </a:solidFill>
              </a:rPr>
              <a:t>current</a:t>
            </a:r>
            <a:r>
              <a:rPr lang="en" sz="600">
                <a:solidFill>
                  <a:srgbClr val="FFFFFF"/>
                </a:solidFill>
              </a:rPr>
              <a:t>.editors)</a:t>
            </a:r>
            <a:endParaRPr sz="600">
              <a:solidFill>
                <a:srgbClr val="FFFFFF"/>
              </a:solidFill>
            </a:endParaRPr>
          </a:p>
          <a:p>
            <a:pPr indent="457200" lvl="0" marL="457200" rtl="0" algn="l">
              <a:spcBef>
                <a:spcPts val="0"/>
              </a:spcBef>
              <a:spcAft>
                <a:spcPts val="0"/>
              </a:spcAft>
              <a:buClr>
                <a:schemeClr val="dk1"/>
              </a:buClr>
              <a:buSzPts val="1100"/>
              <a:buFont typeface="Arial"/>
              <a:buNone/>
            </a:pPr>
            <a:r>
              <a:rPr b="1" lang="en" sz="600">
                <a:solidFill>
                  <a:srgbClr val="FFFFFF"/>
                </a:solidFill>
              </a:rPr>
              <a:t>ToAdd.</a:t>
            </a:r>
            <a:r>
              <a:rPr lang="en" sz="600">
                <a:solidFill>
                  <a:srgbClr val="FFFFFF"/>
                </a:solidFill>
              </a:rPr>
              <a:t>add(</a:t>
            </a:r>
            <a:r>
              <a:rPr b="1" lang="en" sz="600">
                <a:solidFill>
                  <a:srgbClr val="FFFFFF"/>
                </a:solidFill>
              </a:rPr>
              <a:t>current</a:t>
            </a:r>
            <a:r>
              <a:rPr lang="en" sz="600">
                <a:solidFill>
                  <a:srgbClr val="FFFFFF"/>
                </a:solidFill>
              </a:rPr>
              <a:t>.citations)</a:t>
            </a:r>
            <a:endParaRPr sz="600">
              <a:solidFill>
                <a:srgbClr val="FFFFFF"/>
              </a:solidFill>
            </a:endParaRPr>
          </a:p>
          <a:p>
            <a:pPr indent="457200" lvl="0" marL="457200" rtl="0" algn="l">
              <a:spcBef>
                <a:spcPts val="0"/>
              </a:spcBef>
              <a:spcAft>
                <a:spcPts val="0"/>
              </a:spcAft>
              <a:buClr>
                <a:schemeClr val="dk1"/>
              </a:buClr>
              <a:buSzPts val="1100"/>
              <a:buFont typeface="Arial"/>
              <a:buNone/>
            </a:pPr>
            <a:r>
              <a:rPr b="1" lang="en" sz="600">
                <a:solidFill>
                  <a:srgbClr val="FFFFFF"/>
                </a:solidFill>
              </a:rPr>
              <a:t>ToAdd.</a:t>
            </a:r>
            <a:r>
              <a:rPr lang="en" sz="600">
                <a:solidFill>
                  <a:srgbClr val="FFFFFF"/>
                </a:solidFill>
              </a:rPr>
              <a:t>add(</a:t>
            </a:r>
            <a:r>
              <a:rPr b="1" lang="en" sz="600">
                <a:solidFill>
                  <a:srgbClr val="FFFFFF"/>
                </a:solidFill>
              </a:rPr>
              <a:t>current</a:t>
            </a:r>
            <a:r>
              <a:rPr lang="en" sz="600">
                <a:solidFill>
                  <a:srgbClr val="FFFFFF"/>
                </a:solidFill>
              </a:rPr>
              <a:t>.works_cited_by)</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For each </a:t>
            </a:r>
            <a:r>
              <a:rPr b="1" lang="en" sz="600">
                <a:solidFill>
                  <a:srgbClr val="FFFFFF"/>
                </a:solidFill>
              </a:rPr>
              <a:t>object </a:t>
            </a:r>
            <a:r>
              <a:rPr lang="en" sz="600">
                <a:solidFill>
                  <a:srgbClr val="FFFFFF"/>
                </a:solidFill>
              </a:rPr>
              <a:t>in </a:t>
            </a:r>
            <a:r>
              <a:rPr b="1" lang="en" sz="600">
                <a:solidFill>
                  <a:srgbClr val="FFFFFF"/>
                </a:solidFill>
              </a:rPr>
              <a:t>ToAdd</a:t>
            </a:r>
            <a:endParaRPr b="1" sz="600">
              <a:solidFill>
                <a:srgbClr val="FFFFFF"/>
              </a:solidFill>
            </a:endParaRPr>
          </a:p>
          <a:p>
            <a:pPr indent="457200" lvl="0" marL="457200" rtl="0" algn="l">
              <a:spcBef>
                <a:spcPts val="0"/>
              </a:spcBef>
              <a:spcAft>
                <a:spcPts val="0"/>
              </a:spcAft>
              <a:buClr>
                <a:schemeClr val="dk1"/>
              </a:buClr>
              <a:buSzPts val="1100"/>
              <a:buFont typeface="Arial"/>
              <a:buNone/>
            </a:pPr>
            <a:r>
              <a:rPr lang="en" sz="600">
                <a:solidFill>
                  <a:srgbClr val="FFFFFF"/>
                </a:solidFill>
              </a:rPr>
              <a:t>If NOT (visited.isIn(</a:t>
            </a:r>
            <a:r>
              <a:rPr b="1" lang="en" sz="600">
                <a:solidFill>
                  <a:srgbClr val="FFFFFF"/>
                </a:solidFill>
              </a:rPr>
              <a:t>object.key</a:t>
            </a:r>
            <a:r>
              <a:rPr lang="en" sz="600">
                <a:solidFill>
                  <a:srgbClr val="FFFFFF"/>
                </a:solidFill>
              </a:rPr>
              <a:t> ) OR visiting.isIn(</a:t>
            </a:r>
            <a:r>
              <a:rPr b="1" lang="en" sz="600">
                <a:solidFill>
                  <a:srgbClr val="FFFFFF"/>
                </a:solidFill>
              </a:rPr>
              <a:t>object.key</a:t>
            </a:r>
            <a:r>
              <a:rPr lang="en" sz="600">
                <a:solidFill>
                  <a:srgbClr val="FFFFFF"/>
                </a:solidFill>
              </a:rPr>
              <a:t>))</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visiting.add(</a:t>
            </a:r>
            <a:r>
              <a:rPr b="1" lang="en" sz="600">
                <a:solidFill>
                  <a:srgbClr val="FFFFFF"/>
                </a:solidFill>
              </a:rPr>
              <a:t>object.key</a:t>
            </a:r>
            <a:r>
              <a:rPr lang="en" sz="600">
                <a:solidFill>
                  <a:srgbClr val="FFFFFF"/>
                </a:solidFill>
              </a:rPr>
              <a:t>)</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a:t>
            </a:r>
            <a:r>
              <a:rPr b="1" lang="en" sz="600">
                <a:solidFill>
                  <a:srgbClr val="FFFFFF"/>
                </a:solidFill>
              </a:rPr>
              <a:t>visiting</a:t>
            </a:r>
            <a:r>
              <a:rPr lang="en" sz="600">
                <a:solidFill>
                  <a:srgbClr val="FFFFFF"/>
                </a:solidFill>
              </a:rPr>
              <a:t>.remove(</a:t>
            </a:r>
            <a:r>
              <a:rPr b="1" lang="en" sz="600">
                <a:solidFill>
                  <a:srgbClr val="FFFFFF"/>
                </a:solidFill>
              </a:rPr>
              <a:t>current</a:t>
            </a:r>
            <a:r>
              <a:rPr lang="en" sz="600">
                <a:solidFill>
                  <a:srgbClr val="FFFFFF"/>
                </a:solidFill>
              </a:rPr>
              <a:t>.key);</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a:t>
            </a:r>
            <a:r>
              <a:rPr b="1" lang="en" sz="600">
                <a:solidFill>
                  <a:srgbClr val="FFFFFF"/>
                </a:solidFill>
              </a:rPr>
              <a:t>visited</a:t>
            </a:r>
            <a:r>
              <a:rPr lang="en" sz="600">
                <a:solidFill>
                  <a:srgbClr val="FFFFFF"/>
                </a:solidFill>
              </a:rPr>
              <a:t>.add(</a:t>
            </a:r>
            <a:r>
              <a:rPr b="1" lang="en" sz="600">
                <a:solidFill>
                  <a:srgbClr val="FFFFFF"/>
                </a:solidFill>
              </a:rPr>
              <a:t>current</a:t>
            </a:r>
            <a:r>
              <a:rPr lang="en" sz="600">
                <a:solidFill>
                  <a:srgbClr val="FFFFFF"/>
                </a:solidFill>
              </a:rPr>
              <a:t>.key);</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a:t>
            </a:r>
            <a:r>
              <a:rPr b="1" lang="en" sz="600">
                <a:solidFill>
                  <a:srgbClr val="FFFFFF"/>
                </a:solidFill>
              </a:rPr>
              <a:t>Current </a:t>
            </a:r>
            <a:r>
              <a:rPr lang="en" sz="600">
                <a:solidFill>
                  <a:srgbClr val="FFFFFF"/>
                </a:solidFill>
              </a:rPr>
              <a:t>= </a:t>
            </a:r>
            <a:r>
              <a:rPr b="1" lang="en" sz="600">
                <a:solidFill>
                  <a:srgbClr val="FFFFFF"/>
                </a:solidFill>
              </a:rPr>
              <a:t>visiting</a:t>
            </a:r>
            <a:r>
              <a:rPr lang="en" sz="600">
                <a:solidFill>
                  <a:srgbClr val="FFFFFF"/>
                </a:solidFill>
              </a:rPr>
              <a:t>.next();</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While visiting != NULL</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For each </a:t>
            </a:r>
            <a:r>
              <a:rPr b="1" lang="en" sz="600">
                <a:solidFill>
                  <a:srgbClr val="FFFFFF"/>
                </a:solidFill>
              </a:rPr>
              <a:t>item</a:t>
            </a:r>
            <a:r>
              <a:rPr lang="en" sz="600">
                <a:solidFill>
                  <a:srgbClr val="FFFFFF"/>
                </a:solidFill>
              </a:rPr>
              <a:t> in </a:t>
            </a:r>
            <a:r>
              <a:rPr lang="en" sz="600" u="sng">
                <a:solidFill>
                  <a:srgbClr val="FFFFFF"/>
                </a:solidFill>
              </a:rPr>
              <a:t>Publishing </a:t>
            </a:r>
            <a:r>
              <a:rPr lang="en" sz="600">
                <a:solidFill>
                  <a:srgbClr val="FFFFFF"/>
                </a:solidFill>
              </a:rPr>
              <a:t>or </a:t>
            </a:r>
            <a:r>
              <a:rPr lang="en" sz="600" u="sng">
                <a:solidFill>
                  <a:srgbClr val="FFFFFF"/>
                </a:solidFill>
              </a:rPr>
              <a:t>Person </a:t>
            </a:r>
            <a:r>
              <a:rPr lang="en" sz="600">
                <a:solidFill>
                  <a:srgbClr val="FFFFFF"/>
                </a:solidFill>
              </a:rPr>
              <a:t>data structure</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If NOT </a:t>
            </a:r>
            <a:r>
              <a:rPr b="1" lang="en" sz="600">
                <a:solidFill>
                  <a:srgbClr val="FFFFFF"/>
                </a:solidFill>
              </a:rPr>
              <a:t>visited</a:t>
            </a:r>
            <a:r>
              <a:rPr lang="en" sz="600">
                <a:solidFill>
                  <a:srgbClr val="FFFFFF"/>
                </a:solidFill>
              </a:rPr>
              <a:t>.isIn(</a:t>
            </a:r>
            <a:r>
              <a:rPr b="1" lang="en" sz="600">
                <a:solidFill>
                  <a:srgbClr val="FFFFFF"/>
                </a:solidFill>
              </a:rPr>
              <a:t>item</a:t>
            </a:r>
            <a:r>
              <a:rPr lang="en" sz="600">
                <a:solidFill>
                  <a:srgbClr val="FFFFFF"/>
                </a:solidFill>
              </a:rPr>
              <a:t>.key)</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	return false</a:t>
            </a:r>
            <a:endParaRPr sz="600">
              <a:solidFill>
                <a:srgbClr val="FFFFFF"/>
              </a:solidFill>
            </a:endParaRPr>
          </a:p>
          <a:p>
            <a:pPr indent="0" lvl="0" marL="457200" rtl="0" algn="l">
              <a:spcBef>
                <a:spcPts val="0"/>
              </a:spcBef>
              <a:spcAft>
                <a:spcPts val="0"/>
              </a:spcAft>
              <a:buClr>
                <a:schemeClr val="dk1"/>
              </a:buClr>
              <a:buSzPts val="1100"/>
              <a:buFont typeface="Arial"/>
              <a:buNone/>
            </a:pPr>
            <a:r>
              <a:rPr lang="en" sz="600">
                <a:solidFill>
                  <a:srgbClr val="FFFFFF"/>
                </a:solidFill>
              </a:rPr>
              <a:t>return true;</a:t>
            </a:r>
            <a:endParaRPr sz="600">
              <a:solidFill>
                <a:srgbClr val="FFFFFF"/>
              </a:solidFill>
            </a:endParaRPr>
          </a:p>
          <a:p>
            <a:pPr indent="0" lvl="0" marL="0" rtl="0" algn="l">
              <a:spcBef>
                <a:spcPts val="0"/>
              </a:spcBef>
              <a:spcAft>
                <a:spcPts val="1600"/>
              </a:spcAft>
              <a:buNone/>
            </a:pPr>
            <a:r>
              <a:t/>
            </a:r>
            <a:endParaRPr>
              <a:solidFill>
                <a:srgbClr val="FFFFFF"/>
              </a:solidFill>
            </a:endParaRPr>
          </a:p>
        </p:txBody>
      </p:sp>
      <p:sp>
        <p:nvSpPr>
          <p:cNvPr id="300" name="Google Shape;300;p39"/>
          <p:cNvSpPr/>
          <p:nvPr/>
        </p:nvSpPr>
        <p:spPr>
          <a:xfrm>
            <a:off x="4292500" y="3735975"/>
            <a:ext cx="10449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Visiting</a:t>
            </a:r>
            <a:endParaRPr b="1" sz="1200"/>
          </a:p>
        </p:txBody>
      </p:sp>
      <p:sp>
        <p:nvSpPr>
          <p:cNvPr id="301" name="Google Shape;301;p39"/>
          <p:cNvSpPr/>
          <p:nvPr/>
        </p:nvSpPr>
        <p:spPr>
          <a:xfrm>
            <a:off x="7600150" y="3735975"/>
            <a:ext cx="1153200" cy="63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Visited</a:t>
            </a:r>
            <a:endParaRPr b="1" sz="1200"/>
          </a:p>
        </p:txBody>
      </p:sp>
      <p:sp>
        <p:nvSpPr>
          <p:cNvPr id="302" name="Google Shape;302;p39"/>
          <p:cNvSpPr/>
          <p:nvPr/>
        </p:nvSpPr>
        <p:spPr>
          <a:xfrm>
            <a:off x="5508450" y="445025"/>
            <a:ext cx="2139000" cy="7950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Users/</a:t>
            </a:r>
            <a:endParaRPr b="1"/>
          </a:p>
          <a:p>
            <a:pPr indent="0" lvl="0" marL="0" rtl="0" algn="ctr">
              <a:spcBef>
                <a:spcPts val="0"/>
              </a:spcBef>
              <a:spcAft>
                <a:spcPts val="0"/>
              </a:spcAft>
              <a:buNone/>
            </a:pPr>
            <a:r>
              <a:rPr b="1" lang="en"/>
              <a:t>Publications</a:t>
            </a:r>
            <a:endParaRPr b="1"/>
          </a:p>
        </p:txBody>
      </p:sp>
      <p:sp>
        <p:nvSpPr>
          <p:cNvPr id="303" name="Google Shape;303;p39"/>
          <p:cNvSpPr/>
          <p:nvPr/>
        </p:nvSpPr>
        <p:spPr>
          <a:xfrm>
            <a:off x="4227400" y="2099300"/>
            <a:ext cx="1175100" cy="67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Current</a:t>
            </a:r>
            <a:endParaRPr u="sng"/>
          </a:p>
        </p:txBody>
      </p:sp>
      <p:cxnSp>
        <p:nvCxnSpPr>
          <p:cNvPr id="304" name="Google Shape;304;p39"/>
          <p:cNvCxnSpPr>
            <a:stCxn id="303" idx="0"/>
            <a:endCxn id="302" idx="4"/>
          </p:cNvCxnSpPr>
          <p:nvPr/>
        </p:nvCxnSpPr>
        <p:spPr>
          <a:xfrm flipH="1" rot="10800000">
            <a:off x="4814950" y="842600"/>
            <a:ext cx="693600" cy="1256700"/>
          </a:xfrm>
          <a:prstGeom prst="straightConnector1">
            <a:avLst/>
          </a:prstGeom>
          <a:noFill/>
          <a:ln cap="flat" cmpd="sng" w="9525">
            <a:solidFill>
              <a:schemeClr val="dk2"/>
            </a:solidFill>
            <a:prstDash val="solid"/>
            <a:round/>
            <a:headEnd len="med" w="med" type="none"/>
            <a:tailEnd len="med" w="med" type="triangle"/>
          </a:ln>
        </p:spPr>
      </p:cxnSp>
      <p:sp>
        <p:nvSpPr>
          <p:cNvPr id="305" name="Google Shape;305;p39"/>
          <p:cNvSpPr txBox="1"/>
          <p:nvPr/>
        </p:nvSpPr>
        <p:spPr>
          <a:xfrm>
            <a:off x="4292500" y="1273800"/>
            <a:ext cx="1044900" cy="3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rPr>
              <a:t>get next connected</a:t>
            </a:r>
            <a:endParaRPr sz="800">
              <a:solidFill>
                <a:srgbClr val="FFFFFF"/>
              </a:solidFill>
            </a:endParaRPr>
          </a:p>
        </p:txBody>
      </p:sp>
      <p:cxnSp>
        <p:nvCxnSpPr>
          <p:cNvPr id="306" name="Google Shape;306;p39"/>
          <p:cNvCxnSpPr>
            <a:stCxn id="302" idx="2"/>
            <a:endCxn id="307" idx="0"/>
          </p:cNvCxnSpPr>
          <p:nvPr/>
        </p:nvCxnSpPr>
        <p:spPr>
          <a:xfrm flipH="1">
            <a:off x="6512550" y="1240025"/>
            <a:ext cx="65400" cy="85650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p39"/>
          <p:cNvSpPr txBox="1"/>
          <p:nvPr/>
        </p:nvSpPr>
        <p:spPr>
          <a:xfrm>
            <a:off x="6512250" y="1466763"/>
            <a:ext cx="9555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rPr>
              <a:t>get_connected results()</a:t>
            </a:r>
            <a:endParaRPr sz="800">
              <a:solidFill>
                <a:srgbClr val="FFFFFF"/>
              </a:solidFill>
            </a:endParaRPr>
          </a:p>
        </p:txBody>
      </p:sp>
      <p:cxnSp>
        <p:nvCxnSpPr>
          <p:cNvPr id="309" name="Google Shape;309;p39"/>
          <p:cNvCxnSpPr>
            <a:stCxn id="300" idx="0"/>
            <a:endCxn id="303" idx="4"/>
          </p:cNvCxnSpPr>
          <p:nvPr/>
        </p:nvCxnSpPr>
        <p:spPr>
          <a:xfrm rot="10800000">
            <a:off x="4814950" y="2770875"/>
            <a:ext cx="0" cy="9651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39"/>
          <p:cNvCxnSpPr>
            <a:stCxn id="307" idx="2"/>
            <a:endCxn id="300" idx="3"/>
          </p:cNvCxnSpPr>
          <p:nvPr/>
        </p:nvCxnSpPr>
        <p:spPr>
          <a:xfrm flipH="1">
            <a:off x="5337300" y="2768288"/>
            <a:ext cx="1175100" cy="12540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39"/>
          <p:cNvCxnSpPr>
            <a:stCxn id="307" idx="2"/>
            <a:endCxn id="301" idx="1"/>
          </p:cNvCxnSpPr>
          <p:nvPr/>
        </p:nvCxnSpPr>
        <p:spPr>
          <a:xfrm>
            <a:off x="6512400" y="2768288"/>
            <a:ext cx="1087800" cy="128460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39"/>
          <p:cNvSpPr txBox="1"/>
          <p:nvPr/>
        </p:nvSpPr>
        <p:spPr>
          <a:xfrm>
            <a:off x="3844600" y="2913125"/>
            <a:ext cx="8448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rPr>
              <a:t>get next visiting</a:t>
            </a:r>
            <a:endParaRPr sz="800">
              <a:solidFill>
                <a:srgbClr val="FFFFFF"/>
              </a:solidFill>
            </a:endParaRPr>
          </a:p>
        </p:txBody>
      </p:sp>
      <p:sp>
        <p:nvSpPr>
          <p:cNvPr id="313" name="Google Shape;313;p39"/>
          <p:cNvSpPr txBox="1"/>
          <p:nvPr/>
        </p:nvSpPr>
        <p:spPr>
          <a:xfrm>
            <a:off x="5387425" y="3110475"/>
            <a:ext cx="8448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rPr>
              <a:t>If no, add to visiting</a:t>
            </a:r>
            <a:endParaRPr sz="800">
              <a:solidFill>
                <a:srgbClr val="FFFFFF"/>
              </a:solidFill>
            </a:endParaRPr>
          </a:p>
        </p:txBody>
      </p:sp>
      <p:sp>
        <p:nvSpPr>
          <p:cNvPr id="314" name="Google Shape;314;p39"/>
          <p:cNvSpPr txBox="1"/>
          <p:nvPr/>
        </p:nvSpPr>
        <p:spPr>
          <a:xfrm>
            <a:off x="6930250" y="3109175"/>
            <a:ext cx="8448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rPr>
              <a:t>If yes, add to visited</a:t>
            </a:r>
            <a:endParaRPr sz="800">
              <a:solidFill>
                <a:srgbClr val="FFFFFF"/>
              </a:solidFill>
            </a:endParaRPr>
          </a:p>
        </p:txBody>
      </p:sp>
      <p:sp>
        <p:nvSpPr>
          <p:cNvPr id="307" name="Google Shape;307;p39"/>
          <p:cNvSpPr/>
          <p:nvPr/>
        </p:nvSpPr>
        <p:spPr>
          <a:xfrm>
            <a:off x="5798700" y="2096588"/>
            <a:ext cx="1427400" cy="67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Is result in visiting or visited?</a:t>
            </a:r>
            <a:endParaRPr/>
          </a:p>
        </p:txBody>
      </p:sp>
      <p:cxnSp>
        <p:nvCxnSpPr>
          <p:cNvPr id="315" name="Google Shape;315;p39"/>
          <p:cNvCxnSpPr>
            <a:stCxn id="302" idx="0"/>
            <a:endCxn id="301" idx="0"/>
          </p:cNvCxnSpPr>
          <p:nvPr/>
        </p:nvCxnSpPr>
        <p:spPr>
          <a:xfrm>
            <a:off x="7647450" y="842525"/>
            <a:ext cx="529200" cy="28935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39"/>
          <p:cNvSpPr txBox="1"/>
          <p:nvPr/>
        </p:nvSpPr>
        <p:spPr>
          <a:xfrm>
            <a:off x="7852450" y="2036650"/>
            <a:ext cx="648600" cy="3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rPr>
              <a:t>add current to visited</a:t>
            </a:r>
            <a:endParaRPr sz="8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capabilities</a:t>
            </a:r>
            <a:endParaRPr/>
          </a:p>
        </p:txBody>
      </p:sp>
      <p:sp>
        <p:nvSpPr>
          <p:cNvPr id="322" name="Google Shape;322;p40"/>
          <p:cNvSpPr txBox="1"/>
          <p:nvPr>
            <p:ph idx="1" type="body"/>
          </p:nvPr>
        </p:nvSpPr>
        <p:spPr>
          <a:xfrm>
            <a:off x="311700" y="1152475"/>
            <a:ext cx="8520600" cy="3557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1150" lvl="0" marL="457200" rtl="0" algn="l">
              <a:spcBef>
                <a:spcPts val="1600"/>
              </a:spcBef>
              <a:spcAft>
                <a:spcPts val="0"/>
              </a:spcAft>
              <a:buSzPts val="1300"/>
              <a:buChar char="●"/>
            </a:pPr>
            <a:r>
              <a:rPr lang="en"/>
              <a:t>Our Data design requires double updates.</a:t>
            </a:r>
            <a:endParaRPr/>
          </a:p>
          <a:p>
            <a:pPr indent="-298450" lvl="1" marL="914400" rtl="0" algn="l">
              <a:spcBef>
                <a:spcPts val="0"/>
              </a:spcBef>
              <a:spcAft>
                <a:spcPts val="0"/>
              </a:spcAft>
              <a:buSzPts val="1100"/>
              <a:buChar char="○"/>
            </a:pPr>
            <a:r>
              <a:rPr lang="en"/>
              <a:t>Our data </a:t>
            </a:r>
            <a:r>
              <a:rPr lang="en"/>
              <a:t>structure</a:t>
            </a:r>
            <a:r>
              <a:rPr lang="en"/>
              <a:t> requires that changes to relationships update both objects.</a:t>
            </a:r>
            <a:endParaRPr/>
          </a:p>
          <a:p>
            <a:pPr indent="-298450" lvl="1" marL="914400" rtl="0" algn="l">
              <a:spcBef>
                <a:spcPts val="0"/>
              </a:spcBef>
              <a:spcAft>
                <a:spcPts val="0"/>
              </a:spcAft>
              <a:buSzPts val="1100"/>
              <a:buChar char="○"/>
            </a:pPr>
            <a:r>
              <a:rPr lang="en"/>
              <a:t>Potentially, this will add to update cost and the overall size of the DB</a:t>
            </a:r>
            <a:endParaRPr/>
          </a:p>
          <a:p>
            <a:pPr indent="-298450" lvl="1" marL="914400" rtl="0" algn="l">
              <a:spcBef>
                <a:spcPts val="0"/>
              </a:spcBef>
              <a:spcAft>
                <a:spcPts val="0"/>
              </a:spcAft>
              <a:buSzPts val="1100"/>
              <a:buChar char="○"/>
            </a:pPr>
            <a:r>
              <a:rPr lang="en"/>
              <a:t>However this provides significant speed to graph traversal</a:t>
            </a:r>
            <a:endParaRPr/>
          </a:p>
          <a:p>
            <a:pPr indent="-342900" lvl="0" marL="457200" marR="0" rtl="0" algn="l">
              <a:lnSpc>
                <a:spcPct val="115000"/>
              </a:lnSpc>
              <a:spcBef>
                <a:spcPts val="0"/>
              </a:spcBef>
              <a:spcAft>
                <a:spcPts val="0"/>
              </a:spcAft>
              <a:buClr>
                <a:schemeClr val="dk2"/>
              </a:buClr>
              <a:buSzPts val="1800"/>
              <a:buFont typeface="Arial"/>
              <a:buChar char="●"/>
            </a:pPr>
            <a:r>
              <a:rPr lang="en"/>
              <a:t>Use of </a:t>
            </a:r>
            <a:r>
              <a:rPr lang="en" u="sng"/>
              <a:t>Design Documents</a:t>
            </a:r>
            <a:r>
              <a:rPr lang="en"/>
              <a:t> will facilitate updates and insertions.</a:t>
            </a:r>
            <a:endParaRPr/>
          </a:p>
          <a:p>
            <a:pPr indent="-298450" lvl="1" marL="914400" rtl="0" algn="l">
              <a:spcBef>
                <a:spcPts val="0"/>
              </a:spcBef>
              <a:spcAft>
                <a:spcPts val="0"/>
              </a:spcAft>
              <a:buSzPts val="1100"/>
              <a:buChar char="○"/>
            </a:pPr>
            <a:r>
              <a:rPr lang="en"/>
              <a:t>Javascript files inserted at a table level.</a:t>
            </a:r>
            <a:endParaRPr/>
          </a:p>
          <a:p>
            <a:pPr indent="-298450" lvl="1" marL="914400" rtl="0" algn="l">
              <a:spcBef>
                <a:spcPts val="0"/>
              </a:spcBef>
              <a:spcAft>
                <a:spcPts val="0"/>
              </a:spcAft>
              <a:buSzPts val="1100"/>
              <a:buChar char="○"/>
            </a:pPr>
            <a:r>
              <a:rPr lang="en"/>
              <a:t>These </a:t>
            </a:r>
            <a:r>
              <a:rPr lang="en"/>
              <a:t>documents</a:t>
            </a:r>
            <a:r>
              <a:rPr lang="en"/>
              <a:t> are inserted at a table level and must be explicitly called.</a:t>
            </a:r>
            <a:endParaRPr/>
          </a:p>
          <a:p>
            <a:pPr indent="-311150" lvl="0" marL="457200" rtl="0" algn="l">
              <a:spcBef>
                <a:spcPts val="0"/>
              </a:spcBef>
              <a:spcAft>
                <a:spcPts val="0"/>
              </a:spcAft>
              <a:buSzPts val="1300"/>
              <a:buChar char="●"/>
            </a:pPr>
            <a:r>
              <a:rPr lang="en"/>
              <a:t>Allows for the </a:t>
            </a:r>
            <a:r>
              <a:rPr lang="en"/>
              <a:t>automation</a:t>
            </a:r>
            <a:r>
              <a:rPr lang="en"/>
              <a:t> of relationship insertion. Such as:</a:t>
            </a:r>
            <a:endParaRPr/>
          </a:p>
          <a:p>
            <a:pPr indent="-298450" lvl="1" marL="914400" rtl="0" algn="l">
              <a:spcBef>
                <a:spcPts val="0"/>
              </a:spcBef>
              <a:spcAft>
                <a:spcPts val="0"/>
              </a:spcAft>
              <a:buSzPts val="1100"/>
              <a:buChar char="○"/>
            </a:pPr>
            <a:r>
              <a:rPr i="1" lang="en"/>
              <a:t>Insert Relationship</a:t>
            </a:r>
            <a:endParaRPr i="1"/>
          </a:p>
          <a:p>
            <a:pPr indent="-298450" lvl="1" marL="914400" rtl="0" algn="l">
              <a:spcBef>
                <a:spcPts val="0"/>
              </a:spcBef>
              <a:spcAft>
                <a:spcPts val="0"/>
              </a:spcAft>
              <a:buSzPts val="1100"/>
              <a:buChar char="○"/>
            </a:pPr>
            <a:r>
              <a:rPr i="1" lang="en"/>
              <a:t>Remove Relationship</a:t>
            </a:r>
            <a:endParaRPr i="1"/>
          </a:p>
          <a:p>
            <a:pPr indent="-298450" lvl="1" marL="914400" rtl="0" algn="l">
              <a:spcBef>
                <a:spcPts val="0"/>
              </a:spcBef>
              <a:spcAft>
                <a:spcPts val="0"/>
              </a:spcAft>
              <a:buSzPts val="1100"/>
              <a:buChar char="○"/>
            </a:pPr>
            <a:r>
              <a:rPr i="1" lang="en"/>
              <a:t>Insert Document</a:t>
            </a:r>
            <a:endParaRPr i="1"/>
          </a:p>
          <a:p>
            <a:pPr indent="-298450" lvl="1" marL="914400" rtl="0" algn="l">
              <a:spcBef>
                <a:spcPts val="0"/>
              </a:spcBef>
              <a:spcAft>
                <a:spcPts val="0"/>
              </a:spcAft>
              <a:buSzPts val="1100"/>
              <a:buChar char="○"/>
            </a:pPr>
            <a:r>
              <a:rPr i="1" lang="en"/>
              <a:t>Remove Document</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Summary:</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Name: CouchDB</a:t>
            </a:r>
            <a:endParaRPr/>
          </a:p>
          <a:p>
            <a:pPr indent="0" lvl="0" marL="0" rtl="0" algn="l">
              <a:spcBef>
                <a:spcPts val="1600"/>
              </a:spcBef>
              <a:spcAft>
                <a:spcPts val="0"/>
              </a:spcAft>
              <a:buNone/>
            </a:pPr>
            <a:r>
              <a:rPr lang="en"/>
              <a:t>Data Model: Document Model</a:t>
            </a:r>
            <a:endParaRPr/>
          </a:p>
          <a:p>
            <a:pPr indent="0" lvl="0" marL="0" rtl="0" algn="l">
              <a:spcBef>
                <a:spcPts val="1600"/>
              </a:spcBef>
              <a:spcAft>
                <a:spcPts val="0"/>
              </a:spcAft>
              <a:buNone/>
            </a:pPr>
            <a:r>
              <a:rPr lang="en"/>
              <a:t>Key Use Cases:</a:t>
            </a:r>
            <a:endParaRPr/>
          </a:p>
          <a:p>
            <a:pPr indent="0" lvl="0" marL="0" rtl="0" algn="l">
              <a:spcBef>
                <a:spcPts val="1600"/>
              </a:spcBef>
              <a:spcAft>
                <a:spcPts val="1600"/>
              </a:spcAft>
              <a:buNone/>
            </a:pPr>
            <a:r>
              <a:rPr lang="en" sz="1000">
                <a:solidFill>
                  <a:schemeClr val="dk1"/>
                </a:solidFill>
                <a:highlight>
                  <a:srgbClr val="FFFFFF"/>
                </a:highlight>
              </a:rPr>
              <a:t>Relaxed/Eventual Consistency, </a:t>
            </a:r>
            <a:br>
              <a:rPr lang="en" sz="1000">
                <a:solidFill>
                  <a:schemeClr val="dk1"/>
                </a:solidFill>
                <a:highlight>
                  <a:srgbClr val="FFFFFF"/>
                </a:highlight>
              </a:rPr>
            </a:br>
            <a:r>
              <a:rPr lang="en" sz="1000">
                <a:solidFill>
                  <a:schemeClr val="dk1"/>
                </a:solidFill>
                <a:highlight>
                  <a:srgbClr val="FFFFFF"/>
                </a:highlight>
              </a:rPr>
              <a:t>Web Content,</a:t>
            </a:r>
            <a:br>
              <a:rPr lang="en" sz="1000">
                <a:solidFill>
                  <a:schemeClr val="dk1"/>
                </a:solidFill>
                <a:highlight>
                  <a:srgbClr val="FFFFFF"/>
                </a:highlight>
              </a:rPr>
            </a:br>
            <a:r>
              <a:rPr lang="en" sz="1000">
                <a:solidFill>
                  <a:schemeClr val="dk1"/>
                </a:solidFill>
                <a:highlight>
                  <a:srgbClr val="FFFFFF"/>
                </a:highlight>
              </a:rPr>
              <a:t> Logging (Readings, live sports data and events)</a:t>
            </a:r>
            <a:br>
              <a:rPr lang="en" sz="1000">
                <a:solidFill>
                  <a:schemeClr val="dk1"/>
                </a:solidFill>
                <a:highlight>
                  <a:srgbClr val="FFFFFF"/>
                </a:highlight>
              </a:rPr>
            </a:br>
            <a:r>
              <a:rPr lang="en" sz="1000">
                <a:solidFill>
                  <a:schemeClr val="dk1"/>
                </a:solidFill>
                <a:highlight>
                  <a:srgbClr val="FFFFFF"/>
                </a:highlight>
              </a:rPr>
              <a:t> Data that doesn't change but high volume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t>
            </a:r>
            <a:r>
              <a:rPr lang="en"/>
              <a:t>Architectural</a:t>
            </a:r>
            <a:r>
              <a:rPr lang="en"/>
              <a:t> Decisions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rPr>
              <a:t>B -Tree Based</a:t>
            </a:r>
            <a:endParaRPr sz="1000">
              <a:solidFill>
                <a:schemeClr val="dk1"/>
              </a:solidFill>
              <a:highlight>
                <a:srgbClr val="FFFFFF"/>
              </a:highlight>
            </a:endParaRPr>
          </a:p>
          <a:p>
            <a:pPr indent="0" lvl="0" marL="0" rtl="0" algn="l">
              <a:spcBef>
                <a:spcPts val="1600"/>
              </a:spcBef>
              <a:spcAft>
                <a:spcPts val="0"/>
              </a:spcAft>
              <a:buNone/>
            </a:pPr>
            <a:r>
              <a:rPr lang="en" sz="1000">
                <a:solidFill>
                  <a:schemeClr val="dk1"/>
                </a:solidFill>
                <a:highlight>
                  <a:srgbClr val="FFFFFF"/>
                </a:highlight>
              </a:rPr>
              <a:t>Self </a:t>
            </a:r>
            <a:r>
              <a:rPr lang="en" sz="1000">
                <a:solidFill>
                  <a:schemeClr val="dk1"/>
                </a:solidFill>
                <a:highlight>
                  <a:srgbClr val="FFFFFF"/>
                </a:highlight>
              </a:rPr>
              <a:t>Balances</a:t>
            </a:r>
            <a:endParaRPr sz="1000">
              <a:solidFill>
                <a:schemeClr val="dk1"/>
              </a:solidFill>
              <a:highlight>
                <a:srgbClr val="FFFFFF"/>
              </a:highlight>
            </a:endParaRPr>
          </a:p>
          <a:p>
            <a:pPr indent="0" lvl="0" marL="0" rtl="0" algn="l">
              <a:spcBef>
                <a:spcPts val="1600"/>
              </a:spcBef>
              <a:spcAft>
                <a:spcPts val="0"/>
              </a:spcAft>
              <a:buNone/>
            </a:pPr>
            <a:r>
              <a:rPr lang="en" sz="1000">
                <a:solidFill>
                  <a:schemeClr val="dk1"/>
                </a:solidFill>
                <a:highlight>
                  <a:srgbClr val="FFFFFF"/>
                </a:highlight>
              </a:rPr>
              <a:t>logarithmic performance (insertions,searches, and deletions) and self balances</a:t>
            </a:r>
            <a:endParaRPr sz="1000">
              <a:solidFill>
                <a:schemeClr val="dk1"/>
              </a:solidFill>
              <a:highlight>
                <a:srgbClr val="FFFFFF"/>
              </a:highlight>
            </a:endParaRPr>
          </a:p>
          <a:p>
            <a:pPr indent="0" lvl="0" marL="0" rtl="0" algn="l">
              <a:spcBef>
                <a:spcPts val="1600"/>
              </a:spcBef>
              <a:spcAft>
                <a:spcPts val="1600"/>
              </a:spcAft>
              <a:buNone/>
            </a:pPr>
            <a:r>
              <a:rPr lang="en" sz="1000">
                <a:solidFill>
                  <a:schemeClr val="dk1"/>
                </a:solidFill>
                <a:highlight>
                  <a:srgbClr val="FFFFFF"/>
                </a:highlight>
              </a:rPr>
              <a:t> Incremental </a:t>
            </a:r>
            <a:r>
              <a:rPr lang="en" sz="1000">
                <a:solidFill>
                  <a:schemeClr val="dk1"/>
                </a:solidFill>
                <a:highlight>
                  <a:srgbClr val="FFFFFF"/>
                </a:highlight>
              </a:rPr>
              <a:t>replication</a:t>
            </a:r>
            <a:r>
              <a:rPr lang="en" sz="1000">
                <a:solidFill>
                  <a:schemeClr val="dk1"/>
                </a:solidFill>
                <a:highlight>
                  <a:srgbClr val="FFFFFF"/>
                </a:highlight>
              </a:rPr>
              <a:t> between clusters with automatic conflict resolution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Model</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rPr>
              <a:t>Json query syntax -&gt; sends to api endpoint using an http request as a POST command </a:t>
            </a:r>
            <a:endParaRPr sz="1000">
              <a:solidFill>
                <a:schemeClr val="dk1"/>
              </a:solidFill>
              <a:highlight>
                <a:srgbClr val="FFFFFF"/>
              </a:highlight>
            </a:endParaRPr>
          </a:p>
          <a:p>
            <a:pPr indent="0" lvl="0" marL="0" rtl="0" algn="l">
              <a:spcBef>
                <a:spcPts val="1600"/>
              </a:spcBef>
              <a:spcAft>
                <a:spcPts val="0"/>
              </a:spcAft>
              <a:buNone/>
            </a:pPr>
            <a:r>
              <a:rPr lang="en" sz="1000">
                <a:solidFill>
                  <a:schemeClr val="dk1"/>
                </a:solidFill>
                <a:highlight>
                  <a:srgbClr val="FFFFFF"/>
                </a:highlight>
              </a:rPr>
              <a:t> Body must contain selector field to select some documents. </a:t>
            </a:r>
            <a:endParaRPr sz="1000">
              <a:solidFill>
                <a:schemeClr val="dk1"/>
              </a:solidFill>
              <a:highlight>
                <a:srgbClr val="FFFFFF"/>
              </a:highlight>
            </a:endParaRPr>
          </a:p>
          <a:p>
            <a:pPr indent="0" lvl="0" marL="0" rtl="0" algn="l">
              <a:spcBef>
                <a:spcPts val="1600"/>
              </a:spcBef>
              <a:spcAft>
                <a:spcPts val="0"/>
              </a:spcAft>
              <a:buNone/>
            </a:pPr>
            <a:r>
              <a:rPr lang="en" sz="1000">
                <a:solidFill>
                  <a:schemeClr val="dk1"/>
                </a:solidFill>
                <a:highlight>
                  <a:srgbClr val="FFFFFF"/>
                </a:highlight>
              </a:rPr>
              <a:t>API allows </a:t>
            </a:r>
            <a:r>
              <a:rPr lang="en" sz="1000">
                <a:solidFill>
                  <a:schemeClr val="dk1"/>
                </a:solidFill>
                <a:highlight>
                  <a:srgbClr val="FFFFFF"/>
                </a:highlight>
              </a:rPr>
              <a:t>skipping</a:t>
            </a:r>
            <a:r>
              <a:rPr lang="en" sz="1000">
                <a:solidFill>
                  <a:schemeClr val="dk1"/>
                </a:solidFill>
                <a:highlight>
                  <a:srgbClr val="FFFFFF"/>
                </a:highlight>
              </a:rPr>
              <a:t> first n results or limit the number of results returned. </a:t>
            </a:r>
            <a:endParaRPr sz="1000">
              <a:solidFill>
                <a:schemeClr val="dk1"/>
              </a:solidFill>
              <a:highlight>
                <a:srgbClr val="FFFFFF"/>
              </a:highlight>
            </a:endParaRPr>
          </a:p>
          <a:p>
            <a:pPr indent="0" lvl="0" marL="0" rtl="0" algn="l">
              <a:spcBef>
                <a:spcPts val="1600"/>
              </a:spcBef>
              <a:spcAft>
                <a:spcPts val="1600"/>
              </a:spcAft>
              <a:buNone/>
            </a:pPr>
            <a:r>
              <a:rPr lang="en" sz="1000">
                <a:solidFill>
                  <a:schemeClr val="dk1"/>
                </a:solidFill>
                <a:highlight>
                  <a:srgbClr val="FFFFFF"/>
                </a:highlight>
              </a:rPr>
              <a:t>Supports paging for bookmarks.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Indices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chemeClr val="dk1"/>
                </a:solidFill>
              </a:rPr>
              <a:t>The stored data is structured using views. In CouchDB, each view is constructed by a JavaScript function that acts as the Map half of a map/reduce operation. The function takes a document and transforms it into a single value that it returns. CouchDB can index views and keep those indexes updated as documents are added, removed, or updated.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Transactions and Concurrency Control</a:t>
            </a:r>
            <a:endParaRPr/>
          </a:p>
          <a:p>
            <a:pPr indent="0" lvl="0" marL="0" rtl="0" algn="l">
              <a:spcBef>
                <a:spcPts val="0"/>
              </a:spcBef>
              <a:spcAft>
                <a:spcPts val="0"/>
              </a:spcAft>
              <a:buNone/>
            </a:pPr>
            <a:r>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chemeClr val="dk1"/>
                </a:solidFill>
              </a:rPr>
              <a:t>Multi-Version Concurrency Control that allows </a:t>
            </a:r>
            <a:r>
              <a:rPr lang="en" sz="1000">
                <a:solidFill>
                  <a:schemeClr val="dk1"/>
                </a:solidFill>
              </a:rPr>
              <a:t>concurrent</a:t>
            </a:r>
            <a:r>
              <a:rPr lang="en" sz="1000">
                <a:solidFill>
                  <a:schemeClr val="dk1"/>
                </a:solidFill>
              </a:rPr>
              <a:t> reading of data. If we didn't have a </a:t>
            </a:r>
            <a:r>
              <a:rPr lang="en" sz="1000">
                <a:solidFill>
                  <a:schemeClr val="dk1"/>
                </a:solidFill>
              </a:rPr>
              <a:t>current</a:t>
            </a:r>
            <a:r>
              <a:rPr lang="en" sz="1000">
                <a:solidFill>
                  <a:schemeClr val="dk1"/>
                </a:solidFill>
              </a:rPr>
              <a:t> </a:t>
            </a:r>
            <a:r>
              <a:rPr lang="en" sz="1000">
                <a:solidFill>
                  <a:schemeClr val="dk1"/>
                </a:solidFill>
              </a:rPr>
              <a:t>control method</a:t>
            </a:r>
            <a:r>
              <a:rPr lang="en" sz="1000">
                <a:solidFill>
                  <a:schemeClr val="dk1"/>
                </a:solidFill>
              </a:rPr>
              <a:t>, then we could see incomplete writes of data or data that is not consistent. When An MVCC system like CouchDB must work on some data that is stored, the previous version of the dat is retained, and a new version is created. We do not deal with locks like relational databases use, but this is typical for NoSQL distributed systems. Gives us an advantage to use more resources during larger loads on the </a:t>
            </a:r>
            <a:r>
              <a:rPr lang="en" sz="1000">
                <a:solidFill>
                  <a:schemeClr val="dk1"/>
                </a:solidFill>
              </a:rPr>
              <a:t>database</a:t>
            </a:r>
            <a:r>
              <a:rPr lang="en" sz="1000">
                <a:solidFill>
                  <a:schemeClr val="dk1"/>
                </a:solidFill>
              </a:rPr>
              <a:t> and allows it to run very fast.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Scalability and Replication</a:t>
            </a:r>
            <a:endParaRPr/>
          </a:p>
          <a:p>
            <a:pPr indent="0" lvl="0" marL="0" rtl="0" algn="l">
              <a:spcBef>
                <a:spcPts val="0"/>
              </a:spcBef>
              <a:spcAft>
                <a:spcPts val="0"/>
              </a:spcAft>
              <a:buNone/>
            </a:pPr>
            <a:r>
              <a:t/>
            </a:r>
            <a:endParaRPr/>
          </a:p>
        </p:txBody>
      </p:sp>
      <p:sp>
        <p:nvSpPr>
          <p:cNvPr id="177" name="Google Shape;177;p2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chemeClr val="dk1"/>
                </a:solidFill>
              </a:rPr>
              <a:t>System supports replication: both database replication and shard replication | </a:t>
            </a:r>
            <a:r>
              <a:rPr lang="en" sz="1000">
                <a:solidFill>
                  <a:schemeClr val="dk1"/>
                </a:solidFill>
              </a:rPr>
              <a:t>Automatic</a:t>
            </a:r>
            <a:r>
              <a:rPr lang="en" sz="1000">
                <a:solidFill>
                  <a:schemeClr val="dk1"/>
                </a:solidFill>
              </a:rPr>
              <a:t> replication is configured automatically as a system preference | Database replication can be achieved through the schedulering replicator.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approach uses two unique document structures</a:t>
            </a:r>
            <a:endParaRPr/>
          </a:p>
          <a:p>
            <a:pPr indent="-298450" lvl="1" marL="914400" rtl="0" algn="l">
              <a:spcBef>
                <a:spcPts val="0"/>
              </a:spcBef>
              <a:spcAft>
                <a:spcPts val="0"/>
              </a:spcAft>
              <a:buSzPts val="1100"/>
              <a:buChar char="○"/>
            </a:pPr>
            <a:r>
              <a:rPr b="1" lang="en" u="sng"/>
              <a:t>Publication</a:t>
            </a:r>
            <a:endParaRPr b="1" u="sng"/>
          </a:p>
          <a:p>
            <a:pPr indent="-298450" lvl="2" marL="1371600" rtl="0" algn="l">
              <a:spcBef>
                <a:spcPts val="0"/>
              </a:spcBef>
              <a:spcAft>
                <a:spcPts val="0"/>
              </a:spcAft>
              <a:buSzPts val="1100"/>
              <a:buChar char="■"/>
            </a:pPr>
            <a:r>
              <a:rPr b="1" i="1" lang="en"/>
              <a:t>Type</a:t>
            </a:r>
            <a:endParaRPr b="1" i="1"/>
          </a:p>
          <a:p>
            <a:pPr indent="-298450" lvl="2" marL="1371600" rtl="0" algn="l">
              <a:spcBef>
                <a:spcPts val="0"/>
              </a:spcBef>
              <a:spcAft>
                <a:spcPts val="0"/>
              </a:spcAft>
              <a:buSzPts val="1100"/>
              <a:buChar char="■"/>
            </a:pPr>
            <a:r>
              <a:rPr b="1" i="1" lang="en"/>
              <a:t>Data</a:t>
            </a:r>
            <a:endParaRPr b="1" i="1"/>
          </a:p>
          <a:p>
            <a:pPr indent="-298450" lvl="1" marL="914400" rtl="0" algn="l">
              <a:spcBef>
                <a:spcPts val="0"/>
              </a:spcBef>
              <a:spcAft>
                <a:spcPts val="0"/>
              </a:spcAft>
              <a:buSzPts val="1100"/>
              <a:buChar char="○"/>
            </a:pPr>
            <a:r>
              <a:rPr b="1" lang="en" u="sng"/>
              <a:t>Person</a:t>
            </a:r>
            <a:endParaRPr b="1" u="sng"/>
          </a:p>
          <a:p>
            <a:pPr indent="-298450" lvl="2" marL="1371600" rtl="0" algn="l">
              <a:spcBef>
                <a:spcPts val="0"/>
              </a:spcBef>
              <a:spcAft>
                <a:spcPts val="0"/>
              </a:spcAft>
              <a:buSzPts val="1100"/>
              <a:buChar char="■"/>
            </a:pPr>
            <a:r>
              <a:t/>
            </a:r>
            <a:endParaRPr b="1" u="sng"/>
          </a:p>
          <a:p>
            <a:pPr indent="-311150" lvl="0" marL="457200" rtl="0" algn="l">
              <a:spcBef>
                <a:spcPts val="0"/>
              </a:spcBef>
              <a:spcAft>
                <a:spcPts val="0"/>
              </a:spcAft>
              <a:buSzPts val="1300"/>
              <a:buChar char="●"/>
            </a:pPr>
            <a:r>
              <a:rPr lang="en"/>
              <a:t>Double Connections</a:t>
            </a:r>
            <a:endParaRPr/>
          </a:p>
          <a:p>
            <a:pPr indent="-298450" lvl="1" marL="914400" rtl="0" algn="l">
              <a:spcBef>
                <a:spcPts val="0"/>
              </a:spcBef>
              <a:spcAft>
                <a:spcPts val="0"/>
              </a:spcAft>
              <a:buSzPts val="1100"/>
              <a:buChar char="○"/>
            </a:pPr>
            <a:r>
              <a:rPr lang="en"/>
              <a:t>Publications point to Persons and Persons will point to Publications. </a:t>
            </a:r>
            <a:endParaRPr/>
          </a:p>
          <a:p>
            <a:pPr indent="-298450" lvl="1" marL="914400" rtl="0" algn="l">
              <a:spcBef>
                <a:spcPts val="0"/>
              </a:spcBef>
              <a:spcAft>
                <a:spcPts val="0"/>
              </a:spcAft>
              <a:buSzPts val="1100"/>
              <a:buChar char="○"/>
            </a:pPr>
            <a:r>
              <a:rPr lang="en"/>
              <a:t>The simplified structure allows for simplified query algorithms.</a:t>
            </a:r>
            <a:endParaRPr/>
          </a:p>
          <a:p>
            <a:pPr indent="-298450" lvl="1" marL="914400" rtl="0" algn="l">
              <a:spcBef>
                <a:spcPts val="0"/>
              </a:spcBef>
              <a:spcAft>
                <a:spcPts val="0"/>
              </a:spcAft>
              <a:buSzPts val="1100"/>
              <a:buChar char="○"/>
            </a:pPr>
            <a:r>
              <a:rPr lang="en"/>
              <a:t>However it will require additional </a:t>
            </a:r>
            <a:r>
              <a:rPr lang="en"/>
              <a:t>maintenance</a:t>
            </a:r>
            <a:r>
              <a:rPr lang="en"/>
              <a:t> on insertion and updates.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