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37671d5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37671d5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Tim </a:t>
            </a:r>
            <a:r>
              <a:rPr lang="en"/>
              <a:t>will present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37671d5f_7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37671d5f_7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Elijah will present on data model critique.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9a28952a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9a28952a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Elijah will present on data model critique.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737671d5f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737671d5f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Elijah </a:t>
            </a:r>
            <a:r>
              <a:rPr lang="en"/>
              <a:t>Would like to present on this. (Did anyone else take it?)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abce96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abce96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737671d5f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737671d5f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abce96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abce96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abce96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abce96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open?id=1G65Y_FXkcZsdGK9XFYdEzzg27TY5Uwk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35.233.173.113:5984/publication/100007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2N5fe7oWIYHdi0XFsp4A_GsxeIzWx_Gd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lijahRW/CS_410_CCDM_Team_Project" TargetMode="External"/><Relationship Id="rId4" Type="http://schemas.openxmlformats.org/officeDocument/2006/relationships/hyperlink" Target="https://github.com/apache/couchdb" TargetMode="External"/><Relationship Id="rId5" Type="http://schemas.openxmlformats.org/officeDocument/2006/relationships/hyperlink" Target="https://github.com/apache/couchdb-fauxt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Greenbay project part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Jacobson, Tim Pugh, Elijah Rich-Wimmer, Jason Larson, Scot Lambert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query #2 level 3 co-authors &amp; query #3 co-author distance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650625"/>
            <a:ext cx="85206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2 - 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Recursive co-authors: How many Level 3 co-authors does Michael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           Stonebraker  have? How many does David DeWitt have?</a:t>
            </a:r>
            <a:br>
              <a:rPr lang="en">
                <a:solidFill>
                  <a:schemeClr val="dk1"/>
                </a:solidFill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3 - </a:t>
            </a:r>
            <a:r>
              <a:rPr lang="en">
                <a:solidFill>
                  <a:schemeClr val="dk1"/>
                </a:solidFill>
              </a:rPr>
              <a:t>Co-author distance: At what level is Moshe Vardi from Michael J.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          Franklin?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CouchDB 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 critique: Before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524175" y="3758050"/>
            <a:ext cx="563400" cy="161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720550" y="1498600"/>
            <a:ext cx="3047700" cy="3184800"/>
          </a:xfrm>
          <a:prstGeom prst="roundRect">
            <a:avLst>
              <a:gd fmla="val 16667" name="adj"/>
            </a:avLst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Person</a:t>
            </a:r>
            <a:r>
              <a:rPr lang="en" sz="1600"/>
              <a:t>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_id = </a:t>
            </a:r>
            <a:r>
              <a:rPr b="1" lang="en" sz="1200"/>
              <a:t>unique integer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Name</a:t>
            </a:r>
            <a:r>
              <a:rPr lang="en" sz="1200"/>
              <a:t>: </a:t>
            </a:r>
            <a:r>
              <a:rPr i="1" lang="en" sz="1200"/>
              <a:t>string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Type: </a:t>
            </a:r>
            <a:r>
              <a:rPr i="1" lang="en" sz="1200"/>
              <a:t>string = </a:t>
            </a:r>
            <a:r>
              <a:rPr b="1" lang="en" sz="1200"/>
              <a:t>“person”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Works written</a:t>
            </a:r>
            <a:r>
              <a:rPr lang="en" sz="1200"/>
              <a:t>: </a:t>
            </a:r>
            <a:r>
              <a:rPr b="1" lang="en" sz="1200"/>
              <a:t>string array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Works Edited</a:t>
            </a:r>
            <a:r>
              <a:rPr lang="en" sz="1200"/>
              <a:t>: </a:t>
            </a:r>
            <a:r>
              <a:rPr b="1" lang="en" sz="1200"/>
              <a:t>string array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9" name="Google Shape;69;p15"/>
          <p:cNvSpPr/>
          <p:nvPr/>
        </p:nvSpPr>
        <p:spPr>
          <a:xfrm>
            <a:off x="486550" y="1498600"/>
            <a:ext cx="4260300" cy="3184800"/>
          </a:xfrm>
          <a:prstGeom prst="roundRect">
            <a:avLst>
              <a:gd fmla="val 16667" name="adj"/>
            </a:avLst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r>
              <a:rPr b="1" lang="en" sz="1600" u="sng">
                <a:solidFill>
                  <a:srgbClr val="1B212C"/>
                </a:solidFill>
              </a:rPr>
              <a:t>Publication</a:t>
            </a:r>
            <a:r>
              <a:rPr lang="en" sz="1600">
                <a:solidFill>
                  <a:srgbClr val="1B212C"/>
                </a:solidFill>
              </a:rPr>
              <a:t>: </a:t>
            </a:r>
            <a:endParaRPr sz="1600"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B212C"/>
                </a:solidFill>
              </a:rPr>
              <a:t>_id = unique </a:t>
            </a:r>
            <a:r>
              <a:rPr b="1" lang="en" sz="1200">
                <a:solidFill>
                  <a:srgbClr val="1B212C"/>
                </a:solidFill>
              </a:rPr>
              <a:t>string</a:t>
            </a:r>
            <a:endParaRPr sz="1200"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212C"/>
                </a:solidFill>
              </a:rPr>
              <a:t>Type: </a:t>
            </a:r>
            <a:r>
              <a:rPr b="1" lang="en" sz="1200">
                <a:solidFill>
                  <a:srgbClr val="1B212C"/>
                </a:solidFill>
              </a:rPr>
              <a:t>string</a:t>
            </a:r>
            <a:endParaRPr i="1" sz="1200"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212C"/>
                </a:solidFill>
              </a:rPr>
              <a:t>Authors: </a:t>
            </a:r>
            <a:r>
              <a:rPr b="1" lang="en" sz="1200">
                <a:solidFill>
                  <a:srgbClr val="1B212C"/>
                </a:solidFill>
              </a:rPr>
              <a:t>Integer Array</a:t>
            </a:r>
            <a:endParaRPr b="1" sz="1200"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1B212C"/>
                </a:solidFill>
              </a:rPr>
              <a:t>Data: (Abstraction)</a:t>
            </a:r>
            <a:endParaRPr i="1" sz="12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Citations*: </a:t>
            </a:r>
            <a:r>
              <a:rPr b="1" lang="en" sz="800">
                <a:solidFill>
                  <a:srgbClr val="1B212C"/>
                </a:solidFill>
              </a:rPr>
              <a:t>Integer Array</a:t>
            </a:r>
            <a:endParaRPr b="1"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Works Cited By: </a:t>
            </a:r>
            <a:r>
              <a:rPr b="1" lang="en" sz="800">
                <a:solidFill>
                  <a:srgbClr val="1B212C"/>
                </a:solidFill>
              </a:rPr>
              <a:t>Integer Array</a:t>
            </a:r>
            <a:endParaRPr b="1"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Papers included*: </a:t>
            </a:r>
            <a:r>
              <a:rPr b="1" lang="en" sz="800">
                <a:solidFill>
                  <a:srgbClr val="1B212C"/>
                </a:solidFill>
              </a:rPr>
              <a:t>Integer </a:t>
            </a:r>
            <a:endParaRPr b="1"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year, title, url (if type == </a:t>
            </a:r>
            <a:r>
              <a:rPr b="1" lang="en" sz="800">
                <a:solidFill>
                  <a:srgbClr val="1B212C"/>
                </a:solidFill>
              </a:rPr>
              <a:t>www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volume, year, title, conference, publisher, isbn, series (if type == </a:t>
            </a:r>
            <a:r>
              <a:rPr b="1" lang="en" sz="800">
                <a:solidFill>
                  <a:srgbClr val="1B212C"/>
                </a:solidFill>
              </a:rPr>
              <a:t>proceedings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volume, year, title, publisher, isbn, series, collection_papers (if type == </a:t>
            </a:r>
            <a:r>
              <a:rPr b="1" lang="en" sz="800">
                <a:solidFill>
                  <a:srgbClr val="1B212C"/>
                </a:solidFill>
              </a:rPr>
              <a:t>book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title, publisher (if type == </a:t>
            </a:r>
            <a:r>
              <a:rPr b="1" lang="en" sz="800">
                <a:solidFill>
                  <a:srgbClr val="1B212C"/>
                </a:solidFill>
              </a:rPr>
              <a:t>journal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Title, in_collection, in_journal, in_proceedings (if type == </a:t>
            </a:r>
            <a:r>
              <a:rPr b="1" lang="en" sz="800">
                <a:solidFill>
                  <a:srgbClr val="1B212C"/>
                </a:solidFill>
              </a:rPr>
              <a:t>paper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year, title, publisher, isbn, series, school (if type == </a:t>
            </a:r>
            <a:r>
              <a:rPr b="1" lang="en" sz="800">
                <a:solidFill>
                  <a:srgbClr val="1B212C"/>
                </a:solidFill>
              </a:rPr>
              <a:t>phdthesis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year, title, school (if type == </a:t>
            </a:r>
            <a:r>
              <a:rPr b="1" lang="en" sz="800">
                <a:solidFill>
                  <a:srgbClr val="1B212C"/>
                </a:solidFill>
              </a:rPr>
              <a:t>msthesis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b="1" sz="800"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 critique: After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524175" y="3758050"/>
            <a:ext cx="563400" cy="161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720550" y="1498600"/>
            <a:ext cx="3047700" cy="3184800"/>
          </a:xfrm>
          <a:prstGeom prst="roundRect">
            <a:avLst>
              <a:gd fmla="val 16667" name="adj"/>
            </a:avLst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Person</a:t>
            </a:r>
            <a:r>
              <a:rPr lang="en" sz="1600"/>
              <a:t>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_id = </a:t>
            </a:r>
            <a:r>
              <a:rPr b="1" lang="en" sz="1200"/>
              <a:t>unique integer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Name</a:t>
            </a:r>
            <a:r>
              <a:rPr lang="en" sz="1200"/>
              <a:t>: </a:t>
            </a:r>
            <a:r>
              <a:rPr i="1" lang="en" sz="1200"/>
              <a:t>string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Type: </a:t>
            </a:r>
            <a:r>
              <a:rPr i="1" lang="en" sz="1200"/>
              <a:t>string = </a:t>
            </a:r>
            <a:r>
              <a:rPr b="1" lang="en" sz="1200"/>
              <a:t>“person”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Works written</a:t>
            </a:r>
            <a:r>
              <a:rPr lang="en" sz="1200"/>
              <a:t>: </a:t>
            </a:r>
            <a:r>
              <a:rPr b="1" lang="en" sz="1200"/>
              <a:t>string array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Works Edited</a:t>
            </a:r>
            <a:r>
              <a:rPr lang="en" sz="1200"/>
              <a:t>: </a:t>
            </a:r>
            <a:r>
              <a:rPr b="1" lang="en" sz="1200"/>
              <a:t>string array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" name="Google Shape;77;p16"/>
          <p:cNvSpPr/>
          <p:nvPr/>
        </p:nvSpPr>
        <p:spPr>
          <a:xfrm>
            <a:off x="486550" y="1498600"/>
            <a:ext cx="4260300" cy="3184800"/>
          </a:xfrm>
          <a:prstGeom prst="roundRect">
            <a:avLst>
              <a:gd fmla="val 16667" name="adj"/>
            </a:avLst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r>
              <a:rPr b="1" lang="en" sz="1600" u="sng">
                <a:solidFill>
                  <a:srgbClr val="1B212C"/>
                </a:solidFill>
              </a:rPr>
              <a:t>Publication</a:t>
            </a:r>
            <a:r>
              <a:rPr lang="en" sz="1600">
                <a:solidFill>
                  <a:srgbClr val="1B212C"/>
                </a:solidFill>
              </a:rPr>
              <a:t>: </a:t>
            </a:r>
            <a:endParaRPr sz="1600"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B212C"/>
                </a:solidFill>
              </a:rPr>
              <a:t>_id = unique </a:t>
            </a:r>
            <a:r>
              <a:rPr b="1" lang="en" sz="1200">
                <a:solidFill>
                  <a:srgbClr val="1B212C"/>
                </a:solidFill>
              </a:rPr>
              <a:t>string</a:t>
            </a:r>
            <a:endParaRPr sz="1200"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212C"/>
                </a:solidFill>
              </a:rPr>
              <a:t>Type: </a:t>
            </a:r>
            <a:r>
              <a:rPr b="1" lang="en" sz="1200">
                <a:solidFill>
                  <a:srgbClr val="1B212C"/>
                </a:solidFill>
              </a:rPr>
              <a:t>string</a:t>
            </a:r>
            <a:endParaRPr i="1" sz="1200"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212C"/>
                </a:solidFill>
              </a:rPr>
              <a:t>Authors: </a:t>
            </a:r>
            <a:r>
              <a:rPr b="1" lang="en" sz="1200">
                <a:solidFill>
                  <a:srgbClr val="1B212C"/>
                </a:solidFill>
              </a:rPr>
              <a:t>Integer Array</a:t>
            </a:r>
            <a:endParaRPr b="1" sz="1200"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1B212C"/>
                </a:solidFill>
              </a:rPr>
              <a:t>Data: (Abstraction)</a:t>
            </a:r>
            <a:endParaRPr i="1" sz="12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Citations*: </a:t>
            </a:r>
            <a:r>
              <a:rPr b="1" lang="en" sz="800">
                <a:solidFill>
                  <a:srgbClr val="1B212C"/>
                </a:solidFill>
              </a:rPr>
              <a:t>Integer Array</a:t>
            </a:r>
            <a:endParaRPr b="1"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Works Cited By: </a:t>
            </a:r>
            <a:r>
              <a:rPr b="1" lang="en" sz="800">
                <a:solidFill>
                  <a:srgbClr val="1B212C"/>
                </a:solidFill>
              </a:rPr>
              <a:t>Integer Array</a:t>
            </a:r>
            <a:endParaRPr b="1"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Papers included*: </a:t>
            </a:r>
            <a:r>
              <a:rPr b="1" lang="en" sz="800">
                <a:solidFill>
                  <a:srgbClr val="1B212C"/>
                </a:solidFill>
              </a:rPr>
              <a:t>Integer </a:t>
            </a:r>
            <a:endParaRPr b="1"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year, title, url (if type == </a:t>
            </a:r>
            <a:r>
              <a:rPr b="1" lang="en" sz="800">
                <a:solidFill>
                  <a:srgbClr val="1B212C"/>
                </a:solidFill>
              </a:rPr>
              <a:t>www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volume, year, title, conference, publisher, isbn, series (if type == </a:t>
            </a:r>
            <a:r>
              <a:rPr b="1" lang="en" sz="800">
                <a:solidFill>
                  <a:srgbClr val="1B212C"/>
                </a:solidFill>
              </a:rPr>
              <a:t>proceedings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volume, year, title, publisher, isbn, series, collection_papers (if type == </a:t>
            </a:r>
            <a:r>
              <a:rPr b="1" lang="en" sz="800">
                <a:solidFill>
                  <a:srgbClr val="1B212C"/>
                </a:solidFill>
              </a:rPr>
              <a:t>book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title, publisher (if type == </a:t>
            </a:r>
            <a:r>
              <a:rPr b="1" lang="en" sz="800">
                <a:solidFill>
                  <a:srgbClr val="1B212C"/>
                </a:solidFill>
              </a:rPr>
              <a:t>journal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Title, in_collection, in_journal, in_proceedings (if type == </a:t>
            </a:r>
            <a:r>
              <a:rPr b="1" lang="en" sz="800">
                <a:solidFill>
                  <a:srgbClr val="1B212C"/>
                </a:solidFill>
              </a:rPr>
              <a:t>paper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year, title, publisher, isbn, series, school (if type == </a:t>
            </a:r>
            <a:r>
              <a:rPr b="1" lang="en" sz="800">
                <a:solidFill>
                  <a:srgbClr val="1B212C"/>
                </a:solidFill>
              </a:rPr>
              <a:t>phdthesis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year, title, school (if type == </a:t>
            </a:r>
            <a:r>
              <a:rPr b="1" lang="en" sz="800">
                <a:solidFill>
                  <a:srgbClr val="1B212C"/>
                </a:solidFill>
              </a:rPr>
              <a:t>msthesis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b="1" sz="800"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 critique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21100" y="1580150"/>
            <a:ext cx="8261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 Model is sufficient for implemented queries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need to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further changes.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Gains in performance and locality justifies the cost in storage.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is </a:t>
            </a:r>
            <a:r>
              <a:rPr lang="en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traversals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updates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functions mainly used to generated these connections.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Couchdb can easily reload the data into another model.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faced with heavier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type processing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second data model in a separate instance (easily/well supported by CouchDB).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plan</a:t>
            </a:r>
            <a:r>
              <a:rPr lang="en"/>
              <a:t> critique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421100" y="1580150"/>
            <a:ext cx="826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CouchDB operates differently from traditional RDBMS’s in that you have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basically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two ways to access your data: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lookup on the document associated with the key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■"/>
            </a:pP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http://35.233.173.113:5984/publication/100007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map reduce jobs that ultimately create views which create a new set of indexes to access the data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this behavior there really is not a query plan (and we could not find one) to critique.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are experiencing performance problems you will need to look at your map reduce strategy and modify it appropriately.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OFF YOUR GOOGLE BILLING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then double check that it is really 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Cloud (and probably all cloud platforms) has so much configurability available that it can be difficult to understand all of the various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would be nice if there was an option available with a single or maybe two clicks that would give you some sort of small functioning environment (CPU, storage, …) and then let you add to those resources as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Spend extra time up front in the design it will pay dividends at implementation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divided the dataset into /person/ and /publication/ “DBs”.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have put everything into /dblp/ to improve implementation of some queries and still make use of our data model.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to those who follow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252425" y="1071750"/>
            <a:ext cx="826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Our advice is somewhat limited since we only worked with CouchDB and no other products.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That said, we found this to be a very easy product to work with using our Document Model design.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Also, given CouchDB’s support for copying the data to a new instance which could be using a different data model, if feels like there is good insurance for a limited pain experience if you need to implement a new requirement resulting from a design mistake, requirements change or other event</a:t>
            </a:r>
            <a:b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Learn and Research: </a:t>
            </a: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GUI Prototype Demo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9225" y="3116775"/>
            <a:ext cx="2734775" cy="211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code in Github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421100" y="1580150"/>
            <a:ext cx="826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Project Repo: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https://github.com/ElijahRW/CS_410_CCDM_Team_Project</a:t>
            </a: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CouchDB Official: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https://github.com/apache/couchdb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CouchDB new Web Interface: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https://github.com/apache/couchdb-fauxton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