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774978-1A8B-4076-B5EB-6ABDE4720292}">
  <a:tblStyle styleId="{B7774978-1A8B-4076-B5EB-6ABDE47202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ff5827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ff5827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e8b83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e8b83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e8b83c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e8b83c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e8b83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e8b83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e8b83c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e8b83c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fcdc87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fcdc87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e8b83c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e8b83c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ee81e7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ee81e7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6ee81e70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6ee81e7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06b2a4d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06b2a4d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06b2a4d7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06b2a4d7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706b2a4d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706b2a4d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706b2a4d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706b2a4d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06b2a4d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06b2a4d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706b2a4d7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706b2a4d7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7fcdc8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7fcdc8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7fcdc87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7fcdc87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7fcdc87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fcdc87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6ee81e70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6ee81e70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70a8e06f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70a8e06f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70a8e06f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70a8e06f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06b2a4d7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06b2a4d7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706b2a4d7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706b2a4d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06b2a4d7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06b2a4d7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06b2a4d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06b2a4d7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06b2a4d7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06b2a4d7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ee81e7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ee81e7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06b2a4d7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06b2a4d7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hyperlink" Target="http://35.233.222.210:5984/_utils/#log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guide.couchdb.org/draft/views.html"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CS410/510 Cloud &amp; Cluster</a:t>
            </a:r>
            <a:endParaRPr/>
          </a:p>
          <a:p>
            <a:pPr indent="0" lvl="0" marL="0" rtl="0" algn="ctr">
              <a:spcBef>
                <a:spcPts val="0"/>
              </a:spcBef>
              <a:spcAft>
                <a:spcPts val="0"/>
              </a:spcAft>
              <a:buNone/>
            </a:pPr>
            <a:r>
              <a:rPr lang="en"/>
              <a:t>Project part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Greenbay Project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Examples in DB JSON</a:t>
            </a:r>
            <a:endParaRPr/>
          </a:p>
        </p:txBody>
      </p:sp>
      <p:sp>
        <p:nvSpPr>
          <p:cNvPr id="122" name="Google Shape;122;p22"/>
          <p:cNvSpPr txBox="1"/>
          <p:nvPr>
            <p:ph idx="1" type="body"/>
          </p:nvPr>
        </p:nvSpPr>
        <p:spPr>
          <a:xfrm>
            <a:off x="311700" y="1152475"/>
            <a:ext cx="3723300" cy="3416400"/>
          </a:xfrm>
          <a:prstGeom prst="rect">
            <a:avLst/>
          </a:prstGeom>
          <a:solidFill>
            <a:srgbClr val="EFEFEF"/>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u="sng"/>
              <a:t>Example for Document Object</a:t>
            </a:r>
            <a:endParaRPr u="sng"/>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_id: “1200</a:t>
            </a:r>
            <a:r>
              <a:rPr lang="en" sz="1200">
                <a:solidFill>
                  <a:schemeClr val="dk1"/>
                </a:solidFill>
              </a:rPr>
              <a:t>2”</a:t>
            </a:r>
            <a:endParaRPr sz="12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“Type”: “journal”</a:t>
            </a:r>
            <a:endParaRPr sz="12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“Works Cited By”: [“12003”, “12004”]</a:t>
            </a:r>
            <a:endParaRPr i="1" sz="12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title : “The Title Data”</a:t>
            </a:r>
            <a:endParaRPr sz="12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“publisher” : “The Publisher Data (NOT PERSON)”</a:t>
            </a:r>
            <a:endParaRPr sz="1200" u="sng">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1200">
                <a:solidFill>
                  <a:schemeClr val="dk1"/>
                </a:solidFill>
              </a:rPr>
              <a:t>“Papers contained”: “12005”</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a:t>
            </a:r>
            <a:endParaRPr/>
          </a:p>
        </p:txBody>
      </p:sp>
      <p:sp>
        <p:nvSpPr>
          <p:cNvPr id="123" name="Google Shape;123;p22"/>
          <p:cNvSpPr txBox="1"/>
          <p:nvPr/>
        </p:nvSpPr>
        <p:spPr>
          <a:xfrm>
            <a:off x="4890700" y="1152475"/>
            <a:ext cx="3941700" cy="3416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chemeClr val="dk2"/>
                </a:solidFill>
              </a:rPr>
              <a:t>Example for Person Object</a:t>
            </a:r>
            <a:endParaRPr sz="1200" u="sng">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457200" rtl="0" algn="l">
              <a:spcBef>
                <a:spcPts val="0"/>
              </a:spcBef>
              <a:spcAft>
                <a:spcPts val="0"/>
              </a:spcAft>
              <a:buClr>
                <a:schemeClr val="dk1"/>
              </a:buClr>
              <a:buSzPts val="1100"/>
              <a:buFont typeface="Arial"/>
              <a:buNone/>
            </a:pPr>
            <a:r>
              <a:rPr lang="en" sz="1200">
                <a:solidFill>
                  <a:schemeClr val="dk1"/>
                </a:solidFill>
              </a:rPr>
              <a:t>_id: ‘15500’</a:t>
            </a:r>
            <a:endParaRPr sz="1200">
              <a:solidFill>
                <a:schemeClr val="dk1"/>
              </a:solidFill>
            </a:endParaRPr>
          </a:p>
          <a:p>
            <a:pPr indent="0" lvl="0" marL="457200" rtl="0" algn="l">
              <a:spcBef>
                <a:spcPts val="0"/>
              </a:spcBef>
              <a:spcAft>
                <a:spcPts val="0"/>
              </a:spcAft>
              <a:buClr>
                <a:schemeClr val="dk1"/>
              </a:buClr>
              <a:buSzPts val="1100"/>
              <a:buFont typeface="Arial"/>
              <a:buNone/>
            </a:pPr>
            <a:r>
              <a:rPr lang="en" sz="1200">
                <a:solidFill>
                  <a:schemeClr val="dk1"/>
                </a:solidFill>
              </a:rPr>
              <a:t>“Type”: “person”</a:t>
            </a:r>
            <a:endParaRPr sz="1200">
              <a:solidFill>
                <a:schemeClr val="dk1"/>
              </a:solidFill>
            </a:endParaRPr>
          </a:p>
          <a:p>
            <a:pPr indent="0" lvl="0" marL="457200" rtl="0" algn="l">
              <a:spcBef>
                <a:spcPts val="0"/>
              </a:spcBef>
              <a:spcAft>
                <a:spcPts val="0"/>
              </a:spcAft>
              <a:buClr>
                <a:schemeClr val="dk1"/>
              </a:buClr>
              <a:buSzPts val="1100"/>
              <a:buFont typeface="Arial"/>
              <a:buNone/>
            </a:pPr>
            <a:r>
              <a:rPr lang="en" sz="1200">
                <a:solidFill>
                  <a:schemeClr val="dk1"/>
                </a:solidFill>
              </a:rPr>
              <a:t>“Works Written”: [“12003”]</a:t>
            </a:r>
            <a:endParaRPr i="1" sz="1200">
              <a:solidFill>
                <a:schemeClr val="dk1"/>
              </a:solidFill>
            </a:endParaRPr>
          </a:p>
          <a:p>
            <a:pPr indent="0" lvl="0" marL="457200" rtl="0" algn="l">
              <a:spcBef>
                <a:spcPts val="0"/>
              </a:spcBef>
              <a:spcAft>
                <a:spcPts val="0"/>
              </a:spcAft>
              <a:buClr>
                <a:schemeClr val="dk1"/>
              </a:buClr>
              <a:buSzPts val="1100"/>
              <a:buFont typeface="Arial"/>
              <a:buNone/>
            </a:pPr>
            <a:r>
              <a:rPr lang="en" sz="1200">
                <a:solidFill>
                  <a:schemeClr val="dk1"/>
                </a:solidFill>
              </a:rPr>
              <a:t>“Works Edited”: “The Title Data”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to restructure data</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dblp data was in organized into three main groups: ObjectID, Links, and Attributes associated with both of the former. Scattered across a massive XML file.</a:t>
            </a:r>
            <a:endParaRPr/>
          </a:p>
          <a:p>
            <a:pPr indent="-342900" lvl="0" marL="457200" rtl="0" algn="l">
              <a:spcBef>
                <a:spcPts val="0"/>
              </a:spcBef>
              <a:spcAft>
                <a:spcPts val="0"/>
              </a:spcAft>
              <a:buSzPts val="1800"/>
              <a:buChar char="●"/>
            </a:pPr>
            <a:r>
              <a:rPr lang="en"/>
              <a:t>“People” and “Paper” object types and where papers were published made up a bulk of the data’s attributes and relations.</a:t>
            </a:r>
            <a:endParaRPr/>
          </a:p>
          <a:p>
            <a:pPr indent="-342900" lvl="0" marL="457200" rtl="0" algn="l">
              <a:spcBef>
                <a:spcPts val="0"/>
              </a:spcBef>
              <a:spcAft>
                <a:spcPts val="0"/>
              </a:spcAft>
              <a:buSzPts val="1800"/>
              <a:buChar char="●"/>
            </a:pPr>
            <a:r>
              <a:rPr lang="en"/>
              <a:t>An XML to JSON convertor was written in Python to transform the dataset into JSON that could be uploaded to CouchDB in bulk.</a:t>
            </a:r>
            <a:endParaRPr/>
          </a:p>
          <a:p>
            <a:pPr indent="0" lvl="0" marL="457200" marR="0" rtl="0" algn="l">
              <a:lnSpc>
                <a:spcPct val="115000"/>
              </a:lnSpc>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to restructure data</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ObjectID group was redundant, the attributes for each object type had the Object’s unique ID listed with it.</a:t>
            </a:r>
            <a:endParaRPr/>
          </a:p>
          <a:p>
            <a:pPr indent="-342900" lvl="0" marL="457200" rtl="0" algn="l">
              <a:spcBef>
                <a:spcPts val="0"/>
              </a:spcBef>
              <a:spcAft>
                <a:spcPts val="0"/>
              </a:spcAft>
              <a:buSzPts val="1800"/>
              <a:buChar char="●"/>
            </a:pPr>
            <a:r>
              <a:rPr lang="en"/>
              <a:t>Object types and attributes were simply converted to native Python data structures (dictionaries and lists)</a:t>
            </a:r>
            <a:endParaRPr/>
          </a:p>
          <a:p>
            <a:pPr indent="-342900" lvl="0" marL="457200" rtl="0" algn="l">
              <a:spcBef>
                <a:spcPts val="0"/>
              </a:spcBef>
              <a:spcAft>
                <a:spcPts val="0"/>
              </a:spcAft>
              <a:buSzPts val="1800"/>
              <a:buChar char="●"/>
            </a:pPr>
            <a:r>
              <a:rPr lang="en"/>
              <a:t>Several Object and Link types:</a:t>
            </a:r>
            <a:endParaRPr/>
          </a:p>
          <a:p>
            <a:pPr indent="-317500" lvl="1" marL="914400" rtl="0" algn="l">
              <a:spcBef>
                <a:spcPts val="0"/>
              </a:spcBef>
              <a:spcAft>
                <a:spcPts val="0"/>
              </a:spcAft>
              <a:buSzPts val="1400"/>
              <a:buChar char="○"/>
            </a:pPr>
            <a:r>
              <a:rPr lang="en"/>
              <a:t>Object Types: Person, Paper, Journal, Proceeding, Book, www, Phdthesis, Msthesis</a:t>
            </a:r>
            <a:endParaRPr/>
          </a:p>
          <a:p>
            <a:pPr indent="-317500" lvl="1" marL="914400" rtl="0" algn="l">
              <a:spcBef>
                <a:spcPts val="0"/>
              </a:spcBef>
              <a:spcAft>
                <a:spcPts val="0"/>
              </a:spcAft>
              <a:buSzPts val="1400"/>
              <a:buChar char="○"/>
            </a:pPr>
            <a:r>
              <a:rPr lang="en"/>
              <a:t>Link Types: in-proceedings, author-of, in-journal, cites, editor-of, in-collection</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links</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three dictionaries for each link to act as temporary “indices”. </a:t>
            </a:r>
            <a:endParaRPr/>
          </a:p>
          <a:p>
            <a:pPr indent="-342900" lvl="0" marL="457200" rtl="0" algn="l">
              <a:spcBef>
                <a:spcPts val="0"/>
              </a:spcBef>
              <a:spcAft>
                <a:spcPts val="0"/>
              </a:spcAft>
              <a:buSzPts val="1800"/>
              <a:buChar char="●"/>
            </a:pPr>
            <a:r>
              <a:rPr lang="en"/>
              <a:t>Link structure, ID: ObjectID1 -&gt; ObjectID2</a:t>
            </a:r>
            <a:endParaRPr/>
          </a:p>
          <a:p>
            <a:pPr indent="-317500" lvl="1" marL="914400" rtl="0" algn="l">
              <a:spcBef>
                <a:spcPts val="0"/>
              </a:spcBef>
              <a:spcAft>
                <a:spcPts val="0"/>
              </a:spcAft>
              <a:buSzPts val="1400"/>
              <a:buChar char="○"/>
            </a:pPr>
            <a:r>
              <a:rPr lang="en"/>
              <a:t>“ID”, “ObjectID1”, “ObjectID2” each used as keys for dictionaries with lists of objects.</a:t>
            </a:r>
            <a:endParaRPr/>
          </a:p>
          <a:p>
            <a:pPr indent="-317500" lvl="1" marL="914400" rtl="0" algn="l">
              <a:spcBef>
                <a:spcPts val="0"/>
              </a:spcBef>
              <a:spcAft>
                <a:spcPts val="0"/>
              </a:spcAft>
              <a:buSzPts val="1400"/>
              <a:buChar char="○"/>
            </a:pPr>
            <a:r>
              <a:rPr lang="en"/>
              <a:t>Example:    ObjectID2:  [ (ID_1, ObjectID1_1), (ID_2, ObjectID_2), …., (ID_N, ObjectID_N) ]</a:t>
            </a:r>
            <a:endParaRPr/>
          </a:p>
          <a:p>
            <a:pPr indent="-317500" lvl="1" marL="914400" rtl="0" algn="l">
              <a:spcBef>
                <a:spcPts val="0"/>
              </a:spcBef>
              <a:spcAft>
                <a:spcPts val="0"/>
              </a:spcAft>
              <a:buSzPts val="1400"/>
              <a:buChar char="○"/>
            </a:pPr>
            <a:r>
              <a:rPr lang="en"/>
              <a:t>Could find forward (Person-&gt;Papers(s)) and reverse relations (Paper -&gt; Person(s))</a:t>
            </a:r>
            <a:endParaRPr/>
          </a:p>
          <a:p>
            <a:pPr indent="-342900" lvl="0" marL="457200" rtl="0" algn="l">
              <a:spcBef>
                <a:spcPts val="0"/>
              </a:spcBef>
              <a:spcAft>
                <a:spcPts val="0"/>
              </a:spcAft>
              <a:buSzPts val="1800"/>
              <a:buChar char="●"/>
            </a:pPr>
            <a:r>
              <a:rPr lang="en"/>
              <a:t>A JSON library made it easy encode all the Python data structures to JSON, making it very easy to upload in bulk to CouchDB.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 Type: Person example…  in Nasty XML </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728518     	&lt;OBJECT ID=</a:t>
            </a:r>
            <a:r>
              <a:rPr b="1" lang="en" sz="1400"/>
              <a:t>"728514"</a:t>
            </a:r>
            <a:r>
              <a:rPr lang="en" sz="1400"/>
              <a:t>/&gt;    #redundant!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lines later…</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1200123     	&lt;LINK ID=</a:t>
            </a:r>
            <a:r>
              <a:rPr b="1" lang="en" sz="1400"/>
              <a:t>"2157185"</a:t>
            </a:r>
            <a:r>
              <a:rPr lang="en" sz="1400"/>
              <a:t> O1-ID=</a:t>
            </a:r>
            <a:r>
              <a:rPr b="1" lang="en" sz="1400"/>
              <a:t>"728514"</a:t>
            </a:r>
            <a:r>
              <a:rPr lang="en" sz="1400"/>
              <a:t> O2-ID=</a:t>
            </a:r>
            <a:r>
              <a:rPr b="1" lang="en" sz="1400"/>
              <a:t>"642145"</a:t>
            </a:r>
            <a:r>
              <a:rPr lang="en" sz="1400"/>
              <a:t>/&gt;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more lines later…</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5865755         	&lt;ATTR-VALUE ITEM-ID=</a:t>
            </a:r>
            <a:r>
              <a:rPr b="1" lang="en" sz="1400"/>
              <a:t>"728514"</a:t>
            </a:r>
            <a:r>
              <a:rPr lang="en" sz="1400"/>
              <a:t>&gt;</a:t>
            </a:r>
            <a:endParaRPr sz="1400"/>
          </a:p>
          <a:p>
            <a:pPr indent="0" lvl="0" marL="0" rtl="0" algn="l">
              <a:lnSpc>
                <a:spcPct val="100000"/>
              </a:lnSpc>
              <a:spcBef>
                <a:spcPts val="0"/>
              </a:spcBef>
              <a:spcAft>
                <a:spcPts val="0"/>
              </a:spcAft>
              <a:buNone/>
            </a:pPr>
            <a:r>
              <a:rPr lang="en" sz="1400"/>
              <a:t> 5865756             	&lt;COL-VALUE&gt;person&lt;/COL-VALUE&gt;</a:t>
            </a:r>
            <a:endParaRPr sz="1400"/>
          </a:p>
          <a:p>
            <a:pPr indent="0" lvl="0" marL="0" rtl="0" algn="l">
              <a:lnSpc>
                <a:spcPct val="100000"/>
              </a:lnSpc>
              <a:spcBef>
                <a:spcPts val="0"/>
              </a:spcBef>
              <a:spcAft>
                <a:spcPts val="0"/>
              </a:spcAft>
              <a:buNone/>
            </a:pPr>
            <a:r>
              <a:rPr lang="en" sz="1400"/>
              <a:t> 5865757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many more lines later…</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8145749         	&lt;ATTR-VALUE ITEM-ID=</a:t>
            </a:r>
            <a:r>
              <a:rPr b="1" lang="en" sz="1400"/>
              <a:t>"728514"</a:t>
            </a:r>
            <a:r>
              <a:rPr lang="en" sz="1400"/>
              <a:t>&gt;</a:t>
            </a:r>
            <a:endParaRPr sz="1400"/>
          </a:p>
          <a:p>
            <a:pPr indent="0" lvl="0" marL="0" rtl="0" algn="l">
              <a:lnSpc>
                <a:spcPct val="100000"/>
              </a:lnSpc>
              <a:spcBef>
                <a:spcPts val="0"/>
              </a:spcBef>
              <a:spcAft>
                <a:spcPts val="0"/>
              </a:spcAft>
              <a:buNone/>
            </a:pPr>
            <a:r>
              <a:rPr lang="en" sz="1400"/>
              <a:t> 8145750             	&lt;COL-VALUE&gt;Tolga Yurek&lt;/COL-VALUE&gt;</a:t>
            </a:r>
            <a:endParaRPr sz="1400"/>
          </a:p>
          <a:p>
            <a:pPr indent="0" lvl="0" marL="0" rtl="0" algn="l">
              <a:lnSpc>
                <a:spcPct val="100000"/>
              </a:lnSpc>
              <a:spcBef>
                <a:spcPts val="0"/>
              </a:spcBef>
              <a:spcAft>
                <a:spcPts val="0"/>
              </a:spcAft>
              <a:buNone/>
            </a:pPr>
            <a:r>
              <a:rPr lang="en" sz="1400"/>
              <a:t> 8145751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 Type: Person example…  in Nasty XML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400"/>
              <a:t>...still going…</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11023857         	&lt;ATTR-VALUE ITEM-ID=</a:t>
            </a:r>
            <a:r>
              <a:rPr b="1" lang="en" sz="1400"/>
              <a:t>"2157185"</a:t>
            </a:r>
            <a:r>
              <a:rPr lang="en" sz="1400"/>
              <a:t>&gt;</a:t>
            </a:r>
            <a:endParaRPr sz="1400"/>
          </a:p>
          <a:p>
            <a:pPr indent="0" lvl="0" marL="0" rtl="0" algn="l">
              <a:lnSpc>
                <a:spcPct val="100000"/>
              </a:lnSpc>
              <a:spcBef>
                <a:spcPts val="0"/>
              </a:spcBef>
              <a:spcAft>
                <a:spcPts val="0"/>
              </a:spcAft>
              <a:buNone/>
            </a:pPr>
            <a:r>
              <a:rPr lang="en" sz="1400"/>
              <a:t>11023858             	&lt;COL-VALUE&gt;author-of&lt;/COL-VALUE&gt;</a:t>
            </a:r>
            <a:endParaRPr sz="1400"/>
          </a:p>
          <a:p>
            <a:pPr indent="0" lvl="0" marL="0" rtl="0" algn="l">
              <a:lnSpc>
                <a:spcPct val="100000"/>
              </a:lnSpc>
              <a:spcBef>
                <a:spcPts val="0"/>
              </a:spcBef>
              <a:spcAft>
                <a:spcPts val="0"/>
              </a:spcAft>
              <a:buNone/>
            </a:pPr>
            <a:r>
              <a:rPr lang="en" sz="1400"/>
              <a:t>11023859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...are we done yet?</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5606648         	&lt;ATTR-VALUE ITEM-ID=</a:t>
            </a:r>
            <a:r>
              <a:rPr b="1" lang="en" sz="1400"/>
              <a:t>"642145"</a:t>
            </a:r>
            <a:r>
              <a:rPr lang="en" sz="1400"/>
              <a:t>&gt;</a:t>
            </a:r>
            <a:endParaRPr sz="1400"/>
          </a:p>
          <a:p>
            <a:pPr indent="0" lvl="0" marL="0" rtl="0" algn="l">
              <a:lnSpc>
                <a:spcPct val="100000"/>
              </a:lnSpc>
              <a:spcBef>
                <a:spcPts val="0"/>
              </a:spcBef>
              <a:spcAft>
                <a:spcPts val="0"/>
              </a:spcAft>
              <a:buNone/>
            </a:pPr>
            <a:r>
              <a:rPr lang="en" sz="1400"/>
              <a:t> 5606649             	&lt;COL-VALUE&gt;paper&lt;/COL-VALUE&gt;</a:t>
            </a:r>
            <a:endParaRPr sz="1400"/>
          </a:p>
          <a:p>
            <a:pPr indent="0" lvl="0" marL="0" rtl="0" algn="l">
              <a:lnSpc>
                <a:spcPct val="100000"/>
              </a:lnSpc>
              <a:spcBef>
                <a:spcPts val="0"/>
              </a:spcBef>
              <a:spcAft>
                <a:spcPts val="0"/>
              </a:spcAft>
              <a:buNone/>
            </a:pPr>
            <a:r>
              <a:rPr lang="en" sz="1400"/>
              <a:t> 5606650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1400"/>
          </a:p>
        </p:txBody>
      </p:sp>
      <p:pic>
        <p:nvPicPr>
          <p:cNvPr id="154" name="Google Shape;154;p27"/>
          <p:cNvPicPr preferRelativeResize="0"/>
          <p:nvPr/>
        </p:nvPicPr>
        <p:blipFill>
          <a:blip r:embed="rId3">
            <a:alphaModFix/>
          </a:blip>
          <a:stretch>
            <a:fillRect/>
          </a:stretch>
        </p:blipFill>
        <p:spPr>
          <a:xfrm>
            <a:off x="6905175" y="3303125"/>
            <a:ext cx="2014900" cy="160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 Type: Person example… in Glorious JSON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 	29     	{</a:t>
            </a:r>
            <a:endParaRPr sz="1400"/>
          </a:p>
          <a:p>
            <a:pPr indent="0" lvl="0" marL="0" rtl="0" algn="l">
              <a:lnSpc>
                <a:spcPct val="100000"/>
              </a:lnSpc>
              <a:spcBef>
                <a:spcPts val="0"/>
              </a:spcBef>
              <a:spcAft>
                <a:spcPts val="0"/>
              </a:spcAft>
              <a:buClr>
                <a:schemeClr val="dk1"/>
              </a:buClr>
              <a:buSzPts val="1100"/>
              <a:buFont typeface="Arial"/>
              <a:buNone/>
            </a:pPr>
            <a:r>
              <a:rPr lang="en" sz="1400"/>
              <a:t> 	30         	"_id": "728514",</a:t>
            </a:r>
            <a:endParaRPr sz="1400"/>
          </a:p>
          <a:p>
            <a:pPr indent="0" lvl="0" marL="0" rtl="0" algn="l">
              <a:lnSpc>
                <a:spcPct val="100000"/>
              </a:lnSpc>
              <a:spcBef>
                <a:spcPts val="0"/>
              </a:spcBef>
              <a:spcAft>
                <a:spcPts val="0"/>
              </a:spcAft>
              <a:buClr>
                <a:schemeClr val="dk1"/>
              </a:buClr>
              <a:buSzPts val="1100"/>
              <a:buFont typeface="Arial"/>
              <a:buNone/>
            </a:pPr>
            <a:r>
              <a:rPr lang="en" sz="1400"/>
              <a:t> 	31         	"Name": "Tolga Yurek",</a:t>
            </a:r>
            <a:endParaRPr sz="1400"/>
          </a:p>
          <a:p>
            <a:pPr indent="0" lvl="0" marL="0" rtl="0" algn="l">
              <a:lnSpc>
                <a:spcPct val="100000"/>
              </a:lnSpc>
              <a:spcBef>
                <a:spcPts val="0"/>
              </a:spcBef>
              <a:spcAft>
                <a:spcPts val="0"/>
              </a:spcAft>
              <a:buClr>
                <a:schemeClr val="dk1"/>
              </a:buClr>
              <a:buSzPts val="1100"/>
              <a:buFont typeface="Arial"/>
              <a:buNone/>
            </a:pPr>
            <a:r>
              <a:rPr lang="en" sz="1400"/>
              <a:t> 	32         	"Type": "person",</a:t>
            </a:r>
            <a:endParaRPr sz="1400"/>
          </a:p>
          <a:p>
            <a:pPr indent="0" lvl="0" marL="0" rtl="0" algn="l">
              <a:lnSpc>
                <a:spcPct val="100000"/>
              </a:lnSpc>
              <a:spcBef>
                <a:spcPts val="0"/>
              </a:spcBef>
              <a:spcAft>
                <a:spcPts val="0"/>
              </a:spcAft>
              <a:buClr>
                <a:schemeClr val="dk1"/>
              </a:buClr>
              <a:buSzPts val="1100"/>
              <a:buFont typeface="Arial"/>
              <a:buNone/>
            </a:pPr>
            <a:r>
              <a:rPr lang="en" sz="1400"/>
              <a:t> 	33         	"Works Written": [</a:t>
            </a:r>
            <a:endParaRPr sz="1400"/>
          </a:p>
          <a:p>
            <a:pPr indent="0" lvl="0" marL="0" rtl="0" algn="l">
              <a:lnSpc>
                <a:spcPct val="100000"/>
              </a:lnSpc>
              <a:spcBef>
                <a:spcPts val="0"/>
              </a:spcBef>
              <a:spcAft>
                <a:spcPts val="0"/>
              </a:spcAft>
              <a:buClr>
                <a:schemeClr val="dk1"/>
              </a:buClr>
              <a:buSzPts val="1100"/>
              <a:buFont typeface="Arial"/>
              <a:buNone/>
            </a:pPr>
            <a:r>
              <a:rPr lang="en" sz="1400"/>
              <a:t> 	34             	"642145"</a:t>
            </a:r>
            <a:endParaRPr sz="1400"/>
          </a:p>
          <a:p>
            <a:pPr indent="0" lvl="0" marL="0" rtl="0" algn="l">
              <a:lnSpc>
                <a:spcPct val="100000"/>
              </a:lnSpc>
              <a:spcBef>
                <a:spcPts val="0"/>
              </a:spcBef>
              <a:spcAft>
                <a:spcPts val="0"/>
              </a:spcAft>
              <a:buClr>
                <a:schemeClr val="dk1"/>
              </a:buClr>
              <a:buSzPts val="1100"/>
              <a:buFont typeface="Arial"/>
              <a:buNone/>
            </a:pPr>
            <a:r>
              <a:rPr lang="en" sz="1400"/>
              <a:t> 	35         	],</a:t>
            </a:r>
            <a:endParaRPr sz="1400"/>
          </a:p>
          <a:p>
            <a:pPr indent="0" lvl="0" marL="0" rtl="0" algn="l">
              <a:lnSpc>
                <a:spcPct val="100000"/>
              </a:lnSpc>
              <a:spcBef>
                <a:spcPts val="0"/>
              </a:spcBef>
              <a:spcAft>
                <a:spcPts val="0"/>
              </a:spcAft>
              <a:buClr>
                <a:schemeClr val="dk1"/>
              </a:buClr>
              <a:buSzPts val="1100"/>
              <a:buFont typeface="Arial"/>
              <a:buNone/>
            </a:pPr>
            <a:r>
              <a:rPr lang="en" sz="1400"/>
              <a:t> 	36         	"Works Edited": []</a:t>
            </a:r>
            <a:endParaRPr sz="1400"/>
          </a:p>
          <a:p>
            <a:pPr indent="0" lvl="0" marL="0" rtl="0" algn="l">
              <a:lnSpc>
                <a:spcPct val="100000"/>
              </a:lnSpc>
              <a:spcBef>
                <a:spcPts val="0"/>
              </a:spcBef>
              <a:spcAft>
                <a:spcPts val="0"/>
              </a:spcAft>
              <a:buClr>
                <a:schemeClr val="dk1"/>
              </a:buClr>
              <a:buSzPts val="1100"/>
              <a:buFont typeface="Arial"/>
              <a:buNone/>
            </a:pPr>
            <a:r>
              <a:rPr lang="en" sz="1400"/>
              <a:t> 	37     	},</a:t>
            </a:r>
            <a:endParaRPr sz="1400"/>
          </a:p>
          <a:p>
            <a:pPr indent="0" lvl="0" marL="457200" rtl="0" algn="l">
              <a:lnSpc>
                <a:spcPct val="100000"/>
              </a:lnSpc>
              <a:spcBef>
                <a:spcPts val="0"/>
              </a:spcBef>
              <a:spcAft>
                <a:spcPts val="0"/>
              </a:spcAft>
              <a:buClr>
                <a:schemeClr val="dk1"/>
              </a:buClr>
              <a:buSzPts val="1100"/>
              <a:buFont typeface="Arial"/>
              <a:buNone/>
            </a:pPr>
            <a:r>
              <a:t/>
            </a:r>
            <a:endParaRPr/>
          </a:p>
          <a:p>
            <a:pPr indent="0" lvl="0" marL="457200" rtl="0" algn="l">
              <a:spcBef>
                <a:spcPts val="0"/>
              </a:spcBef>
              <a:spcAft>
                <a:spcPts val="1600"/>
              </a:spcAft>
              <a:buNone/>
            </a:pPr>
            <a:r>
              <a:t/>
            </a:r>
            <a:endParaRPr/>
          </a:p>
        </p:txBody>
      </p:sp>
      <p:pic>
        <p:nvPicPr>
          <p:cNvPr id="161" name="Google Shape;161;p28"/>
          <p:cNvPicPr preferRelativeResize="0"/>
          <p:nvPr/>
        </p:nvPicPr>
        <p:blipFill>
          <a:blip r:embed="rId3">
            <a:alphaModFix/>
          </a:blip>
          <a:stretch>
            <a:fillRect/>
          </a:stretch>
        </p:blipFill>
        <p:spPr>
          <a:xfrm>
            <a:off x="7113400" y="3233250"/>
            <a:ext cx="1747200" cy="171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Restructuring challenges and observations</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the dataset on disc was 991MB of XML, the Python XML library chewed up 9GB of RAM after fully parsing.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Uploading one large JSON file to CouchDB takes a long time and was prone to “unknown errors”.</a:t>
            </a:r>
            <a:endParaRPr/>
          </a:p>
          <a:p>
            <a:pPr indent="-317500" lvl="1" marL="914400" rtl="0" algn="l">
              <a:spcBef>
                <a:spcPts val="0"/>
              </a:spcBef>
              <a:spcAft>
                <a:spcPts val="0"/>
              </a:spcAft>
              <a:buSzPts val="1400"/>
              <a:buChar char="○"/>
            </a:pPr>
            <a:r>
              <a:rPr lang="en"/>
              <a:t>Solution: break files into smaller chunks to better indicate which ones succeed vs. failed.</a:t>
            </a:r>
            <a:endParaRPr/>
          </a:p>
          <a:p>
            <a:pPr indent="-317500" lvl="1" marL="914400" rtl="0" algn="l">
              <a:spcBef>
                <a:spcPts val="0"/>
              </a:spcBef>
              <a:spcAft>
                <a:spcPts val="0"/>
              </a:spcAft>
              <a:buSzPts val="1400"/>
              <a:buChar char="○"/>
            </a:pPr>
            <a:r>
              <a:rPr lang="en"/>
              <a:t>CouchDB won’t allow you to add a document with “id” that </a:t>
            </a:r>
            <a:r>
              <a:rPr lang="en"/>
              <a:t>already</a:t>
            </a:r>
            <a:r>
              <a:rPr lang="en"/>
              <a:t> exists. Can simply re-submit a JSON file that had an error and will not result in duplicates.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we have loaded some data</a:t>
            </a:r>
            <a:endParaRPr/>
          </a:p>
        </p:txBody>
      </p:sp>
      <p:pic>
        <p:nvPicPr>
          <p:cNvPr id="173" name="Google Shape;173;p30"/>
          <p:cNvPicPr preferRelativeResize="0"/>
          <p:nvPr/>
        </p:nvPicPr>
        <p:blipFill>
          <a:blip r:embed="rId3">
            <a:alphaModFix/>
          </a:blip>
          <a:stretch>
            <a:fillRect/>
          </a:stretch>
        </p:blipFill>
        <p:spPr>
          <a:xfrm>
            <a:off x="5288801" y="533425"/>
            <a:ext cx="3855201" cy="2265100"/>
          </a:xfrm>
          <a:prstGeom prst="rect">
            <a:avLst/>
          </a:prstGeom>
          <a:noFill/>
          <a:ln>
            <a:noFill/>
          </a:ln>
        </p:spPr>
      </p:pic>
      <p:pic>
        <p:nvPicPr>
          <p:cNvPr id="174" name="Google Shape;174;p30"/>
          <p:cNvPicPr preferRelativeResize="0"/>
          <p:nvPr/>
        </p:nvPicPr>
        <p:blipFill>
          <a:blip r:embed="rId4">
            <a:alphaModFix/>
          </a:blip>
          <a:stretch>
            <a:fillRect/>
          </a:stretch>
        </p:blipFill>
        <p:spPr>
          <a:xfrm>
            <a:off x="5288800" y="2798525"/>
            <a:ext cx="3855201" cy="2344966"/>
          </a:xfrm>
          <a:prstGeom prst="rect">
            <a:avLst/>
          </a:prstGeom>
          <a:noFill/>
          <a:ln>
            <a:noFill/>
          </a:ln>
        </p:spPr>
      </p:pic>
      <p:pic>
        <p:nvPicPr>
          <p:cNvPr id="175" name="Google Shape;175;p30"/>
          <p:cNvPicPr preferRelativeResize="0"/>
          <p:nvPr/>
        </p:nvPicPr>
        <p:blipFill>
          <a:blip r:embed="rId5">
            <a:alphaModFix/>
          </a:blip>
          <a:stretch>
            <a:fillRect/>
          </a:stretch>
        </p:blipFill>
        <p:spPr>
          <a:xfrm>
            <a:off x="0" y="3690152"/>
            <a:ext cx="5288797" cy="145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we have loaded some data</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358525" y="771324"/>
            <a:ext cx="8017276" cy="417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System Name</a:t>
            </a:r>
            <a:r>
              <a:rPr lang="en"/>
              <a:t>: </a:t>
            </a:r>
            <a:r>
              <a:rPr lang="en">
                <a:solidFill>
                  <a:srgbClr val="000000"/>
                </a:solidFill>
              </a:rPr>
              <a:t>CouchDB</a:t>
            </a:r>
            <a:endParaRPr>
              <a:solidFill>
                <a:srgbClr val="000000"/>
              </a:solidFill>
            </a:endParaRPr>
          </a:p>
          <a:p>
            <a:pPr indent="0" lvl="0" marL="0" rtl="0" algn="l">
              <a:spcBef>
                <a:spcPts val="1600"/>
              </a:spcBef>
              <a:spcAft>
                <a:spcPts val="0"/>
              </a:spcAft>
              <a:buNone/>
            </a:pPr>
            <a:r>
              <a:rPr b="1" lang="en">
                <a:solidFill>
                  <a:srgbClr val="000000"/>
                </a:solidFill>
              </a:rPr>
              <a:t>Data Model</a:t>
            </a:r>
            <a:r>
              <a:rPr lang="en"/>
              <a:t>: </a:t>
            </a:r>
            <a:r>
              <a:rPr lang="en">
                <a:solidFill>
                  <a:srgbClr val="000000"/>
                </a:solidFill>
              </a:rPr>
              <a:t>Document Model</a:t>
            </a:r>
            <a:endParaRPr>
              <a:solidFill>
                <a:srgbClr val="000000"/>
              </a:solidFill>
            </a:endParaRPr>
          </a:p>
          <a:p>
            <a:pPr indent="0" lvl="0" marL="0" rtl="0" algn="l">
              <a:spcBef>
                <a:spcPts val="1600"/>
              </a:spcBef>
              <a:spcAft>
                <a:spcPts val="0"/>
              </a:spcAft>
              <a:buNone/>
            </a:pPr>
            <a:r>
              <a:rPr b="1" lang="en">
                <a:solidFill>
                  <a:srgbClr val="000000"/>
                </a:solidFill>
              </a:rPr>
              <a:t>Key Use Cases</a:t>
            </a:r>
            <a:r>
              <a:rPr lang="en"/>
              <a:t>:</a:t>
            </a:r>
            <a:endParaRPr/>
          </a:p>
          <a:p>
            <a:pPr indent="-292100" lvl="0" marL="457200" rtl="0" algn="l">
              <a:spcBef>
                <a:spcPts val="1600"/>
              </a:spcBef>
              <a:spcAft>
                <a:spcPts val="0"/>
              </a:spcAft>
              <a:buClr>
                <a:schemeClr val="dk1"/>
              </a:buClr>
              <a:buSzPts val="1000"/>
              <a:buChar char="●"/>
            </a:pPr>
            <a:r>
              <a:rPr lang="en" sz="1000">
                <a:solidFill>
                  <a:schemeClr val="dk1"/>
                </a:solidFill>
                <a:highlight>
                  <a:srgbClr val="FFFFFF"/>
                </a:highlight>
              </a:rPr>
              <a:t>Relaxed/Eventual Consistency, </a:t>
            </a: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Web Content,</a:t>
            </a: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 Logging (Readings, live sports data and events)</a:t>
            </a: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 Data that doesn't change but high volume</a:t>
            </a:r>
            <a:endParaRPr/>
          </a:p>
        </p:txBody>
      </p:sp>
      <p:pic>
        <p:nvPicPr>
          <p:cNvPr id="62" name="Google Shape;62;p14"/>
          <p:cNvPicPr preferRelativeResize="0"/>
          <p:nvPr/>
        </p:nvPicPr>
        <p:blipFill>
          <a:blip r:embed="rId3">
            <a:alphaModFix/>
          </a:blip>
          <a:stretch>
            <a:fillRect/>
          </a:stretch>
        </p:blipFill>
        <p:spPr>
          <a:xfrm>
            <a:off x="4509600" y="0"/>
            <a:ext cx="4572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 Co-Author Count</a:t>
            </a:r>
            <a:endParaRPr/>
          </a:p>
        </p:txBody>
      </p:sp>
      <p:sp>
        <p:nvSpPr>
          <p:cNvPr id="188" name="Google Shape;188;p32"/>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Implementation strategy: </a:t>
            </a:r>
            <a:endParaRPr b="1" sz="1200"/>
          </a:p>
          <a:p>
            <a:pPr indent="-304800" lvl="0" marL="457200" rtl="0" algn="l">
              <a:lnSpc>
                <a:spcPct val="100000"/>
              </a:lnSpc>
              <a:spcBef>
                <a:spcPts val="0"/>
              </a:spcBef>
              <a:spcAft>
                <a:spcPts val="0"/>
              </a:spcAft>
              <a:buSzPts val="1200"/>
              <a:buChar char="●"/>
            </a:pPr>
            <a:r>
              <a:rPr lang="en" sz="1200"/>
              <a:t>This algorithm loops over every publication object. </a:t>
            </a:r>
            <a:endParaRPr sz="1200"/>
          </a:p>
          <a:p>
            <a:pPr indent="-304800" lvl="1" marL="914400" rtl="0" algn="l">
              <a:lnSpc>
                <a:spcPct val="100000"/>
              </a:lnSpc>
              <a:spcBef>
                <a:spcPts val="0"/>
              </a:spcBef>
              <a:spcAft>
                <a:spcPts val="0"/>
              </a:spcAft>
              <a:buSzPts val="1200"/>
              <a:buChar char="○"/>
            </a:pPr>
            <a:r>
              <a:rPr lang="en" sz="1200"/>
              <a:t>For each object, we count the unique author ids that this publication contains. </a:t>
            </a:r>
            <a:endParaRPr sz="1200"/>
          </a:p>
          <a:p>
            <a:pPr indent="-304800" lvl="1" marL="914400" rtl="0" algn="l">
              <a:lnSpc>
                <a:spcPct val="100000"/>
              </a:lnSpc>
              <a:spcBef>
                <a:spcPts val="0"/>
              </a:spcBef>
              <a:spcAft>
                <a:spcPts val="0"/>
              </a:spcAft>
              <a:buSzPts val="1200"/>
              <a:buChar char="○"/>
            </a:pPr>
            <a:r>
              <a:rPr lang="en" sz="1200"/>
              <a:t>We keep the key of the publication with the largest coauthor count. </a:t>
            </a:r>
            <a:endParaRPr sz="1200"/>
          </a:p>
          <a:p>
            <a:pPr indent="0" lvl="0" marL="0" rtl="0" algn="l">
              <a:lnSpc>
                <a:spcPct val="100000"/>
              </a:lnSpc>
              <a:spcBef>
                <a:spcPts val="0"/>
              </a:spcBef>
              <a:spcAft>
                <a:spcPts val="0"/>
              </a:spcAft>
              <a:buClr>
                <a:schemeClr val="dk1"/>
              </a:buClr>
              <a:buSzPts val="1100"/>
              <a:buFont typeface="Arial"/>
              <a:buNone/>
            </a:pPr>
            <a:r>
              <a:t/>
            </a:r>
            <a:endParaRPr b="1" sz="1200"/>
          </a:p>
          <a:p>
            <a:pPr indent="0" lvl="0" marL="0" rtl="0" algn="l">
              <a:lnSpc>
                <a:spcPct val="100000"/>
              </a:lnSpc>
              <a:spcBef>
                <a:spcPts val="0"/>
              </a:spcBef>
              <a:spcAft>
                <a:spcPts val="0"/>
              </a:spcAft>
              <a:buClr>
                <a:schemeClr val="dk1"/>
              </a:buClr>
              <a:buSzPts val="1100"/>
              <a:buFont typeface="Arial"/>
              <a:buNone/>
            </a:pPr>
            <a:r>
              <a:t/>
            </a:r>
            <a:endParaRPr b="1" sz="1200"/>
          </a:p>
          <a:p>
            <a:pPr indent="0" lvl="0" marL="0" rtl="0" algn="l">
              <a:lnSpc>
                <a:spcPct val="100000"/>
              </a:lnSpc>
              <a:spcBef>
                <a:spcPts val="0"/>
              </a:spcBef>
              <a:spcAft>
                <a:spcPts val="0"/>
              </a:spcAft>
              <a:buClr>
                <a:schemeClr val="dk1"/>
              </a:buClr>
              <a:buSzPts val="1100"/>
              <a:buFont typeface="Arial"/>
              <a:buNone/>
            </a:pPr>
            <a:r>
              <a:rPr b="1" lang="en" sz="1200"/>
              <a:t>Pseudo Code:</a:t>
            </a:r>
            <a:br>
              <a:rPr lang="en" sz="1200"/>
            </a:br>
            <a:r>
              <a:rPr lang="en" sz="1200"/>
              <a:t>LargestAuthor = NULL</a:t>
            </a:r>
            <a:br>
              <a:rPr lang="en" sz="1200"/>
            </a:br>
            <a:r>
              <a:rPr lang="en" sz="1200"/>
              <a:t>LargestAuthorCount = -1</a:t>
            </a:r>
            <a:br>
              <a:rPr lang="en" sz="1200"/>
            </a:br>
            <a:r>
              <a:rPr lang="en" sz="1200"/>
              <a:t>for each Pub.key in Publication DataStructure</a:t>
            </a:r>
            <a:br>
              <a:rPr lang="en" sz="1200"/>
            </a:br>
            <a:r>
              <a:rPr lang="en" sz="1200"/>
              <a:t>    localAuthorCount</a:t>
            </a:r>
            <a:br>
              <a:rPr lang="en" sz="1200"/>
            </a:br>
            <a:r>
              <a:rPr lang="en" sz="1200"/>
              <a:t>	    for each A in Pub.Authors</a:t>
            </a:r>
            <a:br>
              <a:rPr lang="en" sz="1200"/>
            </a:br>
            <a:r>
              <a:rPr lang="en" sz="1200"/>
              <a:t>		localAuthorCount += 1</a:t>
            </a:r>
            <a:br>
              <a:rPr lang="en" sz="1200"/>
            </a:br>
            <a:r>
              <a:rPr lang="en" sz="1200"/>
              <a:t>	    If localAuthorCount &gt; LargestAuthorCount</a:t>
            </a:r>
            <a:br>
              <a:rPr lang="en" sz="1200"/>
            </a:br>
            <a:r>
              <a:rPr lang="en" sz="1200"/>
              <a:t>		LargestAuthor = Pub.key</a:t>
            </a:r>
            <a:br>
              <a:rPr lang="en" sz="1200"/>
            </a:br>
            <a:r>
              <a:rPr lang="en" sz="1200"/>
              <a:t>return get(LargestAuthor)</a:t>
            </a:r>
            <a:br>
              <a:rPr lang="en" sz="1200"/>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0" y="6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2 : </a:t>
            </a:r>
            <a:r>
              <a:rPr lang="en"/>
              <a:t>Recursive</a:t>
            </a:r>
            <a:r>
              <a:rPr lang="en"/>
              <a:t> co-author</a:t>
            </a:r>
            <a:endParaRPr/>
          </a:p>
        </p:txBody>
      </p:sp>
      <p:sp>
        <p:nvSpPr>
          <p:cNvPr id="194" name="Google Shape;194;p33"/>
          <p:cNvSpPr txBox="1"/>
          <p:nvPr>
            <p:ph idx="1" type="body"/>
          </p:nvPr>
        </p:nvSpPr>
        <p:spPr>
          <a:xfrm>
            <a:off x="68700" y="634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a recursive query of level 3 co-authors we will have to create a user defined function. As we’ll be searching the people database and referencing the publications dataset.</a:t>
            </a:r>
            <a:endParaRPr/>
          </a:p>
          <a:p>
            <a:pPr indent="0" lvl="0" marL="0" rtl="0" algn="l">
              <a:spcBef>
                <a:spcPts val="1600"/>
              </a:spcBef>
              <a:spcAft>
                <a:spcPts val="1600"/>
              </a:spcAft>
              <a:buNone/>
            </a:pPr>
            <a:r>
              <a:t/>
            </a:r>
            <a:endParaRPr/>
          </a:p>
        </p:txBody>
      </p:sp>
      <p:pic>
        <p:nvPicPr>
          <p:cNvPr id="195" name="Google Shape;195;p33"/>
          <p:cNvPicPr preferRelativeResize="0"/>
          <p:nvPr/>
        </p:nvPicPr>
        <p:blipFill>
          <a:blip r:embed="rId3">
            <a:alphaModFix/>
          </a:blip>
          <a:stretch>
            <a:fillRect/>
          </a:stretch>
        </p:blipFill>
        <p:spPr>
          <a:xfrm>
            <a:off x="4335775" y="1457929"/>
            <a:ext cx="4808224" cy="36855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3: Co-author distance</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Implementation strategy: </a:t>
            </a:r>
            <a:r>
              <a:rPr lang="en" sz="1200"/>
              <a:t>Due to the way our data is structured in our document model, we can not implement this query directly. We will have to recursively make smaller queries and evaluate their result until we get what we need.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b="1" lang="en" sz="1200"/>
              <a:t>Pseudo Code:</a:t>
            </a:r>
            <a:endParaRPr b="1" sz="1200"/>
          </a:p>
          <a:p>
            <a:pPr indent="0" lvl="0" marL="0" rtl="0" algn="l">
              <a:lnSpc>
                <a:spcPct val="100000"/>
              </a:lnSpc>
              <a:spcBef>
                <a:spcPts val="0"/>
              </a:spcBef>
              <a:spcAft>
                <a:spcPts val="0"/>
              </a:spcAft>
              <a:buNone/>
            </a:pPr>
            <a:r>
              <a:rPr lang="en" sz="1200"/>
              <a:t>Input: x and y = authors you wish to check co-author distance between.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 work in x.works_written:</a:t>
            </a:r>
            <a:endParaRPr sz="1200"/>
          </a:p>
          <a:p>
            <a:pPr indent="0" lvl="0" marL="0" rtl="0" algn="l">
              <a:lnSpc>
                <a:spcPct val="100000"/>
              </a:lnSpc>
              <a:spcBef>
                <a:spcPts val="0"/>
              </a:spcBef>
              <a:spcAft>
                <a:spcPts val="0"/>
              </a:spcAft>
              <a:buNone/>
            </a:pPr>
            <a:r>
              <a:rPr lang="en" sz="1200"/>
              <a:t>	If y in work.authors:</a:t>
            </a:r>
            <a:endParaRPr sz="1200"/>
          </a:p>
          <a:p>
            <a:pPr indent="0" lvl="0" marL="0" rtl="0" algn="l">
              <a:lnSpc>
                <a:spcPct val="100000"/>
              </a:lnSpc>
              <a:spcBef>
                <a:spcPts val="0"/>
              </a:spcBef>
              <a:spcAft>
                <a:spcPts val="0"/>
              </a:spcAft>
              <a:buNone/>
            </a:pPr>
            <a:r>
              <a:rPr lang="en" sz="1200"/>
              <a:t>		Return 0</a:t>
            </a:r>
            <a:endParaRPr sz="1200"/>
          </a:p>
          <a:p>
            <a:pPr indent="0" lvl="0" marL="0" rtl="0" algn="l">
              <a:lnSpc>
                <a:spcPct val="100000"/>
              </a:lnSpc>
              <a:spcBef>
                <a:spcPts val="0"/>
              </a:spcBef>
              <a:spcAft>
                <a:spcPts val="0"/>
              </a:spcAft>
              <a:buNone/>
            </a:pPr>
            <a:r>
              <a:rPr lang="en" sz="1200"/>
              <a:t>Recursive function(x, z, level, y) where x = a co-author of x with a distance of ‘level’</a:t>
            </a:r>
            <a:endParaRPr sz="1200"/>
          </a:p>
          <a:p>
            <a:pPr indent="0" lvl="0" marL="0" rtl="0" algn="l">
              <a:lnSpc>
                <a:spcPct val="100000"/>
              </a:lnSpc>
              <a:spcBef>
                <a:spcPts val="0"/>
              </a:spcBef>
              <a:spcAft>
                <a:spcPts val="0"/>
              </a:spcAft>
              <a:buNone/>
            </a:pPr>
            <a:r>
              <a:rPr lang="en" sz="1200"/>
              <a:t>	Check if y is a co_author on any of z’s works</a:t>
            </a:r>
            <a:endParaRPr sz="1200"/>
          </a:p>
          <a:p>
            <a:pPr indent="0" lvl="0" marL="0" rtl="0" algn="l">
              <a:lnSpc>
                <a:spcPct val="100000"/>
              </a:lnSpc>
              <a:spcBef>
                <a:spcPts val="0"/>
              </a:spcBef>
              <a:spcAft>
                <a:spcPts val="0"/>
              </a:spcAft>
              <a:buNone/>
            </a:pPr>
            <a:r>
              <a:rPr lang="en" sz="1200"/>
              <a:t>           If so, return level + 1</a:t>
            </a:r>
            <a:endParaRPr sz="1200"/>
          </a:p>
          <a:p>
            <a:pPr indent="0" lvl="0" marL="0" rtl="0" algn="l">
              <a:lnSpc>
                <a:spcPct val="100000"/>
              </a:lnSpc>
              <a:spcBef>
                <a:spcPts val="0"/>
              </a:spcBef>
              <a:spcAft>
                <a:spcPts val="0"/>
              </a:spcAft>
              <a:buClr>
                <a:schemeClr val="dk1"/>
              </a:buClr>
              <a:buSzPts val="1100"/>
              <a:buFont typeface="Arial"/>
              <a:buNone/>
            </a:pPr>
            <a:r>
              <a:rPr lang="en" sz="1200"/>
              <a:t>           Else call the function again with level + 1 and on each of z’s co-authors who aren’t x.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4: (</a:t>
            </a:r>
            <a:r>
              <a:rPr i="1" lang="en"/>
              <a:t>Year</a:t>
            </a:r>
            <a:r>
              <a:rPr lang="en"/>
              <a:t>) Proceeding with most authors</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Implementation strategy: </a:t>
            </a:r>
            <a:r>
              <a:rPr lang="en" sz="1200"/>
              <a:t>This is looking for which proceeding in 2010 had the most distinct slides. We will query on the type: proceeding and year value 2010. Since we are storing the paper id’s in the proceedings we can simply loop over the keys for each paper and then add each distinct author listed in those papers.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b="1" lang="en" sz="1200"/>
              <a:t>Pseudo Code:</a:t>
            </a:r>
            <a:endParaRPr b="1" sz="1200"/>
          </a:p>
          <a:p>
            <a:pPr indent="0" lvl="0" marL="457200" rtl="0" algn="l">
              <a:spcBef>
                <a:spcPts val="0"/>
              </a:spcBef>
              <a:spcAft>
                <a:spcPts val="0"/>
              </a:spcAft>
              <a:buClr>
                <a:schemeClr val="dk1"/>
              </a:buClr>
              <a:buSzPts val="1100"/>
              <a:buFont typeface="Arial"/>
              <a:buNone/>
            </a:pPr>
            <a:r>
              <a:rPr lang="en" sz="1100">
                <a:solidFill>
                  <a:schemeClr val="dk1"/>
                </a:solidFill>
              </a:rPr>
              <a:t>LargestProceeding = NULL</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LargestProceedingACount = -1</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For each Pub.key in the Publication data structure:</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Set AuthorCount to zero</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Set AuthorList to empty</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If Pub.count == ‘proceeding’ &amp;&amp; Pub.year == 2010</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For each Pap.key in Pub.papers_included</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Author.addeach(Pap.author)</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AuthorCount = AuthorList.size</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If AuthorCount &gt; LargestProceedingACount</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LargestProceeding = Pub.key</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Return LargestProceeding</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Triangles</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Implementation strategy: </a:t>
            </a:r>
            <a:r>
              <a:rPr lang="en" sz="1200"/>
              <a:t>We can leverage map_reduce to determine which author’s even qualify for a “triangle”. Which would only be those who have written more than paper. In a similar fashion, we can do the same with the authors listed in paper. Any paper with less than two authors won’t be considered. This query won’t </a:t>
            </a:r>
            <a:r>
              <a:rPr lang="en" sz="1200"/>
              <a:t>benefit</a:t>
            </a:r>
            <a:r>
              <a:rPr lang="en" sz="1200"/>
              <a:t> from any additional indicies.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b="1" lang="en" sz="1200"/>
              <a:t>Pseudo Code:</a:t>
            </a:r>
            <a:endParaRPr b="1" sz="1200"/>
          </a:p>
          <a:p>
            <a:pPr indent="0" lvl="0" marL="0" rtl="0" algn="l">
              <a:lnSpc>
                <a:spcPct val="100000"/>
              </a:lnSpc>
              <a:spcBef>
                <a:spcPts val="0"/>
              </a:spcBef>
              <a:spcAft>
                <a:spcPts val="0"/>
              </a:spcAft>
              <a:buClr>
                <a:schemeClr val="dk1"/>
              </a:buClr>
              <a:buSzPts val="1100"/>
              <a:buFont typeface="Arial"/>
              <a:buNone/>
            </a:pPr>
            <a:r>
              <a:rPr lang="en" sz="1200"/>
              <a:t>Auth = Map_reduce (Key: Authors, Values: Works Written)</a:t>
            </a:r>
            <a:endParaRPr sz="1200"/>
          </a:p>
          <a:p>
            <a:pPr indent="0" lvl="0" marL="0" rtl="0" algn="l">
              <a:lnSpc>
                <a:spcPct val="100000"/>
              </a:lnSpc>
              <a:spcBef>
                <a:spcPts val="0"/>
              </a:spcBef>
              <a:spcAft>
                <a:spcPts val="0"/>
              </a:spcAft>
              <a:buClr>
                <a:schemeClr val="dk1"/>
              </a:buClr>
              <a:buSzPts val="1100"/>
              <a:buFont typeface="Arial"/>
              <a:buNone/>
            </a:pPr>
            <a:r>
              <a:rPr lang="en" sz="1200"/>
              <a:t>Papers = map_reduce ( Key: Papers, Values: authors)</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for each author in Auth:</a:t>
            </a:r>
            <a:endParaRPr sz="1200"/>
          </a:p>
          <a:p>
            <a:pPr indent="0" lvl="0" marL="0" rtl="0" algn="l">
              <a:lnSpc>
                <a:spcPct val="100000"/>
              </a:lnSpc>
              <a:spcBef>
                <a:spcPts val="0"/>
              </a:spcBef>
              <a:spcAft>
                <a:spcPts val="0"/>
              </a:spcAft>
              <a:buClr>
                <a:schemeClr val="dk1"/>
              </a:buClr>
              <a:buSzPts val="1100"/>
              <a:buFont typeface="Arial"/>
              <a:buNone/>
            </a:pPr>
            <a:r>
              <a:rPr lang="en" sz="1200"/>
              <a:t>    author's works written count &lt; 2</a:t>
            </a:r>
            <a:endParaRPr sz="1200"/>
          </a:p>
          <a:p>
            <a:pPr indent="0" lvl="0" marL="0" rtl="0" algn="l">
              <a:lnSpc>
                <a:spcPct val="100000"/>
              </a:lnSpc>
              <a:spcBef>
                <a:spcPts val="0"/>
              </a:spcBef>
              <a:spcAft>
                <a:spcPts val="0"/>
              </a:spcAft>
              <a:buClr>
                <a:schemeClr val="dk1"/>
              </a:buClr>
              <a:buSzPts val="1100"/>
              <a:buFont typeface="Arial"/>
              <a:buNone/>
            </a:pPr>
            <a:r>
              <a:rPr lang="en" sz="1200"/>
              <a:t>   	 remove from Auth</a:t>
            </a:r>
            <a:endParaRPr sz="1200"/>
          </a:p>
          <a:p>
            <a:pPr indent="0" lvl="0" marL="0" rtl="0" algn="l">
              <a:lnSpc>
                <a:spcPct val="100000"/>
              </a:lnSpc>
              <a:spcBef>
                <a:spcPts val="0"/>
              </a:spcBef>
              <a:spcAft>
                <a:spcPts val="0"/>
              </a:spcAft>
              <a:buClr>
                <a:schemeClr val="dk1"/>
              </a:buClr>
              <a:buSzPts val="1100"/>
              <a:buFont typeface="Arial"/>
              <a:buNone/>
            </a:pPr>
            <a:r>
              <a:rPr lang="en" sz="1200"/>
              <a:t>    else</a:t>
            </a:r>
            <a:endParaRPr sz="1200"/>
          </a:p>
          <a:p>
            <a:pPr indent="0" lvl="0" marL="0" rtl="0" algn="l">
              <a:lnSpc>
                <a:spcPct val="100000"/>
              </a:lnSpc>
              <a:spcBef>
                <a:spcPts val="0"/>
              </a:spcBef>
              <a:spcAft>
                <a:spcPts val="0"/>
              </a:spcAft>
              <a:buNone/>
            </a:pPr>
            <a:r>
              <a:rPr lang="en" sz="1200"/>
              <a:t>   	 query papers written and store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for each paper in Papers:</a:t>
            </a:r>
            <a:endParaRPr sz="1200"/>
          </a:p>
          <a:p>
            <a:pPr indent="0" lvl="0" marL="0" rtl="0" algn="l">
              <a:lnSpc>
                <a:spcPct val="100000"/>
              </a:lnSpc>
              <a:spcBef>
                <a:spcPts val="0"/>
              </a:spcBef>
              <a:spcAft>
                <a:spcPts val="0"/>
              </a:spcAft>
              <a:buClr>
                <a:schemeClr val="dk1"/>
              </a:buClr>
              <a:buSzPts val="1100"/>
              <a:buFont typeface="Arial"/>
              <a:buNone/>
            </a:pPr>
            <a:r>
              <a:rPr lang="en" sz="1200"/>
              <a:t>    paper's authors &lt; 2</a:t>
            </a:r>
            <a:endParaRPr sz="1200"/>
          </a:p>
          <a:p>
            <a:pPr indent="0" lvl="0" marL="0" rtl="0" algn="l">
              <a:lnSpc>
                <a:spcPct val="100000"/>
              </a:lnSpc>
              <a:spcBef>
                <a:spcPts val="0"/>
              </a:spcBef>
              <a:spcAft>
                <a:spcPts val="0"/>
              </a:spcAft>
              <a:buClr>
                <a:schemeClr val="dk1"/>
              </a:buClr>
              <a:buSzPts val="1100"/>
              <a:buFont typeface="Arial"/>
              <a:buNone/>
            </a:pPr>
            <a:r>
              <a:rPr lang="en" sz="1200"/>
              <a:t>   	 remove from Papers</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Triangles continued...</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for each author’s (papers written) in Auth:</a:t>
            </a:r>
            <a:br>
              <a:rPr lang="en" sz="1200"/>
            </a:br>
            <a:r>
              <a:rPr lang="en" sz="1200"/>
              <a:t>	if author.papers in Papers</a:t>
            </a:r>
            <a:br>
              <a:rPr lang="en" sz="1200"/>
            </a:br>
            <a:r>
              <a:rPr lang="en" sz="1200"/>
              <a:t>		query paper's authors</a:t>
            </a:r>
            <a:br>
              <a:rPr lang="en" sz="1200"/>
            </a:br>
            <a:r>
              <a:rPr lang="en" sz="1200"/>
              <a:t>		remove current author under test</a:t>
            </a:r>
            <a:endParaRPr sz="1200"/>
          </a:p>
          <a:p>
            <a:pPr indent="0" lvl="0" marL="0" rtl="0" algn="l">
              <a:lnSpc>
                <a:spcPct val="100000"/>
              </a:lnSpc>
              <a:spcBef>
                <a:spcPts val="0"/>
              </a:spcBef>
              <a:spcAft>
                <a:spcPts val="0"/>
              </a:spcAft>
              <a:buNone/>
            </a:pPr>
            <a:r>
              <a:rPr lang="en" sz="1200"/>
              <a:t>                      and remove paper’s authors who are not in the Auth set</a:t>
            </a:r>
            <a:br>
              <a:rPr lang="en" sz="1200"/>
            </a:br>
            <a:r>
              <a:rPr lang="en" sz="1200"/>
              <a:t>		store remaining paper’s author pairs in a candidate set CS	</a:t>
            </a:r>
            <a:br>
              <a:rPr lang="en" sz="1200"/>
            </a:br>
            <a:r>
              <a:rPr lang="en" sz="1200"/>
              <a:t>			(key: paper, key: author)</a:t>
            </a:r>
            <a:br>
              <a:rPr lang="en" sz="1200"/>
            </a:br>
            <a:r>
              <a:rPr lang="en" sz="1200"/>
              <a:t>			</a:t>
            </a:r>
            <a:br>
              <a:rPr lang="en" sz="1200"/>
            </a:br>
            <a:r>
              <a:rPr lang="en" sz="1200"/>
              <a:t>	for each C in CS:</a:t>
            </a:r>
            <a:br>
              <a:rPr lang="en" sz="1200"/>
            </a:br>
            <a:r>
              <a:rPr lang="en" sz="1200"/>
              <a:t>		remove C from CS</a:t>
            </a:r>
            <a:br>
              <a:rPr lang="en" sz="1200"/>
            </a:br>
            <a:r>
              <a:rPr lang="en" sz="1200"/>
              <a:t>		for each E in remaining CS</a:t>
            </a:r>
            <a:endParaRPr sz="1200"/>
          </a:p>
          <a:p>
            <a:pPr indent="457200" lvl="0" marL="914400" rtl="0" algn="l">
              <a:lnSpc>
                <a:spcPct val="100000"/>
              </a:lnSpc>
              <a:spcBef>
                <a:spcPts val="0"/>
              </a:spcBef>
              <a:spcAft>
                <a:spcPts val="0"/>
              </a:spcAft>
              <a:buNone/>
            </a:pPr>
            <a:r>
              <a:rPr lang="en" sz="1200"/>
              <a:t>if C.paper is not equal E.paper and</a:t>
            </a:r>
            <a:br>
              <a:rPr lang="en" sz="1200"/>
            </a:br>
            <a:r>
              <a:rPr lang="en" sz="1200"/>
              <a:t>	if C.author is not equal to E.author</a:t>
            </a:r>
            <a:br>
              <a:rPr lang="en" sz="1200"/>
            </a:br>
            <a:r>
              <a:rPr lang="en" sz="1200"/>
              <a:t>		query works written for C.author and store in a set</a:t>
            </a:r>
            <a:br>
              <a:rPr lang="en" sz="1200"/>
            </a:br>
            <a:r>
              <a:rPr lang="en" sz="1200"/>
              <a:t>		query works written for E.author and store in a set</a:t>
            </a:r>
            <a:br>
              <a:rPr lang="en" sz="1200"/>
            </a:br>
            <a:r>
              <a:rPr lang="en" sz="1200"/>
              <a:t>			Find the intersection of each set, if set is not empty</a:t>
            </a:r>
            <a:br>
              <a:rPr lang="en" sz="1200"/>
            </a:br>
            <a:r>
              <a:rPr lang="en" sz="1200"/>
              <a:t>				add a triangle to the count for the Author under test</a:t>
            </a:r>
            <a:endParaRPr sz="1200"/>
          </a:p>
          <a:p>
            <a:pPr indent="0" lvl="0" marL="0" rtl="0" algn="l">
              <a:lnSpc>
                <a:spcPct val="100000"/>
              </a:lnSpc>
              <a:spcBef>
                <a:spcPts val="0"/>
              </a:spcBef>
              <a:spcAft>
                <a:spcPts val="0"/>
              </a:spcAft>
              <a:buClr>
                <a:schemeClr val="dk1"/>
              </a:buClr>
              <a:buSzPts val="1100"/>
              <a:buFont typeface="Arial"/>
              <a:buNone/>
            </a:pPr>
            <a:r>
              <a:rPr lang="en" sz="1200"/>
              <a:t>loop over author triangle counts</a:t>
            </a:r>
            <a:endParaRPr sz="1200"/>
          </a:p>
          <a:p>
            <a:pPr indent="0" lvl="0" marL="0" rtl="0" algn="l">
              <a:lnSpc>
                <a:spcPct val="100000"/>
              </a:lnSpc>
              <a:spcBef>
                <a:spcPts val="0"/>
              </a:spcBef>
              <a:spcAft>
                <a:spcPts val="0"/>
              </a:spcAft>
              <a:buNone/>
            </a:pPr>
            <a:r>
              <a:rPr lang="en" sz="1200"/>
              <a:t>    return author with the highest count</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p:nvPr/>
        </p:nvSpPr>
        <p:spPr>
          <a:xfrm>
            <a:off x="3928125" y="1152475"/>
            <a:ext cx="4959300" cy="3416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6: Connectivity</a:t>
            </a:r>
            <a:endParaRPr/>
          </a:p>
        </p:txBody>
      </p:sp>
      <p:sp>
        <p:nvSpPr>
          <p:cNvPr id="226" name="Google Shape;226;p38"/>
          <p:cNvSpPr txBox="1"/>
          <p:nvPr>
            <p:ph idx="1" type="body"/>
          </p:nvPr>
        </p:nvSpPr>
        <p:spPr>
          <a:xfrm>
            <a:off x="311700" y="1152475"/>
            <a:ext cx="3363900" cy="3416400"/>
          </a:xfrm>
          <a:prstGeom prst="rect">
            <a:avLst/>
          </a:prstGeom>
          <a:solidFill>
            <a:srgbClr val="EFEFEF"/>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600">
                <a:solidFill>
                  <a:schemeClr val="dk1"/>
                </a:solidFill>
              </a:rPr>
              <a:t>Visited </a:t>
            </a:r>
            <a:r>
              <a:rPr lang="en" sz="600">
                <a:solidFill>
                  <a:schemeClr val="dk1"/>
                </a:solidFill>
              </a:rPr>
              <a:t>= NULL</a:t>
            </a:r>
            <a:endParaRPr sz="600">
              <a:solidFill>
                <a:schemeClr val="dk1"/>
              </a:solidFill>
            </a:endParaRPr>
          </a:p>
          <a:p>
            <a:pPr indent="0" lvl="0" marL="457200" rtl="0" algn="l">
              <a:spcBef>
                <a:spcPts val="0"/>
              </a:spcBef>
              <a:spcAft>
                <a:spcPts val="0"/>
              </a:spcAft>
              <a:buClr>
                <a:schemeClr val="dk1"/>
              </a:buClr>
              <a:buSzPts val="1100"/>
              <a:buFont typeface="Arial"/>
              <a:buNone/>
            </a:pPr>
            <a:r>
              <a:rPr b="1" lang="en" sz="600">
                <a:solidFill>
                  <a:schemeClr val="dk1"/>
                </a:solidFill>
              </a:rPr>
              <a:t>Visiting </a:t>
            </a:r>
            <a:r>
              <a:rPr lang="en" sz="600">
                <a:solidFill>
                  <a:schemeClr val="dk1"/>
                </a:solidFill>
              </a:rPr>
              <a:t>= NULL</a:t>
            </a:r>
            <a:endParaRPr sz="600">
              <a:solidFill>
                <a:schemeClr val="dk1"/>
              </a:solidFill>
            </a:endParaRPr>
          </a:p>
          <a:p>
            <a:pPr indent="0" lvl="0" marL="457200" rtl="0" algn="l">
              <a:spcBef>
                <a:spcPts val="0"/>
              </a:spcBef>
              <a:spcAft>
                <a:spcPts val="0"/>
              </a:spcAft>
              <a:buClr>
                <a:schemeClr val="dk1"/>
              </a:buClr>
              <a:buSzPts val="1100"/>
              <a:buFont typeface="Arial"/>
              <a:buNone/>
            </a:pPr>
            <a:r>
              <a:rPr b="1" lang="en" sz="600">
                <a:solidFill>
                  <a:schemeClr val="dk1"/>
                </a:solidFill>
              </a:rPr>
              <a:t>Current </a:t>
            </a:r>
            <a:r>
              <a:rPr lang="en" sz="600">
                <a:solidFill>
                  <a:schemeClr val="dk1"/>
                </a:solidFill>
              </a:rPr>
              <a:t>= first key from Person Data Structure</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do </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ToAdd </a:t>
            </a:r>
            <a:r>
              <a:rPr lang="en" sz="600">
                <a:solidFill>
                  <a:schemeClr val="dk1"/>
                </a:solidFill>
              </a:rPr>
              <a:t>= empty vector</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current.type == ‘person’</a:t>
            </a:r>
            <a:endParaRPr sz="600">
              <a:solidFill>
                <a:schemeClr val="dk1"/>
              </a:solidFill>
            </a:endParaRPr>
          </a:p>
          <a:p>
            <a:pPr indent="457200" lvl="0" marL="457200" rtl="0" algn="l">
              <a:spcBef>
                <a:spcPts val="0"/>
              </a:spcBef>
              <a:spcAft>
                <a:spcPts val="0"/>
              </a:spcAft>
              <a:buClr>
                <a:schemeClr val="dk1"/>
              </a:buClr>
              <a:buSzPts val="1100"/>
              <a:buFont typeface="Arial"/>
              <a:buNone/>
            </a:pP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.works_written)</a:t>
            </a:r>
            <a:endParaRPr sz="600">
              <a:solidFill>
                <a:schemeClr val="dk1"/>
              </a:solidFill>
            </a:endParaRPr>
          </a:p>
          <a:p>
            <a:pPr indent="457200" lvl="0" marL="457200" rtl="0" algn="l">
              <a:spcBef>
                <a:spcPts val="0"/>
              </a:spcBef>
              <a:spcAft>
                <a:spcPts val="0"/>
              </a:spcAft>
              <a:buClr>
                <a:schemeClr val="dk1"/>
              </a:buClr>
              <a:buSzPts val="1100"/>
              <a:buFont typeface="Arial"/>
              <a:buNone/>
            </a:pP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.works_edited)	</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current.type == ‘proceeding’</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.papers_included)</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current.type == ‘journal’</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.papers_contained)</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current.type == ‘book’</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.collection_papers)</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a:t>
            </a:r>
            <a:r>
              <a:rPr lang="en" sz="600" u="sng">
                <a:solidFill>
                  <a:schemeClr val="dk1"/>
                </a:solidFill>
              </a:rPr>
              <a:t>PUBLICATION_TYPES</a:t>
            </a:r>
            <a:r>
              <a:rPr lang="en" sz="600">
                <a:solidFill>
                  <a:schemeClr val="dk1"/>
                </a:solidFill>
              </a:rPr>
              <a:t>.in(</a:t>
            </a:r>
            <a:r>
              <a:rPr b="1" lang="en" sz="600">
                <a:solidFill>
                  <a:schemeClr val="dk1"/>
                </a:solidFill>
              </a:rPr>
              <a:t>current</a:t>
            </a:r>
            <a:r>
              <a:rPr lang="en" sz="600">
                <a:solidFill>
                  <a:schemeClr val="dk1"/>
                </a:solidFill>
              </a:rPr>
              <a:t>.type)</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.authors)</a:t>
            </a:r>
            <a:endParaRPr sz="600">
              <a:solidFill>
                <a:schemeClr val="dk1"/>
              </a:solidFill>
            </a:endParaRPr>
          </a:p>
          <a:p>
            <a:pPr indent="457200" lvl="0" marL="457200" rtl="0" algn="l">
              <a:spcBef>
                <a:spcPts val="0"/>
              </a:spcBef>
              <a:spcAft>
                <a:spcPts val="0"/>
              </a:spcAft>
              <a:buClr>
                <a:schemeClr val="dk1"/>
              </a:buClr>
              <a:buSzPts val="1100"/>
              <a:buFont typeface="Arial"/>
              <a:buNone/>
            </a:pP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.editors)</a:t>
            </a:r>
            <a:endParaRPr sz="600">
              <a:solidFill>
                <a:schemeClr val="dk1"/>
              </a:solidFill>
            </a:endParaRPr>
          </a:p>
          <a:p>
            <a:pPr indent="457200" lvl="0" marL="457200" rtl="0" algn="l">
              <a:spcBef>
                <a:spcPts val="0"/>
              </a:spcBef>
              <a:spcAft>
                <a:spcPts val="0"/>
              </a:spcAft>
              <a:buClr>
                <a:schemeClr val="dk1"/>
              </a:buClr>
              <a:buSzPts val="1100"/>
              <a:buFont typeface="Arial"/>
              <a:buNone/>
            </a:pP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.citations)</a:t>
            </a:r>
            <a:endParaRPr sz="600">
              <a:solidFill>
                <a:schemeClr val="dk1"/>
              </a:solidFill>
            </a:endParaRPr>
          </a:p>
          <a:p>
            <a:pPr indent="457200" lvl="0" marL="457200" rtl="0" algn="l">
              <a:spcBef>
                <a:spcPts val="0"/>
              </a:spcBef>
              <a:spcAft>
                <a:spcPts val="0"/>
              </a:spcAft>
              <a:buClr>
                <a:schemeClr val="dk1"/>
              </a:buClr>
              <a:buSzPts val="1100"/>
              <a:buFont typeface="Arial"/>
              <a:buNone/>
            </a:pPr>
            <a:r>
              <a:rPr b="1" lang="en" sz="600">
                <a:solidFill>
                  <a:schemeClr val="dk1"/>
                </a:solidFill>
              </a:rPr>
              <a:t>ToAdd.</a:t>
            </a:r>
            <a:r>
              <a:rPr lang="en" sz="600">
                <a:solidFill>
                  <a:schemeClr val="dk1"/>
                </a:solidFill>
              </a:rPr>
              <a:t>add(</a:t>
            </a:r>
            <a:r>
              <a:rPr b="1" lang="en" sz="600">
                <a:solidFill>
                  <a:schemeClr val="dk1"/>
                </a:solidFill>
              </a:rPr>
              <a:t>current</a:t>
            </a:r>
            <a:r>
              <a:rPr lang="en" sz="600">
                <a:solidFill>
                  <a:schemeClr val="dk1"/>
                </a:solidFill>
              </a:rPr>
              <a:t>.works_cited_by)</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For each </a:t>
            </a:r>
            <a:r>
              <a:rPr b="1" lang="en" sz="600">
                <a:solidFill>
                  <a:schemeClr val="dk1"/>
                </a:solidFill>
              </a:rPr>
              <a:t>object </a:t>
            </a:r>
            <a:r>
              <a:rPr lang="en" sz="600">
                <a:solidFill>
                  <a:schemeClr val="dk1"/>
                </a:solidFill>
              </a:rPr>
              <a:t>in </a:t>
            </a:r>
            <a:r>
              <a:rPr b="1" lang="en" sz="600">
                <a:solidFill>
                  <a:schemeClr val="dk1"/>
                </a:solidFill>
              </a:rPr>
              <a:t>ToAdd</a:t>
            </a:r>
            <a:endParaRPr b="1" sz="600">
              <a:solidFill>
                <a:schemeClr val="dk1"/>
              </a:solidFill>
            </a:endParaRPr>
          </a:p>
          <a:p>
            <a:pPr indent="457200" lvl="0" marL="457200" rtl="0" algn="l">
              <a:spcBef>
                <a:spcPts val="0"/>
              </a:spcBef>
              <a:spcAft>
                <a:spcPts val="0"/>
              </a:spcAft>
              <a:buClr>
                <a:schemeClr val="dk1"/>
              </a:buClr>
              <a:buSzPts val="1100"/>
              <a:buFont typeface="Arial"/>
              <a:buNone/>
            </a:pPr>
            <a:r>
              <a:rPr lang="en" sz="600">
                <a:solidFill>
                  <a:schemeClr val="dk1"/>
                </a:solidFill>
              </a:rPr>
              <a:t>If NOT (visited.isIn(</a:t>
            </a:r>
            <a:r>
              <a:rPr b="1" lang="en" sz="600">
                <a:solidFill>
                  <a:schemeClr val="dk1"/>
                </a:solidFill>
              </a:rPr>
              <a:t>object.key</a:t>
            </a:r>
            <a:r>
              <a:rPr lang="en" sz="600">
                <a:solidFill>
                  <a:schemeClr val="dk1"/>
                </a:solidFill>
              </a:rPr>
              <a:t> ) OR visiting.isIn(</a:t>
            </a:r>
            <a:r>
              <a:rPr b="1" lang="en" sz="600">
                <a:solidFill>
                  <a:schemeClr val="dk1"/>
                </a:solidFill>
              </a:rPr>
              <a:t>object.key</a:t>
            </a:r>
            <a:r>
              <a:rPr lang="en" sz="600">
                <a:solidFill>
                  <a:schemeClr val="dk1"/>
                </a:solidFill>
              </a:rPr>
              <a:t>))</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visiting.add(</a:t>
            </a:r>
            <a:r>
              <a:rPr b="1" lang="en" sz="600">
                <a:solidFill>
                  <a:schemeClr val="dk1"/>
                </a:solidFill>
              </a:rPr>
              <a:t>object.key</a:t>
            </a:r>
            <a:r>
              <a:rPr lang="en" sz="600">
                <a:solidFill>
                  <a:schemeClr val="dk1"/>
                </a:solidFill>
              </a:rPr>
              <a:t>)</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visiting</a:t>
            </a:r>
            <a:r>
              <a:rPr lang="en" sz="600">
                <a:solidFill>
                  <a:schemeClr val="dk1"/>
                </a:solidFill>
              </a:rPr>
              <a:t>.remove(</a:t>
            </a:r>
            <a:r>
              <a:rPr b="1" lang="en" sz="600">
                <a:solidFill>
                  <a:schemeClr val="dk1"/>
                </a:solidFill>
              </a:rPr>
              <a:t>current</a:t>
            </a:r>
            <a:r>
              <a:rPr lang="en" sz="600">
                <a:solidFill>
                  <a:schemeClr val="dk1"/>
                </a:solidFill>
              </a:rPr>
              <a:t>.key);</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visited</a:t>
            </a:r>
            <a:r>
              <a:rPr lang="en" sz="600">
                <a:solidFill>
                  <a:schemeClr val="dk1"/>
                </a:solidFill>
              </a:rPr>
              <a:t>.add(</a:t>
            </a:r>
            <a:r>
              <a:rPr b="1" lang="en" sz="600">
                <a:solidFill>
                  <a:schemeClr val="dk1"/>
                </a:solidFill>
              </a:rPr>
              <a:t>current</a:t>
            </a:r>
            <a:r>
              <a:rPr lang="en" sz="600">
                <a:solidFill>
                  <a:schemeClr val="dk1"/>
                </a:solidFill>
              </a:rPr>
              <a:t>.key);</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a:t>
            </a:r>
            <a:r>
              <a:rPr b="1" lang="en" sz="600">
                <a:solidFill>
                  <a:schemeClr val="dk1"/>
                </a:solidFill>
              </a:rPr>
              <a:t>Current </a:t>
            </a:r>
            <a:r>
              <a:rPr lang="en" sz="600">
                <a:solidFill>
                  <a:schemeClr val="dk1"/>
                </a:solidFill>
              </a:rPr>
              <a:t>= </a:t>
            </a:r>
            <a:r>
              <a:rPr b="1" lang="en" sz="600">
                <a:solidFill>
                  <a:schemeClr val="dk1"/>
                </a:solidFill>
              </a:rPr>
              <a:t>visiting</a:t>
            </a:r>
            <a:r>
              <a:rPr lang="en" sz="600">
                <a:solidFill>
                  <a:schemeClr val="dk1"/>
                </a:solidFill>
              </a:rPr>
              <a:t>.next();</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While visiting != NULL</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For each </a:t>
            </a:r>
            <a:r>
              <a:rPr b="1" lang="en" sz="600">
                <a:solidFill>
                  <a:schemeClr val="dk1"/>
                </a:solidFill>
              </a:rPr>
              <a:t>item</a:t>
            </a:r>
            <a:r>
              <a:rPr lang="en" sz="600">
                <a:solidFill>
                  <a:schemeClr val="dk1"/>
                </a:solidFill>
              </a:rPr>
              <a:t> in </a:t>
            </a:r>
            <a:r>
              <a:rPr lang="en" sz="600" u="sng">
                <a:solidFill>
                  <a:schemeClr val="dk1"/>
                </a:solidFill>
              </a:rPr>
              <a:t>Publishing </a:t>
            </a:r>
            <a:r>
              <a:rPr lang="en" sz="600">
                <a:solidFill>
                  <a:schemeClr val="dk1"/>
                </a:solidFill>
              </a:rPr>
              <a:t>or </a:t>
            </a:r>
            <a:r>
              <a:rPr lang="en" sz="600" u="sng">
                <a:solidFill>
                  <a:schemeClr val="dk1"/>
                </a:solidFill>
              </a:rPr>
              <a:t>Person </a:t>
            </a:r>
            <a:r>
              <a:rPr lang="en" sz="600">
                <a:solidFill>
                  <a:schemeClr val="dk1"/>
                </a:solidFill>
              </a:rPr>
              <a:t>data structure</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If NOT </a:t>
            </a:r>
            <a:r>
              <a:rPr b="1" lang="en" sz="600">
                <a:solidFill>
                  <a:schemeClr val="dk1"/>
                </a:solidFill>
              </a:rPr>
              <a:t>visited</a:t>
            </a:r>
            <a:r>
              <a:rPr lang="en" sz="600">
                <a:solidFill>
                  <a:schemeClr val="dk1"/>
                </a:solidFill>
              </a:rPr>
              <a:t>.isIn(</a:t>
            </a:r>
            <a:r>
              <a:rPr b="1" lang="en" sz="600">
                <a:solidFill>
                  <a:schemeClr val="dk1"/>
                </a:solidFill>
              </a:rPr>
              <a:t>item</a:t>
            </a:r>
            <a:r>
              <a:rPr lang="en" sz="600">
                <a:solidFill>
                  <a:schemeClr val="dk1"/>
                </a:solidFill>
              </a:rPr>
              <a:t>.key)</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	return false</a:t>
            </a:r>
            <a:endParaRPr sz="600">
              <a:solidFill>
                <a:schemeClr val="dk1"/>
              </a:solidFill>
            </a:endParaRPr>
          </a:p>
          <a:p>
            <a:pPr indent="0" lvl="0" marL="457200" rtl="0" algn="l">
              <a:spcBef>
                <a:spcPts val="0"/>
              </a:spcBef>
              <a:spcAft>
                <a:spcPts val="0"/>
              </a:spcAft>
              <a:buClr>
                <a:schemeClr val="dk1"/>
              </a:buClr>
              <a:buSzPts val="1100"/>
              <a:buFont typeface="Arial"/>
              <a:buNone/>
            </a:pPr>
            <a:r>
              <a:rPr lang="en" sz="600">
                <a:solidFill>
                  <a:schemeClr val="dk1"/>
                </a:solidFill>
              </a:rPr>
              <a:t>return true;</a:t>
            </a:r>
            <a:endParaRPr sz="600">
              <a:solidFill>
                <a:schemeClr val="dk1"/>
              </a:solidFill>
            </a:endParaRPr>
          </a:p>
          <a:p>
            <a:pPr indent="0" lvl="0" marL="0" rtl="0" algn="l">
              <a:spcBef>
                <a:spcPts val="0"/>
              </a:spcBef>
              <a:spcAft>
                <a:spcPts val="1600"/>
              </a:spcAft>
              <a:buNone/>
            </a:pPr>
            <a:r>
              <a:t/>
            </a:r>
            <a:endParaRPr/>
          </a:p>
        </p:txBody>
      </p:sp>
      <p:sp>
        <p:nvSpPr>
          <p:cNvPr id="227" name="Google Shape;227;p38"/>
          <p:cNvSpPr/>
          <p:nvPr/>
        </p:nvSpPr>
        <p:spPr>
          <a:xfrm>
            <a:off x="4158379" y="3897175"/>
            <a:ext cx="1107600" cy="607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Visiting</a:t>
            </a:r>
            <a:endParaRPr b="1" sz="1200"/>
          </a:p>
        </p:txBody>
      </p:sp>
      <p:sp>
        <p:nvSpPr>
          <p:cNvPr id="228" name="Google Shape;228;p38"/>
          <p:cNvSpPr/>
          <p:nvPr/>
        </p:nvSpPr>
        <p:spPr>
          <a:xfrm>
            <a:off x="7467751" y="3897175"/>
            <a:ext cx="1222500" cy="6717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Visited</a:t>
            </a:r>
            <a:endParaRPr b="1" sz="1200"/>
          </a:p>
        </p:txBody>
      </p:sp>
      <p:sp>
        <p:nvSpPr>
          <p:cNvPr id="229" name="Google Shape;229;p38"/>
          <p:cNvSpPr/>
          <p:nvPr/>
        </p:nvSpPr>
        <p:spPr>
          <a:xfrm>
            <a:off x="5442900" y="1198125"/>
            <a:ext cx="2139000" cy="795000"/>
          </a:xfrm>
          <a:prstGeom prst="bevel">
            <a:avLst>
              <a:gd fmla="val 12500"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Users/</a:t>
            </a:r>
            <a:endParaRPr b="1"/>
          </a:p>
          <a:p>
            <a:pPr indent="0" lvl="0" marL="0" rtl="0" algn="ctr">
              <a:spcBef>
                <a:spcPts val="0"/>
              </a:spcBef>
              <a:spcAft>
                <a:spcPts val="0"/>
              </a:spcAft>
              <a:buNone/>
            </a:pPr>
            <a:r>
              <a:rPr b="1" lang="en"/>
              <a:t>Publications</a:t>
            </a:r>
            <a:endParaRPr b="1"/>
          </a:p>
        </p:txBody>
      </p:sp>
      <p:sp>
        <p:nvSpPr>
          <p:cNvPr id="230" name="Google Shape;230;p38"/>
          <p:cNvSpPr/>
          <p:nvPr/>
        </p:nvSpPr>
        <p:spPr>
          <a:xfrm>
            <a:off x="4124625" y="2477600"/>
            <a:ext cx="1175100" cy="6717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Current</a:t>
            </a:r>
            <a:endParaRPr u="sng"/>
          </a:p>
        </p:txBody>
      </p:sp>
      <p:cxnSp>
        <p:nvCxnSpPr>
          <p:cNvPr id="231" name="Google Shape;231;p38"/>
          <p:cNvCxnSpPr>
            <a:stCxn id="230" idx="0"/>
            <a:endCxn id="229" idx="4"/>
          </p:cNvCxnSpPr>
          <p:nvPr/>
        </p:nvCxnSpPr>
        <p:spPr>
          <a:xfrm flipH="1" rot="10800000">
            <a:off x="4712175" y="1595600"/>
            <a:ext cx="730800" cy="8820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38"/>
          <p:cNvSpPr txBox="1"/>
          <p:nvPr/>
        </p:nvSpPr>
        <p:spPr>
          <a:xfrm>
            <a:off x="4417575" y="1653200"/>
            <a:ext cx="692100" cy="3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get next connected</a:t>
            </a:r>
            <a:endParaRPr sz="800"/>
          </a:p>
        </p:txBody>
      </p:sp>
      <p:cxnSp>
        <p:nvCxnSpPr>
          <p:cNvPr id="233" name="Google Shape;233;p38"/>
          <p:cNvCxnSpPr>
            <a:stCxn id="229" idx="2"/>
            <a:endCxn id="234" idx="0"/>
          </p:cNvCxnSpPr>
          <p:nvPr/>
        </p:nvCxnSpPr>
        <p:spPr>
          <a:xfrm>
            <a:off x="6512400" y="1993125"/>
            <a:ext cx="0" cy="4845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38"/>
          <p:cNvSpPr txBox="1"/>
          <p:nvPr/>
        </p:nvSpPr>
        <p:spPr>
          <a:xfrm>
            <a:off x="6431400" y="2110988"/>
            <a:ext cx="9555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get_connected results()</a:t>
            </a:r>
            <a:endParaRPr sz="800"/>
          </a:p>
        </p:txBody>
      </p:sp>
      <p:cxnSp>
        <p:nvCxnSpPr>
          <p:cNvPr id="236" name="Google Shape;236;p38"/>
          <p:cNvCxnSpPr>
            <a:stCxn id="227" idx="0"/>
            <a:endCxn id="230" idx="4"/>
          </p:cNvCxnSpPr>
          <p:nvPr/>
        </p:nvCxnSpPr>
        <p:spPr>
          <a:xfrm rot="10800000">
            <a:off x="4712179" y="3149275"/>
            <a:ext cx="0" cy="7479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8"/>
          <p:cNvCxnSpPr>
            <a:stCxn id="234" idx="2"/>
            <a:endCxn id="227" idx="3"/>
          </p:cNvCxnSpPr>
          <p:nvPr/>
        </p:nvCxnSpPr>
        <p:spPr>
          <a:xfrm flipH="1">
            <a:off x="5265900" y="3149288"/>
            <a:ext cx="1246500" cy="10515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8"/>
          <p:cNvCxnSpPr>
            <a:stCxn id="234" idx="2"/>
            <a:endCxn id="228" idx="1"/>
          </p:cNvCxnSpPr>
          <p:nvPr/>
        </p:nvCxnSpPr>
        <p:spPr>
          <a:xfrm>
            <a:off x="6512400" y="3149288"/>
            <a:ext cx="955500" cy="10836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8"/>
          <p:cNvSpPr txBox="1"/>
          <p:nvPr/>
        </p:nvSpPr>
        <p:spPr>
          <a:xfrm>
            <a:off x="4048350" y="3333025"/>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get next visiting</a:t>
            </a:r>
            <a:endParaRPr sz="800"/>
          </a:p>
        </p:txBody>
      </p:sp>
      <p:sp>
        <p:nvSpPr>
          <p:cNvPr id="240" name="Google Shape;240;p38"/>
          <p:cNvSpPr txBox="1"/>
          <p:nvPr/>
        </p:nvSpPr>
        <p:spPr>
          <a:xfrm>
            <a:off x="5189875" y="3451413"/>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If no, add to visiting</a:t>
            </a:r>
            <a:endParaRPr sz="800"/>
          </a:p>
        </p:txBody>
      </p:sp>
      <p:sp>
        <p:nvSpPr>
          <p:cNvPr id="241" name="Google Shape;241;p38"/>
          <p:cNvSpPr txBox="1"/>
          <p:nvPr/>
        </p:nvSpPr>
        <p:spPr>
          <a:xfrm>
            <a:off x="6930250" y="3490175"/>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If yes, add to visited</a:t>
            </a:r>
            <a:endParaRPr sz="800"/>
          </a:p>
        </p:txBody>
      </p:sp>
      <p:sp>
        <p:nvSpPr>
          <p:cNvPr id="234" name="Google Shape;234;p38"/>
          <p:cNvSpPr/>
          <p:nvPr/>
        </p:nvSpPr>
        <p:spPr>
          <a:xfrm>
            <a:off x="5798700" y="2477588"/>
            <a:ext cx="1427400" cy="67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Is result in visiting or visited?</a:t>
            </a:r>
            <a:endParaRPr/>
          </a:p>
        </p:txBody>
      </p:sp>
      <p:cxnSp>
        <p:nvCxnSpPr>
          <p:cNvPr id="242" name="Google Shape;242;p38"/>
          <p:cNvCxnSpPr>
            <a:endCxn id="228" idx="0"/>
          </p:cNvCxnSpPr>
          <p:nvPr/>
        </p:nvCxnSpPr>
        <p:spPr>
          <a:xfrm>
            <a:off x="7584001" y="1981675"/>
            <a:ext cx="495000" cy="19155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8"/>
          <p:cNvSpPr txBox="1"/>
          <p:nvPr/>
        </p:nvSpPr>
        <p:spPr>
          <a:xfrm>
            <a:off x="7852450" y="2417650"/>
            <a:ext cx="648600" cy="3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add current to visited</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capabilities</a:t>
            </a:r>
            <a:endParaRPr/>
          </a:p>
        </p:txBody>
      </p:sp>
      <p:sp>
        <p:nvSpPr>
          <p:cNvPr id="249" name="Google Shape;249;p39"/>
          <p:cNvSpPr txBox="1"/>
          <p:nvPr>
            <p:ph idx="1" type="body"/>
          </p:nvPr>
        </p:nvSpPr>
        <p:spPr>
          <a:xfrm>
            <a:off x="311700" y="1152475"/>
            <a:ext cx="8520600" cy="355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 design requires double updates.</a:t>
            </a:r>
            <a:endParaRPr/>
          </a:p>
          <a:p>
            <a:pPr indent="-317500" lvl="1" marL="914400" rtl="0" algn="l">
              <a:spcBef>
                <a:spcPts val="0"/>
              </a:spcBef>
              <a:spcAft>
                <a:spcPts val="0"/>
              </a:spcAft>
              <a:buSzPts val="1400"/>
              <a:buChar char="○"/>
            </a:pPr>
            <a:r>
              <a:rPr lang="en"/>
              <a:t>Our data </a:t>
            </a:r>
            <a:r>
              <a:rPr lang="en"/>
              <a:t>structure</a:t>
            </a:r>
            <a:r>
              <a:rPr lang="en"/>
              <a:t> requires that changes to relationships update both objects.</a:t>
            </a:r>
            <a:endParaRPr/>
          </a:p>
          <a:p>
            <a:pPr indent="-317500" lvl="1" marL="914400" rtl="0" algn="l">
              <a:spcBef>
                <a:spcPts val="0"/>
              </a:spcBef>
              <a:spcAft>
                <a:spcPts val="0"/>
              </a:spcAft>
              <a:buSzPts val="1400"/>
              <a:buChar char="○"/>
            </a:pPr>
            <a:r>
              <a:rPr lang="en"/>
              <a:t>Potentially, this will add to update cost and the overall size of the DB</a:t>
            </a:r>
            <a:endParaRPr/>
          </a:p>
          <a:p>
            <a:pPr indent="-317500" lvl="1" marL="914400" rtl="0" algn="l">
              <a:spcBef>
                <a:spcPts val="0"/>
              </a:spcBef>
              <a:spcAft>
                <a:spcPts val="0"/>
              </a:spcAft>
              <a:buSzPts val="1400"/>
              <a:buChar char="○"/>
            </a:pPr>
            <a:r>
              <a:rPr lang="en"/>
              <a:t>However this provides significant speed to graph traversal</a:t>
            </a:r>
            <a:endParaRPr/>
          </a:p>
          <a:p>
            <a:pPr indent="-342900" lvl="0" marL="457200" marR="0" rtl="0" algn="l">
              <a:lnSpc>
                <a:spcPct val="115000"/>
              </a:lnSpc>
              <a:spcBef>
                <a:spcPts val="0"/>
              </a:spcBef>
              <a:spcAft>
                <a:spcPts val="0"/>
              </a:spcAft>
              <a:buClr>
                <a:schemeClr val="dk2"/>
              </a:buClr>
              <a:buSzPts val="1800"/>
              <a:buFont typeface="Arial"/>
              <a:buChar char="●"/>
            </a:pPr>
            <a:r>
              <a:rPr lang="en"/>
              <a:t>Use of </a:t>
            </a:r>
            <a:r>
              <a:rPr lang="en" u="sng"/>
              <a:t>Design Documents</a:t>
            </a:r>
            <a:r>
              <a:rPr lang="en"/>
              <a:t> will facilitate updates and insertions.</a:t>
            </a:r>
            <a:endParaRPr/>
          </a:p>
          <a:p>
            <a:pPr indent="-317500" lvl="1" marL="914400" rtl="0" algn="l">
              <a:spcBef>
                <a:spcPts val="0"/>
              </a:spcBef>
              <a:spcAft>
                <a:spcPts val="0"/>
              </a:spcAft>
              <a:buSzPts val="1400"/>
              <a:buChar char="○"/>
            </a:pPr>
            <a:r>
              <a:rPr b="1" lang="en"/>
              <a:t>Javascript files</a:t>
            </a:r>
            <a:r>
              <a:rPr lang="en"/>
              <a:t> inserted at a table level.</a:t>
            </a:r>
            <a:endParaRPr/>
          </a:p>
          <a:p>
            <a:pPr indent="-317500" lvl="0" marL="457200" marR="0" rtl="0" algn="l">
              <a:lnSpc>
                <a:spcPct val="115000"/>
              </a:lnSpc>
              <a:spcBef>
                <a:spcPts val="0"/>
              </a:spcBef>
              <a:spcAft>
                <a:spcPts val="0"/>
              </a:spcAft>
              <a:buClr>
                <a:schemeClr val="dk2"/>
              </a:buClr>
              <a:buSzPts val="1400"/>
              <a:buFont typeface="Arial"/>
              <a:buChar char="●"/>
            </a:pPr>
            <a:r>
              <a:rPr lang="en"/>
              <a:t>Allows for the </a:t>
            </a:r>
            <a:r>
              <a:rPr lang="en"/>
              <a:t>automation</a:t>
            </a:r>
            <a:r>
              <a:rPr lang="en"/>
              <a:t> of relationship insertion. Such as:</a:t>
            </a:r>
            <a:endParaRPr/>
          </a:p>
          <a:p>
            <a:pPr indent="-317500" lvl="1" marL="914400" rtl="0" algn="l">
              <a:spcBef>
                <a:spcPts val="0"/>
              </a:spcBef>
              <a:spcAft>
                <a:spcPts val="0"/>
              </a:spcAft>
              <a:buSzPts val="1400"/>
              <a:buChar char="○"/>
            </a:pPr>
            <a:r>
              <a:rPr i="1" lang="en"/>
              <a:t>Insert Relationship</a:t>
            </a:r>
            <a:endParaRPr i="1"/>
          </a:p>
          <a:p>
            <a:pPr indent="-317500" lvl="1" marL="914400" rtl="0" algn="l">
              <a:spcBef>
                <a:spcPts val="0"/>
              </a:spcBef>
              <a:spcAft>
                <a:spcPts val="0"/>
              </a:spcAft>
              <a:buSzPts val="1400"/>
              <a:buChar char="○"/>
            </a:pPr>
            <a:r>
              <a:rPr i="1" lang="en"/>
              <a:t>Remove Relationship</a:t>
            </a:r>
            <a:endParaRPr i="1"/>
          </a:p>
          <a:p>
            <a:pPr indent="-317500" lvl="1" marL="914400" rtl="0" algn="l">
              <a:spcBef>
                <a:spcPts val="0"/>
              </a:spcBef>
              <a:spcAft>
                <a:spcPts val="0"/>
              </a:spcAft>
              <a:buSzPts val="1400"/>
              <a:buChar char="○"/>
            </a:pPr>
            <a:r>
              <a:rPr i="1" lang="en"/>
              <a:t>Insert Document</a:t>
            </a:r>
            <a:endParaRPr i="1"/>
          </a:p>
          <a:p>
            <a:pPr indent="-317500" lvl="1" marL="914400" rtl="0" algn="l">
              <a:spcBef>
                <a:spcPts val="0"/>
              </a:spcBef>
              <a:spcAft>
                <a:spcPts val="0"/>
              </a:spcAft>
              <a:buSzPts val="1400"/>
              <a:buChar char="○"/>
            </a:pPr>
            <a:r>
              <a:rPr i="1" lang="en"/>
              <a:t>Remove Document</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Summary</a:t>
            </a:r>
            <a:endParaRPr/>
          </a:p>
        </p:txBody>
      </p:sp>
      <p:graphicFrame>
        <p:nvGraphicFramePr>
          <p:cNvPr id="255" name="Google Shape;255;p40"/>
          <p:cNvGraphicFramePr/>
          <p:nvPr/>
        </p:nvGraphicFramePr>
        <p:xfrm>
          <a:off x="-12" y="1641500"/>
          <a:ext cx="3000000" cy="3000000"/>
        </p:xfrm>
        <a:graphic>
          <a:graphicData uri="http://schemas.openxmlformats.org/drawingml/2006/table">
            <a:tbl>
              <a:tblPr>
                <a:noFill/>
                <a:tableStyleId>{B7774978-1A8B-4076-B5EB-6ABDE4720292}</a:tableStyleId>
              </a:tblPr>
              <a:tblGrid>
                <a:gridCol w="1209675"/>
                <a:gridCol w="1171575"/>
                <a:gridCol w="1171575"/>
                <a:gridCol w="1171575"/>
                <a:gridCol w="1095375"/>
                <a:gridCol w="1162050"/>
                <a:gridCol w="1066800"/>
                <a:gridCol w="1104900"/>
              </a:tblGrid>
              <a:tr h="884725">
                <a:tc>
                  <a:txBody>
                    <a:bodyPr>
                      <a:noAutofit/>
                    </a:bodyPr>
                    <a:lstStyle/>
                    <a:p>
                      <a:pPr indent="0" lvl="0" marL="0" rtl="0" algn="ctr">
                        <a:lnSpc>
                          <a:spcPct val="115000"/>
                        </a:lnSpc>
                        <a:spcBef>
                          <a:spcPts val="0"/>
                        </a:spcBef>
                        <a:spcAft>
                          <a:spcPts val="0"/>
                        </a:spcAft>
                        <a:buNone/>
                      </a:pPr>
                      <a:r>
                        <a:rPr b="1" lang="en" sz="1000"/>
                        <a:t>System Name</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Data Model</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Key Use Cases</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Key Architectural Decisions</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Query Model</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Indices</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Xacts &amp; CC</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Scalability &amp; Replication</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84725">
                <a:tc>
                  <a:txBody>
                    <a:bodyPr>
                      <a:noAutofit/>
                    </a:bodyPr>
                    <a:lstStyle/>
                    <a:p>
                      <a:pPr indent="0" lvl="0" marL="0" rtl="0" algn="ctr">
                        <a:lnSpc>
                          <a:spcPct val="115000"/>
                        </a:lnSpc>
                        <a:spcBef>
                          <a:spcPts val="0"/>
                        </a:spcBef>
                        <a:spcAft>
                          <a:spcPts val="0"/>
                        </a:spcAft>
                        <a:buNone/>
                      </a:pPr>
                      <a:r>
                        <a:rPr i="1" lang="en" sz="1000"/>
                        <a:t>Couch DB</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Document</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Document </a:t>
                      </a:r>
                      <a:r>
                        <a:rPr i="1" lang="en" sz="1000"/>
                        <a:t>Storage</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Double </a:t>
                      </a:r>
                      <a:r>
                        <a:rPr i="1" lang="en" sz="1000"/>
                        <a:t>relationship</a:t>
                      </a:r>
                      <a:r>
                        <a:rPr i="1" lang="en" sz="1000"/>
                        <a:t> dependency, single pro</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Map-Reduce, String Parsing</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index views</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1600"/>
                        </a:spcAft>
                        <a:buNone/>
                      </a:pPr>
                      <a:r>
                        <a:rPr lang="en" sz="1000">
                          <a:solidFill>
                            <a:schemeClr val="dk1"/>
                          </a:solidFill>
                        </a:rPr>
                        <a:t>Multi-Version Concurrency Control, no transaction support</a:t>
                      </a:r>
                      <a:endParaRPr sz="1000">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i="1" lang="en" sz="1000"/>
                        <a:t>System Handled Sharding &amp;</a:t>
                      </a:r>
                      <a:endParaRPr i="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61" name="Google Shape;261;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Demo: </a:t>
            </a:r>
            <a:r>
              <a:rPr lang="en" u="sng">
                <a:solidFill>
                  <a:schemeClr val="hlink"/>
                </a:solidFill>
                <a:hlinkClick r:id="rId3"/>
              </a:rPr>
              <a:t>http://35.233.222.210:5984/_utils/#login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Architectural</a:t>
            </a:r>
            <a:r>
              <a:rPr lang="en"/>
              <a:t> Decisions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B -Tree Based</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Self </a:t>
            </a:r>
            <a:r>
              <a:rPr lang="en" sz="1000">
                <a:solidFill>
                  <a:schemeClr val="dk1"/>
                </a:solidFill>
                <a:highlight>
                  <a:srgbClr val="FFFFFF"/>
                </a:highlight>
              </a:rPr>
              <a:t>Balances</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logarithmic performance (insertions,searches, and deletions) and self balances</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 Incremental </a:t>
            </a:r>
            <a:r>
              <a:rPr lang="en" sz="1000">
                <a:solidFill>
                  <a:schemeClr val="dk1"/>
                </a:solidFill>
                <a:highlight>
                  <a:srgbClr val="FFFFFF"/>
                </a:highlight>
              </a:rPr>
              <a:t>replication</a:t>
            </a:r>
            <a:r>
              <a:rPr lang="en" sz="1000">
                <a:solidFill>
                  <a:schemeClr val="dk1"/>
                </a:solidFill>
                <a:highlight>
                  <a:srgbClr val="FFFFFF"/>
                </a:highlight>
              </a:rPr>
              <a:t> between clusters with automatic conflict resolution</a:t>
            </a:r>
            <a:endParaRPr/>
          </a:p>
        </p:txBody>
      </p:sp>
      <p:pic>
        <p:nvPicPr>
          <p:cNvPr id="69" name="Google Shape;69;p15"/>
          <p:cNvPicPr preferRelativeResize="0"/>
          <p:nvPr/>
        </p:nvPicPr>
        <p:blipFill>
          <a:blip r:embed="rId3">
            <a:alphaModFix/>
          </a:blip>
          <a:stretch>
            <a:fillRect/>
          </a:stretch>
        </p:blipFill>
        <p:spPr>
          <a:xfrm>
            <a:off x="2733575" y="2691400"/>
            <a:ext cx="6219825" cy="2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Model</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Json query syntax -&gt; sends to api endpoint using an http request as a POST command </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 Body must contain selector field to select some documents. </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API allows </a:t>
            </a:r>
            <a:r>
              <a:rPr lang="en" sz="1000">
                <a:solidFill>
                  <a:schemeClr val="dk1"/>
                </a:solidFill>
                <a:highlight>
                  <a:srgbClr val="FFFFFF"/>
                </a:highlight>
              </a:rPr>
              <a:t>skipping</a:t>
            </a:r>
            <a:r>
              <a:rPr lang="en" sz="1000">
                <a:solidFill>
                  <a:schemeClr val="dk1"/>
                </a:solidFill>
                <a:highlight>
                  <a:srgbClr val="FFFFFF"/>
                </a:highlight>
              </a:rPr>
              <a:t> first n results or limit the number of results returned. </a:t>
            </a:r>
            <a:br>
              <a:rPr lang="en" sz="1000">
                <a:solidFill>
                  <a:schemeClr val="dk1"/>
                </a:solidFill>
                <a:highlight>
                  <a:srgbClr val="FFFFFF"/>
                </a:highlight>
              </a:rPr>
            </a:br>
            <a:endParaRPr sz="1000">
              <a:solidFill>
                <a:schemeClr val="dk1"/>
              </a:solidFill>
              <a:highlight>
                <a:srgbClr val="FFFFFF"/>
              </a:highlight>
            </a:endParaRPr>
          </a:p>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Supports paging for bookmarks.</a:t>
            </a:r>
            <a:endParaRPr/>
          </a:p>
        </p:txBody>
      </p:sp>
      <p:pic>
        <p:nvPicPr>
          <p:cNvPr id="76" name="Google Shape;76;p16"/>
          <p:cNvPicPr preferRelativeResize="0"/>
          <p:nvPr/>
        </p:nvPicPr>
        <p:blipFill>
          <a:blip r:embed="rId3">
            <a:alphaModFix/>
          </a:blip>
          <a:stretch>
            <a:fillRect/>
          </a:stretch>
        </p:blipFill>
        <p:spPr>
          <a:xfrm>
            <a:off x="5874350" y="242375"/>
            <a:ext cx="2857500" cy="1600200"/>
          </a:xfrm>
          <a:prstGeom prst="rect">
            <a:avLst/>
          </a:prstGeom>
          <a:noFill/>
          <a:ln>
            <a:noFill/>
          </a:ln>
        </p:spPr>
      </p:pic>
      <p:pic>
        <p:nvPicPr>
          <p:cNvPr descr="Image result for system architecture couch db" id="77" name="Google Shape;77;p16"/>
          <p:cNvPicPr preferRelativeResize="0"/>
          <p:nvPr/>
        </p:nvPicPr>
        <p:blipFill>
          <a:blip r:embed="rId4">
            <a:alphaModFix/>
          </a:blip>
          <a:stretch>
            <a:fillRect/>
          </a:stretch>
        </p:blipFill>
        <p:spPr>
          <a:xfrm>
            <a:off x="5610550" y="2351125"/>
            <a:ext cx="3121300" cy="227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69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Indices</a:t>
            </a:r>
            <a:endParaRPr/>
          </a:p>
        </p:txBody>
      </p:sp>
      <p:sp>
        <p:nvSpPr>
          <p:cNvPr id="83" name="Google Shape;83;p17"/>
          <p:cNvSpPr txBox="1"/>
          <p:nvPr>
            <p:ph idx="1" type="body"/>
          </p:nvPr>
        </p:nvSpPr>
        <p:spPr>
          <a:xfrm>
            <a:off x="359975" y="7939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The stored data is structured using views.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In CouchDB, each view is constructed by a </a:t>
            </a:r>
            <a:r>
              <a:rPr b="1" lang="en" sz="1400">
                <a:solidFill>
                  <a:schemeClr val="dk1"/>
                </a:solidFill>
              </a:rPr>
              <a:t>JavaScript function</a:t>
            </a:r>
            <a:r>
              <a:rPr lang="en" sz="1400">
                <a:solidFill>
                  <a:schemeClr val="dk1"/>
                </a:solidFill>
              </a:rPr>
              <a:t> that acts as the Map half of a map/reduce operation.</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The function takes a document and transforms it into a single value that it returns.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CouchDB can index views and keep those indexes updated as documents are added, removed, or updated.</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rgbClr val="000000"/>
                </a:solidFill>
              </a:rPr>
              <a:t>Suggested </a:t>
            </a:r>
            <a:r>
              <a:rPr lang="en" sz="1400">
                <a:solidFill>
                  <a:srgbClr val="000000"/>
                </a:solidFill>
              </a:rPr>
              <a:t>Indices</a:t>
            </a:r>
            <a:r>
              <a:rPr lang="en" sz="1400">
                <a:solidFill>
                  <a:srgbClr val="000000"/>
                </a:solidFill>
              </a:rPr>
              <a:t>:</a:t>
            </a:r>
            <a:endParaRPr sz="1400">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_id </a:t>
            </a:r>
            <a:r>
              <a:rPr lang="en">
                <a:solidFill>
                  <a:srgbClr val="000000"/>
                </a:solidFill>
              </a:rPr>
              <a:t>→ “name”</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_id </a:t>
            </a:r>
            <a:r>
              <a:rPr lang="en">
                <a:solidFill>
                  <a:srgbClr val="000000"/>
                </a:solidFill>
              </a:rPr>
              <a:t>→ “relationships*”</a:t>
            </a:r>
            <a:endParaRPr>
              <a:solidFill>
                <a:srgbClr val="000000"/>
              </a:solidFill>
            </a:endParaRPr>
          </a:p>
          <a:p>
            <a:pPr indent="-317500" lvl="0" marL="457200" rtl="0" algn="l">
              <a:spcBef>
                <a:spcPts val="0"/>
              </a:spcBef>
              <a:spcAft>
                <a:spcPts val="0"/>
              </a:spcAft>
              <a:buSzPts val="1400"/>
              <a:buChar char="●"/>
            </a:pPr>
            <a:r>
              <a:rPr lang="en" sz="1400">
                <a:solidFill>
                  <a:schemeClr val="dk1"/>
                </a:solidFill>
              </a:rPr>
              <a:t>Further reading: </a:t>
            </a:r>
            <a:br>
              <a:rPr lang="en" sz="1400">
                <a:solidFill>
                  <a:schemeClr val="dk1"/>
                </a:solidFill>
              </a:rPr>
            </a:br>
            <a:r>
              <a:rPr lang="en" sz="1400">
                <a:solidFill>
                  <a:schemeClr val="dk1"/>
                </a:solidFill>
              </a:rPr>
              <a:t>    </a:t>
            </a:r>
            <a:r>
              <a:rPr lang="en" sz="1400" u="sng">
                <a:solidFill>
                  <a:schemeClr val="accent5"/>
                </a:solidFill>
                <a:hlinkClick r:id="rId3"/>
              </a:rPr>
              <a:t>http://guide.couchdb.org/draft/views.html</a:t>
            </a:r>
            <a:endParaRPr sz="1000"/>
          </a:p>
        </p:txBody>
      </p:sp>
      <p:pic>
        <p:nvPicPr>
          <p:cNvPr id="84" name="Google Shape;84;p17"/>
          <p:cNvPicPr preferRelativeResize="0"/>
          <p:nvPr/>
        </p:nvPicPr>
        <p:blipFill>
          <a:blip r:embed="rId4">
            <a:alphaModFix/>
          </a:blip>
          <a:stretch>
            <a:fillRect/>
          </a:stretch>
        </p:blipFill>
        <p:spPr>
          <a:xfrm>
            <a:off x="5031075" y="2653625"/>
            <a:ext cx="4112925" cy="248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 and Concurrency Control</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Multi-Version Concurrency Control that allows </a:t>
            </a:r>
            <a:r>
              <a:rPr lang="en" sz="1000">
                <a:solidFill>
                  <a:schemeClr val="dk1"/>
                </a:solidFill>
              </a:rPr>
              <a:t>concurrent</a:t>
            </a:r>
            <a:r>
              <a:rPr lang="en" sz="1000">
                <a:solidFill>
                  <a:schemeClr val="dk1"/>
                </a:solidFill>
              </a:rPr>
              <a:t> reading of data. </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If we didn't have a </a:t>
            </a:r>
            <a:r>
              <a:rPr lang="en" sz="1000">
                <a:solidFill>
                  <a:schemeClr val="dk1"/>
                </a:solidFill>
              </a:rPr>
              <a:t>current</a:t>
            </a:r>
            <a:r>
              <a:rPr lang="en" sz="1000">
                <a:solidFill>
                  <a:schemeClr val="dk1"/>
                </a:solidFill>
              </a:rPr>
              <a:t> </a:t>
            </a:r>
            <a:r>
              <a:rPr lang="en" sz="1000">
                <a:solidFill>
                  <a:schemeClr val="dk1"/>
                </a:solidFill>
              </a:rPr>
              <a:t>control method</a:t>
            </a:r>
            <a:r>
              <a:rPr lang="en" sz="1000">
                <a:solidFill>
                  <a:schemeClr val="dk1"/>
                </a:solidFill>
              </a:rPr>
              <a:t>, then we could see incomplete writes of data or data that is not consistent. </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When An MVCC system like CouchDB must work on some data that is stored, the previous version of the data is retained, and a new version is created.</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We do not deal with locks like relational databases use, but this is typical for NoSQL distributed systems. Gives us an advantage to use more resources during larger loads on the </a:t>
            </a:r>
            <a:r>
              <a:rPr lang="en" sz="1000">
                <a:solidFill>
                  <a:schemeClr val="dk1"/>
                </a:solidFill>
              </a:rPr>
              <a:t>database</a:t>
            </a:r>
            <a:r>
              <a:rPr lang="en" sz="1000">
                <a:solidFill>
                  <a:schemeClr val="dk1"/>
                </a:solidFill>
              </a:rPr>
              <a:t> and allows it to run very fast.</a:t>
            </a:r>
            <a:endParaRPr/>
          </a:p>
        </p:txBody>
      </p:sp>
      <p:pic>
        <p:nvPicPr>
          <p:cNvPr descr="Image result for multi version concurrency control example" id="91" name="Google Shape;91;p18"/>
          <p:cNvPicPr preferRelativeResize="0"/>
          <p:nvPr/>
        </p:nvPicPr>
        <p:blipFill>
          <a:blip r:embed="rId3">
            <a:alphaModFix/>
          </a:blip>
          <a:stretch>
            <a:fillRect/>
          </a:stretch>
        </p:blipFill>
        <p:spPr>
          <a:xfrm>
            <a:off x="6851100" y="2888075"/>
            <a:ext cx="1981200" cy="17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 and Replication</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System supports replication</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both database replication and shard replication </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Automatic</a:t>
            </a:r>
            <a:r>
              <a:rPr lang="en" sz="1000">
                <a:solidFill>
                  <a:schemeClr val="dk1"/>
                </a:solidFill>
              </a:rPr>
              <a:t> replication is configured automatically as a system preference </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 Database replication can be achieved through the schedulering replicator.</a:t>
            </a:r>
            <a:endParaRPr/>
          </a:p>
        </p:txBody>
      </p:sp>
      <p:pic>
        <p:nvPicPr>
          <p:cNvPr descr="Image result for google cloud platform scalability" id="98" name="Google Shape;98;p19"/>
          <p:cNvPicPr preferRelativeResize="0"/>
          <p:nvPr/>
        </p:nvPicPr>
        <p:blipFill>
          <a:blip r:embed="rId3">
            <a:alphaModFix/>
          </a:blip>
          <a:stretch>
            <a:fillRect/>
          </a:stretch>
        </p:blipFill>
        <p:spPr>
          <a:xfrm>
            <a:off x="5984325" y="247350"/>
            <a:ext cx="2847975" cy="1600200"/>
          </a:xfrm>
          <a:prstGeom prst="rect">
            <a:avLst/>
          </a:prstGeom>
          <a:noFill/>
          <a:ln>
            <a:noFill/>
          </a:ln>
        </p:spPr>
      </p:pic>
      <p:pic>
        <p:nvPicPr>
          <p:cNvPr descr="Image result for google cloud platform scalability" id="99" name="Google Shape;99;p19"/>
          <p:cNvPicPr preferRelativeResize="0"/>
          <p:nvPr/>
        </p:nvPicPr>
        <p:blipFill>
          <a:blip r:embed="rId4">
            <a:alphaModFix/>
          </a:blip>
          <a:stretch>
            <a:fillRect/>
          </a:stretch>
        </p:blipFill>
        <p:spPr>
          <a:xfrm>
            <a:off x="5512100" y="2685725"/>
            <a:ext cx="3631901" cy="224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approach uses only two distinct document structures</a:t>
            </a:r>
            <a:endParaRPr/>
          </a:p>
          <a:p>
            <a:pPr indent="-317500" lvl="1" marL="914400" rtl="0" algn="l">
              <a:spcBef>
                <a:spcPts val="0"/>
              </a:spcBef>
              <a:spcAft>
                <a:spcPts val="0"/>
              </a:spcAft>
              <a:buSzPts val="1400"/>
              <a:buChar char="○"/>
            </a:pPr>
            <a:r>
              <a:rPr b="1" lang="en" u="sng"/>
              <a:t>Publication</a:t>
            </a:r>
            <a:endParaRPr b="1" u="sng"/>
          </a:p>
          <a:p>
            <a:pPr indent="-317500" lvl="2" marL="1371600" rtl="0" algn="l">
              <a:spcBef>
                <a:spcPts val="0"/>
              </a:spcBef>
              <a:spcAft>
                <a:spcPts val="0"/>
              </a:spcAft>
              <a:buSzPts val="1400"/>
              <a:buChar char="■"/>
            </a:pPr>
            <a:r>
              <a:rPr b="1" i="1" lang="en" u="sng"/>
              <a:t>Type</a:t>
            </a:r>
            <a:endParaRPr b="1" i="1"/>
          </a:p>
          <a:p>
            <a:pPr indent="-317500" lvl="2" marL="1371600" rtl="0" algn="l">
              <a:spcBef>
                <a:spcPts val="0"/>
              </a:spcBef>
              <a:spcAft>
                <a:spcPts val="0"/>
              </a:spcAft>
              <a:buSzPts val="1400"/>
              <a:buChar char="■"/>
            </a:pPr>
            <a:r>
              <a:rPr b="1" i="1" lang="en" u="sng"/>
              <a:t>Data</a:t>
            </a:r>
            <a:endParaRPr b="1" i="1" u="sng"/>
          </a:p>
          <a:p>
            <a:pPr indent="-317500" lvl="1" marL="914400" rtl="0" algn="l">
              <a:spcBef>
                <a:spcPts val="0"/>
              </a:spcBef>
              <a:spcAft>
                <a:spcPts val="0"/>
              </a:spcAft>
              <a:buSzPts val="1400"/>
              <a:buChar char="○"/>
            </a:pPr>
            <a:r>
              <a:rPr b="1" lang="en" u="sng"/>
              <a:t>Person</a:t>
            </a:r>
            <a:endParaRPr b="1" i="1"/>
          </a:p>
          <a:p>
            <a:pPr indent="-342900" lvl="0" marL="457200" rtl="0" algn="l">
              <a:spcBef>
                <a:spcPts val="0"/>
              </a:spcBef>
              <a:spcAft>
                <a:spcPts val="0"/>
              </a:spcAft>
              <a:buSzPts val="1800"/>
              <a:buChar char="●"/>
            </a:pPr>
            <a:r>
              <a:rPr lang="en"/>
              <a:t>Double Connections</a:t>
            </a:r>
            <a:endParaRPr/>
          </a:p>
          <a:p>
            <a:pPr indent="-317500" lvl="1" marL="914400" rtl="0" algn="l">
              <a:spcBef>
                <a:spcPts val="0"/>
              </a:spcBef>
              <a:spcAft>
                <a:spcPts val="0"/>
              </a:spcAft>
              <a:buSzPts val="1400"/>
              <a:buChar char="○"/>
            </a:pPr>
            <a:r>
              <a:rPr lang="en"/>
              <a:t>Publications point to Persons and Persons will point to Publications. </a:t>
            </a:r>
            <a:endParaRPr/>
          </a:p>
          <a:p>
            <a:pPr indent="-317500" lvl="1" marL="914400" rtl="0" algn="l">
              <a:spcBef>
                <a:spcPts val="0"/>
              </a:spcBef>
              <a:spcAft>
                <a:spcPts val="0"/>
              </a:spcAft>
              <a:buSzPts val="1400"/>
              <a:buChar char="○"/>
            </a:pPr>
            <a:r>
              <a:rPr lang="en"/>
              <a:t>The simplified structure allows for simplified query algorithms.</a:t>
            </a:r>
            <a:endParaRPr/>
          </a:p>
          <a:p>
            <a:pPr indent="-317500" lvl="1" marL="914400" rtl="0" algn="l">
              <a:spcBef>
                <a:spcPts val="0"/>
              </a:spcBef>
              <a:spcAft>
                <a:spcPts val="0"/>
              </a:spcAft>
              <a:buSzPts val="1400"/>
              <a:buChar char="○"/>
            </a:pPr>
            <a:r>
              <a:rPr lang="en"/>
              <a:t>However it will require additional </a:t>
            </a:r>
            <a:r>
              <a:rPr lang="en"/>
              <a:t>maintenance</a:t>
            </a:r>
            <a:r>
              <a:rPr lang="en"/>
              <a:t> on insertion and updates.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1" name="Google Shape;111;p21"/>
          <p:cNvSpPr/>
          <p:nvPr/>
        </p:nvSpPr>
        <p:spPr>
          <a:xfrm>
            <a:off x="5555575" y="1334000"/>
            <a:ext cx="3047700" cy="3184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600" u="sng"/>
          </a:p>
          <a:p>
            <a:pPr indent="0" lvl="0" marL="0" rtl="0" algn="l">
              <a:spcBef>
                <a:spcPts val="0"/>
              </a:spcBef>
              <a:spcAft>
                <a:spcPts val="0"/>
              </a:spcAft>
              <a:buNone/>
            </a:pPr>
            <a:r>
              <a:rPr b="1" lang="en" sz="1600" u="sng"/>
              <a:t>Person</a:t>
            </a:r>
            <a:r>
              <a:rPr lang="en" sz="1600"/>
              <a:t>: </a:t>
            </a:r>
            <a:endParaRPr sz="1600"/>
          </a:p>
          <a:p>
            <a:pPr indent="0" lvl="0" marL="0" rtl="0" algn="l">
              <a:spcBef>
                <a:spcPts val="0"/>
              </a:spcBef>
              <a:spcAft>
                <a:spcPts val="0"/>
              </a:spcAft>
              <a:buNone/>
            </a:pPr>
            <a:r>
              <a:rPr lang="en" sz="1200"/>
              <a:t>‘_id’</a:t>
            </a:r>
            <a:r>
              <a:rPr lang="en" sz="1200"/>
              <a:t> = </a:t>
            </a:r>
            <a:r>
              <a:rPr b="1" lang="en" sz="1200"/>
              <a:t>unique integer</a:t>
            </a:r>
            <a:endParaRPr b="1" sz="1200"/>
          </a:p>
          <a:p>
            <a:pPr indent="0" lvl="0" marL="0" rtl="0" algn="l">
              <a:spcBef>
                <a:spcPts val="0"/>
              </a:spcBef>
              <a:spcAft>
                <a:spcPts val="0"/>
              </a:spcAft>
              <a:buNone/>
            </a:pPr>
            <a:r>
              <a:rPr lang="en" sz="1200" u="sng"/>
              <a:t>Name</a:t>
            </a:r>
            <a:r>
              <a:rPr lang="en" sz="1200"/>
              <a:t>: </a:t>
            </a:r>
            <a:r>
              <a:rPr i="1" lang="en" sz="1200"/>
              <a:t>string</a:t>
            </a:r>
            <a:endParaRPr i="1" sz="1200"/>
          </a:p>
          <a:p>
            <a:pPr indent="0" lvl="0" marL="0" rtl="0" algn="l">
              <a:spcBef>
                <a:spcPts val="0"/>
              </a:spcBef>
              <a:spcAft>
                <a:spcPts val="0"/>
              </a:spcAft>
              <a:buNone/>
            </a:pPr>
            <a:r>
              <a:rPr lang="en" sz="1200" u="sng"/>
              <a:t>Type: </a:t>
            </a:r>
            <a:r>
              <a:rPr i="1" lang="en" sz="1200"/>
              <a:t>string = </a:t>
            </a:r>
            <a:r>
              <a:rPr b="1" lang="en" sz="1200"/>
              <a:t>“person”</a:t>
            </a:r>
            <a:endParaRPr b="1" sz="1200"/>
          </a:p>
          <a:p>
            <a:pPr indent="0" lvl="0" marL="0" rtl="0" algn="l">
              <a:spcBef>
                <a:spcPts val="0"/>
              </a:spcBef>
              <a:spcAft>
                <a:spcPts val="0"/>
              </a:spcAft>
              <a:buNone/>
            </a:pPr>
            <a:r>
              <a:rPr lang="en" sz="1200" u="sng"/>
              <a:t>Works written</a:t>
            </a:r>
            <a:r>
              <a:rPr lang="en" sz="1200"/>
              <a:t>: </a:t>
            </a:r>
            <a:r>
              <a:rPr b="1" lang="en" sz="1200"/>
              <a:t>string array</a:t>
            </a:r>
            <a:endParaRPr b="1" sz="1200"/>
          </a:p>
          <a:p>
            <a:pPr indent="0" lvl="0" marL="0" rtl="0" algn="l">
              <a:spcBef>
                <a:spcPts val="0"/>
              </a:spcBef>
              <a:spcAft>
                <a:spcPts val="0"/>
              </a:spcAft>
              <a:buNone/>
            </a:pPr>
            <a:r>
              <a:rPr lang="en" sz="1200" u="sng"/>
              <a:t>Works Edited</a:t>
            </a:r>
            <a:r>
              <a:rPr lang="en" sz="1200"/>
              <a:t>: </a:t>
            </a:r>
            <a:r>
              <a:rPr b="1" lang="en" sz="1200"/>
              <a:t>string array</a:t>
            </a:r>
            <a:endParaRPr b="1" sz="1200"/>
          </a:p>
          <a:p>
            <a:pPr indent="0" lvl="0" marL="0" rtl="0" algn="l">
              <a:spcBef>
                <a:spcPts val="0"/>
              </a:spcBef>
              <a:spcAft>
                <a:spcPts val="0"/>
              </a:spcAft>
              <a:buNone/>
            </a:pPr>
            <a:r>
              <a:t/>
            </a:r>
            <a:endParaRPr sz="800"/>
          </a:p>
        </p:txBody>
      </p:sp>
      <p:sp>
        <p:nvSpPr>
          <p:cNvPr id="112" name="Google Shape;112;p21"/>
          <p:cNvSpPr/>
          <p:nvPr/>
        </p:nvSpPr>
        <p:spPr>
          <a:xfrm>
            <a:off x="311700" y="1334000"/>
            <a:ext cx="4260300" cy="3184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dk1"/>
                </a:solidFill>
              </a:rPr>
              <a:t>Publication</a:t>
            </a:r>
            <a:r>
              <a:rPr lang="en" sz="1600">
                <a:solidFill>
                  <a:schemeClr val="dk1"/>
                </a:solidFill>
              </a:rPr>
              <a:t>: </a:t>
            </a:r>
            <a:endParaRPr sz="16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rPr>
              <a:t>_id’ = unique </a:t>
            </a:r>
            <a:r>
              <a:rPr b="1" lang="en" sz="1200">
                <a:solidFill>
                  <a:schemeClr val="dk1"/>
                </a:solidFill>
              </a:rPr>
              <a:t>string</a:t>
            </a:r>
            <a:endParaRPr sz="1200">
              <a:solidFill>
                <a:schemeClr val="dk1"/>
              </a:solidFill>
            </a:endParaRPr>
          </a:p>
          <a:p>
            <a:pPr indent="0" lvl="0" marL="0" rtl="0" algn="l">
              <a:spcBef>
                <a:spcPts val="0"/>
              </a:spcBef>
              <a:spcAft>
                <a:spcPts val="0"/>
              </a:spcAft>
              <a:buNone/>
            </a:pPr>
            <a:r>
              <a:rPr lang="en" sz="1200">
                <a:solidFill>
                  <a:schemeClr val="dk1"/>
                </a:solidFill>
              </a:rPr>
              <a:t>Type: </a:t>
            </a:r>
            <a:r>
              <a:rPr b="1" lang="en" sz="1200">
                <a:solidFill>
                  <a:schemeClr val="dk1"/>
                </a:solidFill>
              </a:rPr>
              <a:t>s</a:t>
            </a:r>
            <a:r>
              <a:rPr b="1" lang="en" sz="1200">
                <a:solidFill>
                  <a:schemeClr val="dk1"/>
                </a:solidFill>
              </a:rPr>
              <a:t>tring</a:t>
            </a:r>
            <a:endParaRPr i="1" sz="1200">
              <a:solidFill>
                <a:schemeClr val="dk1"/>
              </a:solidFill>
            </a:endParaRPr>
          </a:p>
          <a:p>
            <a:pPr indent="0" lvl="0" marL="0" rtl="0" algn="l">
              <a:spcBef>
                <a:spcPts val="0"/>
              </a:spcBef>
              <a:spcAft>
                <a:spcPts val="0"/>
              </a:spcAft>
              <a:buNone/>
            </a:pPr>
            <a:r>
              <a:rPr lang="en" sz="1200">
                <a:solidFill>
                  <a:schemeClr val="dk1"/>
                </a:solidFill>
              </a:rPr>
              <a:t>Authors: </a:t>
            </a:r>
            <a:r>
              <a:rPr b="1" lang="en" sz="1200">
                <a:solidFill>
                  <a:schemeClr val="dk1"/>
                </a:solidFill>
              </a:rPr>
              <a:t>string a</a:t>
            </a:r>
            <a:r>
              <a:rPr b="1" lang="en" sz="1200">
                <a:solidFill>
                  <a:schemeClr val="dk1"/>
                </a:solidFill>
              </a:rPr>
              <a:t>rray</a:t>
            </a:r>
            <a:endParaRPr b="1" sz="1200">
              <a:solidFill>
                <a:schemeClr val="dk1"/>
              </a:solidFill>
            </a:endParaRPr>
          </a:p>
          <a:p>
            <a:pPr indent="0" lvl="0" marL="0" rtl="0" algn="l">
              <a:spcBef>
                <a:spcPts val="0"/>
              </a:spcBef>
              <a:spcAft>
                <a:spcPts val="0"/>
              </a:spcAft>
              <a:buNone/>
            </a:pPr>
            <a:r>
              <a:rPr lang="en" sz="1200">
                <a:solidFill>
                  <a:schemeClr val="dk1"/>
                </a:solidFill>
              </a:rPr>
              <a:t>Editors: string array</a:t>
            </a:r>
            <a:endParaRPr sz="1200">
              <a:solidFill>
                <a:schemeClr val="dk1"/>
              </a:solidFill>
            </a:endParaRPr>
          </a:p>
          <a:p>
            <a:pPr indent="0" lvl="0" marL="0" rtl="0" algn="l">
              <a:spcBef>
                <a:spcPts val="0"/>
              </a:spcBef>
              <a:spcAft>
                <a:spcPts val="0"/>
              </a:spcAft>
              <a:buNone/>
            </a:pPr>
            <a:r>
              <a:t/>
            </a:r>
            <a:endParaRPr/>
          </a:p>
        </p:txBody>
      </p:sp>
      <p:sp>
        <p:nvSpPr>
          <p:cNvPr id="113" name="Google Shape;113;p21"/>
          <p:cNvSpPr/>
          <p:nvPr/>
        </p:nvSpPr>
        <p:spPr>
          <a:xfrm>
            <a:off x="469650" y="2571750"/>
            <a:ext cx="3944400" cy="1815600"/>
          </a:xfrm>
          <a:prstGeom prst="roundRect">
            <a:avLst>
              <a:gd fmla="val 16667" name="adj"/>
            </a:avLst>
          </a:prstGeom>
          <a:solidFill>
            <a:srgbClr val="666666"/>
          </a:solidFill>
          <a:ln cap="flat" cmpd="sng" w="9525">
            <a:solidFill>
              <a:srgbClr val="FFFFFF"/>
            </a:solidFill>
            <a:prstDash val="solid"/>
            <a:round/>
            <a:headEnd len="sm" w="sm" type="none"/>
            <a:tailEnd len="sm" w="sm" type="none"/>
          </a:ln>
          <a:effectLst>
            <a:outerShdw blurRad="57150" rotWithShape="0" algn="bl" dir="5400000" dist="19050">
              <a:srgbClr val="000000">
                <a:alpha val="7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rPr>
              <a:t>Data (</a:t>
            </a:r>
            <a:r>
              <a:rPr i="1" lang="en">
                <a:solidFill>
                  <a:srgbClr val="F3F3F3"/>
                </a:solidFill>
              </a:rPr>
              <a:t>Varies</a:t>
            </a:r>
            <a:r>
              <a:rPr i="1" lang="en">
                <a:solidFill>
                  <a:srgbClr val="F3F3F3"/>
                </a:solidFill>
              </a:rPr>
              <a:t> depending on type</a:t>
            </a:r>
            <a:r>
              <a:rPr lang="en">
                <a:solidFill>
                  <a:srgbClr val="F3F3F3"/>
                </a:solidFill>
              </a:rPr>
              <a:t>)</a:t>
            </a:r>
            <a:endParaRPr>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Citations*: </a:t>
            </a:r>
            <a:r>
              <a:rPr b="1" lang="en" sz="800">
                <a:solidFill>
                  <a:srgbClr val="F3F3F3"/>
                </a:solidFill>
              </a:rPr>
              <a:t>Integer Array</a:t>
            </a:r>
            <a:endParaRPr b="1"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Works Cited By: </a:t>
            </a:r>
            <a:r>
              <a:rPr b="1" lang="en" sz="800">
                <a:solidFill>
                  <a:srgbClr val="F3F3F3"/>
                </a:solidFill>
              </a:rPr>
              <a:t>Integer Array</a:t>
            </a:r>
            <a:endParaRPr b="1"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Papers included*: </a:t>
            </a:r>
            <a:r>
              <a:rPr b="1" lang="en" sz="800">
                <a:solidFill>
                  <a:srgbClr val="F3F3F3"/>
                </a:solidFill>
              </a:rPr>
              <a:t>String Array</a:t>
            </a:r>
            <a:endParaRPr b="1"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year, title, url (if type == </a:t>
            </a:r>
            <a:r>
              <a:rPr b="1" lang="en" sz="800">
                <a:solidFill>
                  <a:srgbClr val="F3F3F3"/>
                </a:solidFill>
              </a:rPr>
              <a:t>www</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volume, year, title, conference, publisher, isbn, series (if type == </a:t>
            </a:r>
            <a:r>
              <a:rPr b="1" lang="en" sz="800">
                <a:solidFill>
                  <a:srgbClr val="F3F3F3"/>
                </a:solidFill>
              </a:rPr>
              <a:t>proceedings</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volume, year, title, publisher, isbn, series, collection_papers (if type == </a:t>
            </a:r>
            <a:r>
              <a:rPr b="1" lang="en" sz="800">
                <a:solidFill>
                  <a:srgbClr val="F3F3F3"/>
                </a:solidFill>
              </a:rPr>
              <a:t>book</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title, publisher (if type == </a:t>
            </a:r>
            <a:r>
              <a:rPr b="1" lang="en" sz="800">
                <a:solidFill>
                  <a:srgbClr val="F3F3F3"/>
                </a:solidFill>
              </a:rPr>
              <a:t>journal</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Title, in_collection, in_journal, in_proceedings (if type == </a:t>
            </a:r>
            <a:r>
              <a:rPr b="1" lang="en" sz="800">
                <a:solidFill>
                  <a:srgbClr val="F3F3F3"/>
                </a:solidFill>
              </a:rPr>
              <a:t>paper</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year, title, publisher, isbn, series, school (if type == </a:t>
            </a:r>
            <a:r>
              <a:rPr b="1" lang="en" sz="800">
                <a:solidFill>
                  <a:srgbClr val="F3F3F3"/>
                </a:solidFill>
              </a:rPr>
              <a:t>phdthesis</a:t>
            </a:r>
            <a:r>
              <a:rPr lang="en" sz="800">
                <a:solidFill>
                  <a:srgbClr val="F3F3F3"/>
                </a:solidFill>
              </a:rPr>
              <a:t>)</a:t>
            </a:r>
            <a:endParaRPr sz="800">
              <a:solidFill>
                <a:srgbClr val="F3F3F3"/>
              </a:solidFill>
            </a:endParaRPr>
          </a:p>
          <a:p>
            <a:pPr indent="-279400" lvl="0" marL="457200" rtl="0" algn="l">
              <a:spcBef>
                <a:spcPts val="0"/>
              </a:spcBef>
              <a:spcAft>
                <a:spcPts val="0"/>
              </a:spcAft>
              <a:buClr>
                <a:srgbClr val="F3F3F3"/>
              </a:buClr>
              <a:buSzPts val="800"/>
              <a:buChar char="●"/>
            </a:pPr>
            <a:r>
              <a:rPr lang="en" sz="800">
                <a:solidFill>
                  <a:srgbClr val="F3F3F3"/>
                </a:solidFill>
              </a:rPr>
              <a:t>year, title, school (if type == </a:t>
            </a:r>
            <a:r>
              <a:rPr b="1" lang="en" sz="800">
                <a:solidFill>
                  <a:srgbClr val="F3F3F3"/>
                </a:solidFill>
              </a:rPr>
              <a:t>msthesis</a:t>
            </a:r>
            <a:r>
              <a:rPr lang="en" sz="800">
                <a:solidFill>
                  <a:srgbClr val="F3F3F3"/>
                </a:solidFill>
              </a:rPr>
              <a:t>)</a:t>
            </a:r>
            <a:endParaRPr>
              <a:solidFill>
                <a:srgbClr val="F3F3F3"/>
              </a:solidFill>
            </a:endParaRPr>
          </a:p>
        </p:txBody>
      </p:sp>
      <p:cxnSp>
        <p:nvCxnSpPr>
          <p:cNvPr id="114" name="Google Shape;114;p21"/>
          <p:cNvCxnSpPr>
            <a:stCxn id="113" idx="3"/>
            <a:endCxn id="111" idx="1"/>
          </p:cNvCxnSpPr>
          <p:nvPr/>
        </p:nvCxnSpPr>
        <p:spPr>
          <a:xfrm flipH="1" rot="10800000">
            <a:off x="4414050" y="2926350"/>
            <a:ext cx="1141500" cy="5532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1"/>
          <p:cNvCxnSpPr>
            <a:endCxn id="112" idx="3"/>
          </p:cNvCxnSpPr>
          <p:nvPr/>
        </p:nvCxnSpPr>
        <p:spPr>
          <a:xfrm flipH="1">
            <a:off x="4572000" y="2597900"/>
            <a:ext cx="1151700" cy="3285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1"/>
          <p:cNvCxnSpPr>
            <a:endCxn id="112" idx="3"/>
          </p:cNvCxnSpPr>
          <p:nvPr/>
        </p:nvCxnSpPr>
        <p:spPr>
          <a:xfrm flipH="1">
            <a:off x="4572000" y="2765900"/>
            <a:ext cx="1201200" cy="16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