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1"/>
  </p:notesMasterIdLst>
  <p:sldIdLst>
    <p:sldId id="267" r:id="rId2"/>
    <p:sldId id="259" r:id="rId3"/>
    <p:sldId id="270" r:id="rId4"/>
    <p:sldId id="278" r:id="rId5"/>
    <p:sldId id="277" r:id="rId6"/>
    <p:sldId id="276" r:id="rId7"/>
    <p:sldId id="290" r:id="rId8"/>
    <p:sldId id="291" r:id="rId9"/>
    <p:sldId id="295" r:id="rId10"/>
    <p:sldId id="268" r:id="rId11"/>
    <p:sldId id="281" r:id="rId12"/>
    <p:sldId id="271" r:id="rId13"/>
    <p:sldId id="287" r:id="rId14"/>
    <p:sldId id="292" r:id="rId15"/>
    <p:sldId id="288" r:id="rId16"/>
    <p:sldId id="289" r:id="rId17"/>
    <p:sldId id="293" r:id="rId18"/>
    <p:sldId id="296" r:id="rId19"/>
    <p:sldId id="272" r:id="rId20"/>
    <p:sldId id="273" r:id="rId21"/>
    <p:sldId id="279" r:id="rId22"/>
    <p:sldId id="274" r:id="rId23"/>
    <p:sldId id="275" r:id="rId24"/>
    <p:sldId id="280" r:id="rId25"/>
    <p:sldId id="282" r:id="rId26"/>
    <p:sldId id="283" r:id="rId27"/>
    <p:sldId id="284" r:id="rId28"/>
    <p:sldId id="263" r:id="rId29"/>
    <p:sldId id="294" r:id="rId3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00"/>
    <a:srgbClr val="FF00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6" autoAdjust="0"/>
    <p:restoredTop sz="92513" autoAdjust="0"/>
  </p:normalViewPr>
  <p:slideViewPr>
    <p:cSldViewPr>
      <p:cViewPr varScale="1">
        <p:scale>
          <a:sx n="76" d="100"/>
          <a:sy n="76" d="100"/>
        </p:scale>
        <p:origin x="153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9BE149-8CFE-4CD2-B8C5-86303133EF52}" type="datetimeFigureOut">
              <a:rPr lang="zh-TW" altLang="en-US"/>
              <a:pPr>
                <a:defRPr/>
              </a:pPr>
              <a:t>2022/11/24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DF6F08-0BE0-4811-8B44-B00D64344F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3F02FB1-A106-43AC-A02A-F2FF51877D66}" type="slidenum">
              <a:rPr lang="zh-TW" altLang="en-US" smtClean="0"/>
              <a:pPr/>
              <a:t>2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kumimoji="0" lang="zh-TW" altLang="zh-TW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6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F0E0-359C-409A-9883-049E45C24C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15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0C7DC-3B69-49EB-A139-7EEA93BA84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24A4B-35D3-47BB-A392-0DE11A472E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87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5333A-E8AF-4814-B41E-77C44FD7B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46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0056-AD25-4104-9D60-8FDD7C1290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37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79EB-4593-49E9-AA00-E5CEF7DBBC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855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27DA2-F5FC-4A9C-A584-01D795A22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80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A41B-47C3-4559-B8B6-D902BD8AE8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04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FD688-3809-41DF-BBFA-368F455965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201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47CF8-573F-462B-AF3F-A43F3B18DE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766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920C1-1F1B-4790-94F8-F9874B2B8E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7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AF1B8C6-47D5-4796-990C-8CEDFDF57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defRPr/>
              </a:pPr>
              <a:endParaRPr kumimoji="0" lang="zh-TW" altLang="zh-TW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828800"/>
            <a:ext cx="7924800" cy="2209800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solidFill>
                  <a:schemeClr val="bg1"/>
                </a:solidFill>
              </a:rPr>
              <a:t>Pipelined MIPS CPU Simulator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add </a:t>
            </a:r>
            <a:r>
              <a:rPr lang="en-US" altLang="zh-TW" smtClean="0">
                <a:solidFill>
                  <a:srgbClr val="FF0000"/>
                </a:solidFill>
              </a:rPr>
              <a:t>$6</a:t>
            </a:r>
            <a:r>
              <a:rPr lang="en-US" altLang="zh-TW" smtClean="0"/>
              <a:t>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sw </a:t>
            </a:r>
            <a:r>
              <a:rPr lang="en-US" altLang="zh-TW" smtClean="0">
                <a:solidFill>
                  <a:srgbClr val="FF0000"/>
                </a:solidFill>
              </a:rPr>
              <a:t>$6</a:t>
            </a:r>
            <a:r>
              <a:rPr lang="en-US" altLang="zh-TW" smtClean="0"/>
              <a:t>, 24($0)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3429000" y="1981200"/>
            <a:ext cx="1524000" cy="304800"/>
            <a:chOff x="3456" y="960"/>
            <a:chExt cx="960" cy="192"/>
          </a:xfrm>
        </p:grpSpPr>
        <p:sp>
          <p:nvSpPr>
            <p:cNvPr id="1436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6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6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1" name="Group 10"/>
          <p:cNvGrpSpPr>
            <a:grpSpLocks/>
          </p:cNvGrpSpPr>
          <p:nvPr/>
        </p:nvGrpSpPr>
        <p:grpSpPr bwMode="auto">
          <a:xfrm>
            <a:off x="3733800" y="2438400"/>
            <a:ext cx="1524000" cy="304800"/>
            <a:chOff x="3456" y="960"/>
            <a:chExt cx="960" cy="192"/>
          </a:xfrm>
        </p:grpSpPr>
        <p:sp>
          <p:nvSpPr>
            <p:cNvPr id="14357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8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9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60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61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4342" name="Group 16"/>
          <p:cNvGrpSpPr>
            <a:grpSpLocks/>
          </p:cNvGrpSpPr>
          <p:nvPr/>
        </p:nvGrpSpPr>
        <p:grpSpPr bwMode="auto">
          <a:xfrm>
            <a:off x="4038600" y="2895600"/>
            <a:ext cx="1524000" cy="304800"/>
            <a:chOff x="3456" y="960"/>
            <a:chExt cx="960" cy="192"/>
          </a:xfrm>
        </p:grpSpPr>
        <p:sp>
          <p:nvSpPr>
            <p:cNvPr id="14352" name="Rectangle 1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4353" name="Rectangle 1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4354" name="Rectangle 1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4356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4344" name="Rectangle 23"/>
          <p:cNvSpPr>
            <a:spLocks noChangeArrowheads="1"/>
          </p:cNvSpPr>
          <p:nvPr/>
        </p:nvSpPr>
        <p:spPr bwMode="auto">
          <a:xfrm>
            <a:off x="4648200" y="33528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4345" name="Rectangle 24"/>
          <p:cNvSpPr>
            <a:spLocks noChangeArrowheads="1"/>
          </p:cNvSpPr>
          <p:nvPr/>
        </p:nvSpPr>
        <p:spPr bwMode="auto">
          <a:xfrm>
            <a:off x="5562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4346" name="Rectangle 25"/>
          <p:cNvSpPr>
            <a:spLocks noChangeArrowheads="1"/>
          </p:cNvSpPr>
          <p:nvPr/>
        </p:nvSpPr>
        <p:spPr bwMode="auto">
          <a:xfrm>
            <a:off x="58674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4347" name="Rectangle 26"/>
          <p:cNvSpPr>
            <a:spLocks noChangeArrowheads="1"/>
          </p:cNvSpPr>
          <p:nvPr/>
        </p:nvSpPr>
        <p:spPr bwMode="auto">
          <a:xfrm>
            <a:off x="61722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4348" name="Rectangle 27"/>
          <p:cNvSpPr>
            <a:spLocks noChangeArrowheads="1"/>
          </p:cNvSpPr>
          <p:nvPr/>
        </p:nvSpPr>
        <p:spPr bwMode="auto">
          <a:xfrm>
            <a:off x="4953000" y="33528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4349" name="Rectangle 28"/>
          <p:cNvSpPr>
            <a:spLocks noChangeArrowheads="1"/>
          </p:cNvSpPr>
          <p:nvPr/>
        </p:nvSpPr>
        <p:spPr bwMode="auto">
          <a:xfrm>
            <a:off x="52578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7162800" y="48006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 cycles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$6=2, W6=2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</a:t>
            </a:r>
            <a:r>
              <a:rPr lang="en-US" altLang="zh-TW" smtClean="0">
                <a:solidFill>
                  <a:srgbClr val="FF0000"/>
                </a:solidFill>
              </a:rPr>
              <a:t>$2</a:t>
            </a:r>
            <a:r>
              <a:rPr lang="en-US" altLang="zh-TW" smtClean="0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</a:t>
            </a:r>
            <a:r>
              <a:rPr lang="en-US" altLang="zh-TW" smtClean="0">
                <a:solidFill>
                  <a:srgbClr val="FF0000"/>
                </a:solidFill>
              </a:rPr>
              <a:t>$3</a:t>
            </a:r>
            <a:r>
              <a:rPr lang="en-US" altLang="zh-TW" smtClean="0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add </a:t>
            </a:r>
            <a:r>
              <a:rPr lang="en-US" altLang="zh-TW" smtClean="0">
                <a:solidFill>
                  <a:srgbClr val="0000FF"/>
                </a:solidFill>
              </a:rPr>
              <a:t>$4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$2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sw </a:t>
            </a:r>
            <a:r>
              <a:rPr lang="en-US" altLang="zh-TW" smtClean="0">
                <a:solidFill>
                  <a:srgbClr val="0000FF"/>
                </a:solidFill>
              </a:rPr>
              <a:t>$4</a:t>
            </a:r>
            <a:r>
              <a:rPr lang="en-US" altLang="zh-TW" smtClean="0"/>
              <a:t>, 24($0)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352800" y="2362200"/>
            <a:ext cx="1524000" cy="304800"/>
            <a:chOff x="3456" y="960"/>
            <a:chExt cx="960" cy="192"/>
          </a:xfrm>
        </p:grpSpPr>
        <p:sp>
          <p:nvSpPr>
            <p:cNvPr id="1539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9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3657600" y="2743200"/>
            <a:ext cx="1524000" cy="304800"/>
            <a:chOff x="3456" y="960"/>
            <a:chExt cx="960" cy="192"/>
          </a:xfrm>
        </p:grpSpPr>
        <p:sp>
          <p:nvSpPr>
            <p:cNvPr id="15388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5389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5390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5391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5392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5366" name="Rectangle 16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67" name="Rectangle 17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68" name="Rectangle 18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69" name="Rectangle 19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0" name="Rectangle 20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72" name="Rectangle 22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73" name="Rectangle 23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4" name="Rectangle 24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5" name="Rectangle 25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5376" name="Rectangle 26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5377" name="Rectangle 27"/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5378" name="Rectangle 28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5379" name="Rectangle 29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80" name="Rectangle 30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81" name="Rectangle 31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5382" name="Text Box 32"/>
          <p:cNvSpPr txBox="1">
            <a:spLocks noChangeArrowheads="1"/>
          </p:cNvSpPr>
          <p:nvPr/>
        </p:nvSpPr>
        <p:spPr bwMode="auto">
          <a:xfrm>
            <a:off x="5029200" y="2362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3" name="Text Box 33"/>
          <p:cNvSpPr txBox="1">
            <a:spLocks noChangeArrowheads="1"/>
          </p:cNvSpPr>
          <p:nvPr/>
        </p:nvSpPr>
        <p:spPr bwMode="auto">
          <a:xfrm>
            <a:off x="5486400" y="2667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5384" name="Text Box 34"/>
          <p:cNvSpPr txBox="1">
            <a:spLocks noChangeArrowheads="1"/>
          </p:cNvSpPr>
          <p:nvPr/>
        </p:nvSpPr>
        <p:spPr bwMode="auto">
          <a:xfrm>
            <a:off x="63246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5385" name="Text Box 35"/>
          <p:cNvSpPr txBox="1">
            <a:spLocks noChangeArrowheads="1"/>
          </p:cNvSpPr>
          <p:nvPr/>
        </p:nvSpPr>
        <p:spPr bwMode="auto">
          <a:xfrm>
            <a:off x="71628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5386" name="Text Box 36"/>
          <p:cNvSpPr txBox="1">
            <a:spLocks noChangeArrowheads="1"/>
          </p:cNvSpPr>
          <p:nvPr/>
        </p:nvSpPr>
        <p:spPr bwMode="auto">
          <a:xfrm>
            <a:off x="7162800" y="48006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12 cycles</a:t>
            </a:r>
          </a:p>
        </p:txBody>
      </p:sp>
      <p:sp>
        <p:nvSpPr>
          <p:cNvPr id="15387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$4=2, W6=2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3*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</a:t>
            </a:r>
            <a:r>
              <a:rPr lang="en-US" altLang="zh-TW" smtClean="0">
                <a:solidFill>
                  <a:srgbClr val="FF0000"/>
                </a:solidFill>
              </a:rPr>
              <a:t>$2</a:t>
            </a:r>
            <a:r>
              <a:rPr lang="en-US" altLang="zh-TW" smtClean="0"/>
              <a:t>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lw </a:t>
            </a:r>
            <a:r>
              <a:rPr lang="en-US" altLang="zh-TW" smtClean="0">
                <a:solidFill>
                  <a:srgbClr val="FF0000"/>
                </a:solidFill>
              </a:rPr>
              <a:t>$3</a:t>
            </a:r>
            <a:r>
              <a:rPr lang="en-US" altLang="zh-TW" smtClean="0"/>
              <a:t>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beq </a:t>
            </a:r>
            <a:r>
              <a:rPr lang="en-US" altLang="zh-TW" smtClean="0">
                <a:solidFill>
                  <a:srgbClr val="FF0000"/>
                </a:solidFill>
              </a:rPr>
              <a:t>$2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$3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0000CC"/>
                </a:solidFill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sw $4, 24($0)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3200400" y="1981200"/>
            <a:ext cx="1524000" cy="304800"/>
            <a:chOff x="3456" y="960"/>
            <a:chExt cx="960" cy="192"/>
          </a:xfrm>
        </p:grpSpPr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7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8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9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20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505200" y="2362200"/>
            <a:ext cx="1524000" cy="304800"/>
            <a:chOff x="3456" y="960"/>
            <a:chExt cx="960" cy="192"/>
          </a:xfrm>
        </p:grpSpPr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6413" name="Rectangle 13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6414" name="Rectangle 14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6415" name="Rectangle 15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4724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2" name="Rectangle 18"/>
          <p:cNvSpPr>
            <a:spLocks noChangeArrowheads="1"/>
          </p:cNvSpPr>
          <p:nvPr/>
        </p:nvSpPr>
        <p:spPr bwMode="auto">
          <a:xfrm>
            <a:off x="5029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3" name="Rectangle 19"/>
          <p:cNvSpPr>
            <a:spLocks noChangeArrowheads="1"/>
          </p:cNvSpPr>
          <p:nvPr/>
        </p:nvSpPr>
        <p:spPr bwMode="auto">
          <a:xfrm>
            <a:off x="5334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5638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6" name="Rectangle 22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7" name="Rectangle 23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6398" name="Rectangle 2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6399" name="Rectangle 25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6400" name="Rectangle 26"/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6401" name="Rectangle 27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2" name="Text Box 28"/>
          <p:cNvSpPr txBox="1">
            <a:spLocks noChangeArrowheads="1"/>
          </p:cNvSpPr>
          <p:nvPr/>
        </p:nvSpPr>
        <p:spPr bwMode="auto">
          <a:xfrm>
            <a:off x="4876800" y="19050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3" name="Text Box 29"/>
          <p:cNvSpPr txBox="1">
            <a:spLocks noChangeArrowheads="1"/>
          </p:cNvSpPr>
          <p:nvPr/>
        </p:nvSpPr>
        <p:spPr bwMode="auto">
          <a:xfrm>
            <a:off x="5029200" y="23002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6404" name="Text Box 30"/>
          <p:cNvSpPr txBox="1">
            <a:spLocks noChangeArrowheads="1"/>
          </p:cNvSpPr>
          <p:nvPr/>
        </p:nvSpPr>
        <p:spPr bwMode="auto">
          <a:xfrm>
            <a:off x="6000750" y="26812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6405" name="Text Box 31"/>
          <p:cNvSpPr txBox="1">
            <a:spLocks noChangeArrowheads="1"/>
          </p:cNvSpPr>
          <p:nvPr/>
        </p:nvSpPr>
        <p:spPr bwMode="auto">
          <a:xfrm>
            <a:off x="6629400" y="35052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6406" name="Text Box 32"/>
          <p:cNvSpPr txBox="1">
            <a:spLocks noChangeArrowheads="1"/>
          </p:cNvSpPr>
          <p:nvPr/>
        </p:nvSpPr>
        <p:spPr bwMode="auto">
          <a:xfrm>
            <a:off x="7162800" y="4800600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 cycles</a:t>
            </a:r>
          </a:p>
        </p:txBody>
      </p:sp>
      <p:sp>
        <p:nvSpPr>
          <p:cNvPr id="16407" name="Rectangle 48"/>
          <p:cNvSpPr>
            <a:spLocks noChangeArrowheads="1"/>
          </p:cNvSpPr>
          <p:nvPr/>
        </p:nvSpPr>
        <p:spPr bwMode="auto">
          <a:xfrm>
            <a:off x="4143375" y="31305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8" name="Rectangle 27"/>
          <p:cNvSpPr>
            <a:spLocks noChangeArrowheads="1"/>
          </p:cNvSpPr>
          <p:nvPr/>
        </p:nvSpPr>
        <p:spPr bwMode="auto">
          <a:xfrm>
            <a:off x="442595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6409" name="Text Box 31"/>
          <p:cNvSpPr txBox="1">
            <a:spLocks noChangeArrowheads="1"/>
          </p:cNvSpPr>
          <p:nvPr/>
        </p:nvSpPr>
        <p:spPr bwMode="auto">
          <a:xfrm>
            <a:off x="6324600" y="3048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4724400" y="3124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 smtClean="0"/>
              <a:t>add $1, $2, $3</a:t>
            </a:r>
          </a:p>
          <a:p>
            <a:pPr eaLnBrk="1" hangingPunct="1"/>
            <a:r>
              <a:rPr lang="en-US" altLang="zh-TW" smtClean="0"/>
              <a:t>add $4, $1, $1</a:t>
            </a:r>
          </a:p>
          <a:p>
            <a:pPr eaLnBrk="1" hangingPunct="1"/>
            <a:r>
              <a:rPr lang="en-US" altLang="zh-TW" smtClean="0"/>
              <a:t>sub $4, $4, $1</a:t>
            </a:r>
          </a:p>
          <a:p>
            <a:pPr eaLnBrk="1" hangingPunct="1"/>
            <a:r>
              <a:rPr lang="en-US" altLang="zh-TW" smtClean="0"/>
              <a:t>beq $4, $1, -2</a:t>
            </a:r>
          </a:p>
          <a:p>
            <a:pPr eaLnBrk="1" hangingPunct="1"/>
            <a:r>
              <a:rPr lang="en-US" altLang="zh-TW" smtClean="0"/>
              <a:t>add $4, $1, $4</a:t>
            </a:r>
          </a:p>
          <a:p>
            <a:pPr eaLnBrk="1" hangingPunct="1"/>
            <a:r>
              <a:rPr lang="en-US" altLang="zh-TW" smtClean="0"/>
              <a:t>sw $4, 4($0)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4*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44450" y="1749425"/>
            <a:ext cx="1385888" cy="292100"/>
            <a:chOff x="3456" y="960"/>
            <a:chExt cx="960" cy="192"/>
          </a:xfrm>
        </p:grpSpPr>
        <p:sp>
          <p:nvSpPr>
            <p:cNvPr id="18502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8503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8504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8505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8506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598488" y="248126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1984375" y="248126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38" name="Rectangle 12"/>
          <p:cNvSpPr>
            <a:spLocks noChangeArrowheads="1"/>
          </p:cNvSpPr>
          <p:nvPr/>
        </p:nvSpPr>
        <p:spPr bwMode="auto">
          <a:xfrm>
            <a:off x="2262188" y="248126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2538413" y="248126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0" name="Rectangle 14"/>
          <p:cNvSpPr>
            <a:spLocks noChangeArrowheads="1"/>
          </p:cNvSpPr>
          <p:nvPr/>
        </p:nvSpPr>
        <p:spPr bwMode="auto">
          <a:xfrm>
            <a:off x="2816225" y="248126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1" name="Rectangle 16"/>
          <p:cNvSpPr>
            <a:spLocks noChangeArrowheads="1"/>
          </p:cNvSpPr>
          <p:nvPr/>
        </p:nvSpPr>
        <p:spPr bwMode="auto">
          <a:xfrm>
            <a:off x="2816225" y="2846388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3094038" y="2846388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3370263" y="2846388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4" name="Rectangle 19"/>
          <p:cNvSpPr>
            <a:spLocks noChangeArrowheads="1"/>
          </p:cNvSpPr>
          <p:nvPr/>
        </p:nvSpPr>
        <p:spPr bwMode="auto">
          <a:xfrm>
            <a:off x="3648075" y="2846388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5" name="Rectangle 21"/>
          <p:cNvSpPr>
            <a:spLocks noChangeArrowheads="1"/>
          </p:cNvSpPr>
          <p:nvPr/>
        </p:nvSpPr>
        <p:spPr bwMode="auto">
          <a:xfrm>
            <a:off x="3375025" y="36083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46" name="Rectangle 22"/>
          <p:cNvSpPr>
            <a:spLocks noChangeArrowheads="1"/>
          </p:cNvSpPr>
          <p:nvPr/>
        </p:nvSpPr>
        <p:spPr bwMode="auto">
          <a:xfrm>
            <a:off x="3652838" y="36083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47" name="Rectangle 23"/>
          <p:cNvSpPr>
            <a:spLocks noChangeArrowheads="1"/>
          </p:cNvSpPr>
          <p:nvPr/>
        </p:nvSpPr>
        <p:spPr bwMode="auto">
          <a:xfrm>
            <a:off x="3929063" y="360838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48" name="Rectangle 24"/>
          <p:cNvSpPr>
            <a:spLocks noChangeArrowheads="1"/>
          </p:cNvSpPr>
          <p:nvPr/>
        </p:nvSpPr>
        <p:spPr bwMode="auto">
          <a:xfrm>
            <a:off x="4206875" y="36083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49" name="Rectangle 25"/>
          <p:cNvSpPr>
            <a:spLocks noChangeArrowheads="1"/>
          </p:cNvSpPr>
          <p:nvPr/>
        </p:nvSpPr>
        <p:spPr bwMode="auto">
          <a:xfrm>
            <a:off x="322263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50" name="Rectangle 26"/>
          <p:cNvSpPr>
            <a:spLocks noChangeArrowheads="1"/>
          </p:cNvSpPr>
          <p:nvPr/>
        </p:nvSpPr>
        <p:spPr bwMode="auto">
          <a:xfrm>
            <a:off x="1152525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1" name="Rectangle 27"/>
          <p:cNvSpPr>
            <a:spLocks noChangeArrowheads="1"/>
          </p:cNvSpPr>
          <p:nvPr/>
        </p:nvSpPr>
        <p:spPr bwMode="auto">
          <a:xfrm>
            <a:off x="1430338" y="21161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52" name="Rectangle 28"/>
          <p:cNvSpPr>
            <a:spLocks noChangeArrowheads="1"/>
          </p:cNvSpPr>
          <p:nvPr/>
        </p:nvSpPr>
        <p:spPr bwMode="auto">
          <a:xfrm>
            <a:off x="1708150" y="21161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53" name="Rectangle 29"/>
          <p:cNvSpPr>
            <a:spLocks noChangeArrowheads="1"/>
          </p:cNvSpPr>
          <p:nvPr/>
        </p:nvSpPr>
        <p:spPr bwMode="auto">
          <a:xfrm>
            <a:off x="1984375" y="21161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54" name="Rectangle 30"/>
          <p:cNvSpPr>
            <a:spLocks noChangeArrowheads="1"/>
          </p:cNvSpPr>
          <p:nvPr/>
        </p:nvSpPr>
        <p:spPr bwMode="auto">
          <a:xfrm>
            <a:off x="598488" y="2116138"/>
            <a:ext cx="277812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5" name="Rectangle 31"/>
          <p:cNvSpPr>
            <a:spLocks noChangeArrowheads="1"/>
          </p:cNvSpPr>
          <p:nvPr/>
        </p:nvSpPr>
        <p:spPr bwMode="auto">
          <a:xfrm>
            <a:off x="876300" y="2116138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6" name="Rectangle 32"/>
          <p:cNvSpPr>
            <a:spLocks noChangeArrowheads="1"/>
          </p:cNvSpPr>
          <p:nvPr/>
        </p:nvSpPr>
        <p:spPr bwMode="auto">
          <a:xfrm>
            <a:off x="876300" y="248126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57" name="Rectangle 33"/>
          <p:cNvSpPr>
            <a:spLocks noChangeArrowheads="1"/>
          </p:cNvSpPr>
          <p:nvPr/>
        </p:nvSpPr>
        <p:spPr bwMode="auto">
          <a:xfrm>
            <a:off x="1708150" y="2481263"/>
            <a:ext cx="276225" cy="2921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8" name="Rectangle 34"/>
          <p:cNvSpPr>
            <a:spLocks noChangeArrowheads="1"/>
          </p:cNvSpPr>
          <p:nvPr/>
        </p:nvSpPr>
        <p:spPr bwMode="auto">
          <a:xfrm>
            <a:off x="1430338" y="2481263"/>
            <a:ext cx="277812" cy="2921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59" name="Rectangle 35"/>
          <p:cNvSpPr>
            <a:spLocks noChangeArrowheads="1"/>
          </p:cNvSpPr>
          <p:nvPr/>
        </p:nvSpPr>
        <p:spPr bwMode="auto">
          <a:xfrm>
            <a:off x="1152525" y="248126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0" name="Rectangle 36"/>
          <p:cNvSpPr>
            <a:spLocks noChangeArrowheads="1"/>
          </p:cNvSpPr>
          <p:nvPr/>
        </p:nvSpPr>
        <p:spPr bwMode="auto">
          <a:xfrm>
            <a:off x="2538413" y="2846388"/>
            <a:ext cx="277812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61" name="Rectangle 37"/>
          <p:cNvSpPr>
            <a:spLocks noChangeArrowheads="1"/>
          </p:cNvSpPr>
          <p:nvPr/>
        </p:nvSpPr>
        <p:spPr bwMode="auto">
          <a:xfrm>
            <a:off x="2262188" y="2846388"/>
            <a:ext cx="276225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62" name="Rectangle 38"/>
          <p:cNvSpPr>
            <a:spLocks noChangeArrowheads="1"/>
          </p:cNvSpPr>
          <p:nvPr/>
        </p:nvSpPr>
        <p:spPr bwMode="auto">
          <a:xfrm>
            <a:off x="1984375" y="2846388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3" name="Rectangle 39"/>
          <p:cNvSpPr>
            <a:spLocks noChangeArrowheads="1"/>
          </p:cNvSpPr>
          <p:nvPr/>
        </p:nvSpPr>
        <p:spPr bwMode="auto">
          <a:xfrm>
            <a:off x="1708150" y="2846388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4" name="Rectangle 40"/>
          <p:cNvSpPr>
            <a:spLocks noChangeArrowheads="1"/>
          </p:cNvSpPr>
          <p:nvPr/>
        </p:nvSpPr>
        <p:spPr bwMode="auto">
          <a:xfrm>
            <a:off x="1430338" y="2846388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5" name="Rectangle 48"/>
          <p:cNvSpPr>
            <a:spLocks noChangeArrowheads="1"/>
          </p:cNvSpPr>
          <p:nvPr/>
        </p:nvSpPr>
        <p:spPr bwMode="auto">
          <a:xfrm>
            <a:off x="3098800" y="36083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6" name="Rectangle 49"/>
          <p:cNvSpPr>
            <a:spLocks noChangeArrowheads="1"/>
          </p:cNvSpPr>
          <p:nvPr/>
        </p:nvSpPr>
        <p:spPr bwMode="auto">
          <a:xfrm>
            <a:off x="3370263" y="3973513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67" name="Rectangle 51"/>
          <p:cNvSpPr>
            <a:spLocks noChangeArrowheads="1"/>
          </p:cNvSpPr>
          <p:nvPr/>
        </p:nvSpPr>
        <p:spPr bwMode="auto">
          <a:xfrm>
            <a:off x="4495800" y="3973513"/>
            <a:ext cx="277813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68" name="Rectangle 52"/>
          <p:cNvSpPr>
            <a:spLocks noChangeArrowheads="1"/>
          </p:cNvSpPr>
          <p:nvPr/>
        </p:nvSpPr>
        <p:spPr bwMode="auto">
          <a:xfrm>
            <a:off x="4752975" y="3973513"/>
            <a:ext cx="276225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69" name="Rectangle 53"/>
          <p:cNvSpPr>
            <a:spLocks noChangeArrowheads="1"/>
          </p:cNvSpPr>
          <p:nvPr/>
        </p:nvSpPr>
        <p:spPr bwMode="auto">
          <a:xfrm>
            <a:off x="5056188" y="3973513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70" name="Text Box 60"/>
          <p:cNvSpPr txBox="1">
            <a:spLocks noChangeArrowheads="1"/>
          </p:cNvSpPr>
          <p:nvPr/>
        </p:nvSpPr>
        <p:spPr bwMode="auto">
          <a:xfrm>
            <a:off x="1638300" y="1676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71" name="Text Box 61"/>
          <p:cNvSpPr txBox="1">
            <a:spLocks noChangeArrowheads="1"/>
          </p:cNvSpPr>
          <p:nvPr/>
        </p:nvSpPr>
        <p:spPr bwMode="auto">
          <a:xfrm>
            <a:off x="2330450" y="204152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72" name="Text Box 62"/>
          <p:cNvSpPr txBox="1">
            <a:spLocks noChangeArrowheads="1"/>
          </p:cNvSpPr>
          <p:nvPr/>
        </p:nvSpPr>
        <p:spPr bwMode="auto">
          <a:xfrm>
            <a:off x="3162300" y="248126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3" name="Text Box 63"/>
          <p:cNvSpPr txBox="1">
            <a:spLocks noChangeArrowheads="1"/>
          </p:cNvSpPr>
          <p:nvPr/>
        </p:nvSpPr>
        <p:spPr bwMode="auto">
          <a:xfrm>
            <a:off x="3994150" y="27733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4" name="Text Box 64"/>
          <p:cNvSpPr txBox="1">
            <a:spLocks noChangeArrowheads="1"/>
          </p:cNvSpPr>
          <p:nvPr/>
        </p:nvSpPr>
        <p:spPr bwMode="auto">
          <a:xfrm>
            <a:off x="4552950" y="353536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8475" name="Rectangle 65"/>
          <p:cNvSpPr>
            <a:spLocks noChangeArrowheads="1"/>
          </p:cNvSpPr>
          <p:nvPr/>
        </p:nvSpPr>
        <p:spPr bwMode="auto">
          <a:xfrm>
            <a:off x="3648075" y="3973513"/>
            <a:ext cx="276225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6" name="Rectangle 66"/>
          <p:cNvSpPr>
            <a:spLocks noChangeArrowheads="1"/>
          </p:cNvSpPr>
          <p:nvPr/>
        </p:nvSpPr>
        <p:spPr bwMode="auto">
          <a:xfrm>
            <a:off x="4202113" y="3973513"/>
            <a:ext cx="277812" cy="29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7" name="Rectangle 67"/>
          <p:cNvSpPr>
            <a:spLocks noChangeArrowheads="1"/>
          </p:cNvSpPr>
          <p:nvPr/>
        </p:nvSpPr>
        <p:spPr bwMode="auto">
          <a:xfrm>
            <a:off x="3924300" y="3973513"/>
            <a:ext cx="277813" cy="293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78" name="Text Box 68"/>
          <p:cNvSpPr txBox="1">
            <a:spLocks noChangeArrowheads="1"/>
          </p:cNvSpPr>
          <p:nvPr/>
        </p:nvSpPr>
        <p:spPr bwMode="auto">
          <a:xfrm>
            <a:off x="5421313" y="3900488"/>
            <a:ext cx="750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8479" name="Text Box 74"/>
          <p:cNvSpPr txBox="1">
            <a:spLocks noChangeArrowheads="1"/>
          </p:cNvSpPr>
          <p:nvPr/>
        </p:nvSpPr>
        <p:spPr bwMode="auto">
          <a:xfrm>
            <a:off x="6726238" y="1749425"/>
            <a:ext cx="164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FF0000"/>
                </a:solidFill>
              </a:rPr>
              <a:t>$1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</a:t>
            </a:r>
            <a:r>
              <a:rPr lang="en-US" altLang="zh-TW" sz="1800">
                <a:solidFill>
                  <a:srgbClr val="0000FF"/>
                </a:solidFill>
              </a:rPr>
              <a:t>$4</a:t>
            </a:r>
            <a:r>
              <a:rPr lang="en-US" altLang="zh-TW" sz="1800"/>
              <a:t>, $1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 </a:t>
            </a:r>
            <a:r>
              <a:rPr lang="en-US" altLang="zh-TW" sz="1800">
                <a:solidFill>
                  <a:srgbClr val="FFFF00"/>
                </a:solidFill>
              </a:rPr>
              <a:t>$4</a:t>
            </a:r>
            <a:r>
              <a:rPr lang="en-US" altLang="zh-TW" sz="1800"/>
              <a:t>, $1, -2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$1, $4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</a:t>
            </a:r>
            <a:r>
              <a:rPr lang="en-US" altLang="zh-TW" sz="1800">
                <a:solidFill>
                  <a:srgbClr val="FF00FF"/>
                </a:solidFill>
              </a:rPr>
              <a:t>$4</a:t>
            </a:r>
            <a:r>
              <a:rPr lang="en-US" altLang="zh-TW" sz="1800"/>
              <a:t>, 4($0)</a:t>
            </a:r>
          </a:p>
        </p:txBody>
      </p:sp>
      <p:sp>
        <p:nvSpPr>
          <p:cNvPr id="18480" name="Rectangle 92"/>
          <p:cNvSpPr>
            <a:spLocks noChangeArrowheads="1"/>
          </p:cNvSpPr>
          <p:nvPr/>
        </p:nvSpPr>
        <p:spPr bwMode="auto">
          <a:xfrm>
            <a:off x="4495800" y="43576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1" name="Rectangle 93"/>
          <p:cNvSpPr>
            <a:spLocks noChangeArrowheads="1"/>
          </p:cNvSpPr>
          <p:nvPr/>
        </p:nvSpPr>
        <p:spPr bwMode="auto">
          <a:xfrm>
            <a:off x="4773613" y="43576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2" name="Rectangle 94"/>
          <p:cNvSpPr>
            <a:spLocks noChangeArrowheads="1"/>
          </p:cNvSpPr>
          <p:nvPr/>
        </p:nvSpPr>
        <p:spPr bwMode="auto">
          <a:xfrm>
            <a:off x="5049838" y="435768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3" name="Rectangle 95"/>
          <p:cNvSpPr>
            <a:spLocks noChangeArrowheads="1"/>
          </p:cNvSpPr>
          <p:nvPr/>
        </p:nvSpPr>
        <p:spPr bwMode="auto">
          <a:xfrm>
            <a:off x="5327650" y="43576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84" name="Text Box 96"/>
          <p:cNvSpPr txBox="1">
            <a:spLocks noChangeArrowheads="1"/>
          </p:cNvSpPr>
          <p:nvPr/>
        </p:nvSpPr>
        <p:spPr bwMode="auto">
          <a:xfrm>
            <a:off x="577850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485" name="Rectangle 102"/>
          <p:cNvSpPr>
            <a:spLocks noChangeArrowheads="1"/>
          </p:cNvSpPr>
          <p:nvPr/>
        </p:nvSpPr>
        <p:spPr bwMode="auto">
          <a:xfrm>
            <a:off x="4495800" y="47990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86" name="Rectangle 103"/>
          <p:cNvSpPr>
            <a:spLocks noChangeArrowheads="1"/>
          </p:cNvSpPr>
          <p:nvPr/>
        </p:nvSpPr>
        <p:spPr bwMode="auto">
          <a:xfrm>
            <a:off x="5327650" y="47990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87" name="Rectangle 104"/>
          <p:cNvSpPr>
            <a:spLocks noChangeArrowheads="1"/>
          </p:cNvSpPr>
          <p:nvPr/>
        </p:nvSpPr>
        <p:spPr bwMode="auto">
          <a:xfrm>
            <a:off x="5603875" y="47990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8488" name="Rectangle 105"/>
          <p:cNvSpPr>
            <a:spLocks noChangeArrowheads="1"/>
          </p:cNvSpPr>
          <p:nvPr/>
        </p:nvSpPr>
        <p:spPr bwMode="auto">
          <a:xfrm>
            <a:off x="5881688" y="47990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8489" name="Rectangle 106"/>
          <p:cNvSpPr>
            <a:spLocks noChangeArrowheads="1"/>
          </p:cNvSpPr>
          <p:nvPr/>
        </p:nvSpPr>
        <p:spPr bwMode="auto">
          <a:xfrm>
            <a:off x="6157913" y="47990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8490" name="Rectangle 107"/>
          <p:cNvSpPr>
            <a:spLocks noChangeArrowheads="1"/>
          </p:cNvSpPr>
          <p:nvPr/>
        </p:nvSpPr>
        <p:spPr bwMode="auto">
          <a:xfrm>
            <a:off x="4772025" y="4799013"/>
            <a:ext cx="277813" cy="2921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91" name="Rectangle 108"/>
          <p:cNvSpPr>
            <a:spLocks noChangeArrowheads="1"/>
          </p:cNvSpPr>
          <p:nvPr/>
        </p:nvSpPr>
        <p:spPr bwMode="auto">
          <a:xfrm>
            <a:off x="5049838" y="4799013"/>
            <a:ext cx="277812" cy="2921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8492" name="Text Box 109"/>
          <p:cNvSpPr txBox="1">
            <a:spLocks noChangeArrowheads="1"/>
          </p:cNvSpPr>
          <p:nvPr/>
        </p:nvSpPr>
        <p:spPr bwMode="auto">
          <a:xfrm>
            <a:off x="6588125" y="4724400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18493" name="Text Box 111"/>
          <p:cNvSpPr txBox="1">
            <a:spLocks noChangeArrowheads="1"/>
          </p:cNvSpPr>
          <p:nvPr/>
        </p:nvSpPr>
        <p:spPr bwMode="auto">
          <a:xfrm>
            <a:off x="7543800" y="5195888"/>
            <a:ext cx="11461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</a:rPr>
              <a:t>23</a:t>
            </a:r>
            <a:r>
              <a:rPr lang="en-US" altLang="zh-TW" sz="1800"/>
              <a:t> cycles</a:t>
            </a:r>
          </a:p>
        </p:txBody>
      </p:sp>
      <p:sp>
        <p:nvSpPr>
          <p:cNvPr id="18494" name="Text Box 112"/>
          <p:cNvSpPr txBox="1">
            <a:spLocks noChangeArrowheads="1"/>
          </p:cNvSpPr>
          <p:nvPr/>
        </p:nvSpPr>
        <p:spPr bwMode="auto">
          <a:xfrm>
            <a:off x="1752600" y="5751513"/>
            <a:ext cx="2025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$1=2,$4=2, W1=2</a:t>
            </a:r>
          </a:p>
        </p:txBody>
      </p:sp>
      <p:sp>
        <p:nvSpPr>
          <p:cNvPr id="18495" name="Rectangle 48"/>
          <p:cNvSpPr>
            <a:spLocks noChangeArrowheads="1"/>
          </p:cNvSpPr>
          <p:nvPr/>
        </p:nvSpPr>
        <p:spPr bwMode="auto">
          <a:xfrm>
            <a:off x="2535238" y="3200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6" name="Rectangle 48"/>
          <p:cNvSpPr>
            <a:spLocks noChangeArrowheads="1"/>
          </p:cNvSpPr>
          <p:nvPr/>
        </p:nvSpPr>
        <p:spPr bwMode="auto">
          <a:xfrm>
            <a:off x="3924300" y="4343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7" name="Rectangle 48"/>
          <p:cNvSpPr>
            <a:spLocks noChangeArrowheads="1"/>
          </p:cNvSpPr>
          <p:nvPr/>
        </p:nvSpPr>
        <p:spPr bwMode="auto">
          <a:xfrm>
            <a:off x="3644900" y="4343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8" name="Rectangle 48"/>
          <p:cNvSpPr>
            <a:spLocks noChangeArrowheads="1"/>
          </p:cNvSpPr>
          <p:nvPr/>
        </p:nvSpPr>
        <p:spPr bwMode="auto">
          <a:xfrm>
            <a:off x="2262188" y="320198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499" name="Text Box 63"/>
          <p:cNvSpPr txBox="1">
            <a:spLocks noChangeArrowheads="1"/>
          </p:cNvSpPr>
          <p:nvPr/>
        </p:nvSpPr>
        <p:spPr bwMode="auto">
          <a:xfrm>
            <a:off x="4235450" y="31384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8500" name="Rectangle 48"/>
          <p:cNvSpPr>
            <a:spLocks noChangeArrowheads="1"/>
          </p:cNvSpPr>
          <p:nvPr/>
        </p:nvSpPr>
        <p:spPr bwMode="auto">
          <a:xfrm>
            <a:off x="2819400" y="3200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8501" name="Rectangle 48"/>
          <p:cNvSpPr>
            <a:spLocks noChangeArrowheads="1"/>
          </p:cNvSpPr>
          <p:nvPr/>
        </p:nvSpPr>
        <p:spPr bwMode="auto">
          <a:xfrm>
            <a:off x="4219575" y="43434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5*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 smtClean="0"/>
              <a:t>sub </a:t>
            </a:r>
            <a:r>
              <a:rPr lang="en-US" altLang="zh-TW" smtClean="0">
                <a:solidFill>
                  <a:srgbClr val="FF0000"/>
                </a:solidFill>
              </a:rPr>
              <a:t>$1</a:t>
            </a:r>
            <a:r>
              <a:rPr lang="en-US" altLang="zh-TW" smtClean="0"/>
              <a:t>, $4, $4</a:t>
            </a:r>
          </a:p>
          <a:p>
            <a:pPr eaLnBrk="1" hangingPunct="1"/>
            <a:r>
              <a:rPr lang="en-US" altLang="zh-TW" smtClean="0"/>
              <a:t>beq </a:t>
            </a:r>
            <a:r>
              <a:rPr lang="en-US" altLang="zh-TW" smtClean="0">
                <a:solidFill>
                  <a:srgbClr val="FF0000"/>
                </a:solidFill>
              </a:rPr>
              <a:t>$1</a:t>
            </a:r>
            <a:r>
              <a:rPr lang="en-US" altLang="zh-TW" smtClean="0"/>
              <a:t>, $2, 2</a:t>
            </a:r>
          </a:p>
          <a:p>
            <a:pPr eaLnBrk="1" hangingPunct="1"/>
            <a:r>
              <a:rPr lang="en-US" altLang="zh-TW" smtClean="0"/>
              <a:t>add $2, $3, $3</a:t>
            </a:r>
          </a:p>
          <a:p>
            <a:pPr eaLnBrk="1" hangingPunct="1"/>
            <a:r>
              <a:rPr lang="en-US" altLang="zh-TW" smtClean="0"/>
              <a:t>lw $1, 4($0)</a:t>
            </a:r>
          </a:p>
          <a:p>
            <a:pPr eaLnBrk="1" hangingPunct="1"/>
            <a:r>
              <a:rPr lang="en-US" altLang="zh-TW" smtClean="0"/>
              <a:t>add $4, $5, $6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3505200" y="1600200"/>
            <a:ext cx="1385888" cy="292100"/>
            <a:chOff x="3456" y="960"/>
            <a:chExt cx="960" cy="192"/>
          </a:xfrm>
        </p:grpSpPr>
        <p:sp>
          <p:nvSpPr>
            <p:cNvPr id="19495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6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7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8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9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099050" y="15271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3797300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075113" y="19812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4876800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5133975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5410200" y="19812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5916613" y="1905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4600575" y="1981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4343400" y="19812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0" name="Rectangle 22"/>
          <p:cNvSpPr>
            <a:spLocks noChangeArrowheads="1"/>
          </p:cNvSpPr>
          <p:nvPr/>
        </p:nvSpPr>
        <p:spPr bwMode="auto">
          <a:xfrm>
            <a:off x="4924425" y="23590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9471" name="Rectangle 23"/>
          <p:cNvSpPr>
            <a:spLocks noChangeArrowheads="1"/>
          </p:cNvSpPr>
          <p:nvPr/>
        </p:nvSpPr>
        <p:spPr bwMode="auto">
          <a:xfrm>
            <a:off x="5202238" y="23590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9472" name="Rectangle 24"/>
          <p:cNvSpPr>
            <a:spLocks noChangeArrowheads="1"/>
          </p:cNvSpPr>
          <p:nvPr/>
        </p:nvSpPr>
        <p:spPr bwMode="auto">
          <a:xfrm>
            <a:off x="5478463" y="23590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9473" name="Rectangle 25"/>
          <p:cNvSpPr>
            <a:spLocks noChangeArrowheads="1"/>
          </p:cNvSpPr>
          <p:nvPr/>
        </p:nvSpPr>
        <p:spPr bwMode="auto">
          <a:xfrm>
            <a:off x="5756275" y="23590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9474" name="Text Box 26"/>
          <p:cNvSpPr txBox="1">
            <a:spLocks noChangeArrowheads="1"/>
          </p:cNvSpPr>
          <p:nvPr/>
        </p:nvSpPr>
        <p:spPr bwMode="auto">
          <a:xfrm>
            <a:off x="6240463" y="2286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grpSp>
        <p:nvGrpSpPr>
          <p:cNvPr id="19475" name="Group 27"/>
          <p:cNvGrpSpPr>
            <a:grpSpLocks/>
          </p:cNvGrpSpPr>
          <p:nvPr/>
        </p:nvGrpSpPr>
        <p:grpSpPr bwMode="auto">
          <a:xfrm>
            <a:off x="4914900" y="2816225"/>
            <a:ext cx="1385888" cy="292100"/>
            <a:chOff x="3456" y="960"/>
            <a:chExt cx="960" cy="192"/>
          </a:xfrm>
        </p:grpSpPr>
        <p:sp>
          <p:nvSpPr>
            <p:cNvPr id="19490" name="Rectangle 2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91" name="Rectangle 2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92" name="Rectangle 3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93" name="Rectangle 3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94" name="Rectangle 3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6" name="Text Box 33"/>
          <p:cNvSpPr txBox="1">
            <a:spLocks noChangeArrowheads="1"/>
          </p:cNvSpPr>
          <p:nvPr/>
        </p:nvSpPr>
        <p:spPr bwMode="auto">
          <a:xfrm>
            <a:off x="6508750" y="2743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grpSp>
        <p:nvGrpSpPr>
          <p:cNvPr id="19477" name="Group 34"/>
          <p:cNvGrpSpPr>
            <a:grpSpLocks/>
          </p:cNvGrpSpPr>
          <p:nvPr/>
        </p:nvGrpSpPr>
        <p:grpSpPr bwMode="auto">
          <a:xfrm>
            <a:off x="5156200" y="3182938"/>
            <a:ext cx="1385888" cy="292100"/>
            <a:chOff x="3456" y="960"/>
            <a:chExt cx="960" cy="192"/>
          </a:xfrm>
        </p:grpSpPr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9486" name="Rectangle 3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9487" name="Rectangle 3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9488" name="Rectangle 3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9489" name="Rectangle 3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9478" name="Text Box 40"/>
          <p:cNvSpPr txBox="1">
            <a:spLocks noChangeArrowheads="1"/>
          </p:cNvSpPr>
          <p:nvPr/>
        </p:nvSpPr>
        <p:spPr bwMode="auto">
          <a:xfrm>
            <a:off x="6750050" y="31099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9479" name="Text Box 41"/>
          <p:cNvSpPr txBox="1">
            <a:spLocks noChangeArrowheads="1"/>
          </p:cNvSpPr>
          <p:nvPr/>
        </p:nvSpPr>
        <p:spPr bwMode="auto">
          <a:xfrm>
            <a:off x="6765925" y="4379913"/>
            <a:ext cx="11287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11 cycles</a:t>
            </a:r>
          </a:p>
        </p:txBody>
      </p:sp>
      <p:sp>
        <p:nvSpPr>
          <p:cNvPr id="19480" name="Text Box 42"/>
          <p:cNvSpPr txBox="1">
            <a:spLocks noChangeArrowheads="1"/>
          </p:cNvSpPr>
          <p:nvPr/>
        </p:nvSpPr>
        <p:spPr bwMode="auto">
          <a:xfrm>
            <a:off x="2041525" y="5751513"/>
            <a:ext cx="271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r>
              <a:rPr lang="en-US" altLang="zh-TW" sz="1800"/>
              <a:t>, $2=2, $4=2, W1=</a:t>
            </a:r>
            <a:r>
              <a:rPr lang="en-US" altLang="zh-TW" sz="1800">
                <a:solidFill>
                  <a:srgbClr val="FF0000"/>
                </a:solidFill>
              </a:rPr>
              <a:t>1</a:t>
            </a:r>
            <a:endParaRPr lang="en-US" altLang="zh-TW" sz="1800"/>
          </a:p>
        </p:txBody>
      </p:sp>
      <p:sp>
        <p:nvSpPr>
          <p:cNvPr id="2" name="矩形 1"/>
          <p:cNvSpPr/>
          <p:nvPr/>
        </p:nvSpPr>
        <p:spPr>
          <a:xfrm>
            <a:off x="1676400" y="5410200"/>
            <a:ext cx="3338513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9482" name="Rectangle 21"/>
          <p:cNvSpPr>
            <a:spLocks noChangeArrowheads="1"/>
          </p:cNvSpPr>
          <p:nvPr/>
        </p:nvSpPr>
        <p:spPr bwMode="auto">
          <a:xfrm>
            <a:off x="4360863" y="23749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83" name="Rectangle 21"/>
          <p:cNvSpPr>
            <a:spLocks noChangeArrowheads="1"/>
          </p:cNvSpPr>
          <p:nvPr/>
        </p:nvSpPr>
        <p:spPr bwMode="auto">
          <a:xfrm>
            <a:off x="4075113" y="23749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9484" name="Rectangle 21"/>
          <p:cNvSpPr>
            <a:spLocks noChangeArrowheads="1"/>
          </p:cNvSpPr>
          <p:nvPr/>
        </p:nvSpPr>
        <p:spPr bwMode="auto">
          <a:xfrm>
            <a:off x="4648200" y="23622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6*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zh-TW" smtClean="0"/>
              <a:t>lw </a:t>
            </a:r>
            <a:r>
              <a:rPr lang="en-US" altLang="zh-TW" smtClean="0">
                <a:solidFill>
                  <a:srgbClr val="FF0000"/>
                </a:solidFill>
              </a:rPr>
              <a:t>$8</a:t>
            </a:r>
            <a:r>
              <a:rPr lang="en-US" altLang="zh-TW" smtClean="0"/>
              <a:t>, 8($0)</a:t>
            </a:r>
          </a:p>
          <a:p>
            <a:pPr eaLnBrk="1" hangingPunct="1"/>
            <a:r>
              <a:rPr lang="en-US" altLang="zh-TW" smtClean="0"/>
              <a:t>beq $4, </a:t>
            </a:r>
            <a:r>
              <a:rPr lang="en-US" altLang="zh-TW" smtClean="0">
                <a:solidFill>
                  <a:srgbClr val="FF0000"/>
                </a:solidFill>
              </a:rPr>
              <a:t>$8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zh-TW" smtClean="0"/>
              <a:t>sub $2, $7, $9</a:t>
            </a:r>
          </a:p>
          <a:p>
            <a:pPr eaLnBrk="1" hangingPunct="1"/>
            <a:r>
              <a:rPr lang="en-US" altLang="zh-TW" smtClean="0"/>
              <a:t>sw $2, 8($0)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429000" y="1752600"/>
            <a:ext cx="1385888" cy="292100"/>
            <a:chOff x="3456" y="960"/>
            <a:chExt cx="960" cy="192"/>
          </a:xfrm>
        </p:grpSpPr>
        <p:sp>
          <p:nvSpPr>
            <p:cNvPr id="2050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1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1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1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5022850" y="167957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372110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87" name="Rectangle 13"/>
          <p:cNvSpPr>
            <a:spLocks noChangeArrowheads="1"/>
          </p:cNvSpPr>
          <p:nvPr/>
        </p:nvSpPr>
        <p:spPr bwMode="auto">
          <a:xfrm>
            <a:off x="4530725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4806950" y="2144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0489" name="Rectangle 15"/>
          <p:cNvSpPr>
            <a:spLocks noChangeArrowheads="1"/>
          </p:cNvSpPr>
          <p:nvPr/>
        </p:nvSpPr>
        <p:spPr bwMode="auto">
          <a:xfrm>
            <a:off x="5084763" y="2144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0490" name="Rectangle 16"/>
          <p:cNvSpPr>
            <a:spLocks noChangeArrowheads="1"/>
          </p:cNvSpPr>
          <p:nvPr/>
        </p:nvSpPr>
        <p:spPr bwMode="auto">
          <a:xfrm>
            <a:off x="5360988" y="2144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5924550" y="2071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396240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4248150" y="21463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800600" y="2830513"/>
            <a:ext cx="1385888" cy="292100"/>
            <a:chOff x="3456" y="960"/>
            <a:chExt cx="960" cy="192"/>
          </a:xfrm>
        </p:grpSpPr>
        <p:sp>
          <p:nvSpPr>
            <p:cNvPr id="20503" name="Rectangle 2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0504" name="Rectangle 2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0505" name="Rectangle 2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0506" name="Rectangle 2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0507" name="Rectangle 2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0495" name="Text Box 27"/>
          <p:cNvSpPr txBox="1">
            <a:spLocks noChangeArrowheads="1"/>
          </p:cNvSpPr>
          <p:nvPr/>
        </p:nvSpPr>
        <p:spPr bwMode="auto">
          <a:xfrm>
            <a:off x="6394450" y="27574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0496" name="Text Box 28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10 cycles</a:t>
            </a:r>
          </a:p>
        </p:txBody>
      </p:sp>
      <p:sp>
        <p:nvSpPr>
          <p:cNvPr id="20497" name="Rectangle 12"/>
          <p:cNvSpPr>
            <a:spLocks noChangeArrowheads="1"/>
          </p:cNvSpPr>
          <p:nvPr/>
        </p:nvSpPr>
        <p:spPr bwMode="auto">
          <a:xfrm>
            <a:off x="4238625" y="251618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8" name="Rectangle 12"/>
          <p:cNvSpPr>
            <a:spLocks noChangeArrowheads="1"/>
          </p:cNvSpPr>
          <p:nvPr/>
        </p:nvSpPr>
        <p:spPr bwMode="auto">
          <a:xfrm>
            <a:off x="39751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0499" name="Text Box 28"/>
          <p:cNvSpPr txBox="1">
            <a:spLocks noChangeArrowheads="1"/>
          </p:cNvSpPr>
          <p:nvPr/>
        </p:nvSpPr>
        <p:spPr bwMode="auto">
          <a:xfrm>
            <a:off x="4238625" y="4716463"/>
            <a:ext cx="7747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皆為</a:t>
            </a:r>
            <a:r>
              <a:rPr lang="en-US" altLang="zh-TW" sz="1800"/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3859213" y="4379913"/>
            <a:ext cx="1495425" cy="801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501" name="Text Box 17"/>
          <p:cNvSpPr txBox="1">
            <a:spLocks noChangeArrowheads="1"/>
          </p:cNvSpPr>
          <p:nvPr/>
        </p:nvSpPr>
        <p:spPr bwMode="auto">
          <a:xfrm>
            <a:off x="6076950" y="2376488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0502" name="Rectangle 12"/>
          <p:cNvSpPr>
            <a:spLocks noChangeArrowheads="1"/>
          </p:cNvSpPr>
          <p:nvPr/>
        </p:nvSpPr>
        <p:spPr bwMode="auto">
          <a:xfrm>
            <a:off x="4495800" y="25146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7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add </a:t>
            </a:r>
            <a:r>
              <a:rPr lang="en-US" altLang="zh-TW" smtClean="0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 smtClean="0">
                <a:latin typeface="Lucida Console" panose="020B0609040504020204" pitchFamily="49" charset="0"/>
              </a:rPr>
              <a:t>,$1,$2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add 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 smtClean="0">
                <a:latin typeface="Lucida Console" panose="020B0609040504020204" pitchFamily="49" charset="0"/>
              </a:rPr>
              <a:t>,</a:t>
            </a:r>
            <a:r>
              <a:rPr lang="en-US" altLang="zh-TW" smtClean="0">
                <a:solidFill>
                  <a:srgbClr val="FF00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 smtClean="0">
                <a:latin typeface="Lucida Console" panose="020B0609040504020204" pitchFamily="49" charset="0"/>
              </a:rPr>
              <a:t>,$3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add </a:t>
            </a:r>
            <a:r>
              <a:rPr lang="en-US" altLang="zh-TW" smtClean="0">
                <a:solidFill>
                  <a:srgbClr val="FFFF00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 smtClean="0">
                <a:latin typeface="Lucida Console" panose="020B0609040504020204" pitchFamily="49" charset="0"/>
              </a:rPr>
              <a:t>,</a:t>
            </a:r>
            <a:r>
              <a:rPr lang="en-US" altLang="zh-TW" smtClean="0">
                <a:solidFill>
                  <a:srgbClr val="0000FF"/>
                </a:solidFill>
                <a:latin typeface="Lucida Console" panose="020B0609040504020204" pitchFamily="49" charset="0"/>
              </a:rPr>
              <a:t>$1</a:t>
            </a:r>
            <a:r>
              <a:rPr lang="en-US" altLang="zh-TW" smtClean="0">
                <a:latin typeface="Lucida Console" panose="020B0609040504020204" pitchFamily="49" charset="0"/>
              </a:rPr>
              <a:t>,$4</a:t>
            </a:r>
          </a:p>
          <a:p>
            <a:pPr eaLnBrk="1" hangingPunct="1"/>
            <a:r>
              <a:rPr lang="en-US" altLang="zh-TW" smtClean="0"/>
              <a:t>sw </a:t>
            </a:r>
            <a:r>
              <a:rPr lang="en-US" altLang="zh-TW" smtClean="0">
                <a:solidFill>
                  <a:srgbClr val="FFFF00"/>
                </a:solidFill>
              </a:rPr>
              <a:t>$1</a:t>
            </a:r>
            <a:r>
              <a:rPr lang="en-US" altLang="zh-TW" smtClean="0"/>
              <a:t>, 8($0)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191000" y="2133600"/>
            <a:ext cx="1385888" cy="292100"/>
            <a:chOff x="3456" y="960"/>
            <a:chExt cx="960" cy="192"/>
          </a:xfrm>
        </p:grpSpPr>
        <p:sp>
          <p:nvSpPr>
            <p:cNvPr id="215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15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15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15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15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5527675" y="20605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4470400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5334000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5616575" y="25114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5894388" y="25114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6170613" y="25114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15" name="Text Box 17"/>
          <p:cNvSpPr txBox="1">
            <a:spLocks noChangeArrowheads="1"/>
          </p:cNvSpPr>
          <p:nvPr/>
        </p:nvSpPr>
        <p:spPr bwMode="auto">
          <a:xfrm>
            <a:off x="6448425" y="2438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16" name="Rectangle 18"/>
          <p:cNvSpPr>
            <a:spLocks noChangeArrowheads="1"/>
          </p:cNvSpPr>
          <p:nvPr/>
        </p:nvSpPr>
        <p:spPr bwMode="auto">
          <a:xfrm>
            <a:off x="4752975" y="25146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7" name="Rectangle 19"/>
          <p:cNvSpPr>
            <a:spLocks noChangeArrowheads="1"/>
          </p:cNvSpPr>
          <p:nvPr/>
        </p:nvSpPr>
        <p:spPr bwMode="auto">
          <a:xfrm>
            <a:off x="4743450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18" name="Rectangle 20"/>
          <p:cNvSpPr>
            <a:spLocks noChangeArrowheads="1"/>
          </p:cNvSpPr>
          <p:nvPr/>
        </p:nvSpPr>
        <p:spPr bwMode="auto">
          <a:xfrm>
            <a:off x="6223000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19" name="Rectangle 21"/>
          <p:cNvSpPr>
            <a:spLocks noChangeArrowheads="1"/>
          </p:cNvSpPr>
          <p:nvPr/>
        </p:nvSpPr>
        <p:spPr bwMode="auto">
          <a:xfrm>
            <a:off x="6499225" y="2906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0" name="Rectangle 22"/>
          <p:cNvSpPr>
            <a:spLocks noChangeArrowheads="1"/>
          </p:cNvSpPr>
          <p:nvPr/>
        </p:nvSpPr>
        <p:spPr bwMode="auto">
          <a:xfrm>
            <a:off x="6777038" y="2906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1" name="Rectangle 23"/>
          <p:cNvSpPr>
            <a:spLocks noChangeArrowheads="1"/>
          </p:cNvSpPr>
          <p:nvPr/>
        </p:nvSpPr>
        <p:spPr bwMode="auto">
          <a:xfrm>
            <a:off x="7053263" y="2906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7331075" y="2833688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1523" name="Rectangle 27"/>
          <p:cNvSpPr>
            <a:spLocks noChangeArrowheads="1"/>
          </p:cNvSpPr>
          <p:nvPr/>
        </p:nvSpPr>
        <p:spPr bwMode="auto">
          <a:xfrm>
            <a:off x="7061200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24" name="Rectangle 28"/>
          <p:cNvSpPr>
            <a:spLocks noChangeArrowheads="1"/>
          </p:cNvSpPr>
          <p:nvPr/>
        </p:nvSpPr>
        <p:spPr bwMode="auto">
          <a:xfrm>
            <a:off x="7337425" y="3287713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1525" name="Rectangle 29"/>
          <p:cNvSpPr>
            <a:spLocks noChangeArrowheads="1"/>
          </p:cNvSpPr>
          <p:nvPr/>
        </p:nvSpPr>
        <p:spPr bwMode="auto">
          <a:xfrm>
            <a:off x="7615238" y="3287713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1526" name="Rectangle 30"/>
          <p:cNvSpPr>
            <a:spLocks noChangeArrowheads="1"/>
          </p:cNvSpPr>
          <p:nvPr/>
        </p:nvSpPr>
        <p:spPr bwMode="auto">
          <a:xfrm>
            <a:off x="7891463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1527" name="Text Box 31"/>
          <p:cNvSpPr txBox="1">
            <a:spLocks noChangeArrowheads="1"/>
          </p:cNvSpPr>
          <p:nvPr/>
        </p:nvSpPr>
        <p:spPr bwMode="auto">
          <a:xfrm>
            <a:off x="8169275" y="3214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1528" name="Rectangle 33"/>
          <p:cNvSpPr>
            <a:spLocks noChangeArrowheads="1"/>
          </p:cNvSpPr>
          <p:nvPr/>
        </p:nvSpPr>
        <p:spPr bwMode="auto">
          <a:xfrm>
            <a:off x="5049838" y="2514600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2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14 cycles</a:t>
            </a:r>
          </a:p>
        </p:txBody>
      </p:sp>
      <p:sp>
        <p:nvSpPr>
          <p:cNvPr id="2153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$1=4, W2=4</a:t>
            </a:r>
          </a:p>
        </p:txBody>
      </p:sp>
      <p:sp>
        <p:nvSpPr>
          <p:cNvPr id="21531" name="Rectangle 38"/>
          <p:cNvSpPr>
            <a:spLocks noChangeArrowheads="1"/>
          </p:cNvSpPr>
          <p:nvPr/>
        </p:nvSpPr>
        <p:spPr bwMode="auto">
          <a:xfrm>
            <a:off x="5924550" y="2911475"/>
            <a:ext cx="276225" cy="2921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32" name="Rectangle 39"/>
          <p:cNvSpPr>
            <a:spLocks noChangeArrowheads="1"/>
          </p:cNvSpPr>
          <p:nvPr/>
        </p:nvSpPr>
        <p:spPr bwMode="auto">
          <a:xfrm>
            <a:off x="5627688" y="2908300"/>
            <a:ext cx="276225" cy="2921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33" name="Rectangle 43"/>
          <p:cNvSpPr>
            <a:spLocks noChangeArrowheads="1"/>
          </p:cNvSpPr>
          <p:nvPr/>
        </p:nvSpPr>
        <p:spPr bwMode="auto">
          <a:xfrm>
            <a:off x="6505575" y="3289300"/>
            <a:ext cx="276225" cy="292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34" name="Rectangle 44"/>
          <p:cNvSpPr>
            <a:spLocks noChangeArrowheads="1"/>
          </p:cNvSpPr>
          <p:nvPr/>
        </p:nvSpPr>
        <p:spPr bwMode="auto">
          <a:xfrm>
            <a:off x="6781800" y="3289300"/>
            <a:ext cx="276225" cy="292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1535" name="Rectangle 19"/>
          <p:cNvSpPr>
            <a:spLocks noChangeArrowheads="1"/>
          </p:cNvSpPr>
          <p:nvPr/>
        </p:nvSpPr>
        <p:spPr bwMode="auto">
          <a:xfrm>
            <a:off x="5049838" y="2906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36" name="Rectangle 19"/>
          <p:cNvSpPr>
            <a:spLocks noChangeArrowheads="1"/>
          </p:cNvSpPr>
          <p:nvPr/>
        </p:nvSpPr>
        <p:spPr bwMode="auto">
          <a:xfrm>
            <a:off x="5338763" y="29083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37" name="Rectangle 19"/>
          <p:cNvSpPr>
            <a:spLocks noChangeArrowheads="1"/>
          </p:cNvSpPr>
          <p:nvPr/>
        </p:nvSpPr>
        <p:spPr bwMode="auto">
          <a:xfrm>
            <a:off x="5627688" y="328930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38" name="Rectangle 19"/>
          <p:cNvSpPr>
            <a:spLocks noChangeArrowheads="1"/>
          </p:cNvSpPr>
          <p:nvPr/>
        </p:nvSpPr>
        <p:spPr bwMode="auto">
          <a:xfrm>
            <a:off x="5924550" y="32893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6221413" y="3287713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1905000"/>
            <a:ext cx="46482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Example 8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lw </a:t>
            </a:r>
            <a:r>
              <a:rPr lang="en-US" altLang="zh-TW" smtClean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mtClean="0">
                <a:latin typeface="Lucida Console" panose="020B0609040504020204" pitchFamily="49" charset="0"/>
              </a:rPr>
              <a:t>, 8($0)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beq </a:t>
            </a:r>
            <a:r>
              <a:rPr lang="en-US" altLang="zh-TW" smtClean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mtClean="0">
                <a:latin typeface="Lucida Console" panose="020B0609040504020204" pitchFamily="49" charset="0"/>
              </a:rPr>
              <a:t>, </a:t>
            </a:r>
            <a:r>
              <a:rPr lang="en-US" altLang="zh-TW" smtClean="0">
                <a:solidFill>
                  <a:schemeClr val="bg2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mtClean="0">
                <a:latin typeface="Lucida Console" panose="020B0609040504020204" pitchFamily="49" charset="0"/>
              </a:rPr>
              <a:t>, 1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add $4, $4, $4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sub $4, $4, $4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beq $4, $1, -1 </a:t>
            </a:r>
          </a:p>
          <a:p>
            <a:pPr eaLnBrk="1" hangingPunct="1"/>
            <a:r>
              <a:rPr lang="en-US" altLang="zh-TW" smtClean="0">
                <a:latin typeface="Lucida Console" panose="020B0609040504020204" pitchFamily="49" charset="0"/>
              </a:rPr>
              <a:t>sw $4, 8($0)</a:t>
            </a:r>
            <a:endParaRPr lang="en-US" altLang="zh-TW" smtClean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572000" y="2130425"/>
            <a:ext cx="1385888" cy="292100"/>
            <a:chOff x="3456" y="960"/>
            <a:chExt cx="960" cy="192"/>
          </a:xfrm>
        </p:grpSpPr>
        <p:sp>
          <p:nvSpPr>
            <p:cNvPr id="22568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2569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2570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2571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2572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5908675" y="2057400"/>
            <a:ext cx="403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4851400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5715000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5997575" y="250825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6275388" y="250825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6551613" y="2508250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39" name="Text Box 17"/>
          <p:cNvSpPr txBox="1">
            <a:spLocks noChangeArrowheads="1"/>
          </p:cNvSpPr>
          <p:nvPr/>
        </p:nvSpPr>
        <p:spPr bwMode="auto">
          <a:xfrm>
            <a:off x="6829425" y="2435225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5133975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1" name="Rectangle 19"/>
          <p:cNvSpPr>
            <a:spLocks noChangeArrowheads="1"/>
          </p:cNvSpPr>
          <p:nvPr/>
        </p:nvSpPr>
        <p:spPr bwMode="auto">
          <a:xfrm>
            <a:off x="5124450" y="2903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42" name="Text Box 24"/>
          <p:cNvSpPr txBox="1">
            <a:spLocks noChangeArrowheads="1"/>
          </p:cNvSpPr>
          <p:nvPr/>
        </p:nvSpPr>
        <p:spPr bwMode="auto">
          <a:xfrm>
            <a:off x="7712075" y="283051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22543" name="Rectangle 27"/>
          <p:cNvSpPr>
            <a:spLocks noChangeArrowheads="1"/>
          </p:cNvSpPr>
          <p:nvPr/>
        </p:nvSpPr>
        <p:spPr bwMode="auto">
          <a:xfrm>
            <a:off x="6324600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4" name="Rectangle 28"/>
          <p:cNvSpPr>
            <a:spLocks noChangeArrowheads="1"/>
          </p:cNvSpPr>
          <p:nvPr/>
        </p:nvSpPr>
        <p:spPr bwMode="auto">
          <a:xfrm>
            <a:off x="6600825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45" name="Rectangle 29"/>
          <p:cNvSpPr>
            <a:spLocks noChangeArrowheads="1"/>
          </p:cNvSpPr>
          <p:nvPr/>
        </p:nvSpPr>
        <p:spPr bwMode="auto">
          <a:xfrm>
            <a:off x="6878638" y="3284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46" name="Rectangle 30"/>
          <p:cNvSpPr>
            <a:spLocks noChangeArrowheads="1"/>
          </p:cNvSpPr>
          <p:nvPr/>
        </p:nvSpPr>
        <p:spPr bwMode="auto">
          <a:xfrm>
            <a:off x="7154863" y="3284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47" name="Text Box 31"/>
          <p:cNvSpPr txBox="1">
            <a:spLocks noChangeArrowheads="1"/>
          </p:cNvSpPr>
          <p:nvPr/>
        </p:nvSpPr>
        <p:spPr bwMode="auto">
          <a:xfrm>
            <a:off x="7432675" y="3211513"/>
            <a:ext cx="5572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22548" name="Rectangle 33"/>
          <p:cNvSpPr>
            <a:spLocks noChangeArrowheads="1"/>
          </p:cNvSpPr>
          <p:nvPr/>
        </p:nvSpPr>
        <p:spPr bwMode="auto">
          <a:xfrm>
            <a:off x="5430838" y="2511425"/>
            <a:ext cx="276225" cy="2921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49" name="Text Box 36"/>
          <p:cNvSpPr txBox="1">
            <a:spLocks noChangeArrowheads="1"/>
          </p:cNvSpPr>
          <p:nvPr/>
        </p:nvSpPr>
        <p:spPr bwMode="auto">
          <a:xfrm>
            <a:off x="6765925" y="4379913"/>
            <a:ext cx="113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14 cycles</a:t>
            </a:r>
          </a:p>
        </p:txBody>
      </p:sp>
      <p:sp>
        <p:nvSpPr>
          <p:cNvPr id="22550" name="Text Box 37"/>
          <p:cNvSpPr txBox="1">
            <a:spLocks noChangeArrowheads="1"/>
          </p:cNvSpPr>
          <p:nvPr/>
        </p:nvSpPr>
        <p:spPr bwMode="auto">
          <a:xfrm>
            <a:off x="2041525" y="5751513"/>
            <a:ext cx="14414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$4=0, W2=0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5430838" y="2903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2" name="Rectangle 19"/>
          <p:cNvSpPr>
            <a:spLocks noChangeArrowheads="1"/>
          </p:cNvSpPr>
          <p:nvPr/>
        </p:nvSpPr>
        <p:spPr bwMode="auto">
          <a:xfrm>
            <a:off x="5719763" y="29051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3" name="Rectangle 19"/>
          <p:cNvSpPr>
            <a:spLocks noChangeArrowheads="1"/>
          </p:cNvSpPr>
          <p:nvPr/>
        </p:nvSpPr>
        <p:spPr bwMode="auto">
          <a:xfrm>
            <a:off x="6019800" y="3284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54" name="Rectangle 27"/>
          <p:cNvSpPr>
            <a:spLocks noChangeArrowheads="1"/>
          </p:cNvSpPr>
          <p:nvPr/>
        </p:nvSpPr>
        <p:spPr bwMode="auto">
          <a:xfrm>
            <a:off x="6858000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55" name="Rectangle 28"/>
          <p:cNvSpPr>
            <a:spLocks noChangeArrowheads="1"/>
          </p:cNvSpPr>
          <p:nvPr/>
        </p:nvSpPr>
        <p:spPr bwMode="auto">
          <a:xfrm>
            <a:off x="7134225" y="3665538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56" name="Rectangle 29"/>
          <p:cNvSpPr>
            <a:spLocks noChangeArrowheads="1"/>
          </p:cNvSpPr>
          <p:nvPr/>
        </p:nvSpPr>
        <p:spPr bwMode="auto">
          <a:xfrm>
            <a:off x="7412038" y="3665538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57" name="Rectangle 30"/>
          <p:cNvSpPr>
            <a:spLocks noChangeArrowheads="1"/>
          </p:cNvSpPr>
          <p:nvPr/>
        </p:nvSpPr>
        <p:spPr bwMode="auto">
          <a:xfrm>
            <a:off x="768826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7966075" y="3592513"/>
            <a:ext cx="5699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22559" name="Rectangle 19"/>
          <p:cNvSpPr>
            <a:spLocks noChangeArrowheads="1"/>
          </p:cNvSpPr>
          <p:nvPr/>
        </p:nvSpPr>
        <p:spPr bwMode="auto">
          <a:xfrm>
            <a:off x="6259513" y="3665538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0" name="Rectangle 27"/>
          <p:cNvSpPr>
            <a:spLocks noChangeArrowheads="1"/>
          </p:cNvSpPr>
          <p:nvPr/>
        </p:nvSpPr>
        <p:spPr bwMode="auto">
          <a:xfrm>
            <a:off x="6581775" y="3670300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61" name="Rectangle 27"/>
          <p:cNvSpPr>
            <a:spLocks noChangeArrowheads="1"/>
          </p:cNvSpPr>
          <p:nvPr/>
        </p:nvSpPr>
        <p:spPr bwMode="auto">
          <a:xfrm>
            <a:off x="7162800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2562" name="Rectangle 28"/>
          <p:cNvSpPr>
            <a:spLocks noChangeArrowheads="1"/>
          </p:cNvSpPr>
          <p:nvPr/>
        </p:nvSpPr>
        <p:spPr bwMode="auto">
          <a:xfrm>
            <a:off x="7439025" y="4111625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2563" name="Rectangle 29"/>
          <p:cNvSpPr>
            <a:spLocks noChangeArrowheads="1"/>
          </p:cNvSpPr>
          <p:nvPr/>
        </p:nvSpPr>
        <p:spPr bwMode="auto">
          <a:xfrm>
            <a:off x="7716838" y="4111625"/>
            <a:ext cx="276225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2564" name="Rectangle 30"/>
          <p:cNvSpPr>
            <a:spLocks noChangeArrowheads="1"/>
          </p:cNvSpPr>
          <p:nvPr/>
        </p:nvSpPr>
        <p:spPr bwMode="auto">
          <a:xfrm>
            <a:off x="799306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2565" name="Text Box 31"/>
          <p:cNvSpPr txBox="1">
            <a:spLocks noChangeArrowheads="1"/>
          </p:cNvSpPr>
          <p:nvPr/>
        </p:nvSpPr>
        <p:spPr bwMode="auto">
          <a:xfrm>
            <a:off x="8270875" y="4038600"/>
            <a:ext cx="466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</a:t>
            </a:r>
          </a:p>
        </p:txBody>
      </p:sp>
      <p:sp>
        <p:nvSpPr>
          <p:cNvPr id="22566" name="Rectangle 19"/>
          <p:cNvSpPr>
            <a:spLocks noChangeArrowheads="1"/>
          </p:cNvSpPr>
          <p:nvPr/>
        </p:nvSpPr>
        <p:spPr bwMode="auto">
          <a:xfrm>
            <a:off x="6564313" y="4111625"/>
            <a:ext cx="277812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2567" name="Rectangle 19"/>
          <p:cNvSpPr>
            <a:spLocks noChangeArrowheads="1"/>
          </p:cNvSpPr>
          <p:nvPr/>
        </p:nvSpPr>
        <p:spPr bwMode="auto">
          <a:xfrm>
            <a:off x="6858000" y="4114800"/>
            <a:ext cx="277813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Output Requirements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zh-TW" altLang="en-US" smtClean="0"/>
              <a:t>不同</a:t>
            </a:r>
            <a:r>
              <a:rPr kumimoji="0" lang="en-US" altLang="zh-TW" smtClean="0"/>
              <a:t>clock cycle</a:t>
            </a:r>
            <a:r>
              <a:rPr kumimoji="0" lang="zh-TW" altLang="en-US" smtClean="0"/>
              <a:t>時，在</a:t>
            </a:r>
            <a:r>
              <a:rPr kumimoji="0" lang="en-US" altLang="zh-TW" smtClean="0"/>
              <a:t>CPU</a:t>
            </a:r>
            <a:r>
              <a:rPr kumimoji="0" lang="zh-TW" altLang="en-US" smtClean="0"/>
              <a:t>中執行的指令狀態</a:t>
            </a:r>
            <a:r>
              <a:rPr kumimoji="0" lang="en-US" altLang="zh-TW" smtClean="0">
                <a:solidFill>
                  <a:srgbClr val="3333FF"/>
                </a:solidFill>
              </a:rPr>
              <a:t>(</a:t>
            </a:r>
            <a:r>
              <a:rPr kumimoji="0" lang="zh-TW" altLang="en-US" smtClean="0">
                <a:solidFill>
                  <a:srgbClr val="3333FF"/>
                </a:solidFill>
              </a:rPr>
              <a:t>顯示各指令在</a:t>
            </a:r>
            <a:r>
              <a:rPr kumimoji="0" lang="en-US" altLang="zh-TW" smtClean="0">
                <a:solidFill>
                  <a:srgbClr val="3333FF"/>
                </a:solidFill>
              </a:rPr>
              <a:t>ID</a:t>
            </a:r>
            <a:r>
              <a:rPr kumimoji="0" lang="zh-TW" altLang="en-US" smtClean="0">
                <a:solidFill>
                  <a:srgbClr val="3333FF"/>
                </a:solidFill>
              </a:rPr>
              <a:t>、</a:t>
            </a:r>
            <a:r>
              <a:rPr kumimoji="0" lang="en-US" altLang="zh-TW" smtClean="0">
                <a:solidFill>
                  <a:srgbClr val="3333FF"/>
                </a:solidFill>
              </a:rPr>
              <a:t>EX</a:t>
            </a:r>
            <a:r>
              <a:rPr kumimoji="0" lang="zh-TW" altLang="en-US" smtClean="0">
                <a:solidFill>
                  <a:srgbClr val="3333FF"/>
                </a:solidFill>
              </a:rPr>
              <a:t>、</a:t>
            </a:r>
            <a:r>
              <a:rPr kumimoji="0" lang="en-US" altLang="zh-TW" smtClean="0">
                <a:solidFill>
                  <a:srgbClr val="3333FF"/>
                </a:solidFill>
              </a:rPr>
              <a:t>MEM</a:t>
            </a:r>
            <a:r>
              <a:rPr kumimoji="0" lang="zh-TW" altLang="en-US" smtClean="0">
                <a:solidFill>
                  <a:srgbClr val="3333FF"/>
                </a:solidFill>
              </a:rPr>
              <a:t>、</a:t>
            </a:r>
            <a:r>
              <a:rPr kumimoji="0" lang="en-US" altLang="zh-TW" smtClean="0">
                <a:solidFill>
                  <a:srgbClr val="3333FF"/>
                </a:solidFill>
              </a:rPr>
              <a:t>WB</a:t>
            </a:r>
            <a:r>
              <a:rPr kumimoji="0" lang="zh-TW" altLang="en-US" smtClean="0">
                <a:solidFill>
                  <a:srgbClr val="3333FF"/>
                </a:solidFill>
              </a:rPr>
              <a:t>階段即將與未使用的</a:t>
            </a:r>
            <a:r>
              <a:rPr kumimoji="0" lang="en-US" altLang="zh-TW" smtClean="0">
                <a:solidFill>
                  <a:srgbClr val="3333FF"/>
                </a:solidFill>
              </a:rPr>
              <a:t>signal</a:t>
            </a:r>
            <a:r>
              <a:rPr kumimoji="0" lang="zh-TW" altLang="en-US" smtClean="0">
                <a:solidFill>
                  <a:srgbClr val="3333FF"/>
                </a:solidFill>
              </a:rPr>
              <a:t>值</a:t>
            </a:r>
            <a:r>
              <a:rPr kumimoji="0" lang="en-US" altLang="zh-TW" smtClean="0">
                <a:solidFill>
                  <a:srgbClr val="3333FF"/>
                </a:solidFill>
              </a:rPr>
              <a:t>)</a:t>
            </a:r>
            <a:endParaRPr kumimoji="0" lang="zh-TW" altLang="en-US" smtClean="0">
              <a:solidFill>
                <a:srgbClr val="3333FF"/>
              </a:solidFill>
            </a:endParaRPr>
          </a:p>
          <a:p>
            <a:pPr eaLnBrk="1" hangingPunct="1"/>
            <a:r>
              <a:rPr kumimoji="0" lang="zh-TW" altLang="en-US" smtClean="0"/>
              <a:t>最後顯示</a:t>
            </a:r>
          </a:p>
          <a:p>
            <a:pPr lvl="1" eaLnBrk="1" hangingPunct="1"/>
            <a:r>
              <a:rPr kumimoji="0" lang="zh-TW" altLang="en-US" smtClean="0"/>
              <a:t>執行該段指令需要多少</a:t>
            </a:r>
            <a:r>
              <a:rPr kumimoji="0" lang="en-US" altLang="zh-TW" smtClean="0"/>
              <a:t>cycle</a:t>
            </a:r>
          </a:p>
          <a:p>
            <a:pPr lvl="1" eaLnBrk="1" hangingPunct="1"/>
            <a:r>
              <a:rPr kumimoji="0" lang="zh-TW" altLang="en-US" smtClean="0"/>
              <a:t>記憶體與暫存器執行後的結果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76200" y="5405438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singal</a:t>
            </a:r>
            <a:r>
              <a:rPr lang="zh-TW" altLang="en-US" sz="1800"/>
              <a:t>輸出順序</a:t>
            </a:r>
            <a:r>
              <a:rPr lang="en-US" altLang="zh-TW" sz="1800"/>
              <a:t>:</a:t>
            </a:r>
            <a:r>
              <a:rPr lang="zh-TW" altLang="en-US" sz="1800"/>
              <a:t> </a:t>
            </a:r>
            <a:r>
              <a:rPr lang="en-US" altLang="zh-TW" sz="1800"/>
              <a:t>RegDst</a:t>
            </a:r>
            <a:r>
              <a:rPr lang="zh-TW" altLang="en-US" sz="1800"/>
              <a:t> </a:t>
            </a:r>
            <a:r>
              <a:rPr lang="en-US" altLang="zh-TW" sz="1800"/>
              <a:t>ALUSrc</a:t>
            </a:r>
            <a:r>
              <a:rPr lang="zh-TW" altLang="en-US" sz="1800"/>
              <a:t>　</a:t>
            </a:r>
            <a:r>
              <a:rPr lang="en-US" altLang="zh-TW" sz="1800"/>
              <a:t>Branch MemRead MemWrite</a:t>
            </a:r>
            <a:r>
              <a:rPr lang="zh-TW" altLang="en-US" sz="1800"/>
              <a:t>　</a:t>
            </a:r>
            <a:r>
              <a:rPr lang="en-US" altLang="zh-TW" sz="1800"/>
              <a:t>RegWrite</a:t>
            </a:r>
            <a:r>
              <a:rPr lang="zh-TW" altLang="en-US" sz="1800"/>
              <a:t> </a:t>
            </a:r>
            <a:r>
              <a:rPr lang="en-US" altLang="zh-TW" sz="1800"/>
              <a:t>MemtoReg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ex. lw: EX 01 010 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30990"/>
            <a:ext cx="7704210" cy="7951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Pipelined CPU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400" smtClean="0"/>
              <a:t>請設計一個</a:t>
            </a:r>
            <a:r>
              <a:rPr lang="en-US" altLang="zh-TW" sz="2400" smtClean="0"/>
              <a:t>pipelined</a:t>
            </a:r>
            <a:r>
              <a:rPr lang="zh-TW" altLang="en-US" sz="2400" smtClean="0"/>
              <a:t>的</a:t>
            </a:r>
            <a:r>
              <a:rPr lang="en-US" altLang="zh-TW" sz="2400" smtClean="0"/>
              <a:t>cpu</a:t>
            </a:r>
            <a:r>
              <a:rPr lang="zh-TW" altLang="en-US" sz="2400" smtClean="0"/>
              <a:t>模擬器</a:t>
            </a:r>
            <a:br>
              <a:rPr lang="zh-TW" altLang="en-US" sz="2400" smtClean="0"/>
            </a:br>
            <a:r>
              <a:rPr lang="en-US" altLang="zh-TW" sz="1800" smtClean="0"/>
              <a:t>(</a:t>
            </a:r>
            <a:r>
              <a:rPr lang="zh-TW" altLang="en-US" sz="1800" smtClean="0"/>
              <a:t>可以任何語言來模擬 </a:t>
            </a:r>
            <a:r>
              <a:rPr lang="en-US" altLang="zh-TW" sz="1800" smtClean="0"/>
              <a:t>ex:C &amp; C++)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1600" smtClean="0"/>
              <a:t>以</a:t>
            </a:r>
            <a:r>
              <a:rPr lang="en-US" altLang="zh-TW" sz="1600" smtClean="0"/>
              <a:t>stall</a:t>
            </a:r>
            <a:r>
              <a:rPr lang="zh-TW" altLang="en-US" sz="1600" smtClean="0"/>
              <a:t>來解決所有的</a:t>
            </a:r>
            <a:r>
              <a:rPr lang="en-US" altLang="zh-TW" sz="1600" smtClean="0"/>
              <a:t>hazard</a:t>
            </a:r>
            <a:r>
              <a:rPr lang="zh-TW" altLang="en-US" sz="1600" smtClean="0"/>
              <a:t>問題，換言之，需要實作</a:t>
            </a:r>
            <a:r>
              <a:rPr lang="en-US" altLang="zh-TW" sz="1600" smtClean="0"/>
              <a:t>hazard</a:t>
            </a:r>
            <a:r>
              <a:rPr lang="zh-TW" altLang="en-US" sz="1600" smtClean="0"/>
              <a:t>的邏輯判斷</a:t>
            </a:r>
            <a:endParaRPr kumimoji="0" lang="zh-TW" altLang="en-US" sz="1600" smtClean="0"/>
          </a:p>
          <a:p>
            <a:pPr eaLnBrk="1" hangingPunct="1">
              <a:lnSpc>
                <a:spcPct val="80000"/>
              </a:lnSpc>
            </a:pPr>
            <a:r>
              <a:rPr lang="zh-TW" altLang="en-US" sz="2400" smtClean="0"/>
              <a:t>請以 </a:t>
            </a:r>
            <a:r>
              <a:rPr lang="en-US" altLang="zh-TW" sz="2400" smtClean="0"/>
              <a:t>3~4</a:t>
            </a:r>
            <a:r>
              <a:rPr lang="zh-TW" altLang="en-US" sz="2400" smtClean="0"/>
              <a:t>人為一組進行分組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Input </a:t>
            </a:r>
            <a:r>
              <a:rPr lang="zh-TW" altLang="en-US" sz="2400" smtClean="0"/>
              <a:t>為一名為</a:t>
            </a:r>
            <a:r>
              <a:rPr lang="en-US" altLang="zh-TW" sz="2400" smtClean="0"/>
              <a:t>memory.txt</a:t>
            </a:r>
            <a:r>
              <a:rPr lang="zh-TW" altLang="en-US" sz="2400" smtClean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smtClean="0"/>
              <a:t>裡面為</a:t>
            </a:r>
            <a:r>
              <a:rPr kumimoji="0" lang="en-US" altLang="zh-TW" sz="2000" smtClean="0"/>
              <a:t>MIPS</a:t>
            </a:r>
            <a:r>
              <a:rPr kumimoji="0" lang="zh-TW" altLang="en-US" sz="2000" smtClean="0"/>
              <a:t>的組合語言程式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Output </a:t>
            </a:r>
            <a:r>
              <a:rPr kumimoji="0" lang="zh-TW" altLang="en-US" sz="2400" smtClean="0"/>
              <a:t>請輸出此程式執行結果於一名為</a:t>
            </a:r>
            <a:r>
              <a:rPr kumimoji="0" lang="en-US" altLang="zh-TW" sz="2400" smtClean="0"/>
              <a:t>result.txt</a:t>
            </a:r>
            <a:r>
              <a:rPr lang="zh-TW" altLang="en-US" sz="2400" smtClean="0"/>
              <a:t>的文字檔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smtClean="0"/>
              <a:t>請參閱後面投影片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400" smtClean="0"/>
              <a:t>專案完成後請撰寫一份專案報告，約</a:t>
            </a:r>
            <a:r>
              <a:rPr kumimoji="0" lang="en-US" altLang="zh-TW" sz="2400" smtClean="0"/>
              <a:t>3-4</a:t>
            </a:r>
            <a:r>
              <a:rPr kumimoji="0" lang="zh-TW" altLang="en-US" sz="2400" smtClean="0"/>
              <a:t>頁</a:t>
            </a:r>
            <a:br>
              <a:rPr kumimoji="0" lang="zh-TW" altLang="en-US" sz="2400" smtClean="0"/>
            </a:br>
            <a:endParaRPr kumimoji="0" lang="zh-TW" altLang="en-US" sz="240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38" y="1562100"/>
            <a:ext cx="4038600" cy="5219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ID</a:t>
            </a:r>
            <a:endParaRPr lang="en-US" altLang="zh-TW" sz="2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89463" y="1371600"/>
            <a:ext cx="40386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add: WB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EX X1 001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MEM 001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Cycle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 smtClean="0"/>
              <a:t>	sw: WB 0X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grpSp>
        <p:nvGrpSpPr>
          <p:cNvPr id="24583" name="Group 19"/>
          <p:cNvGrpSpPr>
            <a:grpSpLocks/>
          </p:cNvGrpSpPr>
          <p:nvPr/>
        </p:nvGrpSpPr>
        <p:grpSpPr bwMode="auto">
          <a:xfrm>
            <a:off x="1485900" y="1463675"/>
            <a:ext cx="1524000" cy="304800"/>
            <a:chOff x="3456" y="960"/>
            <a:chExt cx="960" cy="192"/>
          </a:xfrm>
        </p:grpSpPr>
        <p:sp>
          <p:nvSpPr>
            <p:cNvPr id="24603" name="Rectangle 20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604" name="Rectangle 21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5" name="Rectangle 22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6" name="Rectangle 23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7" name="Rectangle 24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4" name="Group 25"/>
          <p:cNvGrpSpPr>
            <a:grpSpLocks/>
          </p:cNvGrpSpPr>
          <p:nvPr/>
        </p:nvGrpSpPr>
        <p:grpSpPr bwMode="auto">
          <a:xfrm>
            <a:off x="1790700" y="1920875"/>
            <a:ext cx="1524000" cy="304800"/>
            <a:chOff x="3456" y="960"/>
            <a:chExt cx="960" cy="192"/>
          </a:xfrm>
        </p:grpSpPr>
        <p:sp>
          <p:nvSpPr>
            <p:cNvPr id="24598" name="Rectangle 26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9" name="Rectangle 27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602" name="Rectangle 30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4585" name="Group 31"/>
          <p:cNvGrpSpPr>
            <a:grpSpLocks/>
          </p:cNvGrpSpPr>
          <p:nvPr/>
        </p:nvGrpSpPr>
        <p:grpSpPr bwMode="auto">
          <a:xfrm>
            <a:off x="2095500" y="2378075"/>
            <a:ext cx="1524000" cy="304800"/>
            <a:chOff x="3456" y="960"/>
            <a:chExt cx="960" cy="192"/>
          </a:xfrm>
        </p:grpSpPr>
        <p:sp>
          <p:nvSpPr>
            <p:cNvPr id="24593" name="Rectangle 32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4594" name="Rectangle 33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4595" name="Rectangle 34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4596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4597" name="Rectangle 36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4586" name="Rectangle 37"/>
          <p:cNvSpPr>
            <a:spLocks noChangeArrowheads="1"/>
          </p:cNvSpPr>
          <p:nvPr/>
        </p:nvSpPr>
        <p:spPr bwMode="auto">
          <a:xfrm>
            <a:off x="24003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4587" name="Rectangle 38"/>
          <p:cNvSpPr>
            <a:spLocks noChangeArrowheads="1"/>
          </p:cNvSpPr>
          <p:nvPr/>
        </p:nvSpPr>
        <p:spPr bwMode="auto">
          <a:xfrm>
            <a:off x="27051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4588" name="Rectangle 39"/>
          <p:cNvSpPr>
            <a:spLocks noChangeArrowheads="1"/>
          </p:cNvSpPr>
          <p:nvPr/>
        </p:nvSpPr>
        <p:spPr bwMode="auto">
          <a:xfrm>
            <a:off x="36195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4589" name="Rectangle 40"/>
          <p:cNvSpPr>
            <a:spLocks noChangeArrowheads="1"/>
          </p:cNvSpPr>
          <p:nvPr/>
        </p:nvSpPr>
        <p:spPr bwMode="auto">
          <a:xfrm>
            <a:off x="39243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4590" name="Rectangle 41"/>
          <p:cNvSpPr>
            <a:spLocks noChangeArrowheads="1"/>
          </p:cNvSpPr>
          <p:nvPr/>
        </p:nvSpPr>
        <p:spPr bwMode="auto">
          <a:xfrm>
            <a:off x="42291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4591" name="Rectangle 42"/>
          <p:cNvSpPr>
            <a:spLocks noChangeArrowheads="1"/>
          </p:cNvSpPr>
          <p:nvPr/>
        </p:nvSpPr>
        <p:spPr bwMode="auto">
          <a:xfrm>
            <a:off x="30099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4592" name="Rectangle 43"/>
          <p:cNvSpPr>
            <a:spLocks noChangeArrowheads="1"/>
          </p:cNvSpPr>
          <p:nvPr/>
        </p:nvSpPr>
        <p:spPr bwMode="auto">
          <a:xfrm>
            <a:off x="3314700" y="2835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1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6934200" y="1828800"/>
            <a:ext cx="1447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add $6, $4, $5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400"/>
              <a:t>sw $6, 24($0)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需要花</a:t>
            </a:r>
            <a:r>
              <a:rPr lang="en-US" altLang="zh-TW" smtClean="0"/>
              <a:t>10</a:t>
            </a:r>
            <a:r>
              <a:rPr lang="zh-TW" altLang="en-US" smtClean="0"/>
              <a:t>個</a:t>
            </a:r>
            <a:r>
              <a:rPr lang="en-US" altLang="zh-TW" smtClean="0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$0 $1 $2 $3 $4 $5 $6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0</a:t>
            </a:r>
            <a:r>
              <a:rPr lang="en-US" altLang="zh-TW" smtClean="0"/>
              <a:t>    1    1   1   1   1   2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     1    1     1     1    1    2 …. 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52675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EX 01 010 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smtClean="0"/>
              <a:t>	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00FF"/>
                </a:solidFill>
              </a:rPr>
              <a:t>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</a:t>
            </a:r>
            <a:r>
              <a:rPr lang="en-US" altLang="zh-TW" sz="2000" smtClean="0">
                <a:solidFill>
                  <a:srgbClr val="0000FF"/>
                </a:solidFill>
              </a:rPr>
              <a:t>sw: IF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EX 10 000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sw: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MEM 000 10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sw: ID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15200" y="13716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6653" name="Rectangle 7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54" name="Rectangle 8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5" name="Rectangle 9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6" name="Rectangle 10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7" name="Rectangle 11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6631" name="Group 12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6648" name="Rectangle 13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6649" name="Rectangle 14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6650" name="Rectangle 15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6651" name="Rectangle 16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6652" name="Rectangle 17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6632" name="Rectangle 19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33" name="Rectangle 20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4" name="Rectangle 21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6635" name="Rectangle 22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36" name="Rectangle 23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37" name="Rectangle 27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8" name="Rectangle 28"/>
          <p:cNvSpPr>
            <a:spLocks noChangeArrowheads="1"/>
          </p:cNvSpPr>
          <p:nvPr/>
        </p:nvSpPr>
        <p:spPr bwMode="auto">
          <a:xfrm>
            <a:off x="2590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39" name="Rectangle 30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0" name="Rectangle 31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1" name="Rectangle 32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6642" name="Rectangle 33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6643" name="Rectangle 34"/>
          <p:cNvSpPr>
            <a:spLocks noChangeArrowheads="1"/>
          </p:cNvSpPr>
          <p:nvPr/>
        </p:nvSpPr>
        <p:spPr bwMode="auto">
          <a:xfrm>
            <a:off x="4419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6644" name="Rectangle 35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6645" name="Rectangle 36"/>
          <p:cNvSpPr>
            <a:spLocks noChangeArrowheads="1"/>
          </p:cNvSpPr>
          <p:nvPr/>
        </p:nvSpPr>
        <p:spPr bwMode="auto">
          <a:xfrm>
            <a:off x="2895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46" name="Rectangle 37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6647" name="Rectangle 38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Example for Input Example 2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Cycle 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add: WB 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sw: 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Cycle 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sw: EX X1 001 0X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Cycle 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sw: MEM 001 0X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Cycle 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	sw: WB 0X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477000" y="2819400"/>
            <a:ext cx="164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sw $4, 24($0)</a:t>
            </a:r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5562600" y="34147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4572000" y="32004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 cycles</a:t>
            </a:r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5562600" y="3733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4572000" y="35194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2 cycles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2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需要花</a:t>
            </a:r>
            <a:r>
              <a:rPr lang="en-US" altLang="zh-TW" smtClean="0"/>
              <a:t>12</a:t>
            </a:r>
            <a:r>
              <a:rPr lang="zh-TW" altLang="en-US" smtClean="0"/>
              <a:t>個</a:t>
            </a:r>
            <a:r>
              <a:rPr lang="en-US" altLang="zh-TW" smtClean="0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 smtClean="0">
                <a:solidFill>
                  <a:srgbClr val="FF0000"/>
                </a:solidFill>
              </a:rPr>
              <a:t>0</a:t>
            </a:r>
            <a:r>
              <a:rPr kumimoji="0" lang="en-US" altLang="zh-TW" smtClean="0"/>
              <a:t> </a:t>
            </a:r>
            <a:r>
              <a:rPr lang="en-US" altLang="zh-TW" smtClean="0"/>
              <a:t>   1    1   1    2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     1    1     1     1    1    2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086600" y="1676400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$2, 8($0)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lw $3, 16($0)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add $4, $2, $3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1600"/>
              <a:t>sw $4, 24($0)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2344738"/>
            <a:ext cx="4038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4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EX 01 010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smtClean="0"/>
              <a:t>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 smtClean="0"/>
              <a:t>	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6325" y="2133600"/>
            <a:ext cx="4038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MEM 010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IF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6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lw: WB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add: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EXE X0 100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sw: IF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Cycle 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beq: MEM 100 0X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	sw: ID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6477000" y="487363"/>
            <a:ext cx="2743200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beq $2, $3, </a:t>
            </a:r>
            <a:r>
              <a:rPr lang="en-US" altLang="zh-TW" sz="24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1066800" y="1600200"/>
            <a:ext cx="1524000" cy="304800"/>
            <a:chOff x="3456" y="960"/>
            <a:chExt cx="960" cy="192"/>
          </a:xfrm>
        </p:grpSpPr>
        <p:sp>
          <p:nvSpPr>
            <p:cNvPr id="29724" name="Rectangle 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5" name="Rectangle 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6" name="Rectangle 1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7" name="Rectangle 1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8" name="Rectangle 1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1371600" y="1981200"/>
            <a:ext cx="1524000" cy="304800"/>
            <a:chOff x="3456" y="960"/>
            <a:chExt cx="960" cy="192"/>
          </a:xfrm>
        </p:grpSpPr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29720" name="Rectangle 1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29721" name="Rectangle 1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29722" name="Rectangle 1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29723" name="Rectangle 1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29704" name="Rectangle 20"/>
          <p:cNvSpPr>
            <a:spLocks noChangeArrowheads="1"/>
          </p:cNvSpPr>
          <p:nvPr/>
        </p:nvSpPr>
        <p:spPr bwMode="auto">
          <a:xfrm>
            <a:off x="1676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05" name="Rectangle 21"/>
          <p:cNvSpPr>
            <a:spLocks noChangeArrowheads="1"/>
          </p:cNvSpPr>
          <p:nvPr/>
        </p:nvSpPr>
        <p:spPr bwMode="auto">
          <a:xfrm>
            <a:off x="25908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06" name="Rectangle 22"/>
          <p:cNvSpPr>
            <a:spLocks noChangeArrowheads="1"/>
          </p:cNvSpPr>
          <p:nvPr/>
        </p:nvSpPr>
        <p:spPr bwMode="auto">
          <a:xfrm>
            <a:off x="28956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9707" name="Rectangle 23"/>
          <p:cNvSpPr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9708" name="Rectangle 24"/>
          <p:cNvSpPr>
            <a:spLocks noChangeArrowheads="1"/>
          </p:cNvSpPr>
          <p:nvPr/>
        </p:nvSpPr>
        <p:spPr bwMode="auto">
          <a:xfrm>
            <a:off x="3505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9709" name="Rectangle 29"/>
          <p:cNvSpPr>
            <a:spLocks noChangeArrowheads="1"/>
          </p:cNvSpPr>
          <p:nvPr/>
        </p:nvSpPr>
        <p:spPr bwMode="auto">
          <a:xfrm>
            <a:off x="19812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0" name="Rectangle 30"/>
          <p:cNvSpPr>
            <a:spLocks noChangeArrowheads="1"/>
          </p:cNvSpPr>
          <p:nvPr/>
        </p:nvSpPr>
        <p:spPr bwMode="auto">
          <a:xfrm>
            <a:off x="2286000" y="2362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1" name="Rectangle 33"/>
          <p:cNvSpPr>
            <a:spLocks noChangeArrowheads="1"/>
          </p:cNvSpPr>
          <p:nvPr/>
        </p:nvSpPr>
        <p:spPr bwMode="auto">
          <a:xfrm>
            <a:off x="32004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29712" name="Rectangle 34"/>
          <p:cNvSpPr>
            <a:spLocks noChangeArrowheads="1"/>
          </p:cNvSpPr>
          <p:nvPr/>
        </p:nvSpPr>
        <p:spPr bwMode="auto">
          <a:xfrm>
            <a:off x="3505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29713" name="Rectangle 35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29714" name="Rectangle 36"/>
          <p:cNvSpPr>
            <a:spLocks noChangeArrowheads="1"/>
          </p:cNvSpPr>
          <p:nvPr/>
        </p:nvSpPr>
        <p:spPr bwMode="auto">
          <a:xfrm>
            <a:off x="4114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29715" name="Rectangle 39"/>
          <p:cNvSpPr>
            <a:spLocks noChangeArrowheads="1"/>
          </p:cNvSpPr>
          <p:nvPr/>
        </p:nvSpPr>
        <p:spPr bwMode="auto">
          <a:xfrm>
            <a:off x="28956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6" name="Rectangle 39"/>
          <p:cNvSpPr>
            <a:spLocks noChangeArrowheads="1"/>
          </p:cNvSpPr>
          <p:nvPr/>
        </p:nvSpPr>
        <p:spPr bwMode="auto">
          <a:xfrm>
            <a:off x="25908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7" name="Rectangle 39"/>
          <p:cNvSpPr>
            <a:spLocks noChangeArrowheads="1"/>
          </p:cNvSpPr>
          <p:nvPr/>
        </p:nvSpPr>
        <p:spPr bwMode="auto">
          <a:xfrm>
            <a:off x="22860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29718" name="Rectangle 39"/>
          <p:cNvSpPr>
            <a:spLocks noChangeArrowheads="1"/>
          </p:cNvSpPr>
          <p:nvPr/>
        </p:nvSpPr>
        <p:spPr bwMode="auto">
          <a:xfrm>
            <a:off x="1981200" y="2743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Example for Input Example 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905000"/>
            <a:ext cx="4038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Cycle 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beq: WB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sw: EX X1 001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Cycle 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sw: MEM 001 0X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Cycle 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sw: WB 0X</a:t>
            </a:r>
          </a:p>
        </p:txBody>
      </p:sp>
      <p:sp>
        <p:nvSpPr>
          <p:cNvPr id="30724" name="Text Box 9"/>
          <p:cNvSpPr txBox="1">
            <a:spLocks noChangeArrowheads="1"/>
          </p:cNvSpPr>
          <p:nvPr/>
        </p:nvSpPr>
        <p:spPr bwMode="auto">
          <a:xfrm>
            <a:off x="5181600" y="2057400"/>
            <a:ext cx="32766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3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Output for Input Example 3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175125" y="5907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57150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zh-TW" altLang="en-US" smtClean="0"/>
              <a:t>需要花</a:t>
            </a:r>
            <a:r>
              <a:rPr lang="en-US" altLang="zh-TW" smtClean="0"/>
              <a:t>11</a:t>
            </a:r>
            <a:r>
              <a:rPr lang="zh-TW" altLang="en-US" smtClean="0"/>
              <a:t>個</a:t>
            </a:r>
            <a:r>
              <a:rPr lang="en-US" altLang="zh-TW" smtClean="0"/>
              <a:t>cycles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$0 $1 $2  $3 $4  $5  $6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kumimoji="0" lang="en-US" altLang="zh-TW" smtClean="0">
                <a:solidFill>
                  <a:srgbClr val="FF0000"/>
                </a:solidFill>
              </a:rPr>
              <a:t>0</a:t>
            </a:r>
            <a:r>
              <a:rPr kumimoji="0" lang="en-US" altLang="zh-TW" smtClean="0"/>
              <a:t> </a:t>
            </a:r>
            <a:r>
              <a:rPr lang="en-US" altLang="zh-TW" smtClean="0"/>
              <a:t>   1    1   1    1    1    1    ….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W0 W1 W2 W3 W4 W5 W6…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     1    1     1     1    1    1 ….  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en-US" altLang="zh-TW" smtClean="0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6019800" y="1905000"/>
            <a:ext cx="2940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$2, 8($0)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lw $3, 16($0)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beq $2, $3, </a:t>
            </a:r>
            <a:r>
              <a:rPr lang="en-US" altLang="zh-TW" sz="3000">
                <a:solidFill>
                  <a:srgbClr val="0000CC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add $4, $2, $3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000"/>
              <a:t>sw $4, 24($0)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專案驗收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dirty="0" smtClean="0"/>
              <a:t>測試的部份將會準備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組指令檔案，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組為上述例子，另一組驗收時再公佈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 smtClean="0"/>
              <a:t>專案繳交期限為</a:t>
            </a:r>
            <a:r>
              <a:rPr kumimoji="0" lang="en-US" altLang="zh-TW" sz="2800" dirty="0" smtClean="0"/>
              <a:t>2023/1/6</a:t>
            </a:r>
            <a:endParaRPr kumimoji="0" lang="zh-TW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 smtClean="0"/>
              <a:t>繳交的檔案為 原始碼 </a:t>
            </a:r>
            <a:r>
              <a:rPr kumimoji="0" lang="en-US" altLang="zh-TW" sz="2800" dirty="0" smtClean="0"/>
              <a:t>/ </a:t>
            </a:r>
            <a:r>
              <a:rPr kumimoji="0" lang="zh-TW" altLang="en-US" sz="2800" dirty="0" smtClean="0"/>
              <a:t>執行檔 </a:t>
            </a:r>
            <a:r>
              <a:rPr kumimoji="0" lang="en-US" altLang="zh-TW" sz="2800" dirty="0" smtClean="0"/>
              <a:t>/ </a:t>
            </a:r>
            <a:r>
              <a:rPr kumimoji="0" lang="zh-TW" altLang="en-US" sz="2800" dirty="0" smtClean="0"/>
              <a:t>專案報告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zh-TW" altLang="en-US" sz="1800" dirty="0" smtClean="0"/>
              <a:t>注意事項</a:t>
            </a:r>
            <a:r>
              <a:rPr kumimoji="0" lang="en-US" altLang="zh-TW" sz="18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 smtClean="0"/>
              <a:t>原始碼編譯要能成功，否則將不給予分數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 smtClean="0"/>
              <a:t>若執行檔無法執行，將不給予分數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 smtClean="0"/>
              <a:t>成績取決於執行結果數據正確性與報告內容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1800" dirty="0" smtClean="0"/>
              <a:t>專案報告需有組員間工作分配、製作過程中所遭遇的問題、跟此專案相關之心得</a:t>
            </a:r>
          </a:p>
          <a:p>
            <a:pPr eaLnBrk="1" hangingPunct="1">
              <a:lnSpc>
                <a:spcPct val="80000"/>
              </a:lnSpc>
            </a:pPr>
            <a:r>
              <a:rPr kumimoji="0" lang="zh-TW" altLang="en-US" sz="2800" dirty="0" smtClean="0"/>
              <a:t>會再訂驗收時程，每組在驗收時間講解與執行程式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6019800"/>
            <a:ext cx="6629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0000FF"/>
                </a:solidFill>
              </a:rPr>
              <a:t>Note: </a:t>
            </a:r>
            <a:r>
              <a:rPr lang="zh-TW" altLang="en-US" sz="1800" dirty="0">
                <a:solidFill>
                  <a:srgbClr val="0000FF"/>
                </a:solidFill>
              </a:rPr>
              <a:t>有任何相關問題</a:t>
            </a:r>
            <a:r>
              <a:rPr lang="zh-TW" altLang="en-US" sz="1800" dirty="0" smtClean="0">
                <a:solidFill>
                  <a:srgbClr val="0000FF"/>
                </a:solidFill>
              </a:rPr>
              <a:t>可</a:t>
            </a:r>
            <a:r>
              <a:rPr lang="en-US" altLang="zh-TW" sz="1800" dirty="0">
                <a:solidFill>
                  <a:srgbClr val="0000FF"/>
                </a:solidFill>
              </a:rPr>
              <a:t>L</a:t>
            </a:r>
            <a:r>
              <a:rPr lang="en-US" altLang="zh-TW" sz="1800" dirty="0" smtClean="0">
                <a:solidFill>
                  <a:srgbClr val="0000FF"/>
                </a:solidFill>
              </a:rPr>
              <a:t>ine</a:t>
            </a:r>
            <a:r>
              <a:rPr lang="zh-TW" altLang="en-US" sz="1800" dirty="0" smtClean="0">
                <a:solidFill>
                  <a:srgbClr val="0000FF"/>
                </a:solidFill>
              </a:rPr>
              <a:t>詢問</a:t>
            </a:r>
            <a:r>
              <a:rPr lang="zh-TW" altLang="en-US" sz="1800" dirty="0">
                <a:solidFill>
                  <a:srgbClr val="0000FF"/>
                </a:solidFill>
              </a:rPr>
              <a:t>或是</a:t>
            </a:r>
            <a:r>
              <a:rPr lang="en-US" altLang="zh-TW" sz="1800" dirty="0">
                <a:solidFill>
                  <a:srgbClr val="0000FF"/>
                </a:solidFill>
              </a:rPr>
              <a:t>mail</a:t>
            </a:r>
            <a:r>
              <a:rPr lang="zh-TW" altLang="en-US" sz="1800" dirty="0">
                <a:solidFill>
                  <a:srgbClr val="0000FF"/>
                </a:solidFill>
              </a:rPr>
              <a:t>給助教</a:t>
            </a:r>
            <a:endParaRPr lang="en-US" altLang="zh-TW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測試正確性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TW" altLang="en-US" smtClean="0"/>
              <a:t>測試當天，請檢查每個測試檔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 smtClean="0"/>
              <a:t>執行該程式所需的</a:t>
            </a:r>
            <a:r>
              <a:rPr lang="en-US" altLang="zh-TW" smtClean="0"/>
              <a:t>cycle</a:t>
            </a:r>
            <a:r>
              <a:rPr lang="zh-TW" altLang="en-US" smtClean="0"/>
              <a:t>數是否正確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 smtClean="0"/>
              <a:t>任意找一個</a:t>
            </a:r>
            <a:r>
              <a:rPr lang="en-US" altLang="zh-TW" smtClean="0"/>
              <a:t>cycle</a:t>
            </a:r>
            <a:r>
              <a:rPr lang="zh-TW" altLang="en-US" smtClean="0"/>
              <a:t>，判斷每個指令在該</a:t>
            </a:r>
            <a:r>
              <a:rPr lang="en-US" altLang="zh-TW" smtClean="0"/>
              <a:t>cycle</a:t>
            </a:r>
            <a:r>
              <a:rPr lang="zh-TW" altLang="en-US" smtClean="0"/>
              <a:t>的狀態是否正確</a:t>
            </a:r>
            <a:r>
              <a:rPr lang="en-US" altLang="zh-TW" smtClean="0"/>
              <a:t>(stage</a:t>
            </a:r>
            <a:r>
              <a:rPr lang="zh-TW" altLang="en-US" smtClean="0"/>
              <a:t>、</a:t>
            </a:r>
            <a:r>
              <a:rPr lang="en-US" altLang="zh-TW" smtClean="0"/>
              <a:t>signal)</a:t>
            </a:r>
            <a:endParaRPr lang="zh-TW" altLang="en-US" smtClean="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TW" altLang="en-US" smtClean="0"/>
              <a:t>暫存器與記憶體中的值是否正確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Instructions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lw</a:t>
            </a:r>
          </a:p>
          <a:p>
            <a:pPr eaLnBrk="1" hangingPunct="1"/>
            <a:r>
              <a:rPr lang="en-US" altLang="zh-TW" smtClean="0"/>
              <a:t>sw </a:t>
            </a:r>
          </a:p>
          <a:p>
            <a:pPr eaLnBrk="1" hangingPunct="1"/>
            <a:r>
              <a:rPr lang="en-US" altLang="zh-TW" smtClean="0"/>
              <a:t>add</a:t>
            </a:r>
          </a:p>
          <a:p>
            <a:pPr eaLnBrk="1" hangingPunct="1"/>
            <a:r>
              <a:rPr lang="en-US" altLang="zh-TW" smtClean="0"/>
              <a:t>sub</a:t>
            </a:r>
          </a:p>
          <a:p>
            <a:pPr eaLnBrk="1" hangingPunct="1"/>
            <a:r>
              <a:rPr lang="en-US" altLang="zh-TW" smtClean="0"/>
              <a:t>beq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Number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32 registers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Memory Size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32 words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Initial Values of </a:t>
            </a:r>
            <a:br>
              <a:rPr lang="en-US" altLang="zh-TW" sz="4000" smtClean="0"/>
            </a:br>
            <a:r>
              <a:rPr lang="en-US" altLang="zh-TW" sz="4000" smtClean="0"/>
              <a:t>Memory and Register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記憶體中的每個</a:t>
            </a:r>
            <a:r>
              <a:rPr lang="en-US" altLang="zh-TW" smtClean="0"/>
              <a:t>word</a:t>
            </a:r>
            <a:r>
              <a:rPr lang="zh-TW" altLang="en-US" smtClean="0"/>
              <a:t>都是</a:t>
            </a:r>
            <a:r>
              <a:rPr lang="en-US" altLang="zh-TW" smtClean="0"/>
              <a:t>1</a:t>
            </a:r>
          </a:p>
          <a:p>
            <a:pPr eaLnBrk="1" hangingPunct="1"/>
            <a:r>
              <a:rPr lang="en-US" altLang="zh-TW" smtClean="0"/>
              <a:t>$0</a:t>
            </a:r>
            <a:r>
              <a:rPr lang="zh-TW" altLang="en-US" smtClean="0"/>
              <a:t>暫存器的值為</a:t>
            </a:r>
            <a:r>
              <a:rPr lang="en-US" altLang="zh-TW" smtClean="0"/>
              <a:t>0</a:t>
            </a:r>
            <a:r>
              <a:rPr lang="zh-TW" altLang="zh-TW" smtClean="0"/>
              <a:t>，</a:t>
            </a:r>
            <a:r>
              <a:rPr lang="zh-TW" altLang="en-US" smtClean="0"/>
              <a:t>其他都是</a:t>
            </a:r>
            <a:r>
              <a:rPr lang="en-US" altLang="zh-TW" smtClean="0"/>
              <a:t>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</a:t>
            </a:r>
            <a:r>
              <a:rPr lang="en-US" altLang="zh-TW" smtClean="0"/>
              <a:t>Stall</a:t>
            </a:r>
            <a:r>
              <a:rPr lang="zh-TW" altLang="en-US" smtClean="0"/>
              <a:t>解決各種</a:t>
            </a:r>
            <a:r>
              <a:rPr lang="en-US" altLang="zh-TW" smtClean="0"/>
              <a:t>Data Hazard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 smtClean="0"/>
              <a:t>當在</a:t>
            </a:r>
            <a:r>
              <a:rPr lang="en-US" altLang="zh-TW" sz="2800" smtClean="0"/>
              <a:t>ID</a:t>
            </a:r>
            <a:r>
              <a:rPr lang="zh-TW" altLang="en-US" sz="2800" smtClean="0"/>
              <a:t>階段發現與前一個指令有相依性時，暫時不再往前執行，等到結果在某個</a:t>
            </a:r>
            <a:r>
              <a:rPr lang="en-US" altLang="zh-TW" sz="2800" smtClean="0"/>
              <a:t>cycle</a:t>
            </a:r>
            <a:r>
              <a:rPr lang="zh-TW" altLang="en-US" sz="2800" smtClean="0"/>
              <a:t>寫入目的地暫存器後，在同一個</a:t>
            </a:r>
            <a:r>
              <a:rPr lang="en-US" altLang="zh-TW" sz="2800" smtClean="0"/>
              <a:t>cycle</a:t>
            </a:r>
            <a:r>
              <a:rPr lang="zh-TW" altLang="en-US" sz="2800" smtClean="0"/>
              <a:t>再完成</a:t>
            </a:r>
            <a:r>
              <a:rPr lang="en-US" altLang="zh-TW" sz="2800" smtClean="0"/>
              <a:t>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Case 1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Lucida Console" panose="020B0609040504020204" pitchFamily="49" charset="0"/>
              </a:rPr>
              <a:t>	add	</a:t>
            </a:r>
            <a:r>
              <a:rPr lang="en-US" altLang="zh-TW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smtClean="0">
                <a:latin typeface="Lucida Console" panose="020B0609040504020204" pitchFamily="49" charset="0"/>
              </a:rPr>
              <a:t>, $8, $9</a:t>
            </a:r>
            <a:br>
              <a:rPr lang="en-US" altLang="zh-TW" sz="2000" smtClean="0">
                <a:latin typeface="Lucida Console" panose="020B0609040504020204" pitchFamily="49" charset="0"/>
              </a:rPr>
            </a:br>
            <a:r>
              <a:rPr lang="en-US" altLang="zh-TW" sz="2000" smtClean="0">
                <a:latin typeface="Lucida Console" panose="020B0609040504020204" pitchFamily="49" charset="0"/>
              </a:rPr>
              <a:t>sub	$6, </a:t>
            </a:r>
            <a:r>
              <a:rPr lang="en-US" altLang="zh-TW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$4</a:t>
            </a:r>
            <a:r>
              <a:rPr lang="en-US" altLang="zh-TW" sz="2000" smtClean="0">
                <a:latin typeface="Lucida Console" panose="020B0609040504020204" pitchFamily="49" charset="0"/>
              </a:rPr>
              <a:t>, $7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Case 2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Lucida Console" panose="020B0609040504020204" pitchFamily="49" charset="0"/>
              </a:rPr>
              <a:t>	lw	</a:t>
            </a:r>
            <a:r>
              <a:rPr lang="en-US" altLang="zh-TW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smtClean="0">
                <a:latin typeface="Lucida Console" panose="020B0609040504020204" pitchFamily="49" charset="0"/>
              </a:rPr>
              <a:t>, 20($9)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Lucida Console" panose="020B0609040504020204" pitchFamily="49" charset="0"/>
              </a:rPr>
              <a:t> 	sub	$6, </a:t>
            </a:r>
            <a:r>
              <a:rPr lang="en-US" altLang="zh-TW" sz="2000" smtClean="0">
                <a:solidFill>
                  <a:srgbClr val="FF0000"/>
                </a:solidFill>
                <a:latin typeface="Lucida Console" panose="020B0609040504020204" pitchFamily="49" charset="0"/>
              </a:rPr>
              <a:t>$10</a:t>
            </a:r>
            <a:r>
              <a:rPr lang="en-US" altLang="zh-TW" sz="2000" smtClean="0">
                <a:latin typeface="Lucida Console" panose="020B0609040504020204" pitchFamily="49" charset="0"/>
              </a:rPr>
              <a:t>, $7</a:t>
            </a:r>
          </a:p>
        </p:txBody>
      </p:sp>
      <p:grpSp>
        <p:nvGrpSpPr>
          <p:cNvPr id="11268" name="Group 9"/>
          <p:cNvGrpSpPr>
            <a:grpSpLocks/>
          </p:cNvGrpSpPr>
          <p:nvPr/>
        </p:nvGrpSpPr>
        <p:grpSpPr bwMode="auto">
          <a:xfrm>
            <a:off x="4724400" y="3962400"/>
            <a:ext cx="1524000" cy="304800"/>
            <a:chOff x="3456" y="960"/>
            <a:chExt cx="960" cy="192"/>
          </a:xfrm>
        </p:grpSpPr>
        <p:sp>
          <p:nvSpPr>
            <p:cNvPr id="11289" name="Rectangle 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90" name="Rectangle 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91" name="Rectangle 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92" name="Rectangle 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93" name="Rectangle 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5029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71" name="Rectangle 18"/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62484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73" name="Rectangle 20"/>
          <p:cNvSpPr>
            <a:spLocks noChangeArrowheads="1"/>
          </p:cNvSpPr>
          <p:nvPr/>
        </p:nvSpPr>
        <p:spPr bwMode="auto">
          <a:xfrm>
            <a:off x="65532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74" name="Rectangle 21"/>
          <p:cNvSpPr>
            <a:spLocks noChangeArrowheads="1"/>
          </p:cNvSpPr>
          <p:nvPr/>
        </p:nvSpPr>
        <p:spPr bwMode="auto">
          <a:xfrm>
            <a:off x="6858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75" name="Rectangle 22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grpSp>
        <p:nvGrpSpPr>
          <p:cNvPr id="11276" name="Group 23"/>
          <p:cNvGrpSpPr>
            <a:grpSpLocks/>
          </p:cNvGrpSpPr>
          <p:nvPr/>
        </p:nvGrpSpPr>
        <p:grpSpPr bwMode="auto">
          <a:xfrm>
            <a:off x="4800600" y="5029200"/>
            <a:ext cx="1524000" cy="304800"/>
            <a:chOff x="3456" y="960"/>
            <a:chExt cx="960" cy="192"/>
          </a:xfrm>
        </p:grpSpPr>
        <p:sp>
          <p:nvSpPr>
            <p:cNvPr id="11284" name="Rectangle 24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1287" name="Rectangle 27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1288" name="Rectangle 28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1277" name="Rectangle 29"/>
          <p:cNvSpPr>
            <a:spLocks noChangeArrowheads="1"/>
          </p:cNvSpPr>
          <p:nvPr/>
        </p:nvSpPr>
        <p:spPr bwMode="auto">
          <a:xfrm>
            <a:off x="51054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1278" name="Rectangle 30"/>
          <p:cNvSpPr>
            <a:spLocks noChangeArrowheads="1"/>
          </p:cNvSpPr>
          <p:nvPr/>
        </p:nvSpPr>
        <p:spPr bwMode="auto">
          <a:xfrm>
            <a:off x="54102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79" name="Rectangle 31"/>
          <p:cNvSpPr>
            <a:spLocks noChangeArrowheads="1"/>
          </p:cNvSpPr>
          <p:nvPr/>
        </p:nvSpPr>
        <p:spPr bwMode="auto">
          <a:xfrm>
            <a:off x="57150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1280" name="Rectangle 32"/>
          <p:cNvSpPr>
            <a:spLocks noChangeArrowheads="1"/>
          </p:cNvSpPr>
          <p:nvPr/>
        </p:nvSpPr>
        <p:spPr bwMode="auto">
          <a:xfrm>
            <a:off x="63246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1281" name="Rectangle 33"/>
          <p:cNvSpPr>
            <a:spLocks noChangeArrowheads="1"/>
          </p:cNvSpPr>
          <p:nvPr/>
        </p:nvSpPr>
        <p:spPr bwMode="auto">
          <a:xfrm>
            <a:off x="66294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1282" name="Rectangle 34"/>
          <p:cNvSpPr>
            <a:spLocks noChangeArrowheads="1"/>
          </p:cNvSpPr>
          <p:nvPr/>
        </p:nvSpPr>
        <p:spPr bwMode="auto">
          <a:xfrm>
            <a:off x="69342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1283" name="Rectangle 35"/>
          <p:cNvSpPr>
            <a:spLocks noChangeArrowheads="1"/>
          </p:cNvSpPr>
          <p:nvPr/>
        </p:nvSpPr>
        <p:spPr bwMode="auto">
          <a:xfrm>
            <a:off x="6019800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</a:t>
            </a:r>
            <a:r>
              <a:rPr lang="en-US" altLang="zh-TW" smtClean="0"/>
              <a:t>Predict not taken</a:t>
            </a:r>
            <a:r>
              <a:rPr lang="zh-TW" altLang="en-US" smtClean="0"/>
              <a:t>解決</a:t>
            </a:r>
            <a:r>
              <a:rPr lang="en-US" altLang="zh-TW" smtClean="0"/>
              <a:t>Control Hazard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在</a:t>
            </a:r>
            <a:r>
              <a:rPr lang="en-US" altLang="zh-TW" sz="2800" smtClean="0"/>
              <a:t>ID</a:t>
            </a:r>
            <a:r>
              <a:rPr lang="zh-TW" altLang="en-US" sz="2800" smtClean="0"/>
              <a:t>階段發現目前指令為</a:t>
            </a:r>
            <a:r>
              <a:rPr lang="en-US" altLang="zh-TW" sz="2800" smtClean="0"/>
              <a:t>beq</a:t>
            </a:r>
            <a:r>
              <a:rPr lang="zh-TW" altLang="en-US" sz="2800" smtClean="0"/>
              <a:t>時，</a:t>
            </a:r>
            <a:r>
              <a:rPr lang="en-US" altLang="zh-TW" sz="2800" smtClean="0"/>
              <a:t>IF</a:t>
            </a:r>
            <a:r>
              <a:rPr lang="zh-TW" altLang="en-US" sz="2800" smtClean="0"/>
              <a:t>直接抓取鄰近的下一個指令，等到</a:t>
            </a:r>
            <a:r>
              <a:rPr lang="en-US" altLang="zh-TW" sz="2800" smtClean="0"/>
              <a:t>beq</a:t>
            </a:r>
            <a:r>
              <a:rPr lang="zh-TW" altLang="en-US" sz="2800" smtClean="0"/>
              <a:t>指令完成</a:t>
            </a:r>
            <a:r>
              <a:rPr lang="en-US" altLang="zh-TW" sz="2800" smtClean="0"/>
              <a:t>ID</a:t>
            </a:r>
            <a:r>
              <a:rPr lang="zh-TW" altLang="en-US" sz="2800" smtClean="0"/>
              <a:t>階段後，到達</a:t>
            </a:r>
            <a:r>
              <a:rPr lang="en-US" altLang="zh-TW" sz="2800" smtClean="0">
                <a:solidFill>
                  <a:srgbClr val="0000FF"/>
                </a:solidFill>
              </a:rPr>
              <a:t>EXE</a:t>
            </a:r>
            <a:r>
              <a:rPr lang="zh-TW" altLang="en-US" sz="2800" smtClean="0"/>
              <a:t>時，</a:t>
            </a:r>
            <a:r>
              <a:rPr lang="zh-TW" altLang="en-US" sz="2800" u="sng" smtClean="0"/>
              <a:t>若預測錯誤，抹掉捉錯的指令，再抓取正確位置的指令</a:t>
            </a:r>
            <a:r>
              <a:rPr lang="zh-TW" altLang="en-US" sz="2800" smtClean="0"/>
              <a:t>；如果預測正確，則繼續執行</a:t>
            </a:r>
          </a:p>
          <a:p>
            <a:pPr eaLnBrk="1" hangingPunct="1"/>
            <a:r>
              <a:rPr lang="en-US" altLang="zh-TW" sz="2800" smtClean="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lw  $4, 8($5)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2313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2314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5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6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7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2293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2294" name="Rectangle 23"/>
          <p:cNvSpPr>
            <a:spLocks noChangeArrowheads="1"/>
          </p:cNvSpPr>
          <p:nvPr/>
        </p:nvSpPr>
        <p:spPr bwMode="auto">
          <a:xfrm>
            <a:off x="5486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295" name="Rectangle 24"/>
          <p:cNvSpPr>
            <a:spLocks noChangeArrowheads="1"/>
          </p:cNvSpPr>
          <p:nvPr/>
        </p:nvSpPr>
        <p:spPr bwMode="auto">
          <a:xfrm>
            <a:off x="5791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296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lw</a:t>
            </a:r>
          </a:p>
        </p:txBody>
      </p:sp>
      <p:sp>
        <p:nvSpPr>
          <p:cNvPr id="12297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2299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2300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2301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2302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2303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2305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2307" name="Rectangle 24"/>
          <p:cNvSpPr>
            <a:spLocks noChangeArrowheads="1"/>
          </p:cNvSpPr>
          <p:nvPr/>
        </p:nvSpPr>
        <p:spPr bwMode="auto">
          <a:xfrm>
            <a:off x="6096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利用</a:t>
            </a:r>
            <a:r>
              <a:rPr lang="en-US" altLang="zh-TW" smtClean="0"/>
              <a:t>Predict not taken</a:t>
            </a:r>
            <a:r>
              <a:rPr lang="zh-TW" altLang="en-US" smtClean="0"/>
              <a:t>解決</a:t>
            </a:r>
            <a:r>
              <a:rPr lang="en-US" altLang="zh-TW" smtClean="0"/>
              <a:t>Control Hazard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/>
              <a:t>在</a:t>
            </a:r>
            <a:r>
              <a:rPr lang="en-US" altLang="zh-TW" sz="2800" smtClean="0"/>
              <a:t>ID</a:t>
            </a:r>
            <a:r>
              <a:rPr lang="zh-TW" altLang="en-US" sz="2800" smtClean="0"/>
              <a:t>階段發現目前指令為</a:t>
            </a:r>
            <a:r>
              <a:rPr lang="en-US" altLang="zh-TW" sz="2800" smtClean="0"/>
              <a:t>beq</a:t>
            </a:r>
            <a:r>
              <a:rPr lang="zh-TW" altLang="en-US" sz="2800" smtClean="0"/>
              <a:t>時，</a:t>
            </a:r>
            <a:r>
              <a:rPr lang="en-US" altLang="zh-TW" sz="2800" smtClean="0"/>
              <a:t>IF</a:t>
            </a:r>
            <a:r>
              <a:rPr lang="zh-TW" altLang="en-US" sz="2800" smtClean="0"/>
              <a:t>直接抓取鄰近的下一個指令，等到</a:t>
            </a:r>
            <a:r>
              <a:rPr lang="en-US" altLang="zh-TW" sz="2800" smtClean="0"/>
              <a:t>beq</a:t>
            </a:r>
            <a:r>
              <a:rPr lang="zh-TW" altLang="en-US" sz="2800" smtClean="0"/>
              <a:t>指令完成</a:t>
            </a:r>
            <a:r>
              <a:rPr lang="en-US" altLang="zh-TW" sz="2800" smtClean="0"/>
              <a:t>ID</a:t>
            </a:r>
            <a:r>
              <a:rPr lang="zh-TW" altLang="en-US" sz="2800" smtClean="0"/>
              <a:t>階段後，到達</a:t>
            </a:r>
            <a:r>
              <a:rPr lang="en-US" altLang="zh-TW" sz="2800" smtClean="0">
                <a:solidFill>
                  <a:srgbClr val="0000FF"/>
                </a:solidFill>
              </a:rPr>
              <a:t>EXE</a:t>
            </a:r>
            <a:r>
              <a:rPr lang="zh-TW" altLang="en-US" sz="2800" smtClean="0"/>
              <a:t>時，若預測錯誤，抹掉捉錯的指令，再抓取正確位置的指令；</a:t>
            </a:r>
            <a:r>
              <a:rPr lang="zh-TW" altLang="en-US" sz="2800" u="sng" smtClean="0"/>
              <a:t>如果預測正確，則繼續執行</a:t>
            </a:r>
          </a:p>
          <a:p>
            <a:pPr eaLnBrk="1" hangingPunct="1"/>
            <a:r>
              <a:rPr lang="en-US" altLang="zh-TW" sz="2800" smtClean="0"/>
              <a:t>Control Hazard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add $4, $5, $3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beq $4, $2,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	sub $7, $8, $9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Lucida Console" panose="020B0609040504020204" pitchFamily="49" charset="0"/>
              </a:rPr>
              <a:t> 	add $7, $8, $9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4876800" y="3962400"/>
            <a:ext cx="1524000" cy="304800"/>
            <a:chOff x="3456" y="960"/>
            <a:chExt cx="960" cy="192"/>
          </a:xfrm>
        </p:grpSpPr>
        <p:sp>
          <p:nvSpPr>
            <p:cNvPr id="13341" name="Rectangle 5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IF</a:t>
              </a:r>
            </a:p>
          </p:txBody>
        </p:sp>
        <p:sp>
          <p:nvSpPr>
            <p:cNvPr id="13342" name="Rectangle 6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43" name="Rectangle 7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44" name="Rectangle 8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5" name="Rectangle 9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grpSp>
        <p:nvGrpSpPr>
          <p:cNvPr id="13317" name="Group 17"/>
          <p:cNvGrpSpPr>
            <a:grpSpLocks/>
          </p:cNvGrpSpPr>
          <p:nvPr/>
        </p:nvGrpSpPr>
        <p:grpSpPr bwMode="auto">
          <a:xfrm>
            <a:off x="5835650" y="4419600"/>
            <a:ext cx="1524000" cy="304800"/>
            <a:chOff x="3456" y="960"/>
            <a:chExt cx="960" cy="192"/>
          </a:xfrm>
        </p:grpSpPr>
        <p:sp>
          <p:nvSpPr>
            <p:cNvPr id="13336" name="Rectangle 18"/>
            <p:cNvSpPr>
              <a:spLocks noChangeArrowheads="1"/>
            </p:cNvSpPr>
            <p:nvPr/>
          </p:nvSpPr>
          <p:spPr bwMode="auto">
            <a:xfrm>
              <a:off x="3456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3648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ID</a:t>
              </a:r>
            </a:p>
          </p:txBody>
        </p:sp>
        <p:sp>
          <p:nvSpPr>
            <p:cNvPr id="13338" name="Rectangle 20"/>
            <p:cNvSpPr>
              <a:spLocks noChangeArrowheads="1"/>
            </p:cNvSpPr>
            <p:nvPr/>
          </p:nvSpPr>
          <p:spPr bwMode="auto">
            <a:xfrm>
              <a:off x="3840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000"/>
                <a:t>EX</a:t>
              </a:r>
            </a:p>
          </p:txBody>
        </p:sp>
        <p:sp>
          <p:nvSpPr>
            <p:cNvPr id="13339" name="Rectangle 21"/>
            <p:cNvSpPr>
              <a:spLocks noChangeArrowheads="1"/>
            </p:cNvSpPr>
            <p:nvPr/>
          </p:nvSpPr>
          <p:spPr bwMode="auto">
            <a:xfrm>
              <a:off x="4032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900"/>
                <a:t>MEM</a:t>
              </a:r>
            </a:p>
          </p:txBody>
        </p:sp>
        <p:sp>
          <p:nvSpPr>
            <p:cNvPr id="13340" name="Rectangle 22"/>
            <p:cNvSpPr>
              <a:spLocks noChangeArrowheads="1"/>
            </p:cNvSpPr>
            <p:nvPr/>
          </p:nvSpPr>
          <p:spPr bwMode="auto">
            <a:xfrm>
              <a:off x="4224" y="960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WB</a:t>
              </a:r>
            </a:p>
          </p:txBody>
        </p:sp>
      </p:grpSp>
      <p:sp>
        <p:nvSpPr>
          <p:cNvPr id="13318" name="Rectangle 23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19" name="Rectangle 24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6629400" y="3886200"/>
            <a:ext cx="569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1" name="Text Box 32"/>
          <p:cNvSpPr txBox="1">
            <a:spLocks noChangeArrowheads="1"/>
          </p:cNvSpPr>
          <p:nvPr/>
        </p:nvSpPr>
        <p:spPr bwMode="auto">
          <a:xfrm>
            <a:off x="7816850" y="43434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beq</a:t>
            </a:r>
          </a:p>
        </p:txBody>
      </p:sp>
      <p:sp>
        <p:nvSpPr>
          <p:cNvPr id="13322" name="Text Box 32"/>
          <p:cNvSpPr txBox="1">
            <a:spLocks noChangeArrowheads="1"/>
          </p:cNvSpPr>
          <p:nvPr/>
        </p:nvSpPr>
        <p:spPr bwMode="auto">
          <a:xfrm>
            <a:off x="782955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sub</a:t>
            </a:r>
          </a:p>
        </p:txBody>
      </p:sp>
      <p:sp>
        <p:nvSpPr>
          <p:cNvPr id="13323" name="Rectangle 24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24" name="Rectangle 26"/>
          <p:cNvSpPr>
            <a:spLocks noChangeArrowheads="1"/>
          </p:cNvSpPr>
          <p:nvPr/>
        </p:nvSpPr>
        <p:spPr bwMode="auto">
          <a:xfrm>
            <a:off x="7086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25" name="Rectangle 27"/>
          <p:cNvSpPr>
            <a:spLocks noChangeArrowheads="1"/>
          </p:cNvSpPr>
          <p:nvPr/>
        </p:nvSpPr>
        <p:spPr bwMode="auto">
          <a:xfrm>
            <a:off x="73914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26" name="Rectangle 28"/>
          <p:cNvSpPr>
            <a:spLocks noChangeArrowheads="1"/>
          </p:cNvSpPr>
          <p:nvPr/>
        </p:nvSpPr>
        <p:spPr bwMode="auto">
          <a:xfrm>
            <a:off x="76962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27" name="Rectangle 2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  <p:sp>
        <p:nvSpPr>
          <p:cNvPr id="13328" name="Text Box 32"/>
          <p:cNvSpPr txBox="1">
            <a:spLocks noChangeArrowheads="1"/>
          </p:cNvSpPr>
          <p:nvPr/>
        </p:nvSpPr>
        <p:spPr bwMode="auto">
          <a:xfrm>
            <a:off x="8153400" y="51816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add</a:t>
            </a:r>
          </a:p>
        </p:txBody>
      </p:sp>
      <p:sp>
        <p:nvSpPr>
          <p:cNvPr id="13329" name="Rectangle 23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IF</a:t>
            </a:r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solidFill>
                  <a:srgbClr val="0000FF"/>
                </a:solidFill>
              </a:rPr>
              <a:t>ID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61722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IF</a:t>
            </a:r>
          </a:p>
        </p:txBody>
      </p:sp>
      <p:sp>
        <p:nvSpPr>
          <p:cNvPr id="13332" name="Rectangle 26"/>
          <p:cNvSpPr>
            <a:spLocks noChangeArrowheads="1"/>
          </p:cNvSpPr>
          <p:nvPr/>
        </p:nvSpPr>
        <p:spPr bwMode="auto">
          <a:xfrm>
            <a:off x="67818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/>
              <a:t>EX</a:t>
            </a:r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70866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900"/>
              <a:t>MEM</a:t>
            </a:r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WB</a:t>
            </a:r>
          </a:p>
        </p:txBody>
      </p:sp>
      <p:sp>
        <p:nvSpPr>
          <p:cNvPr id="13335" name="Rectangle 29"/>
          <p:cNvSpPr>
            <a:spLocks noChangeArrowheads="1"/>
          </p:cNvSpPr>
          <p:nvPr/>
        </p:nvSpPr>
        <p:spPr bwMode="auto">
          <a:xfrm>
            <a:off x="6477000" y="4876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93803</TotalTime>
  <Words>1820</Words>
  <Application>Microsoft Office PowerPoint</Application>
  <PresentationFormat>如螢幕大小 (4:3)</PresentationFormat>
  <Paragraphs>739</Paragraphs>
  <Slides>29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Arial Black</vt:lpstr>
      <vt:lpstr>Calibri</vt:lpstr>
      <vt:lpstr>Lucida Console</vt:lpstr>
      <vt:lpstr>Times New Roman</vt:lpstr>
      <vt:lpstr>Wingdings</vt:lpstr>
      <vt:lpstr>Pixel</vt:lpstr>
      <vt:lpstr>Pipelined MIPS CPU Simulator</vt:lpstr>
      <vt:lpstr>Pipelined CPU Implementation</vt:lpstr>
      <vt:lpstr>Instructions </vt:lpstr>
      <vt:lpstr>Register Number</vt:lpstr>
      <vt:lpstr>Memory Size</vt:lpstr>
      <vt:lpstr>Initial Values of  Memory and Register</vt:lpstr>
      <vt:lpstr>利用Stall解決各種Data Hazard</vt:lpstr>
      <vt:lpstr>利用Predict not taken解決Control Hazard</vt:lpstr>
      <vt:lpstr>利用Predict not taken解決Control Hazard</vt:lpstr>
      <vt:lpstr>Input Example 1</vt:lpstr>
      <vt:lpstr>Input Example 2</vt:lpstr>
      <vt:lpstr>Input Example 3*</vt:lpstr>
      <vt:lpstr>Input Example 4</vt:lpstr>
      <vt:lpstr>Input Example 4*</vt:lpstr>
      <vt:lpstr>Input Example 5*</vt:lpstr>
      <vt:lpstr>Input Example 6*</vt:lpstr>
      <vt:lpstr>Input Example 7</vt:lpstr>
      <vt:lpstr>Input Example 8</vt:lpstr>
      <vt:lpstr>Output Requirements</vt:lpstr>
      <vt:lpstr>Output for Input Example 1</vt:lpstr>
      <vt:lpstr>Output for Input Example 1</vt:lpstr>
      <vt:lpstr>Output for Input Example 2</vt:lpstr>
      <vt:lpstr>Output Example for Input Example 2</vt:lpstr>
      <vt:lpstr>Output for Input Example 2</vt:lpstr>
      <vt:lpstr>Output for Input Example 3</vt:lpstr>
      <vt:lpstr>Output Example for Input Example 3</vt:lpstr>
      <vt:lpstr>Output for Input Example 3</vt:lpstr>
      <vt:lpstr>專案驗收</vt:lpstr>
      <vt:lpstr>測試正確性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chilin</dc:creator>
  <cp:lastModifiedBy>user</cp:lastModifiedBy>
  <cp:revision>204</cp:revision>
  <cp:lastPrinted>1601-01-01T00:00:00Z</cp:lastPrinted>
  <dcterms:created xsi:type="dcterms:W3CDTF">2008-12-03T14:56:01Z</dcterms:created>
  <dcterms:modified xsi:type="dcterms:W3CDTF">2022-11-24T10:47:58Z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