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28800425" cy="50399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/o3HAoZywHWmoXAaCYLHz6IJ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8495C4-FED1-427F-B5F1-04AD8C953E62}">
  <a:tblStyle styleId="{708495C4-FED1-427F-B5F1-04AD8C953E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2"/>
  </p:normalViewPr>
  <p:slideViewPr>
    <p:cSldViewPr snapToGrid="0">
      <p:cViewPr>
        <p:scale>
          <a:sx n="21" d="100"/>
          <a:sy n="21" d="100"/>
        </p:scale>
        <p:origin x="4776" y="168"/>
      </p:cViewPr>
      <p:guideLst>
        <p:guide orient="horz" pos="158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47938" y="1143000"/>
            <a:ext cx="1762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1143000"/>
            <a:ext cx="1762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2213440" y="3086100"/>
            <a:ext cx="7311610" cy="929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rgbClr val="A5A5A5"/>
              </a:buClr>
              <a:buSzPts val="4572"/>
              <a:buFont typeface="Arial"/>
              <a:buNone/>
              <a:defRPr sz="4572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sz="7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1983780" y="3359997"/>
            <a:ext cx="9288887" cy="117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12243932" y="7256671"/>
            <a:ext cx="14580215" cy="3581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Arial"/>
              <a:buNone/>
              <a:defRPr sz="10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None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None/>
              <a:defRPr sz="7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983780" y="15119984"/>
            <a:ext cx="9288887" cy="2801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980029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588940" y="16985622"/>
            <a:ext cx="31978306" cy="2484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2359537" y="20934099"/>
            <a:ext cx="42711628" cy="62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-10240647" y="14904010"/>
            <a:ext cx="42711628" cy="1827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ctrTitle"/>
          </p:nvPr>
        </p:nvSpPr>
        <p:spPr>
          <a:xfrm>
            <a:off x="3599865" y="8248650"/>
            <a:ext cx="21600696" cy="1754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4"/>
              <a:buFont typeface="Malgun Gothic"/>
              <a:buNone/>
              <a:defRPr sz="5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3599865" y="26471563"/>
            <a:ext cx="21600696" cy="1216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None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980606" y="2682875"/>
            <a:ext cx="24839215" cy="97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980606" y="13415963"/>
            <a:ext cx="24839215" cy="319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965486" y="12565064"/>
            <a:ext cx="24839215" cy="2096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4"/>
              <a:buFont typeface="Malgun Gothic"/>
              <a:buNone/>
              <a:defRPr sz="5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965486" y="33728025"/>
            <a:ext cx="24839215" cy="1102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rgbClr val="888888"/>
              </a:buClr>
              <a:buSzPts val="2286"/>
              <a:buFont typeface="Arial"/>
              <a:buNone/>
              <a:defRPr sz="2286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905"/>
              <a:buFont typeface="Arial"/>
              <a:buNone/>
              <a:defRPr sz="190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714"/>
              <a:buFont typeface="Arial"/>
              <a:buNone/>
              <a:defRPr sz="171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1524"/>
              <a:buFont typeface="Arial"/>
              <a:buNone/>
              <a:defRPr sz="1524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980606" y="2682875"/>
            <a:ext cx="24839215" cy="97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980606" y="13415963"/>
            <a:ext cx="12346280" cy="319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2"/>
          </p:nvPr>
        </p:nvSpPr>
        <p:spPr>
          <a:xfrm>
            <a:off x="14472030" y="13415963"/>
            <a:ext cx="12347792" cy="319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1983630" y="2682875"/>
            <a:ext cx="24840726" cy="97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983630" y="12355514"/>
            <a:ext cx="12184505" cy="605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None/>
              <a:defRPr sz="2286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  <a:defRPr sz="171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1983630" y="18410238"/>
            <a:ext cx="12184505" cy="2707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14580886" y="12355514"/>
            <a:ext cx="12243469" cy="605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None/>
              <a:defRPr sz="2286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  <a:defRPr sz="171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"/>
          </p:nvPr>
        </p:nvSpPr>
        <p:spPr>
          <a:xfrm>
            <a:off x="14580886" y="18410238"/>
            <a:ext cx="12243469" cy="2707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980606" y="2682875"/>
            <a:ext cx="24839215" cy="97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2160032" y="8248329"/>
            <a:ext cx="24480360" cy="175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600053" y="26471644"/>
            <a:ext cx="21600318" cy="121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lvl="1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/>
            </a:lvl2pPr>
            <a:lvl3pPr lvl="2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lvl="3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4pPr>
            <a:lvl5pPr lvl="4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5pPr>
            <a:lvl6pPr lvl="5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6pPr>
            <a:lvl7pPr lvl="6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7pPr>
            <a:lvl8pPr lvl="7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8pPr>
            <a:lvl9pPr lvl="8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983630" y="3360738"/>
            <a:ext cx="9289191" cy="1175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48"/>
              <a:buFont typeface="Malgun Gothic"/>
              <a:buNone/>
              <a:defRPr sz="304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2243469" y="7256464"/>
            <a:ext cx="14580886" cy="358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2147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3048"/>
              <a:buFont typeface="Arial"/>
              <a:buChar char="•"/>
              <a:defRPr sz="304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2"/>
          </p:nvPr>
        </p:nvSpPr>
        <p:spPr>
          <a:xfrm>
            <a:off x="1983630" y="15119352"/>
            <a:ext cx="9289191" cy="280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1983630" y="3360738"/>
            <a:ext cx="9289191" cy="1175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48"/>
              <a:buFont typeface="Malgun Gothic"/>
              <a:buNone/>
              <a:defRPr sz="304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>
            <a:spLocks noGrp="1"/>
          </p:cNvSpPr>
          <p:nvPr>
            <p:ph type="pic" idx="2"/>
          </p:nvPr>
        </p:nvSpPr>
        <p:spPr>
          <a:xfrm>
            <a:off x="12243469" y="7256464"/>
            <a:ext cx="14580886" cy="3581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3048"/>
              <a:buFont typeface="Arial"/>
              <a:buNone/>
              <a:defRPr sz="304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None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1983630" y="15119352"/>
            <a:ext cx="9289191" cy="280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1524"/>
              <a:buFont typeface="Arial"/>
              <a:buNone/>
              <a:defRPr sz="152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  <a:defRPr sz="114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952"/>
              <a:buFont typeface="Arial"/>
              <a:buNone/>
              <a:defRPr sz="95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980606" y="2682875"/>
            <a:ext cx="24839215" cy="97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 rot="5400000">
            <a:off x="-1589089" y="16985655"/>
            <a:ext cx="31978601" cy="24839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 rot="5400000">
            <a:off x="2359262" y="20934006"/>
            <a:ext cx="42711688" cy="620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91"/>
              <a:buFont typeface="Malgun Gothic"/>
              <a:buNone/>
              <a:defRPr sz="419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 rot="5400000">
            <a:off x="-10132916" y="14796397"/>
            <a:ext cx="42711688" cy="1848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lnSpc>
                <a:spcPct val="90000"/>
              </a:lnSpc>
              <a:spcBef>
                <a:spcPts val="952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73761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286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9567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3743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714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1980606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9540169" y="46713775"/>
            <a:ext cx="9720087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20339763" y="46713775"/>
            <a:ext cx="648005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619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80029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0029" y="13416653"/>
            <a:ext cx="24840368" cy="3197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65030" y="12565002"/>
            <a:ext cx="24840368" cy="2096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965030" y="33728316"/>
            <a:ext cx="24840368" cy="1102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6299"/>
              <a:buNone/>
              <a:defRPr sz="629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980029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1980029" y="13416653"/>
            <a:ext cx="12240181" cy="3197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14580216" y="13416653"/>
            <a:ext cx="12240181" cy="3197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983780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983784" y="12354992"/>
            <a:ext cx="12183928" cy="605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 b="1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1983784" y="18409981"/>
            <a:ext cx="12183928" cy="2707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14580217" y="12354992"/>
            <a:ext cx="12243932" cy="605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 b="1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14580217" y="18409981"/>
            <a:ext cx="12243932" cy="2707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980029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1983780" y="3359997"/>
            <a:ext cx="9288887" cy="117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12243932" y="7256671"/>
            <a:ext cx="14580215" cy="3581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68616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Char char="•"/>
              <a:defRPr sz="10079"/>
            </a:lvl1pPr>
            <a:lvl2pPr marL="914400" lvl="1" indent="-78860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2pPr>
            <a:lvl3pPr marL="1371600" lvl="2" indent="-70859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3pPr>
            <a:lvl4pPr marL="1828800" lvl="3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4pPr>
            <a:lvl5pPr marL="2286000" lvl="4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5pPr>
            <a:lvl6pPr marL="2743200" lvl="5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6pPr>
            <a:lvl7pPr marL="3200400" lvl="6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7pPr>
            <a:lvl8pPr marL="3657600" lvl="7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8pPr>
            <a:lvl9pPr marL="4114800" lvl="8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1983780" y="15119984"/>
            <a:ext cx="9288887" cy="2801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980029" y="2683342"/>
            <a:ext cx="24840368" cy="974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sz="138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980029" y="13416653"/>
            <a:ext cx="24840368" cy="3197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88606" algn="l" rtl="0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0859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sz="7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858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980029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540141" y="46713297"/>
            <a:ext cx="9720143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0340300" y="46713297"/>
            <a:ext cx="6480096" cy="268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213440" y="1181100"/>
            <a:ext cx="731161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572"/>
              <a:buFont typeface="Arial"/>
              <a:buNone/>
            </a:pPr>
            <a:r>
              <a:rPr lang="en-US" sz="4572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대표이미지를</a:t>
            </a:r>
            <a:br>
              <a:rPr lang="en-US" sz="4572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4572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삽입해주세요</a:t>
            </a:r>
            <a:endParaRPr sz="4572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pngimg.com/download/26944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940379" y="34472888"/>
            <a:ext cx="26919651" cy="141457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940380" y="20037081"/>
            <a:ext cx="26919662" cy="128225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0" y="6962490"/>
            <a:ext cx="28800425" cy="54308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895057" y="8919389"/>
            <a:ext cx="13074544" cy="74322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요약</a:t>
            </a:r>
            <a:endParaRPr sz="5400" b="1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4881536" y="8965270"/>
            <a:ext cx="12978508" cy="76152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endParaRPr sz="5400" b="1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164534" y="34809078"/>
            <a:ext cx="23882247" cy="9602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25" tIns="109725" rIns="109725" bIns="1097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sng" strike="noStrike" cap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plot：close</a:t>
            </a:r>
            <a:r>
              <a:rPr lang="en-US" sz="48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sz="4800" b="1" i="0" u="sng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r>
              <a:rPr lang="en-US" sz="4800" b="1" i="0" u="sng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Tweet：green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sz="4800" b="1" i="0" u="sng" strike="noStrike" cap="none" dirty="0">
                <a:solidFill>
                  <a:srgbClr val="F68F00"/>
                </a:solidFill>
                <a:latin typeface="Calibri"/>
                <a:ea typeface="Calibri"/>
                <a:cs typeface="Calibri"/>
                <a:sym typeface="Calibri"/>
              </a:rPr>
              <a:t>Negative </a:t>
            </a:r>
            <a:r>
              <a:rPr lang="en-US" sz="4800" b="1" i="0" u="sng" strike="noStrike" cap="none" dirty="0" err="1">
                <a:solidFill>
                  <a:srgbClr val="F68F00"/>
                </a:solidFill>
                <a:latin typeface="Calibri"/>
                <a:ea typeface="Calibri"/>
                <a:cs typeface="Calibri"/>
                <a:sym typeface="Calibri"/>
              </a:rPr>
              <a:t>Tweet：orange</a:t>
            </a:r>
            <a:r>
              <a:rPr lang="en-US" sz="4800" b="0" i="0" u="none" strike="noStrike" cap="none" dirty="0">
                <a:solidFill>
                  <a:srgbClr val="F68F00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4800" b="0" i="0" u="none" strike="noStrike" cap="none" dirty="0">
              <a:solidFill>
                <a:srgbClr val="F68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927533" y="33654719"/>
            <a:ext cx="26919651" cy="81816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결과 &amp; Discussion</a:t>
            </a:r>
            <a:endParaRPr sz="5400" b="1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732728"/>
            <a:ext cx="25600831" cy="768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5857" y="43363719"/>
            <a:ext cx="11673020" cy="256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5857" y="46049472"/>
            <a:ext cx="11673020" cy="256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/>
          <p:nvPr/>
        </p:nvSpPr>
        <p:spPr>
          <a:xfrm>
            <a:off x="940380" y="19340202"/>
            <a:ext cx="26919662" cy="73247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해결방안</a:t>
            </a:r>
            <a:endParaRPr sz="5400" b="1" i="0" u="none" strike="noStrike" cap="none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14105656" y="43671072"/>
            <a:ext cx="13568044" cy="45304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25" tIns="109725" rIns="109725" bIns="109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・Twitter API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때문에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2019/07/15~2019/11/15까지의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충분한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Tweet수를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수집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음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LSTM과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NLP를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합친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언급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된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선행연구자료가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음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새로운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지표를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시도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LSTM로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FX예측과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NLP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학습으로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말미암아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경제적인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지표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고려</a:t>
            </a:r>
            <a:r>
              <a:rPr lang="en-US" sz="4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Tweet취득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문제가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해결하면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더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좋은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결과가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기대된다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1341121" y="20317188"/>
            <a:ext cx="12689076" cy="1228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단기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중기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장기이동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균을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기계학습하고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트렌드를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파악한다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하루의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데이터를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사용하고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단기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(５일),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중기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(２５일), 장기（１００일）로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분류한다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단기선의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　 2 　 3  　4 　 5 　 6 　 7  　8  …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이동평균A</a:t>
            </a:r>
            <a:r>
              <a:rPr lang="en-US" sz="4400" b="1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이동평균B</a:t>
            </a: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&lt; +1(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상승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&gt; -1(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하강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　　　　　　　　         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Predict(+1 or -1)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　 2 　 3  　4 　 5 　 6 　 7  　8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14788877" y="20317188"/>
            <a:ext cx="12620338" cy="1228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Web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scraping에서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USD/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JPY에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관한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뉴스를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수집하고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출현율이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많은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명사를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추출한다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(Bag of words)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요인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Trump의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Tweet를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자연언어처리를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(2)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에서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준비한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FX단어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사전을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고려하고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FX의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트렌드를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학습한다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Positive, negative,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neutral의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3종류로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나눈다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↓pos tweet(+1)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2   3   4   5   6   7   8   9   10   11   12   …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"/>
          <p:cNvCxnSpPr/>
          <p:nvPr/>
        </p:nvCxnSpPr>
        <p:spPr>
          <a:xfrm>
            <a:off x="14409538" y="19959022"/>
            <a:ext cx="0" cy="1290064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293138" y="48985759"/>
            <a:ext cx="5507288" cy="140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/>
          <p:nvPr/>
        </p:nvSpPr>
        <p:spPr>
          <a:xfrm>
            <a:off x="940381" y="9662610"/>
            <a:ext cx="13008609" cy="86325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1341121" y="9960350"/>
            <a:ext cx="12283440" cy="13295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25" tIns="109725" rIns="109725" bIns="109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과거의 데이터부터 LSTM에서 학습하기에는 금융 뉴스를 고려하지 못 했던 문제가 있다. </a:t>
            </a:r>
            <a:endParaRPr sz="36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22802" y="11889006"/>
            <a:ext cx="5948346" cy="294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" descr="neural networks - Understanding LSTM units vs. cells - Cross Valid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27931" y="11898502"/>
            <a:ext cx="4813761" cy="294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60723" y="15818716"/>
            <a:ext cx="4813761" cy="2290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/>
          <p:nvPr/>
        </p:nvSpPr>
        <p:spPr>
          <a:xfrm>
            <a:off x="9325" y="37351"/>
            <a:ext cx="28800425" cy="699961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1806396" y="2636061"/>
            <a:ext cx="26994029" cy="193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29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FX Deep Leaning with NLP(Trump Tweet)</a:t>
            </a:r>
            <a:endParaRPr dirty="0"/>
          </a:p>
        </p:txBody>
      </p:sp>
      <p:sp>
        <p:nvSpPr>
          <p:cNvPr id="184" name="Google Shape;184;p1"/>
          <p:cNvSpPr/>
          <p:nvPr/>
        </p:nvSpPr>
        <p:spPr>
          <a:xfrm>
            <a:off x="2121060" y="354138"/>
            <a:ext cx="10363633" cy="88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43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2019/11/27</a:t>
            </a:r>
            <a:endParaRPr dirty="0"/>
          </a:p>
        </p:txBody>
      </p:sp>
      <p:sp>
        <p:nvSpPr>
          <p:cNvPr id="185" name="Google Shape;185;p1"/>
          <p:cNvSpPr/>
          <p:nvPr/>
        </p:nvSpPr>
        <p:spPr>
          <a:xfrm>
            <a:off x="21244506" y="7468348"/>
            <a:ext cx="6236469" cy="79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1714320" marR="0" lvl="0" indent="-17143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72" b="1" dirty="0" err="1">
                <a:solidFill>
                  <a:srgbClr val="93D1CD"/>
                </a:solidFill>
                <a:latin typeface="Calibri"/>
                <a:ea typeface="Calibri"/>
                <a:cs typeface="Calibri"/>
                <a:sym typeface="Calibri"/>
              </a:rPr>
              <a:t>이름</a:t>
            </a:r>
            <a:r>
              <a:rPr lang="en-US" sz="4572" b="1" dirty="0">
                <a:solidFill>
                  <a:srgbClr val="93D1CD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4572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다나카</a:t>
            </a:r>
            <a:r>
              <a:rPr lang="en-US" sz="457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572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무네사토</a:t>
            </a:r>
            <a:endParaRPr sz="457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14881536" y="9726790"/>
            <a:ext cx="12978508" cy="84903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15213853" y="10000894"/>
            <a:ext cx="12280397" cy="57615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25" tIns="109725" rIns="109725" bIns="1097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장기적인 의존관계를 학습할 수 있는 특별한 RNN이다.</a:t>
            </a:r>
            <a:endParaRPr sz="36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FX（Foreign Exchange）</a:t>
            </a:r>
            <a:endParaRPr sz="3600" b="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환전거래는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차트를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통해 차트의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 변동의 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경향을 파악하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며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이루어진다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연구내용</a:t>
            </a:r>
            <a:endParaRPr sz="3600" b="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상승 하강을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예상하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Learning모델을 적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용</a:t>
            </a:r>
            <a:r>
              <a:rPr lang="en-US" sz="36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(CNN, LSTM)</a:t>
            </a:r>
            <a:endParaRPr/>
          </a:p>
        </p:txBody>
      </p:sp>
      <p:pic>
        <p:nvPicPr>
          <p:cNvPr id="188" name="Google Shape;18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892269" y="11440123"/>
            <a:ext cx="3384964" cy="300702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91" name="Google Shape;191;p1"/>
          <p:cNvSpPr/>
          <p:nvPr/>
        </p:nvSpPr>
        <p:spPr>
          <a:xfrm>
            <a:off x="7252006" y="28936878"/>
            <a:ext cx="1594147" cy="2932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6271" y="60000"/>
                </a:moveTo>
                <a:lnTo>
                  <a:pt x="16271" y="60000"/>
                </a:lnTo>
                <a:cubicBezTo>
                  <a:pt x="16271" y="33056"/>
                  <a:pt x="34136" y="10731"/>
                  <a:pt x="57119" y="8956"/>
                </a:cubicBezTo>
                <a:cubicBezTo>
                  <a:pt x="80101" y="7180"/>
                  <a:pt x="100321" y="26564"/>
                  <a:pt x="103350" y="53274"/>
                </a:cubicBezTo>
                <a:lnTo>
                  <a:pt x="119628" y="53274"/>
                </a:lnTo>
                <a:lnTo>
                  <a:pt x="96229" y="60000"/>
                </a:lnTo>
                <a:lnTo>
                  <a:pt x="72087" y="53274"/>
                </a:lnTo>
                <a:lnTo>
                  <a:pt x="88376" y="53274"/>
                </a:lnTo>
                <a:lnTo>
                  <a:pt x="88376" y="53274"/>
                </a:lnTo>
                <a:cubicBezTo>
                  <a:pt x="86030" y="31109"/>
                  <a:pt x="72693" y="15370"/>
                  <a:pt x="57746" y="17131"/>
                </a:cubicBezTo>
                <a:cubicBezTo>
                  <a:pt x="42800" y="18891"/>
                  <a:pt x="31271" y="37559"/>
                  <a:pt x="31271" y="6000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2551946" y="24521781"/>
            <a:ext cx="5616600" cy="1889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995177" y="24871984"/>
            <a:ext cx="5616601" cy="1183179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2499948" y="30500809"/>
            <a:ext cx="5945464" cy="1889678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8502929" y="30540478"/>
            <a:ext cx="1126128" cy="181034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16126876" y="30569913"/>
            <a:ext cx="3473648" cy="1889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6885556" y="30858169"/>
            <a:ext cx="3334590" cy="13131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20720856" y="30569913"/>
            <a:ext cx="1047300" cy="1889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1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1"/>
          <p:cNvGraphicFramePr/>
          <p:nvPr/>
        </p:nvGraphicFramePr>
        <p:xfrm>
          <a:off x="1191526" y="15439738"/>
          <a:ext cx="5948350" cy="1158260"/>
        </p:xfrm>
        <a:graphic>
          <a:graphicData uri="http://schemas.openxmlformats.org/drawingml/2006/table">
            <a:tbl>
              <a:tblPr firstRow="1" bandRow="1">
                <a:noFill/>
                <a:tableStyleId>{708495C4-FED1-427F-B5F1-04AD8C953E62}</a:tableStyleId>
              </a:tblPr>
              <a:tblGrid>
                <a:gridCol w="155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High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Low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Close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108.76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108.21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107.90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107.99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0" name="Google Shape;200;p1"/>
          <p:cNvCxnSpPr>
            <a:stCxn id="179" idx="3"/>
            <a:endCxn id="180" idx="1"/>
          </p:cNvCxnSpPr>
          <p:nvPr/>
        </p:nvCxnSpPr>
        <p:spPr>
          <a:xfrm>
            <a:off x="7171148" y="13361408"/>
            <a:ext cx="1356900" cy="96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1"/>
          <p:cNvCxnSpPr/>
          <p:nvPr/>
        </p:nvCxnSpPr>
        <p:spPr>
          <a:xfrm rot="-5400000">
            <a:off x="6206271" y="14304356"/>
            <a:ext cx="2648100" cy="780900"/>
          </a:xfrm>
          <a:prstGeom prst="bentConnector2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"/>
          <p:cNvCxnSpPr/>
          <p:nvPr/>
        </p:nvCxnSpPr>
        <p:spPr>
          <a:xfrm>
            <a:off x="10967603" y="14565463"/>
            <a:ext cx="0" cy="145339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3" name="Google Shape;203;p1"/>
          <p:cNvSpPr txBox="1"/>
          <p:nvPr/>
        </p:nvSpPr>
        <p:spPr>
          <a:xfrm rot="-5400000">
            <a:off x="1490647" y="43818222"/>
            <a:ext cx="2122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/>
          </a:p>
        </p:txBody>
      </p:sp>
      <p:sp>
        <p:nvSpPr>
          <p:cNvPr id="204" name="Google Shape;204;p1"/>
          <p:cNvSpPr txBox="1"/>
          <p:nvPr/>
        </p:nvSpPr>
        <p:spPr>
          <a:xfrm rot="-5400000">
            <a:off x="1490647" y="46464854"/>
            <a:ext cx="2122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</a:t>
            </a:r>
            <a:endParaRPr/>
          </a:p>
        </p:txBody>
      </p:sp>
      <p:pic>
        <p:nvPicPr>
          <p:cNvPr id="205" name="Google Shape;20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236778" y="22443066"/>
            <a:ext cx="10287085" cy="442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871478" y="15754641"/>
            <a:ext cx="8962817" cy="233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D862B8-7002-7646-AD1F-3BDCCD2DC5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2136897" y="4780946"/>
            <a:ext cx="4500921" cy="4500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4CB4A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Malgun Gothic</vt:lpstr>
      <vt:lpstr>Arial</vt:lpstr>
      <vt:lpstr>Calibri</vt:lpstr>
      <vt:lpstr>Office 테마</vt:lpstr>
      <vt:lpstr>디자인 사용자 지정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wiselyman</dc:creator>
  <cp:lastModifiedBy>Tanaka Munesato</cp:lastModifiedBy>
  <cp:revision>2</cp:revision>
  <dcterms:created xsi:type="dcterms:W3CDTF">2017-07-25T08:45:25Z</dcterms:created>
  <dcterms:modified xsi:type="dcterms:W3CDTF">2019-11-20T13:44:23Z</dcterms:modified>
</cp:coreProperties>
</file>