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embeddedFontLst>
    <p:embeddedFont>
      <p:font typeface="Raleway"/>
      <p:regular r:id="rId53"/>
      <p:bold r:id="rId54"/>
      <p:italic r:id="rId55"/>
      <p:boldItalic r:id="rId56"/>
    </p:embeddedFont>
    <p:embeddedFont>
      <p:font typeface="Lato"/>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02D1787-11E1-43DB-9783-AD3600FFFBAF}">
  <a:tblStyle styleId="{802D1787-11E1-43DB-9783-AD3600FFFB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aleway-italic.fntdata"/><Relationship Id="rId10" Type="http://schemas.openxmlformats.org/officeDocument/2006/relationships/slide" Target="slides/slide4.xml"/><Relationship Id="rId54" Type="http://schemas.openxmlformats.org/officeDocument/2006/relationships/font" Target="fonts/Raleway-bold.fntdata"/><Relationship Id="rId13" Type="http://schemas.openxmlformats.org/officeDocument/2006/relationships/slide" Target="slides/slide7.xml"/><Relationship Id="rId57" Type="http://schemas.openxmlformats.org/officeDocument/2006/relationships/font" Target="fonts/Lato-regular.fntdata"/><Relationship Id="rId12" Type="http://schemas.openxmlformats.org/officeDocument/2006/relationships/slide" Target="slides/slide6.xml"/><Relationship Id="rId56" Type="http://schemas.openxmlformats.org/officeDocument/2006/relationships/font" Target="fonts/Raleway-boldItalic.fntdata"/><Relationship Id="rId15" Type="http://schemas.openxmlformats.org/officeDocument/2006/relationships/slide" Target="slides/slide9.xml"/><Relationship Id="rId59" Type="http://schemas.openxmlformats.org/officeDocument/2006/relationships/font" Target="fonts/Lato-italic.fntdata"/><Relationship Id="rId14" Type="http://schemas.openxmlformats.org/officeDocument/2006/relationships/slide" Target="slides/slide8.xml"/><Relationship Id="rId58"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47ff89b2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47ff89b2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47ff89b2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47ff89b2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47ff89b2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7ff89b2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47ff89b2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47ff89b2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4738cdb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4738cdb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64738cdbc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64738cdbc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00a446b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00a446b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290c3054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290c3054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290c3054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290c3054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648aee243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48aee243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290c3054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290c3054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追加で考慮する。</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4738cdb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4738cdb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925f8c4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925f8c4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7925f8c49a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925f8c49a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4738cdbc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4738cdbc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3f62ef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3f62ef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3f62ef5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3f62ef5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925f8c49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925f8c49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925f8c49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925f8c49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925f8c49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925f8c49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6290c3054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6290c3054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291b1de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91b1de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g64aca8e5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4aca8e5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64aca8e53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64aca8e53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7925f8c49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7925f8c49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64aca8e53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4aca8e53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64aca8e53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64aca8e53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6f50d986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6f50d9866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7925f8c49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7925f8c49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6290c30548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6290c30548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7925f8c49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7925f8c49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g7925f8c49a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7925f8c49a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2a0bfd2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2a0bfd2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9" name="Shape 569"/>
        <p:cNvGrpSpPr/>
        <p:nvPr/>
      </p:nvGrpSpPr>
      <p:grpSpPr>
        <a:xfrm>
          <a:off x="0" y="0"/>
          <a:ext cx="0" cy="0"/>
          <a:chOff x="0" y="0"/>
          <a:chExt cx="0" cy="0"/>
        </a:xfrm>
      </p:grpSpPr>
      <p:sp>
        <p:nvSpPr>
          <p:cNvPr id="570" name="Google Shape;570;g7925f8c49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7925f8c49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7925f8c49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925f8c49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7925f8c49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7925f8c49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Google Shape;603;g7925f8c49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925f8c49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794948b9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794948b9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794948b9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94948b9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64906019c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64906019c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4738cdb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738cdb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4738cdb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4738cdb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47ff89b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47ff89b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47ff89b2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47ff89b2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47ff89b2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7ff89b2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2.hannan-u.ac.jp/~hanakawa/soturon/2011/Taira.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lib.ugent.be/fulltxt/RUG01/002/481/017/RUG01-002481017_2018_0001_AC.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lib.ugent.be/fulltxt/RUG01/002/481/017/RUG01-002481017_2018_0001_AC.pdf"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2.hannan-u.ac.jp/~hanakawa/soturon/2011/Taira.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qiita.com/kngsym2018/items/2524d21455aac111cdee" TargetMode="External"/><Relationship Id="rId4" Type="http://schemas.openxmlformats.org/officeDocument/2006/relationships/image" Target="../media/image18.png"/><Relationship Id="rId5"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qiita.com/dcm_sawayama/items/406408e8bda0840a8106("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hyperlink" Target="https://www.pytry3g.com/entry/2018/03/21/18151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lib.ugent.be/fulltxt/RUG01/002/481/017/RUG01-002481017_2018_0001_AC.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4.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lib.ugent.be/fulltxt/RUG01/002/481/017/RUG01-002481017_2018_0001_AC.pdf" TargetMode="External"/><Relationship Id="rId4" Type="http://schemas.openxmlformats.org/officeDocument/2006/relationships/hyperlink" Target="https://www.sciencedirect.com/science/article/pii/S1877050919302066" TargetMode="External"/><Relationship Id="rId10" Type="http://schemas.openxmlformats.org/officeDocument/2006/relationships/hyperlink" Target="https://www.pytry3g.com/entry/2018/03/21/181514" TargetMode="External"/><Relationship Id="rId9" Type="http://schemas.openxmlformats.org/officeDocument/2006/relationships/hyperlink" Target="https://qiita.com/dcm_sawayama/items/406408e8bda0840a8106(" TargetMode="External"/><Relationship Id="rId5" Type="http://schemas.openxmlformats.org/officeDocument/2006/relationships/hyperlink" Target="https://www.researchgate.net/publication/221298040_Characterizing_Social_Relations_Via_NLP-Based_Sentiment_Analysis" TargetMode="External"/><Relationship Id="rId6" Type="http://schemas.openxmlformats.org/officeDocument/2006/relationships/hyperlink" Target="http://www2.hannan-u.ac.jp/~hanakawa/soturon/2011/Taira.pdf" TargetMode="External"/><Relationship Id="rId7" Type="http://schemas.openxmlformats.org/officeDocument/2006/relationships/hyperlink" Target="https://www.hellocybernetics.tech/entry/2017/05/06/182757" TargetMode="External"/><Relationship Id="rId8" Type="http://schemas.openxmlformats.org/officeDocument/2006/relationships/hyperlink" Target="https://qiita.com/kngsym2018/items/2524d21455aac111cde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hyperlink" Target="https://www.sciencedirect.com/science/article/pii/S187705091930206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3"/>
          <p:cNvPicPr preferRelativeResize="0"/>
          <p:nvPr/>
        </p:nvPicPr>
        <p:blipFill>
          <a:blip r:embed="rId3">
            <a:alphaModFix amt="50000"/>
          </a:blip>
          <a:stretch>
            <a:fillRect/>
          </a:stretch>
        </p:blipFill>
        <p:spPr>
          <a:xfrm>
            <a:off x="0" y="481100"/>
            <a:ext cx="9144000" cy="4662400"/>
          </a:xfrm>
          <a:prstGeom prst="rect">
            <a:avLst/>
          </a:prstGeom>
          <a:noFill/>
          <a:ln>
            <a:noFill/>
          </a:ln>
        </p:spPr>
      </p:pic>
      <p:sp>
        <p:nvSpPr>
          <p:cNvPr id="87" name="Google Shape;87;p13"/>
          <p:cNvSpPr txBox="1"/>
          <p:nvPr>
            <p:ph type="ctrTitle"/>
          </p:nvPr>
        </p:nvSpPr>
        <p:spPr>
          <a:xfrm>
            <a:off x="727950" y="144272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6000">
                <a:solidFill>
                  <a:srgbClr val="FFFFFF"/>
                </a:solidFill>
              </a:rPr>
              <a:t>FX deep learning + NLP(trump tweet)</a:t>
            </a:r>
            <a:endParaRPr sz="6000">
              <a:solidFill>
                <a:srgbClr val="FFFFFF"/>
              </a:solidFill>
            </a:endParaRPr>
          </a:p>
        </p:txBody>
      </p:sp>
      <p:sp>
        <p:nvSpPr>
          <p:cNvPr id="88" name="Google Shape;88;p13"/>
          <p:cNvSpPr txBox="1"/>
          <p:nvPr>
            <p:ph idx="1" type="subTitle"/>
          </p:nvPr>
        </p:nvSpPr>
        <p:spPr>
          <a:xfrm>
            <a:off x="727950" y="3682300"/>
            <a:ext cx="7688100" cy="89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solidFill>
                  <a:srgbClr val="FFFFFF"/>
                </a:solidFill>
              </a:rPr>
              <a:t>2017315051 </a:t>
            </a:r>
            <a:endParaRPr>
              <a:solidFill>
                <a:srgbClr val="FFFFFF"/>
              </a:solidFill>
            </a:endParaRPr>
          </a:p>
          <a:p>
            <a:pPr indent="0" lvl="0" marL="0" rtl="0" algn="ctr">
              <a:spcBef>
                <a:spcPts val="0"/>
              </a:spcBef>
              <a:spcAft>
                <a:spcPts val="0"/>
              </a:spcAft>
              <a:buNone/>
            </a:pPr>
            <a:r>
              <a:rPr lang="ja">
                <a:solidFill>
                  <a:srgbClr val="FFFFFF"/>
                </a:solidFill>
              </a:rPr>
              <a:t>Global software</a:t>
            </a:r>
            <a:endParaRPr>
              <a:solidFill>
                <a:srgbClr val="FFFFFF"/>
              </a:solidFill>
            </a:endParaRPr>
          </a:p>
          <a:p>
            <a:pPr indent="0" lvl="0" marL="0" rtl="0" algn="ctr">
              <a:spcBef>
                <a:spcPts val="0"/>
              </a:spcBef>
              <a:spcAft>
                <a:spcPts val="0"/>
              </a:spcAft>
              <a:buNone/>
            </a:pPr>
            <a:r>
              <a:rPr lang="ja">
                <a:solidFill>
                  <a:srgbClr val="FFFFFF"/>
                </a:solidFill>
              </a:rPr>
              <a:t>TIM</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LSTM(Long Short-Term Memory)</a:t>
            </a:r>
            <a:endParaRPr sz="1800">
              <a:solidFill>
                <a:srgbClr val="999999"/>
              </a:solidFill>
            </a:endParaRPr>
          </a:p>
        </p:txBody>
      </p:sp>
      <p:sp>
        <p:nvSpPr>
          <p:cNvPr id="169" name="Google Shape;169;p22"/>
          <p:cNvSpPr txBox="1"/>
          <p:nvPr>
            <p:ph idx="1" type="body"/>
          </p:nvPr>
        </p:nvSpPr>
        <p:spPr>
          <a:xfrm>
            <a:off x="5108325" y="1979600"/>
            <a:ext cx="3728100" cy="27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sz="1800"/>
              <a:t>Memory Cell周辺</a:t>
            </a:r>
            <a:endParaRPr b="1" sz="1800"/>
          </a:p>
          <a:p>
            <a:pPr indent="0" lvl="0" marL="0" rtl="0" algn="ctr">
              <a:lnSpc>
                <a:spcPct val="100000"/>
              </a:lnSpc>
              <a:spcBef>
                <a:spcPts val="1600"/>
              </a:spcBef>
              <a:spcAft>
                <a:spcPts val="0"/>
              </a:spcAft>
              <a:buNone/>
            </a:pPr>
            <a:r>
              <a:rPr lang="ja" sz="1100"/>
              <a:t>cellから出てくる点線を</a:t>
            </a:r>
            <a:r>
              <a:rPr lang="ja" sz="1450">
                <a:solidFill>
                  <a:srgbClr val="111111"/>
                </a:solidFill>
                <a:highlight>
                  <a:srgbClr val="FFFFFF"/>
                </a:highlight>
                <a:latin typeface="Arial"/>
                <a:ea typeface="Arial"/>
                <a:cs typeface="Arial"/>
                <a:sym typeface="Arial"/>
              </a:rPr>
              <a:t>c</a:t>
            </a:r>
            <a:r>
              <a:rPr lang="ja" sz="1050">
                <a:solidFill>
                  <a:srgbClr val="111111"/>
                </a:solidFill>
                <a:highlight>
                  <a:srgbClr val="FFFFFF"/>
                </a:highlight>
                <a:latin typeface="Arial"/>
                <a:ea typeface="Arial"/>
                <a:cs typeface="Arial"/>
                <a:sym typeface="Arial"/>
              </a:rPr>
              <a:t>t−1として１個前からなにかの値を出しているとする。</a:t>
            </a:r>
            <a:endParaRPr sz="1050">
              <a:solidFill>
                <a:srgbClr val="111111"/>
              </a:solidFill>
              <a:highlight>
                <a:srgbClr val="FFFFFF"/>
              </a:highlight>
              <a:latin typeface="Arial"/>
              <a:ea typeface="Arial"/>
              <a:cs typeface="Arial"/>
              <a:sym typeface="Arial"/>
            </a:endParaRPr>
          </a:p>
          <a:p>
            <a:pPr indent="0" lvl="0" marL="0" rtl="0" algn="ctr">
              <a:spcBef>
                <a:spcPts val="1600"/>
              </a:spcBef>
              <a:spcAft>
                <a:spcPts val="0"/>
              </a:spcAft>
              <a:buNone/>
            </a:pPr>
            <a:r>
              <a:rPr lang="ja" sz="1450">
                <a:solidFill>
                  <a:srgbClr val="111111"/>
                </a:solidFill>
                <a:highlight>
                  <a:srgbClr val="FFFFFF"/>
                </a:highlight>
                <a:latin typeface="Arial"/>
                <a:ea typeface="Arial"/>
                <a:cs typeface="Arial"/>
                <a:sym typeface="Arial"/>
              </a:rPr>
              <a:t>f</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=σ(W</a:t>
            </a:r>
            <a:r>
              <a:rPr lang="ja" sz="1050">
                <a:solidFill>
                  <a:srgbClr val="111111"/>
                </a:solidFill>
                <a:highlight>
                  <a:srgbClr val="FFFFFF"/>
                </a:highlight>
                <a:latin typeface="Arial"/>
                <a:ea typeface="Arial"/>
                <a:cs typeface="Arial"/>
                <a:sym typeface="Arial"/>
              </a:rPr>
              <a:t>f</a:t>
            </a:r>
            <a:r>
              <a:rPr lang="ja" sz="1450">
                <a:solidFill>
                  <a:srgbClr val="111111"/>
                </a:solidFill>
                <a:highlight>
                  <a:srgbClr val="FFFFFF"/>
                </a:highlight>
                <a:latin typeface="Arial"/>
                <a:ea typeface="Arial"/>
                <a:cs typeface="Arial"/>
                <a:sym typeface="Arial"/>
              </a:rPr>
              <a:t>x</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 R</a:t>
            </a:r>
            <a:r>
              <a:rPr lang="ja" sz="1050">
                <a:solidFill>
                  <a:srgbClr val="111111"/>
                </a:solidFill>
                <a:highlight>
                  <a:srgbClr val="FFFFFF"/>
                </a:highlight>
                <a:latin typeface="Arial"/>
                <a:ea typeface="Arial"/>
                <a:cs typeface="Arial"/>
                <a:sym typeface="Arial"/>
              </a:rPr>
              <a:t>f</a:t>
            </a:r>
            <a:r>
              <a:rPr lang="ja" sz="1450">
                <a:solidFill>
                  <a:srgbClr val="111111"/>
                </a:solidFill>
                <a:highlight>
                  <a:srgbClr val="FFFFFF"/>
                </a:highlight>
                <a:latin typeface="Arial"/>
                <a:ea typeface="Arial"/>
                <a:cs typeface="Arial"/>
                <a:sym typeface="Arial"/>
              </a:rPr>
              <a:t>h</a:t>
            </a:r>
            <a:r>
              <a:rPr lang="ja" sz="1050">
                <a:solidFill>
                  <a:srgbClr val="111111"/>
                </a:solidFill>
                <a:highlight>
                  <a:srgbClr val="FFFFFF"/>
                </a:highlight>
                <a:latin typeface="Arial"/>
                <a:ea typeface="Arial"/>
                <a:cs typeface="Arial"/>
                <a:sym typeface="Arial"/>
              </a:rPr>
              <a:t>t−1 </a:t>
            </a:r>
            <a:r>
              <a:rPr lang="ja" sz="1450">
                <a:solidFill>
                  <a:srgbClr val="111111"/>
                </a:solidFill>
                <a:highlight>
                  <a:srgbClr val="FFFFFF"/>
                </a:highlight>
                <a:latin typeface="Arial"/>
                <a:ea typeface="Arial"/>
                <a:cs typeface="Arial"/>
                <a:sym typeface="Arial"/>
              </a:rPr>
              <a:t>+ b</a:t>
            </a:r>
            <a:r>
              <a:rPr lang="ja" sz="1050">
                <a:solidFill>
                  <a:srgbClr val="111111"/>
                </a:solidFill>
                <a:highlight>
                  <a:srgbClr val="FFFFFF"/>
                </a:highlight>
                <a:latin typeface="Arial"/>
                <a:ea typeface="Arial"/>
                <a:cs typeface="Arial"/>
                <a:sym typeface="Arial"/>
              </a:rPr>
              <a:t>f</a:t>
            </a:r>
            <a:r>
              <a:rPr lang="ja" sz="1450">
                <a:solidFill>
                  <a:srgbClr val="111111"/>
                </a:solidFill>
                <a:highlight>
                  <a:srgbClr val="FFFFFF"/>
                </a:highlight>
                <a:latin typeface="Arial"/>
                <a:ea typeface="Arial"/>
                <a:cs typeface="Arial"/>
                <a:sym typeface="Arial"/>
              </a:rPr>
              <a:t>)</a:t>
            </a:r>
            <a:endParaRPr sz="1450">
              <a:solidFill>
                <a:srgbClr val="111111"/>
              </a:solidFill>
              <a:highlight>
                <a:srgbClr val="FFFFFF"/>
              </a:highlight>
              <a:latin typeface="Arial"/>
              <a:ea typeface="Arial"/>
              <a:cs typeface="Arial"/>
              <a:sym typeface="Arial"/>
            </a:endParaRPr>
          </a:p>
          <a:p>
            <a:pPr indent="0" lvl="0" marL="0" rtl="0" algn="ctr">
              <a:lnSpc>
                <a:spcPct val="100000"/>
              </a:lnSpc>
              <a:spcBef>
                <a:spcPts val="0"/>
              </a:spcBef>
              <a:spcAft>
                <a:spcPts val="0"/>
              </a:spcAft>
              <a:buNone/>
            </a:pPr>
            <a:r>
              <a:t/>
            </a:r>
            <a:endParaRPr sz="1050">
              <a:solidFill>
                <a:srgbClr val="111111"/>
              </a:solidFill>
              <a:highlight>
                <a:srgbClr val="FFFFFF"/>
              </a:highlight>
              <a:latin typeface="Arial"/>
              <a:ea typeface="Arial"/>
              <a:cs typeface="Arial"/>
              <a:sym typeface="Arial"/>
            </a:endParaRPr>
          </a:p>
          <a:p>
            <a:pPr indent="0" lvl="0" marL="0" rtl="0" algn="ctr">
              <a:spcBef>
                <a:spcPts val="1600"/>
              </a:spcBef>
              <a:spcAft>
                <a:spcPts val="0"/>
              </a:spcAft>
              <a:buNone/>
            </a:pPr>
            <a:r>
              <a:rPr lang="ja" sz="1450">
                <a:solidFill>
                  <a:srgbClr val="000000"/>
                </a:solidFill>
                <a:highlight>
                  <a:srgbClr val="FFFFFF"/>
                </a:highlight>
                <a:latin typeface="Arial"/>
                <a:ea typeface="Arial"/>
                <a:cs typeface="Arial"/>
                <a:sym typeface="Arial"/>
              </a:rPr>
              <a:t>c</a:t>
            </a:r>
            <a:r>
              <a:rPr lang="ja" sz="1050">
                <a:solidFill>
                  <a:srgbClr val="000000"/>
                </a:solidFill>
                <a:highlight>
                  <a:srgbClr val="FFFFFF"/>
                </a:highlight>
                <a:latin typeface="Arial"/>
                <a:ea typeface="Arial"/>
                <a:cs typeface="Arial"/>
                <a:sym typeface="Arial"/>
              </a:rPr>
              <a:t>t−1  </a:t>
            </a:r>
            <a:r>
              <a:rPr lang="ja" sz="1450">
                <a:solidFill>
                  <a:srgbClr val="000000"/>
                </a:solidFill>
                <a:highlight>
                  <a:srgbClr val="FFFFFF"/>
                </a:highlight>
                <a:latin typeface="Arial"/>
                <a:ea typeface="Arial"/>
                <a:cs typeface="Arial"/>
                <a:sym typeface="Arial"/>
              </a:rPr>
              <a:t>⊗  f</a:t>
            </a:r>
            <a:r>
              <a:rPr lang="ja" sz="1050">
                <a:solidFill>
                  <a:srgbClr val="000000"/>
                </a:solidFill>
                <a:highlight>
                  <a:srgbClr val="FFFFFF"/>
                </a:highlight>
                <a:latin typeface="Arial"/>
                <a:ea typeface="Arial"/>
                <a:cs typeface="Arial"/>
                <a:sym typeface="Arial"/>
              </a:rPr>
              <a:t>t</a:t>
            </a:r>
            <a:endParaRPr sz="1050">
              <a:solidFill>
                <a:srgbClr val="000000"/>
              </a:solidFill>
              <a:highlight>
                <a:srgbClr val="FFFFFF"/>
              </a:highlight>
              <a:latin typeface="Arial"/>
              <a:ea typeface="Arial"/>
              <a:cs typeface="Arial"/>
              <a:sym typeface="Arial"/>
            </a:endParaRPr>
          </a:p>
          <a:p>
            <a:pPr indent="0" lvl="0" marL="0" rtl="0" algn="ctr">
              <a:lnSpc>
                <a:spcPct val="100000"/>
              </a:lnSpc>
              <a:spcBef>
                <a:spcPts val="0"/>
              </a:spcBef>
              <a:spcAft>
                <a:spcPts val="1600"/>
              </a:spcAft>
              <a:buNone/>
            </a:pPr>
            <a:r>
              <a:t/>
            </a:r>
            <a:endParaRPr sz="1050">
              <a:solidFill>
                <a:srgbClr val="111111"/>
              </a:solidFill>
              <a:highlight>
                <a:srgbClr val="FFFFFF"/>
              </a:highlight>
              <a:latin typeface="Arial"/>
              <a:ea typeface="Arial"/>
              <a:cs typeface="Arial"/>
              <a:sym typeface="Arial"/>
            </a:endParaRPr>
          </a:p>
        </p:txBody>
      </p:sp>
      <p:pic>
        <p:nvPicPr>
          <p:cNvPr id="170" name="Google Shape;170;p22"/>
          <p:cNvPicPr preferRelativeResize="0"/>
          <p:nvPr/>
        </p:nvPicPr>
        <p:blipFill>
          <a:blip r:embed="rId3">
            <a:alphaModFix/>
          </a:blip>
          <a:stretch>
            <a:fillRect/>
          </a:stretch>
        </p:blipFill>
        <p:spPr>
          <a:xfrm>
            <a:off x="316500" y="1979600"/>
            <a:ext cx="4689099" cy="2684599"/>
          </a:xfrm>
          <a:prstGeom prst="rect">
            <a:avLst/>
          </a:prstGeom>
          <a:noFill/>
          <a:ln cap="flat" cmpd="sng" w="9525">
            <a:solidFill>
              <a:srgbClr val="000000"/>
            </a:solidFill>
            <a:prstDash val="solid"/>
            <a:round/>
            <a:headEnd len="sm" w="sm" type="none"/>
            <a:tailEnd len="sm" w="sm" type="none"/>
          </a:ln>
        </p:spPr>
      </p:pic>
      <p:sp>
        <p:nvSpPr>
          <p:cNvPr id="171" name="Google Shape;171;p22"/>
          <p:cNvSpPr/>
          <p:nvPr/>
        </p:nvSpPr>
        <p:spPr>
          <a:xfrm>
            <a:off x="2479425" y="2409100"/>
            <a:ext cx="668185" cy="131875"/>
          </a:xfrm>
          <a:custGeom>
            <a:rect b="b" l="l" r="r" t="t"/>
            <a:pathLst>
              <a:path extrusionOk="0" h="5275" w="23915">
                <a:moveTo>
                  <a:pt x="23915" y="0"/>
                </a:moveTo>
                <a:cubicBezTo>
                  <a:pt x="15752" y="0"/>
                  <a:pt x="8163" y="5275"/>
                  <a:pt x="0" y="5275"/>
                </a:cubicBezTo>
              </a:path>
            </a:pathLst>
          </a:custGeom>
          <a:noFill/>
          <a:ln cap="flat" cmpd="sng" w="28575">
            <a:solidFill>
              <a:srgbClr val="FF0000"/>
            </a:solidFill>
            <a:prstDash val="dot"/>
            <a:round/>
            <a:headEnd len="med" w="med" type="none"/>
            <a:tailEnd len="med" w="med" type="stealth"/>
          </a:ln>
        </p:spPr>
      </p:sp>
      <p:sp>
        <p:nvSpPr>
          <p:cNvPr id="172" name="Google Shape;172;p22"/>
          <p:cNvSpPr/>
          <p:nvPr/>
        </p:nvSpPr>
        <p:spPr>
          <a:xfrm>
            <a:off x="2118950" y="2329950"/>
            <a:ext cx="545100" cy="633000"/>
          </a:xfrm>
          <a:prstGeom prst="rect">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a:off x="336175" y="2409100"/>
            <a:ext cx="1131806" cy="848298"/>
          </a:xfrm>
          <a:custGeom>
            <a:rect b="b" l="l" r="r" t="t"/>
            <a:pathLst>
              <a:path extrusionOk="0" h="31433" w="44824">
                <a:moveTo>
                  <a:pt x="0" y="30928"/>
                </a:moveTo>
                <a:cubicBezTo>
                  <a:pt x="8368" y="30928"/>
                  <a:pt x="16733" y="30480"/>
                  <a:pt x="25101" y="30480"/>
                </a:cubicBezTo>
                <a:cubicBezTo>
                  <a:pt x="28989" y="30480"/>
                  <a:pt x="34008" y="32782"/>
                  <a:pt x="36755" y="30032"/>
                </a:cubicBezTo>
                <a:cubicBezTo>
                  <a:pt x="38233" y="28552"/>
                  <a:pt x="36247" y="25785"/>
                  <a:pt x="36755" y="23756"/>
                </a:cubicBezTo>
                <a:cubicBezTo>
                  <a:pt x="38787" y="15644"/>
                  <a:pt x="41077" y="7477"/>
                  <a:pt x="44824" y="0"/>
                </a:cubicBezTo>
              </a:path>
            </a:pathLst>
          </a:custGeom>
          <a:noFill/>
          <a:ln cap="flat" cmpd="sng" w="28575">
            <a:solidFill>
              <a:srgbClr val="FF0000"/>
            </a:solidFill>
            <a:prstDash val="solid"/>
            <a:round/>
            <a:headEnd len="med" w="med" type="none"/>
            <a:tailEnd len="med" w="med" type="stealth"/>
          </a:ln>
        </p:spPr>
      </p:sp>
      <p:sp>
        <p:nvSpPr>
          <p:cNvPr id="174" name="Google Shape;174;p22"/>
          <p:cNvSpPr/>
          <p:nvPr/>
        </p:nvSpPr>
        <p:spPr>
          <a:xfrm>
            <a:off x="1815350" y="2449175"/>
            <a:ext cx="448258" cy="156900"/>
          </a:xfrm>
          <a:custGeom>
            <a:rect b="b" l="l" r="r" t="t"/>
            <a:pathLst>
              <a:path extrusionOk="0" h="6276" w="15914">
                <a:moveTo>
                  <a:pt x="0" y="0"/>
                </a:moveTo>
                <a:cubicBezTo>
                  <a:pt x="5356" y="0"/>
                  <a:pt x="19873" y="4581"/>
                  <a:pt x="14792" y="6276"/>
                </a:cubicBezTo>
              </a:path>
            </a:pathLst>
          </a:custGeom>
          <a:noFill/>
          <a:ln cap="flat" cmpd="sng" w="28575">
            <a:solidFill>
              <a:srgbClr val="FF0000"/>
            </a:solidFill>
            <a:prstDash val="solid"/>
            <a:round/>
            <a:headEnd len="med" w="med" type="none"/>
            <a:tailEnd len="med" w="med" type="stealth"/>
          </a:ln>
        </p:spPr>
      </p:sp>
      <p:sp>
        <p:nvSpPr>
          <p:cNvPr id="175" name="Google Shape;175;p22"/>
          <p:cNvSpPr/>
          <p:nvPr/>
        </p:nvSpPr>
        <p:spPr>
          <a:xfrm>
            <a:off x="1131800" y="3300825"/>
            <a:ext cx="11200" cy="1120600"/>
          </a:xfrm>
          <a:custGeom>
            <a:rect b="b" l="l" r="r" t="t"/>
            <a:pathLst>
              <a:path extrusionOk="0" h="44824" w="448">
                <a:moveTo>
                  <a:pt x="0" y="44824"/>
                </a:moveTo>
                <a:cubicBezTo>
                  <a:pt x="0" y="29882"/>
                  <a:pt x="448" y="14942"/>
                  <a:pt x="448" y="0"/>
                </a:cubicBezTo>
              </a:path>
            </a:pathLst>
          </a:custGeom>
          <a:noFill/>
          <a:ln cap="flat" cmpd="sng" w="28575">
            <a:solidFill>
              <a:srgbClr val="FF0000"/>
            </a:solidFill>
            <a:prstDash val="solid"/>
            <a:round/>
            <a:headEnd len="med" w="med" type="none"/>
            <a:tailEnd len="med" w="med" type="stealth"/>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LSTM(Long Short-Term Memory)</a:t>
            </a:r>
            <a:endParaRPr sz="1800">
              <a:solidFill>
                <a:srgbClr val="999999"/>
              </a:solidFill>
            </a:endParaRPr>
          </a:p>
        </p:txBody>
      </p:sp>
      <p:sp>
        <p:nvSpPr>
          <p:cNvPr id="181" name="Google Shape;181;p23"/>
          <p:cNvSpPr txBox="1"/>
          <p:nvPr>
            <p:ph idx="1" type="body"/>
          </p:nvPr>
        </p:nvSpPr>
        <p:spPr>
          <a:xfrm>
            <a:off x="5108325" y="1979600"/>
            <a:ext cx="3728100" cy="27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sz="1800"/>
              <a:t>Input Gate</a:t>
            </a:r>
            <a:r>
              <a:rPr b="1" lang="ja" sz="1800"/>
              <a:t>周辺</a:t>
            </a:r>
            <a:endParaRPr b="1" sz="1800"/>
          </a:p>
          <a:p>
            <a:pPr indent="0" lvl="0" marL="0" rtl="0" algn="ctr">
              <a:spcBef>
                <a:spcPts val="1600"/>
              </a:spcBef>
              <a:spcAft>
                <a:spcPts val="0"/>
              </a:spcAft>
              <a:buNone/>
            </a:pPr>
            <a:r>
              <a:t/>
            </a:r>
            <a:endParaRPr b="1" sz="1800"/>
          </a:p>
          <a:p>
            <a:pPr indent="0" lvl="0" marL="0" rtl="0" algn="ctr">
              <a:spcBef>
                <a:spcPts val="1600"/>
              </a:spcBef>
              <a:spcAft>
                <a:spcPts val="0"/>
              </a:spcAft>
              <a:buNone/>
            </a:pPr>
            <a:r>
              <a:rPr lang="ja" sz="1450">
                <a:solidFill>
                  <a:srgbClr val="111111"/>
                </a:solidFill>
                <a:highlight>
                  <a:srgbClr val="FFFFFF"/>
                </a:highlight>
                <a:latin typeface="Arial"/>
                <a:ea typeface="Arial"/>
                <a:cs typeface="Arial"/>
                <a:sym typeface="Arial"/>
              </a:rPr>
              <a:t>i</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=σ(W</a:t>
            </a:r>
            <a:r>
              <a:rPr lang="ja" sz="1050">
                <a:solidFill>
                  <a:srgbClr val="111111"/>
                </a:solidFill>
                <a:highlight>
                  <a:srgbClr val="FFFFFF"/>
                </a:highlight>
                <a:latin typeface="Arial"/>
                <a:ea typeface="Arial"/>
                <a:cs typeface="Arial"/>
                <a:sym typeface="Arial"/>
              </a:rPr>
              <a:t>i</a:t>
            </a:r>
            <a:r>
              <a:rPr lang="ja" sz="1450">
                <a:solidFill>
                  <a:srgbClr val="111111"/>
                </a:solidFill>
                <a:highlight>
                  <a:srgbClr val="FFFFFF"/>
                </a:highlight>
                <a:latin typeface="Arial"/>
                <a:ea typeface="Arial"/>
                <a:cs typeface="Arial"/>
                <a:sym typeface="Arial"/>
              </a:rPr>
              <a:t>x</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 R</a:t>
            </a:r>
            <a:r>
              <a:rPr lang="ja" sz="1050">
                <a:solidFill>
                  <a:srgbClr val="111111"/>
                </a:solidFill>
                <a:highlight>
                  <a:srgbClr val="FFFFFF"/>
                </a:highlight>
                <a:latin typeface="Arial"/>
                <a:ea typeface="Arial"/>
                <a:cs typeface="Arial"/>
                <a:sym typeface="Arial"/>
              </a:rPr>
              <a:t>i</a:t>
            </a:r>
            <a:r>
              <a:rPr lang="ja" sz="1450">
                <a:solidFill>
                  <a:srgbClr val="111111"/>
                </a:solidFill>
                <a:highlight>
                  <a:srgbClr val="FFFFFF"/>
                </a:highlight>
                <a:latin typeface="Arial"/>
                <a:ea typeface="Arial"/>
                <a:cs typeface="Arial"/>
                <a:sym typeface="Arial"/>
              </a:rPr>
              <a:t>h</a:t>
            </a:r>
            <a:r>
              <a:rPr lang="ja" sz="1050">
                <a:solidFill>
                  <a:srgbClr val="111111"/>
                </a:solidFill>
                <a:highlight>
                  <a:srgbClr val="FFFFFF"/>
                </a:highlight>
                <a:latin typeface="Arial"/>
                <a:ea typeface="Arial"/>
                <a:cs typeface="Arial"/>
                <a:sym typeface="Arial"/>
              </a:rPr>
              <a:t>t−1 </a:t>
            </a:r>
            <a:r>
              <a:rPr lang="ja" sz="1450">
                <a:solidFill>
                  <a:srgbClr val="111111"/>
                </a:solidFill>
                <a:highlight>
                  <a:srgbClr val="FFFFFF"/>
                </a:highlight>
                <a:latin typeface="Arial"/>
                <a:ea typeface="Arial"/>
                <a:cs typeface="Arial"/>
                <a:sym typeface="Arial"/>
              </a:rPr>
              <a:t>+ b</a:t>
            </a:r>
            <a:r>
              <a:rPr lang="ja" sz="1050">
                <a:solidFill>
                  <a:srgbClr val="111111"/>
                </a:solidFill>
                <a:highlight>
                  <a:srgbClr val="FFFFFF"/>
                </a:highlight>
                <a:latin typeface="Arial"/>
                <a:ea typeface="Arial"/>
                <a:cs typeface="Arial"/>
                <a:sym typeface="Arial"/>
              </a:rPr>
              <a:t>i</a:t>
            </a:r>
            <a:r>
              <a:rPr lang="ja" sz="1450">
                <a:solidFill>
                  <a:srgbClr val="111111"/>
                </a:solidFill>
                <a:highlight>
                  <a:srgbClr val="FFFFFF"/>
                </a:highlight>
                <a:latin typeface="Arial"/>
                <a:ea typeface="Arial"/>
                <a:cs typeface="Arial"/>
                <a:sym typeface="Arial"/>
              </a:rPr>
              <a:t>)</a:t>
            </a:r>
            <a:endParaRPr sz="145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rPr lang="ja" sz="1450">
                <a:solidFill>
                  <a:srgbClr val="111111"/>
                </a:solidFill>
                <a:highlight>
                  <a:srgbClr val="FFFFFF"/>
                </a:highlight>
                <a:latin typeface="Arial"/>
                <a:ea typeface="Arial"/>
                <a:cs typeface="Arial"/>
                <a:sym typeface="Arial"/>
              </a:rPr>
              <a:t>z</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 tanh(W</a:t>
            </a:r>
            <a:r>
              <a:rPr lang="ja" sz="1050">
                <a:solidFill>
                  <a:srgbClr val="111111"/>
                </a:solidFill>
                <a:highlight>
                  <a:srgbClr val="FFFFFF"/>
                </a:highlight>
                <a:latin typeface="Arial"/>
                <a:ea typeface="Arial"/>
                <a:cs typeface="Arial"/>
                <a:sym typeface="Arial"/>
              </a:rPr>
              <a:t>z</a:t>
            </a:r>
            <a:r>
              <a:rPr lang="ja" sz="1450">
                <a:solidFill>
                  <a:srgbClr val="111111"/>
                </a:solidFill>
                <a:highlight>
                  <a:srgbClr val="FFFFFF"/>
                </a:highlight>
                <a:latin typeface="Arial"/>
                <a:ea typeface="Arial"/>
                <a:cs typeface="Arial"/>
                <a:sym typeface="Arial"/>
              </a:rPr>
              <a:t>x</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 R</a:t>
            </a:r>
            <a:r>
              <a:rPr lang="ja" sz="1050">
                <a:solidFill>
                  <a:srgbClr val="111111"/>
                </a:solidFill>
                <a:highlight>
                  <a:srgbClr val="FFFFFF"/>
                </a:highlight>
                <a:latin typeface="Arial"/>
                <a:ea typeface="Arial"/>
                <a:cs typeface="Arial"/>
                <a:sym typeface="Arial"/>
              </a:rPr>
              <a:t>z</a:t>
            </a:r>
            <a:r>
              <a:rPr lang="ja" sz="1450">
                <a:solidFill>
                  <a:srgbClr val="111111"/>
                </a:solidFill>
                <a:highlight>
                  <a:srgbClr val="FFFFFF"/>
                </a:highlight>
                <a:latin typeface="Arial"/>
                <a:ea typeface="Arial"/>
                <a:cs typeface="Arial"/>
                <a:sym typeface="Arial"/>
              </a:rPr>
              <a:t>h</a:t>
            </a:r>
            <a:r>
              <a:rPr lang="ja" sz="1050">
                <a:solidFill>
                  <a:srgbClr val="111111"/>
                </a:solidFill>
                <a:highlight>
                  <a:srgbClr val="FFFFFF"/>
                </a:highlight>
                <a:latin typeface="Arial"/>
                <a:ea typeface="Arial"/>
                <a:cs typeface="Arial"/>
                <a:sym typeface="Arial"/>
              </a:rPr>
              <a:t>t−1 </a:t>
            </a:r>
            <a:r>
              <a:rPr lang="ja" sz="1450">
                <a:solidFill>
                  <a:srgbClr val="111111"/>
                </a:solidFill>
                <a:highlight>
                  <a:srgbClr val="FFFFFF"/>
                </a:highlight>
                <a:latin typeface="Arial"/>
                <a:ea typeface="Arial"/>
                <a:cs typeface="Arial"/>
                <a:sym typeface="Arial"/>
              </a:rPr>
              <a:t>+ b</a:t>
            </a:r>
            <a:r>
              <a:rPr lang="ja" sz="1050">
                <a:solidFill>
                  <a:srgbClr val="111111"/>
                </a:solidFill>
                <a:highlight>
                  <a:srgbClr val="FFFFFF"/>
                </a:highlight>
                <a:latin typeface="Arial"/>
                <a:ea typeface="Arial"/>
                <a:cs typeface="Arial"/>
                <a:sym typeface="Arial"/>
              </a:rPr>
              <a:t>z</a:t>
            </a:r>
            <a:r>
              <a:rPr lang="ja" sz="1450">
                <a:solidFill>
                  <a:srgbClr val="111111"/>
                </a:solidFill>
                <a:highlight>
                  <a:srgbClr val="FFFFFF"/>
                </a:highlight>
                <a:latin typeface="Arial"/>
                <a:ea typeface="Arial"/>
                <a:cs typeface="Arial"/>
                <a:sym typeface="Arial"/>
              </a:rPr>
              <a:t>)</a:t>
            </a:r>
            <a:endParaRPr sz="145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t/>
            </a:r>
            <a:endParaRPr sz="145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rPr lang="ja" sz="1400">
                <a:solidFill>
                  <a:srgbClr val="000000"/>
                </a:solidFill>
                <a:highlight>
                  <a:srgbClr val="FFFFFF"/>
                </a:highlight>
                <a:latin typeface="Arial"/>
                <a:ea typeface="Arial"/>
                <a:cs typeface="Arial"/>
                <a:sym typeface="Arial"/>
              </a:rPr>
              <a:t>it ⊗ zt</a:t>
            </a:r>
            <a:endParaRPr sz="1400">
              <a:solidFill>
                <a:srgbClr val="111111"/>
              </a:solidFill>
              <a:highlight>
                <a:srgbClr val="FFFFFF"/>
              </a:highlight>
              <a:latin typeface="Arial"/>
              <a:ea typeface="Arial"/>
              <a:cs typeface="Arial"/>
              <a:sym typeface="Arial"/>
            </a:endParaRPr>
          </a:p>
        </p:txBody>
      </p:sp>
      <p:pic>
        <p:nvPicPr>
          <p:cNvPr id="182" name="Google Shape;182;p23"/>
          <p:cNvPicPr preferRelativeResize="0"/>
          <p:nvPr/>
        </p:nvPicPr>
        <p:blipFill>
          <a:blip r:embed="rId3">
            <a:alphaModFix/>
          </a:blip>
          <a:stretch>
            <a:fillRect/>
          </a:stretch>
        </p:blipFill>
        <p:spPr>
          <a:xfrm>
            <a:off x="316500" y="1979600"/>
            <a:ext cx="4689099" cy="2684599"/>
          </a:xfrm>
          <a:prstGeom prst="rect">
            <a:avLst/>
          </a:prstGeom>
          <a:noFill/>
          <a:ln cap="flat" cmpd="sng" w="9525">
            <a:solidFill>
              <a:srgbClr val="000000"/>
            </a:solidFill>
            <a:prstDash val="solid"/>
            <a:round/>
            <a:headEnd len="sm" w="sm" type="none"/>
            <a:tailEnd len="sm" w="sm" type="none"/>
          </a:ln>
        </p:spPr>
      </p:pic>
      <p:sp>
        <p:nvSpPr>
          <p:cNvPr id="183" name="Google Shape;183;p23"/>
          <p:cNvSpPr/>
          <p:nvPr/>
        </p:nvSpPr>
        <p:spPr>
          <a:xfrm>
            <a:off x="2136550" y="3096225"/>
            <a:ext cx="545100" cy="633000"/>
          </a:xfrm>
          <a:prstGeom prst="rect">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1131800" y="3300825"/>
            <a:ext cx="11200" cy="1120600"/>
          </a:xfrm>
          <a:custGeom>
            <a:rect b="b" l="l" r="r" t="t"/>
            <a:pathLst>
              <a:path extrusionOk="0" h="44824" w="448">
                <a:moveTo>
                  <a:pt x="0" y="44824"/>
                </a:moveTo>
                <a:cubicBezTo>
                  <a:pt x="0" y="29882"/>
                  <a:pt x="448" y="14942"/>
                  <a:pt x="448" y="0"/>
                </a:cubicBezTo>
              </a:path>
            </a:pathLst>
          </a:custGeom>
          <a:noFill/>
          <a:ln cap="flat" cmpd="sng" w="28575">
            <a:solidFill>
              <a:srgbClr val="FF0000"/>
            </a:solidFill>
            <a:prstDash val="solid"/>
            <a:round/>
            <a:headEnd len="med" w="med" type="none"/>
            <a:tailEnd len="med" w="med" type="stealth"/>
          </a:ln>
        </p:spPr>
      </p:sp>
      <p:sp>
        <p:nvSpPr>
          <p:cNvPr id="185" name="Google Shape;185;p23"/>
          <p:cNvSpPr/>
          <p:nvPr/>
        </p:nvSpPr>
        <p:spPr>
          <a:xfrm>
            <a:off x="351700" y="2986882"/>
            <a:ext cx="1096800" cy="302050"/>
          </a:xfrm>
          <a:custGeom>
            <a:rect b="b" l="l" r="r" t="t"/>
            <a:pathLst>
              <a:path extrusionOk="0" h="12082" w="43872">
                <a:moveTo>
                  <a:pt x="0" y="11003"/>
                </a:moveTo>
                <a:cubicBezTo>
                  <a:pt x="11723" y="11003"/>
                  <a:pt x="23674" y="13305"/>
                  <a:pt x="35169" y="11003"/>
                </a:cubicBezTo>
                <a:cubicBezTo>
                  <a:pt x="38835" y="10269"/>
                  <a:pt x="40630" y="5768"/>
                  <a:pt x="42554" y="2562"/>
                </a:cubicBezTo>
                <a:cubicBezTo>
                  <a:pt x="43013" y="1796"/>
                  <a:pt x="44409" y="-299"/>
                  <a:pt x="43610" y="100"/>
                </a:cubicBezTo>
              </a:path>
            </a:pathLst>
          </a:custGeom>
          <a:noFill/>
          <a:ln cap="flat" cmpd="sng" w="28575">
            <a:solidFill>
              <a:srgbClr val="FF0000"/>
            </a:solidFill>
            <a:prstDash val="solid"/>
            <a:round/>
            <a:headEnd len="med" w="med" type="none"/>
            <a:tailEnd len="med" w="med" type="stealth"/>
          </a:ln>
        </p:spPr>
      </p:sp>
      <p:sp>
        <p:nvSpPr>
          <p:cNvPr id="186" name="Google Shape;186;p23"/>
          <p:cNvSpPr/>
          <p:nvPr/>
        </p:nvSpPr>
        <p:spPr>
          <a:xfrm>
            <a:off x="1143000" y="3270750"/>
            <a:ext cx="305493" cy="219793"/>
          </a:xfrm>
          <a:custGeom>
            <a:rect b="b" l="l" r="r" t="t"/>
            <a:pathLst>
              <a:path extrusionOk="0" h="6330" w="10861">
                <a:moveTo>
                  <a:pt x="0" y="0"/>
                </a:moveTo>
                <a:cubicBezTo>
                  <a:pt x="3266" y="0"/>
                  <a:pt x="6835" y="1207"/>
                  <a:pt x="9144" y="3516"/>
                </a:cubicBezTo>
                <a:cubicBezTo>
                  <a:pt x="9886" y="4258"/>
                  <a:pt x="11489" y="5860"/>
                  <a:pt x="10551" y="6330"/>
                </a:cubicBezTo>
              </a:path>
            </a:pathLst>
          </a:custGeom>
          <a:noFill/>
          <a:ln cap="flat" cmpd="sng" w="28575">
            <a:solidFill>
              <a:srgbClr val="FF0000"/>
            </a:solidFill>
            <a:prstDash val="solid"/>
            <a:round/>
            <a:headEnd len="med" w="med" type="none"/>
            <a:tailEnd len="med" w="med" type="stealth"/>
          </a:ln>
        </p:spPr>
      </p:sp>
      <p:sp>
        <p:nvSpPr>
          <p:cNvPr id="187" name="Google Shape;187;p23"/>
          <p:cNvSpPr/>
          <p:nvPr/>
        </p:nvSpPr>
        <p:spPr>
          <a:xfrm>
            <a:off x="1811225" y="3006975"/>
            <a:ext cx="457200" cy="342883"/>
          </a:xfrm>
          <a:custGeom>
            <a:rect b="b" l="l" r="r" t="t"/>
            <a:pathLst>
              <a:path extrusionOk="0" h="14067" w="18288">
                <a:moveTo>
                  <a:pt x="0" y="0"/>
                </a:moveTo>
                <a:cubicBezTo>
                  <a:pt x="6594" y="3957"/>
                  <a:pt x="11405" y="10635"/>
                  <a:pt x="18288" y="14067"/>
                </a:cubicBezTo>
              </a:path>
            </a:pathLst>
          </a:custGeom>
          <a:noFill/>
          <a:ln cap="flat" cmpd="sng" w="28575">
            <a:solidFill>
              <a:srgbClr val="FF0000"/>
            </a:solidFill>
            <a:prstDash val="solid"/>
            <a:round/>
            <a:headEnd len="med" w="med" type="none"/>
            <a:tailEnd len="med" w="med" type="stealth"/>
          </a:ln>
        </p:spPr>
      </p:sp>
      <p:sp>
        <p:nvSpPr>
          <p:cNvPr id="188" name="Google Shape;188;p23"/>
          <p:cNvSpPr/>
          <p:nvPr/>
        </p:nvSpPr>
        <p:spPr>
          <a:xfrm>
            <a:off x="1872750" y="3420200"/>
            <a:ext cx="395685" cy="70350"/>
          </a:xfrm>
          <a:custGeom>
            <a:rect b="b" l="l" r="r" t="t"/>
            <a:pathLst>
              <a:path extrusionOk="0" h="2814" w="14420">
                <a:moveTo>
                  <a:pt x="0" y="2814"/>
                </a:moveTo>
                <a:cubicBezTo>
                  <a:pt x="4646" y="1265"/>
                  <a:pt x="10040" y="2190"/>
                  <a:pt x="14420" y="0"/>
                </a:cubicBezTo>
              </a:path>
            </a:pathLst>
          </a:custGeom>
          <a:noFill/>
          <a:ln cap="flat" cmpd="sng" w="28575">
            <a:solidFill>
              <a:srgbClr val="FF0000"/>
            </a:solidFill>
            <a:prstDash val="solid"/>
            <a:round/>
            <a:headEnd len="med" w="med" type="none"/>
            <a:tailEnd len="med" w="med" type="stealth"/>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LSTM(Long Short-Term Memory)</a:t>
            </a:r>
            <a:endParaRPr sz="1800">
              <a:solidFill>
                <a:srgbClr val="999999"/>
              </a:solidFill>
            </a:endParaRPr>
          </a:p>
        </p:txBody>
      </p:sp>
      <p:sp>
        <p:nvSpPr>
          <p:cNvPr id="194" name="Google Shape;194;p24"/>
          <p:cNvSpPr txBox="1"/>
          <p:nvPr>
            <p:ph idx="1" type="body"/>
          </p:nvPr>
        </p:nvSpPr>
        <p:spPr>
          <a:xfrm>
            <a:off x="5108325" y="1979600"/>
            <a:ext cx="3728100" cy="27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sz="1800"/>
              <a:t>Cell手前</a:t>
            </a:r>
            <a:endParaRPr b="1" sz="1800"/>
          </a:p>
          <a:p>
            <a:pPr indent="0" lvl="0" marL="0" rtl="0" algn="ctr">
              <a:spcBef>
                <a:spcPts val="1600"/>
              </a:spcBef>
              <a:spcAft>
                <a:spcPts val="0"/>
              </a:spcAft>
              <a:buNone/>
            </a:pPr>
            <a:r>
              <a:rPr lang="ja" sz="1450">
                <a:solidFill>
                  <a:srgbClr val="000000"/>
                </a:solidFill>
                <a:highlight>
                  <a:srgbClr val="FFFFFF"/>
                </a:highlight>
                <a:latin typeface="Arial"/>
                <a:ea typeface="Arial"/>
                <a:cs typeface="Arial"/>
                <a:sym typeface="Arial"/>
              </a:rPr>
              <a:t>c</a:t>
            </a:r>
            <a:r>
              <a:rPr lang="ja" sz="1050">
                <a:solidFill>
                  <a:srgbClr val="000000"/>
                </a:solidFill>
                <a:highlight>
                  <a:srgbClr val="FFFFFF"/>
                </a:highlight>
                <a:latin typeface="Arial"/>
                <a:ea typeface="Arial"/>
                <a:cs typeface="Arial"/>
                <a:sym typeface="Arial"/>
              </a:rPr>
              <a:t>t−1  </a:t>
            </a:r>
            <a:r>
              <a:rPr lang="ja" sz="1450">
                <a:solidFill>
                  <a:srgbClr val="000000"/>
                </a:solidFill>
                <a:highlight>
                  <a:srgbClr val="FFFFFF"/>
                </a:highlight>
                <a:latin typeface="Arial"/>
                <a:ea typeface="Arial"/>
                <a:cs typeface="Arial"/>
                <a:sym typeface="Arial"/>
              </a:rPr>
              <a:t>⊗  f</a:t>
            </a:r>
            <a:r>
              <a:rPr lang="ja" sz="1050">
                <a:solidFill>
                  <a:srgbClr val="000000"/>
                </a:solidFill>
                <a:highlight>
                  <a:srgbClr val="FFFFFF"/>
                </a:highlight>
                <a:latin typeface="Arial"/>
                <a:ea typeface="Arial"/>
                <a:cs typeface="Arial"/>
                <a:sym typeface="Arial"/>
              </a:rPr>
              <a:t>t</a:t>
            </a:r>
            <a:endParaRPr sz="105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ja" sz="1400">
                <a:solidFill>
                  <a:srgbClr val="000000"/>
                </a:solidFill>
                <a:highlight>
                  <a:srgbClr val="FFFFFF"/>
                </a:highlight>
                <a:latin typeface="Arial"/>
                <a:ea typeface="Arial"/>
                <a:cs typeface="Arial"/>
                <a:sym typeface="Arial"/>
              </a:rPr>
              <a:t>it ⊗ zt</a:t>
            </a:r>
            <a:endParaRPr sz="14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t/>
            </a:r>
            <a:endParaRPr sz="14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ja" sz="1400">
                <a:solidFill>
                  <a:srgbClr val="111111"/>
                </a:solidFill>
                <a:highlight>
                  <a:srgbClr val="FFFFFF"/>
                </a:highlight>
                <a:latin typeface="Arial"/>
                <a:ea typeface="Arial"/>
                <a:cs typeface="Arial"/>
                <a:sym typeface="Arial"/>
              </a:rPr>
              <a:t>ct  = it ⊗ zt + ct−1 ⊗ ft</a:t>
            </a:r>
            <a:endParaRPr sz="140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t/>
            </a:r>
            <a:endParaRPr sz="140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rPr lang="ja" sz="1450">
                <a:solidFill>
                  <a:srgbClr val="111111"/>
                </a:solidFill>
                <a:highlight>
                  <a:srgbClr val="FFFFFF"/>
                </a:highlight>
                <a:latin typeface="Arial"/>
                <a:ea typeface="Arial"/>
                <a:cs typeface="Arial"/>
                <a:sym typeface="Arial"/>
              </a:rPr>
              <a:t>c</a:t>
            </a:r>
            <a:r>
              <a:rPr lang="ja" sz="1050">
                <a:solidFill>
                  <a:srgbClr val="111111"/>
                </a:solidFill>
                <a:highlight>
                  <a:srgbClr val="FFFFFF"/>
                </a:highlight>
                <a:latin typeface="Arial"/>
                <a:ea typeface="Arial"/>
                <a:cs typeface="Arial"/>
                <a:sym typeface="Arial"/>
              </a:rPr>
              <a:t>t</a:t>
            </a:r>
            <a:r>
              <a:rPr lang="ja" sz="1200">
                <a:solidFill>
                  <a:srgbClr val="111111"/>
                </a:solidFill>
                <a:highlight>
                  <a:srgbClr val="FFFFFF"/>
                </a:highlight>
                <a:latin typeface="Arial"/>
                <a:ea typeface="Arial"/>
                <a:cs typeface="Arial"/>
                <a:sym typeface="Arial"/>
              </a:rPr>
              <a:t>という値を次の計算に渡したり、</a:t>
            </a:r>
            <a:r>
              <a:rPr lang="ja" sz="1450">
                <a:solidFill>
                  <a:srgbClr val="111111"/>
                </a:solidFill>
                <a:highlight>
                  <a:srgbClr val="FFFFFF"/>
                </a:highlight>
                <a:latin typeface="Arial"/>
                <a:ea typeface="Arial"/>
                <a:cs typeface="Arial"/>
                <a:sym typeface="Arial"/>
              </a:rPr>
              <a:t>c</a:t>
            </a:r>
            <a:r>
              <a:rPr lang="ja" sz="1050">
                <a:solidFill>
                  <a:srgbClr val="111111"/>
                </a:solidFill>
                <a:highlight>
                  <a:srgbClr val="FFFFFF"/>
                </a:highlight>
                <a:latin typeface="Arial"/>
                <a:ea typeface="Arial"/>
                <a:cs typeface="Arial"/>
                <a:sym typeface="Arial"/>
              </a:rPr>
              <a:t>t−1</a:t>
            </a:r>
            <a:r>
              <a:rPr lang="ja" sz="1200">
                <a:solidFill>
                  <a:srgbClr val="111111"/>
                </a:solidFill>
                <a:highlight>
                  <a:srgbClr val="FFFFFF"/>
                </a:highlight>
                <a:latin typeface="Arial"/>
                <a:ea typeface="Arial"/>
                <a:cs typeface="Arial"/>
                <a:sym typeface="Arial"/>
              </a:rPr>
              <a:t>という値を保持するという役割を持っているだけで、特別な計算はしない。</a:t>
            </a:r>
            <a:endParaRPr sz="1400">
              <a:solidFill>
                <a:srgbClr val="111111"/>
              </a:solidFill>
              <a:highlight>
                <a:srgbClr val="FFFFFF"/>
              </a:highlight>
              <a:latin typeface="Arial"/>
              <a:ea typeface="Arial"/>
              <a:cs typeface="Arial"/>
              <a:sym typeface="Arial"/>
            </a:endParaRPr>
          </a:p>
        </p:txBody>
      </p:sp>
      <p:pic>
        <p:nvPicPr>
          <p:cNvPr id="195" name="Google Shape;195;p24"/>
          <p:cNvPicPr preferRelativeResize="0"/>
          <p:nvPr/>
        </p:nvPicPr>
        <p:blipFill>
          <a:blip r:embed="rId3">
            <a:alphaModFix/>
          </a:blip>
          <a:stretch>
            <a:fillRect/>
          </a:stretch>
        </p:blipFill>
        <p:spPr>
          <a:xfrm>
            <a:off x="316500" y="1979600"/>
            <a:ext cx="4689099" cy="2684599"/>
          </a:xfrm>
          <a:prstGeom prst="rect">
            <a:avLst/>
          </a:prstGeom>
          <a:noFill/>
          <a:ln cap="flat" cmpd="sng" w="9525">
            <a:solidFill>
              <a:srgbClr val="000000"/>
            </a:solidFill>
            <a:prstDash val="dot"/>
            <a:round/>
            <a:headEnd len="sm" w="sm" type="none"/>
            <a:tailEnd len="sm" w="sm" type="none"/>
          </a:ln>
        </p:spPr>
      </p:pic>
      <p:sp>
        <p:nvSpPr>
          <p:cNvPr id="196" name="Google Shape;196;p24"/>
          <p:cNvSpPr/>
          <p:nvPr/>
        </p:nvSpPr>
        <p:spPr>
          <a:xfrm>
            <a:off x="2716850" y="3064150"/>
            <a:ext cx="545100" cy="633000"/>
          </a:xfrm>
          <a:prstGeom prst="rect">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1131800" y="3300825"/>
            <a:ext cx="11200" cy="1120600"/>
          </a:xfrm>
          <a:custGeom>
            <a:rect b="b" l="l" r="r" t="t"/>
            <a:pathLst>
              <a:path extrusionOk="0" h="44824" w="448">
                <a:moveTo>
                  <a:pt x="0" y="44824"/>
                </a:moveTo>
                <a:cubicBezTo>
                  <a:pt x="0" y="29882"/>
                  <a:pt x="448" y="14942"/>
                  <a:pt x="448" y="0"/>
                </a:cubicBezTo>
              </a:path>
            </a:pathLst>
          </a:custGeom>
          <a:noFill/>
          <a:ln cap="flat" cmpd="sng" w="28575">
            <a:solidFill>
              <a:srgbClr val="FF0000"/>
            </a:solidFill>
            <a:prstDash val="solid"/>
            <a:round/>
            <a:headEnd len="med" w="med" type="none"/>
            <a:tailEnd len="med" w="med" type="stealth"/>
          </a:ln>
        </p:spPr>
      </p:sp>
      <p:sp>
        <p:nvSpPr>
          <p:cNvPr id="198" name="Google Shape;198;p24"/>
          <p:cNvSpPr/>
          <p:nvPr/>
        </p:nvSpPr>
        <p:spPr>
          <a:xfrm>
            <a:off x="351700" y="2986882"/>
            <a:ext cx="1096800" cy="302050"/>
          </a:xfrm>
          <a:custGeom>
            <a:rect b="b" l="l" r="r" t="t"/>
            <a:pathLst>
              <a:path extrusionOk="0" h="12082" w="43872">
                <a:moveTo>
                  <a:pt x="0" y="11003"/>
                </a:moveTo>
                <a:cubicBezTo>
                  <a:pt x="11723" y="11003"/>
                  <a:pt x="23674" y="13305"/>
                  <a:pt x="35169" y="11003"/>
                </a:cubicBezTo>
                <a:cubicBezTo>
                  <a:pt x="38835" y="10269"/>
                  <a:pt x="40630" y="5768"/>
                  <a:pt x="42554" y="2562"/>
                </a:cubicBezTo>
                <a:cubicBezTo>
                  <a:pt x="43013" y="1796"/>
                  <a:pt x="44409" y="-299"/>
                  <a:pt x="43610" y="100"/>
                </a:cubicBezTo>
              </a:path>
            </a:pathLst>
          </a:custGeom>
          <a:noFill/>
          <a:ln cap="flat" cmpd="sng" w="28575">
            <a:solidFill>
              <a:srgbClr val="FF0000"/>
            </a:solidFill>
            <a:prstDash val="solid"/>
            <a:round/>
            <a:headEnd len="med" w="med" type="none"/>
            <a:tailEnd len="med" w="med" type="stealth"/>
          </a:ln>
        </p:spPr>
      </p:sp>
      <p:sp>
        <p:nvSpPr>
          <p:cNvPr id="199" name="Google Shape;199;p24"/>
          <p:cNvSpPr/>
          <p:nvPr/>
        </p:nvSpPr>
        <p:spPr>
          <a:xfrm>
            <a:off x="1143000" y="3270750"/>
            <a:ext cx="305493" cy="219793"/>
          </a:xfrm>
          <a:custGeom>
            <a:rect b="b" l="l" r="r" t="t"/>
            <a:pathLst>
              <a:path extrusionOk="0" h="6330" w="10861">
                <a:moveTo>
                  <a:pt x="0" y="0"/>
                </a:moveTo>
                <a:cubicBezTo>
                  <a:pt x="3266" y="0"/>
                  <a:pt x="6835" y="1207"/>
                  <a:pt x="9144" y="3516"/>
                </a:cubicBezTo>
                <a:cubicBezTo>
                  <a:pt x="9886" y="4258"/>
                  <a:pt x="11489" y="5860"/>
                  <a:pt x="10551" y="6330"/>
                </a:cubicBezTo>
              </a:path>
            </a:pathLst>
          </a:custGeom>
          <a:noFill/>
          <a:ln cap="flat" cmpd="sng" w="28575">
            <a:solidFill>
              <a:srgbClr val="FF0000"/>
            </a:solidFill>
            <a:prstDash val="solid"/>
            <a:round/>
            <a:headEnd len="med" w="med" type="none"/>
            <a:tailEnd len="med" w="med" type="stealth"/>
          </a:ln>
        </p:spPr>
      </p:sp>
      <p:sp>
        <p:nvSpPr>
          <p:cNvPr id="200" name="Google Shape;200;p24"/>
          <p:cNvSpPr/>
          <p:nvPr/>
        </p:nvSpPr>
        <p:spPr>
          <a:xfrm>
            <a:off x="1811225" y="3006975"/>
            <a:ext cx="457200" cy="342883"/>
          </a:xfrm>
          <a:custGeom>
            <a:rect b="b" l="l" r="r" t="t"/>
            <a:pathLst>
              <a:path extrusionOk="0" h="14067" w="18288">
                <a:moveTo>
                  <a:pt x="0" y="0"/>
                </a:moveTo>
                <a:cubicBezTo>
                  <a:pt x="6594" y="3957"/>
                  <a:pt x="11405" y="10635"/>
                  <a:pt x="18288" y="14067"/>
                </a:cubicBezTo>
              </a:path>
            </a:pathLst>
          </a:custGeom>
          <a:noFill/>
          <a:ln cap="flat" cmpd="sng" w="28575">
            <a:solidFill>
              <a:srgbClr val="FF0000"/>
            </a:solidFill>
            <a:prstDash val="solid"/>
            <a:round/>
            <a:headEnd len="med" w="med" type="none"/>
            <a:tailEnd len="med" w="med" type="stealth"/>
          </a:ln>
        </p:spPr>
      </p:sp>
      <p:sp>
        <p:nvSpPr>
          <p:cNvPr id="201" name="Google Shape;201;p24"/>
          <p:cNvSpPr/>
          <p:nvPr/>
        </p:nvSpPr>
        <p:spPr>
          <a:xfrm>
            <a:off x="1872750" y="3420200"/>
            <a:ext cx="395685" cy="70350"/>
          </a:xfrm>
          <a:custGeom>
            <a:rect b="b" l="l" r="r" t="t"/>
            <a:pathLst>
              <a:path extrusionOk="0" h="2814" w="14420">
                <a:moveTo>
                  <a:pt x="0" y="2814"/>
                </a:moveTo>
                <a:cubicBezTo>
                  <a:pt x="4646" y="1265"/>
                  <a:pt x="10040" y="2190"/>
                  <a:pt x="14420" y="0"/>
                </a:cubicBezTo>
              </a:path>
            </a:pathLst>
          </a:custGeom>
          <a:noFill/>
          <a:ln cap="flat" cmpd="sng" w="28575">
            <a:solidFill>
              <a:srgbClr val="FF0000"/>
            </a:solidFill>
            <a:prstDash val="solid"/>
            <a:round/>
            <a:headEnd len="med" w="med" type="none"/>
            <a:tailEnd len="med" w="med" type="stealth"/>
          </a:ln>
        </p:spPr>
      </p:sp>
      <p:sp>
        <p:nvSpPr>
          <p:cNvPr id="202" name="Google Shape;202;p24"/>
          <p:cNvSpPr/>
          <p:nvPr/>
        </p:nvSpPr>
        <p:spPr>
          <a:xfrm>
            <a:off x="1248500" y="2479425"/>
            <a:ext cx="219825" cy="747350"/>
          </a:xfrm>
          <a:custGeom>
            <a:rect b="b" l="l" r="r" t="t"/>
            <a:pathLst>
              <a:path extrusionOk="0" h="29894" w="8793">
                <a:moveTo>
                  <a:pt x="0" y="29894"/>
                </a:moveTo>
                <a:cubicBezTo>
                  <a:pt x="2039" y="19709"/>
                  <a:pt x="8793" y="10387"/>
                  <a:pt x="8793" y="0"/>
                </a:cubicBezTo>
              </a:path>
            </a:pathLst>
          </a:custGeom>
          <a:noFill/>
          <a:ln cap="flat" cmpd="sng" w="28575">
            <a:solidFill>
              <a:srgbClr val="FF0000"/>
            </a:solidFill>
            <a:prstDash val="solid"/>
            <a:round/>
            <a:headEnd len="med" w="med" type="none"/>
            <a:tailEnd len="med" w="med" type="stealth"/>
          </a:ln>
        </p:spPr>
      </p:sp>
      <p:sp>
        <p:nvSpPr>
          <p:cNvPr id="203" name="Google Shape;203;p24"/>
          <p:cNvSpPr/>
          <p:nvPr/>
        </p:nvSpPr>
        <p:spPr>
          <a:xfrm>
            <a:off x="1820000" y="2461850"/>
            <a:ext cx="448425" cy="149475"/>
          </a:xfrm>
          <a:custGeom>
            <a:rect b="b" l="l" r="r" t="t"/>
            <a:pathLst>
              <a:path extrusionOk="0" h="5979" w="17937">
                <a:moveTo>
                  <a:pt x="0" y="0"/>
                </a:moveTo>
                <a:cubicBezTo>
                  <a:pt x="6239" y="892"/>
                  <a:pt x="11635" y="5979"/>
                  <a:pt x="17937" y="5979"/>
                </a:cubicBezTo>
              </a:path>
            </a:pathLst>
          </a:custGeom>
          <a:noFill/>
          <a:ln cap="flat" cmpd="sng" w="28575">
            <a:solidFill>
              <a:srgbClr val="FF0000"/>
            </a:solidFill>
            <a:prstDash val="solid"/>
            <a:round/>
            <a:headEnd len="med" w="med" type="none"/>
            <a:tailEnd len="med" w="med" type="stealth"/>
          </a:ln>
        </p:spPr>
      </p:sp>
      <p:sp>
        <p:nvSpPr>
          <p:cNvPr id="204" name="Google Shape;204;p24"/>
          <p:cNvSpPr/>
          <p:nvPr/>
        </p:nvSpPr>
        <p:spPr>
          <a:xfrm>
            <a:off x="2497025" y="2664075"/>
            <a:ext cx="439600" cy="659425"/>
          </a:xfrm>
          <a:custGeom>
            <a:rect b="b" l="l" r="r" t="t"/>
            <a:pathLst>
              <a:path extrusionOk="0" h="26377" w="17584">
                <a:moveTo>
                  <a:pt x="0" y="0"/>
                </a:moveTo>
                <a:cubicBezTo>
                  <a:pt x="1090" y="5461"/>
                  <a:pt x="5099" y="9963"/>
                  <a:pt x="8440" y="14419"/>
                </a:cubicBezTo>
                <a:cubicBezTo>
                  <a:pt x="11450" y="18434"/>
                  <a:pt x="13097" y="24130"/>
                  <a:pt x="17584" y="26377"/>
                </a:cubicBezTo>
              </a:path>
            </a:pathLst>
          </a:custGeom>
          <a:noFill/>
          <a:ln cap="flat" cmpd="sng" w="28575">
            <a:solidFill>
              <a:srgbClr val="FF0000"/>
            </a:solidFill>
            <a:prstDash val="solid"/>
            <a:round/>
            <a:headEnd len="med" w="med" type="none"/>
            <a:tailEnd len="med" w="med" type="stealth"/>
          </a:ln>
        </p:spPr>
      </p:sp>
      <p:sp>
        <p:nvSpPr>
          <p:cNvPr id="205" name="Google Shape;205;p24"/>
          <p:cNvSpPr/>
          <p:nvPr/>
        </p:nvSpPr>
        <p:spPr>
          <a:xfrm>
            <a:off x="2532175" y="3411425"/>
            <a:ext cx="316525" cy="8775"/>
          </a:xfrm>
          <a:custGeom>
            <a:rect b="b" l="l" r="r" t="t"/>
            <a:pathLst>
              <a:path extrusionOk="0" h="351" w="12661">
                <a:moveTo>
                  <a:pt x="0" y="351"/>
                </a:moveTo>
                <a:cubicBezTo>
                  <a:pt x="4222" y="351"/>
                  <a:pt x="8439" y="0"/>
                  <a:pt x="12661" y="0"/>
                </a:cubicBezTo>
              </a:path>
            </a:pathLst>
          </a:custGeom>
          <a:noFill/>
          <a:ln cap="flat" cmpd="sng" w="28575">
            <a:solidFill>
              <a:srgbClr val="FF0000"/>
            </a:solidFill>
            <a:prstDash val="solid"/>
            <a:round/>
            <a:headEnd len="med" w="med" type="none"/>
            <a:tailEnd len="med" w="med" type="stealth"/>
          </a:ln>
        </p:spPr>
      </p:sp>
      <p:sp>
        <p:nvSpPr>
          <p:cNvPr id="206" name="Google Shape;206;p24"/>
          <p:cNvSpPr/>
          <p:nvPr/>
        </p:nvSpPr>
        <p:spPr>
          <a:xfrm>
            <a:off x="2497025" y="2400300"/>
            <a:ext cx="650656" cy="149481"/>
          </a:xfrm>
          <a:custGeom>
            <a:rect b="b" l="l" r="r" t="t"/>
            <a:pathLst>
              <a:path extrusionOk="0" h="5627" w="24970">
                <a:moveTo>
                  <a:pt x="24970" y="0"/>
                </a:moveTo>
                <a:cubicBezTo>
                  <a:pt x="16604" y="1674"/>
                  <a:pt x="7629" y="1807"/>
                  <a:pt x="0" y="5627"/>
                </a:cubicBezTo>
              </a:path>
            </a:pathLst>
          </a:custGeom>
          <a:noFill/>
          <a:ln cap="flat" cmpd="sng" w="28575">
            <a:solidFill>
              <a:srgbClr val="FF0000"/>
            </a:solidFill>
            <a:prstDash val="dot"/>
            <a:round/>
            <a:headEnd len="med" w="med" type="none"/>
            <a:tailEnd len="med" w="med" type="stealth"/>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LSTM(Long Short-Term Memory)</a:t>
            </a:r>
            <a:endParaRPr sz="1800">
              <a:solidFill>
                <a:srgbClr val="999999"/>
              </a:solidFill>
            </a:endParaRPr>
          </a:p>
        </p:txBody>
      </p:sp>
      <p:sp>
        <p:nvSpPr>
          <p:cNvPr id="212" name="Google Shape;212;p25"/>
          <p:cNvSpPr txBox="1"/>
          <p:nvPr>
            <p:ph idx="1" type="body"/>
          </p:nvPr>
        </p:nvSpPr>
        <p:spPr>
          <a:xfrm>
            <a:off x="5108325" y="1979600"/>
            <a:ext cx="3728100" cy="27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sz="1800"/>
              <a:t>出力付近</a:t>
            </a:r>
            <a:endParaRPr b="1" sz="1800"/>
          </a:p>
          <a:p>
            <a:pPr indent="0" lvl="0" marL="0" rtl="0" algn="ctr">
              <a:spcBef>
                <a:spcPts val="1600"/>
              </a:spcBef>
              <a:spcAft>
                <a:spcPts val="0"/>
              </a:spcAft>
              <a:buNone/>
            </a:pPr>
            <a:r>
              <a:rPr lang="ja" sz="1400">
                <a:solidFill>
                  <a:srgbClr val="111111"/>
                </a:solidFill>
                <a:highlight>
                  <a:srgbClr val="FFFFFF"/>
                </a:highlight>
                <a:latin typeface="Arial"/>
                <a:ea typeface="Arial"/>
                <a:cs typeface="Arial"/>
                <a:sym typeface="Arial"/>
              </a:rPr>
              <a:t>ct  = it ⊗ zt + ct−1 ⊗ ft</a:t>
            </a:r>
            <a:endParaRPr sz="140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rPr lang="ja" sz="1450">
                <a:solidFill>
                  <a:srgbClr val="111111"/>
                </a:solidFill>
                <a:highlight>
                  <a:srgbClr val="FFFFFF"/>
                </a:highlight>
                <a:latin typeface="Arial"/>
                <a:ea typeface="Arial"/>
                <a:cs typeface="Arial"/>
                <a:sym typeface="Arial"/>
              </a:rPr>
              <a:t>o</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 σ(W</a:t>
            </a:r>
            <a:r>
              <a:rPr lang="ja" sz="1050">
                <a:solidFill>
                  <a:srgbClr val="111111"/>
                </a:solidFill>
                <a:highlight>
                  <a:srgbClr val="FFFFFF"/>
                </a:highlight>
                <a:latin typeface="Arial"/>
                <a:ea typeface="Arial"/>
                <a:cs typeface="Arial"/>
                <a:sym typeface="Arial"/>
              </a:rPr>
              <a:t>o</a:t>
            </a:r>
            <a:r>
              <a:rPr lang="ja" sz="1450">
                <a:solidFill>
                  <a:srgbClr val="111111"/>
                </a:solidFill>
                <a:highlight>
                  <a:srgbClr val="FFFFFF"/>
                </a:highlight>
                <a:latin typeface="Arial"/>
                <a:ea typeface="Arial"/>
                <a:cs typeface="Arial"/>
                <a:sym typeface="Arial"/>
              </a:rPr>
              <a:t>x</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 R</a:t>
            </a:r>
            <a:r>
              <a:rPr lang="ja" sz="1050">
                <a:solidFill>
                  <a:srgbClr val="111111"/>
                </a:solidFill>
                <a:highlight>
                  <a:srgbClr val="FFFFFF"/>
                </a:highlight>
                <a:latin typeface="Arial"/>
                <a:ea typeface="Arial"/>
                <a:cs typeface="Arial"/>
                <a:sym typeface="Arial"/>
              </a:rPr>
              <a:t>o</a:t>
            </a:r>
            <a:r>
              <a:rPr lang="ja" sz="1450">
                <a:solidFill>
                  <a:srgbClr val="111111"/>
                </a:solidFill>
                <a:highlight>
                  <a:srgbClr val="FFFFFF"/>
                </a:highlight>
                <a:latin typeface="Arial"/>
                <a:ea typeface="Arial"/>
                <a:cs typeface="Arial"/>
                <a:sym typeface="Arial"/>
              </a:rPr>
              <a:t>h</a:t>
            </a:r>
            <a:r>
              <a:rPr lang="ja" sz="1050">
                <a:solidFill>
                  <a:srgbClr val="111111"/>
                </a:solidFill>
                <a:highlight>
                  <a:srgbClr val="FFFFFF"/>
                </a:highlight>
                <a:latin typeface="Arial"/>
                <a:ea typeface="Arial"/>
                <a:cs typeface="Arial"/>
                <a:sym typeface="Arial"/>
              </a:rPr>
              <a:t>t−1 </a:t>
            </a:r>
            <a:r>
              <a:rPr lang="ja" sz="1450">
                <a:solidFill>
                  <a:srgbClr val="111111"/>
                </a:solidFill>
                <a:highlight>
                  <a:srgbClr val="FFFFFF"/>
                </a:highlight>
                <a:latin typeface="Arial"/>
                <a:ea typeface="Arial"/>
                <a:cs typeface="Arial"/>
                <a:sym typeface="Arial"/>
              </a:rPr>
              <a:t>+ b</a:t>
            </a:r>
            <a:r>
              <a:rPr lang="ja" sz="1050">
                <a:solidFill>
                  <a:srgbClr val="111111"/>
                </a:solidFill>
                <a:highlight>
                  <a:srgbClr val="FFFFFF"/>
                </a:highlight>
                <a:latin typeface="Arial"/>
                <a:ea typeface="Arial"/>
                <a:cs typeface="Arial"/>
                <a:sym typeface="Arial"/>
              </a:rPr>
              <a:t>o</a:t>
            </a:r>
            <a:r>
              <a:rPr lang="ja" sz="1450">
                <a:solidFill>
                  <a:srgbClr val="111111"/>
                </a:solidFill>
                <a:highlight>
                  <a:srgbClr val="FFFFFF"/>
                </a:highlight>
                <a:latin typeface="Arial"/>
                <a:ea typeface="Arial"/>
                <a:cs typeface="Arial"/>
                <a:sym typeface="Arial"/>
              </a:rPr>
              <a:t>)</a:t>
            </a:r>
            <a:endParaRPr sz="145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t/>
            </a:r>
            <a:endParaRPr sz="145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ja" sz="1400">
                <a:solidFill>
                  <a:srgbClr val="111111"/>
                </a:solidFill>
                <a:highlight>
                  <a:srgbClr val="FFFFFF"/>
                </a:highlight>
                <a:latin typeface="Arial"/>
                <a:ea typeface="Arial"/>
                <a:cs typeface="Arial"/>
                <a:sym typeface="Arial"/>
              </a:rPr>
              <a:t>ht  = ot ⊗ tanh(ct)</a:t>
            </a:r>
            <a:endParaRPr sz="140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t/>
            </a:r>
            <a:endParaRPr sz="140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rPr lang="ja" sz="1200">
                <a:solidFill>
                  <a:srgbClr val="000000"/>
                </a:solidFill>
                <a:highlight>
                  <a:srgbClr val="FFFFFF"/>
                </a:highlight>
                <a:latin typeface="Arial"/>
                <a:ea typeface="Arial"/>
                <a:cs typeface="Arial"/>
                <a:sym typeface="Arial"/>
              </a:rPr>
              <a:t>この値は次の入力した計算のときにも使われる</a:t>
            </a:r>
            <a:endParaRPr sz="1200">
              <a:solidFill>
                <a:srgbClr val="000000"/>
              </a:solidFill>
              <a:highlight>
                <a:srgbClr val="FFFFFF"/>
              </a:highlight>
              <a:latin typeface="Arial"/>
              <a:ea typeface="Arial"/>
              <a:cs typeface="Arial"/>
              <a:sym typeface="Arial"/>
            </a:endParaRPr>
          </a:p>
        </p:txBody>
      </p:sp>
      <p:pic>
        <p:nvPicPr>
          <p:cNvPr id="213" name="Google Shape;213;p25"/>
          <p:cNvPicPr preferRelativeResize="0"/>
          <p:nvPr/>
        </p:nvPicPr>
        <p:blipFill>
          <a:blip r:embed="rId3">
            <a:alphaModFix/>
          </a:blip>
          <a:stretch>
            <a:fillRect/>
          </a:stretch>
        </p:blipFill>
        <p:spPr>
          <a:xfrm>
            <a:off x="316500" y="1979600"/>
            <a:ext cx="4689099" cy="2684599"/>
          </a:xfrm>
          <a:prstGeom prst="rect">
            <a:avLst/>
          </a:prstGeom>
          <a:noFill/>
          <a:ln cap="flat" cmpd="sng" w="9525">
            <a:solidFill>
              <a:srgbClr val="000000"/>
            </a:solidFill>
            <a:prstDash val="dot"/>
            <a:round/>
            <a:headEnd len="sm" w="sm" type="none"/>
            <a:tailEnd len="sm" w="sm" type="none"/>
          </a:ln>
        </p:spPr>
      </p:pic>
      <p:sp>
        <p:nvSpPr>
          <p:cNvPr id="214" name="Google Shape;214;p25"/>
          <p:cNvSpPr/>
          <p:nvPr/>
        </p:nvSpPr>
        <p:spPr>
          <a:xfrm>
            <a:off x="3705963" y="2338775"/>
            <a:ext cx="545100" cy="1226400"/>
          </a:xfrm>
          <a:prstGeom prst="rect">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1131800" y="3300825"/>
            <a:ext cx="11200" cy="1120600"/>
          </a:xfrm>
          <a:custGeom>
            <a:rect b="b" l="l" r="r" t="t"/>
            <a:pathLst>
              <a:path extrusionOk="0" h="44824" w="448">
                <a:moveTo>
                  <a:pt x="0" y="44824"/>
                </a:moveTo>
                <a:cubicBezTo>
                  <a:pt x="0" y="29882"/>
                  <a:pt x="448" y="14942"/>
                  <a:pt x="448" y="0"/>
                </a:cubicBezTo>
              </a:path>
            </a:pathLst>
          </a:custGeom>
          <a:noFill/>
          <a:ln cap="flat" cmpd="sng" w="28575">
            <a:solidFill>
              <a:srgbClr val="FF0000"/>
            </a:solidFill>
            <a:prstDash val="solid"/>
            <a:round/>
            <a:headEnd len="med" w="med" type="none"/>
            <a:tailEnd len="med" w="med" type="stealth"/>
          </a:ln>
        </p:spPr>
      </p:sp>
      <p:sp>
        <p:nvSpPr>
          <p:cNvPr id="216" name="Google Shape;216;p25"/>
          <p:cNvSpPr/>
          <p:nvPr/>
        </p:nvSpPr>
        <p:spPr>
          <a:xfrm>
            <a:off x="351700" y="2986882"/>
            <a:ext cx="1096800" cy="302050"/>
          </a:xfrm>
          <a:custGeom>
            <a:rect b="b" l="l" r="r" t="t"/>
            <a:pathLst>
              <a:path extrusionOk="0" h="12082" w="43872">
                <a:moveTo>
                  <a:pt x="0" y="11003"/>
                </a:moveTo>
                <a:cubicBezTo>
                  <a:pt x="11723" y="11003"/>
                  <a:pt x="23674" y="13305"/>
                  <a:pt x="35169" y="11003"/>
                </a:cubicBezTo>
                <a:cubicBezTo>
                  <a:pt x="38835" y="10269"/>
                  <a:pt x="40630" y="5768"/>
                  <a:pt x="42554" y="2562"/>
                </a:cubicBezTo>
                <a:cubicBezTo>
                  <a:pt x="43013" y="1796"/>
                  <a:pt x="44409" y="-299"/>
                  <a:pt x="43610" y="100"/>
                </a:cubicBezTo>
              </a:path>
            </a:pathLst>
          </a:custGeom>
          <a:noFill/>
          <a:ln cap="flat" cmpd="sng" w="28575">
            <a:solidFill>
              <a:srgbClr val="FF0000"/>
            </a:solidFill>
            <a:prstDash val="solid"/>
            <a:round/>
            <a:headEnd len="med" w="med" type="none"/>
            <a:tailEnd len="med" w="med" type="stealth"/>
          </a:ln>
        </p:spPr>
      </p:sp>
      <p:sp>
        <p:nvSpPr>
          <p:cNvPr id="217" name="Google Shape;217;p25"/>
          <p:cNvSpPr/>
          <p:nvPr/>
        </p:nvSpPr>
        <p:spPr>
          <a:xfrm>
            <a:off x="1143000" y="3270750"/>
            <a:ext cx="305493" cy="219793"/>
          </a:xfrm>
          <a:custGeom>
            <a:rect b="b" l="l" r="r" t="t"/>
            <a:pathLst>
              <a:path extrusionOk="0" h="6330" w="10861">
                <a:moveTo>
                  <a:pt x="0" y="0"/>
                </a:moveTo>
                <a:cubicBezTo>
                  <a:pt x="3266" y="0"/>
                  <a:pt x="6835" y="1207"/>
                  <a:pt x="9144" y="3516"/>
                </a:cubicBezTo>
                <a:cubicBezTo>
                  <a:pt x="9886" y="4258"/>
                  <a:pt x="11489" y="5860"/>
                  <a:pt x="10551" y="6330"/>
                </a:cubicBezTo>
              </a:path>
            </a:pathLst>
          </a:custGeom>
          <a:noFill/>
          <a:ln cap="flat" cmpd="sng" w="28575">
            <a:solidFill>
              <a:srgbClr val="FF0000"/>
            </a:solidFill>
            <a:prstDash val="solid"/>
            <a:round/>
            <a:headEnd len="med" w="med" type="none"/>
            <a:tailEnd len="med" w="med" type="stealth"/>
          </a:ln>
        </p:spPr>
      </p:sp>
      <p:sp>
        <p:nvSpPr>
          <p:cNvPr id="218" name="Google Shape;218;p25"/>
          <p:cNvSpPr/>
          <p:nvPr/>
        </p:nvSpPr>
        <p:spPr>
          <a:xfrm>
            <a:off x="1811225" y="3006975"/>
            <a:ext cx="457200" cy="342883"/>
          </a:xfrm>
          <a:custGeom>
            <a:rect b="b" l="l" r="r" t="t"/>
            <a:pathLst>
              <a:path extrusionOk="0" h="14067" w="18288">
                <a:moveTo>
                  <a:pt x="0" y="0"/>
                </a:moveTo>
                <a:cubicBezTo>
                  <a:pt x="6594" y="3957"/>
                  <a:pt x="11405" y="10635"/>
                  <a:pt x="18288" y="14067"/>
                </a:cubicBezTo>
              </a:path>
            </a:pathLst>
          </a:custGeom>
          <a:noFill/>
          <a:ln cap="flat" cmpd="sng" w="28575">
            <a:solidFill>
              <a:srgbClr val="FF0000"/>
            </a:solidFill>
            <a:prstDash val="solid"/>
            <a:round/>
            <a:headEnd len="med" w="med" type="none"/>
            <a:tailEnd len="med" w="med" type="stealth"/>
          </a:ln>
        </p:spPr>
      </p:sp>
      <p:sp>
        <p:nvSpPr>
          <p:cNvPr id="219" name="Google Shape;219;p25"/>
          <p:cNvSpPr/>
          <p:nvPr/>
        </p:nvSpPr>
        <p:spPr>
          <a:xfrm>
            <a:off x="1872750" y="3420200"/>
            <a:ext cx="395685" cy="70350"/>
          </a:xfrm>
          <a:custGeom>
            <a:rect b="b" l="l" r="r" t="t"/>
            <a:pathLst>
              <a:path extrusionOk="0" h="2814" w="14420">
                <a:moveTo>
                  <a:pt x="0" y="2814"/>
                </a:moveTo>
                <a:cubicBezTo>
                  <a:pt x="4646" y="1265"/>
                  <a:pt x="10040" y="2190"/>
                  <a:pt x="14420" y="0"/>
                </a:cubicBezTo>
              </a:path>
            </a:pathLst>
          </a:custGeom>
          <a:noFill/>
          <a:ln cap="flat" cmpd="sng" w="28575">
            <a:solidFill>
              <a:srgbClr val="FF0000"/>
            </a:solidFill>
            <a:prstDash val="solid"/>
            <a:round/>
            <a:headEnd len="med" w="med" type="none"/>
            <a:tailEnd len="med" w="med" type="stealth"/>
          </a:ln>
        </p:spPr>
      </p:sp>
      <p:sp>
        <p:nvSpPr>
          <p:cNvPr id="220" name="Google Shape;220;p25"/>
          <p:cNvSpPr/>
          <p:nvPr/>
        </p:nvSpPr>
        <p:spPr>
          <a:xfrm>
            <a:off x="1248500" y="2479425"/>
            <a:ext cx="219825" cy="747350"/>
          </a:xfrm>
          <a:custGeom>
            <a:rect b="b" l="l" r="r" t="t"/>
            <a:pathLst>
              <a:path extrusionOk="0" h="29894" w="8793">
                <a:moveTo>
                  <a:pt x="0" y="29894"/>
                </a:moveTo>
                <a:cubicBezTo>
                  <a:pt x="2039" y="19709"/>
                  <a:pt x="8793" y="10387"/>
                  <a:pt x="8793" y="0"/>
                </a:cubicBezTo>
              </a:path>
            </a:pathLst>
          </a:custGeom>
          <a:noFill/>
          <a:ln cap="flat" cmpd="sng" w="28575">
            <a:solidFill>
              <a:srgbClr val="FF0000"/>
            </a:solidFill>
            <a:prstDash val="solid"/>
            <a:round/>
            <a:headEnd len="med" w="med" type="none"/>
            <a:tailEnd len="med" w="med" type="stealth"/>
          </a:ln>
        </p:spPr>
      </p:sp>
      <p:sp>
        <p:nvSpPr>
          <p:cNvPr id="221" name="Google Shape;221;p25"/>
          <p:cNvSpPr/>
          <p:nvPr/>
        </p:nvSpPr>
        <p:spPr>
          <a:xfrm>
            <a:off x="1820000" y="2461850"/>
            <a:ext cx="448425" cy="149475"/>
          </a:xfrm>
          <a:custGeom>
            <a:rect b="b" l="l" r="r" t="t"/>
            <a:pathLst>
              <a:path extrusionOk="0" h="5979" w="17937">
                <a:moveTo>
                  <a:pt x="0" y="0"/>
                </a:moveTo>
                <a:cubicBezTo>
                  <a:pt x="6239" y="892"/>
                  <a:pt x="11635" y="5979"/>
                  <a:pt x="17937" y="5979"/>
                </a:cubicBezTo>
              </a:path>
            </a:pathLst>
          </a:custGeom>
          <a:noFill/>
          <a:ln cap="flat" cmpd="sng" w="28575">
            <a:solidFill>
              <a:srgbClr val="FF0000"/>
            </a:solidFill>
            <a:prstDash val="solid"/>
            <a:round/>
            <a:headEnd len="med" w="med" type="none"/>
            <a:tailEnd len="med" w="med" type="stealth"/>
          </a:ln>
        </p:spPr>
      </p:sp>
      <p:sp>
        <p:nvSpPr>
          <p:cNvPr id="222" name="Google Shape;222;p25"/>
          <p:cNvSpPr/>
          <p:nvPr/>
        </p:nvSpPr>
        <p:spPr>
          <a:xfrm>
            <a:off x="2497025" y="2664075"/>
            <a:ext cx="439600" cy="659425"/>
          </a:xfrm>
          <a:custGeom>
            <a:rect b="b" l="l" r="r" t="t"/>
            <a:pathLst>
              <a:path extrusionOk="0" h="26377" w="17584">
                <a:moveTo>
                  <a:pt x="0" y="0"/>
                </a:moveTo>
                <a:cubicBezTo>
                  <a:pt x="1090" y="5461"/>
                  <a:pt x="5099" y="9963"/>
                  <a:pt x="8440" y="14419"/>
                </a:cubicBezTo>
                <a:cubicBezTo>
                  <a:pt x="11450" y="18434"/>
                  <a:pt x="13097" y="24130"/>
                  <a:pt x="17584" y="26377"/>
                </a:cubicBezTo>
              </a:path>
            </a:pathLst>
          </a:custGeom>
          <a:noFill/>
          <a:ln cap="flat" cmpd="sng" w="28575">
            <a:solidFill>
              <a:srgbClr val="FF0000"/>
            </a:solidFill>
            <a:prstDash val="solid"/>
            <a:round/>
            <a:headEnd len="med" w="med" type="none"/>
            <a:tailEnd len="med" w="med" type="stealth"/>
          </a:ln>
        </p:spPr>
      </p:sp>
      <p:sp>
        <p:nvSpPr>
          <p:cNvPr id="223" name="Google Shape;223;p25"/>
          <p:cNvSpPr/>
          <p:nvPr/>
        </p:nvSpPr>
        <p:spPr>
          <a:xfrm>
            <a:off x="2532175" y="3411425"/>
            <a:ext cx="316525" cy="8775"/>
          </a:xfrm>
          <a:custGeom>
            <a:rect b="b" l="l" r="r" t="t"/>
            <a:pathLst>
              <a:path extrusionOk="0" h="351" w="12661">
                <a:moveTo>
                  <a:pt x="0" y="351"/>
                </a:moveTo>
                <a:cubicBezTo>
                  <a:pt x="4222" y="351"/>
                  <a:pt x="8439" y="0"/>
                  <a:pt x="12661" y="0"/>
                </a:cubicBezTo>
              </a:path>
            </a:pathLst>
          </a:custGeom>
          <a:noFill/>
          <a:ln cap="flat" cmpd="sng" w="28575">
            <a:solidFill>
              <a:srgbClr val="FF0000"/>
            </a:solidFill>
            <a:prstDash val="solid"/>
            <a:round/>
            <a:headEnd len="med" w="med" type="none"/>
            <a:tailEnd len="med" w="med" type="stealth"/>
          </a:ln>
        </p:spPr>
      </p:sp>
      <p:sp>
        <p:nvSpPr>
          <p:cNvPr id="224" name="Google Shape;224;p25"/>
          <p:cNvSpPr/>
          <p:nvPr/>
        </p:nvSpPr>
        <p:spPr>
          <a:xfrm>
            <a:off x="2497025" y="2400300"/>
            <a:ext cx="650656" cy="149481"/>
          </a:xfrm>
          <a:custGeom>
            <a:rect b="b" l="l" r="r" t="t"/>
            <a:pathLst>
              <a:path extrusionOk="0" h="5627" w="24970">
                <a:moveTo>
                  <a:pt x="24970" y="0"/>
                </a:moveTo>
                <a:cubicBezTo>
                  <a:pt x="16604" y="1674"/>
                  <a:pt x="7629" y="1807"/>
                  <a:pt x="0" y="5627"/>
                </a:cubicBezTo>
              </a:path>
            </a:pathLst>
          </a:custGeom>
          <a:noFill/>
          <a:ln cap="flat" cmpd="sng" w="28575">
            <a:solidFill>
              <a:srgbClr val="FF0000"/>
            </a:solidFill>
            <a:prstDash val="dot"/>
            <a:round/>
            <a:headEnd len="med" w="med" type="none"/>
            <a:tailEnd len="med" w="med" type="stealth"/>
          </a:ln>
        </p:spPr>
      </p:sp>
      <p:sp>
        <p:nvSpPr>
          <p:cNvPr id="225" name="Google Shape;225;p25"/>
          <p:cNvSpPr/>
          <p:nvPr/>
        </p:nvSpPr>
        <p:spPr>
          <a:xfrm>
            <a:off x="3015750" y="2901450"/>
            <a:ext cx="131900" cy="413250"/>
          </a:xfrm>
          <a:custGeom>
            <a:rect b="b" l="l" r="r" t="t"/>
            <a:pathLst>
              <a:path extrusionOk="0" h="16530" w="5276">
                <a:moveTo>
                  <a:pt x="0" y="16530"/>
                </a:moveTo>
                <a:cubicBezTo>
                  <a:pt x="0" y="10746"/>
                  <a:pt x="2689" y="5173"/>
                  <a:pt x="5276" y="0"/>
                </a:cubicBezTo>
              </a:path>
            </a:pathLst>
          </a:custGeom>
          <a:noFill/>
          <a:ln cap="flat" cmpd="sng" w="28575">
            <a:solidFill>
              <a:srgbClr val="FF0000"/>
            </a:solidFill>
            <a:prstDash val="solid"/>
            <a:round/>
            <a:headEnd len="med" w="med" type="none"/>
            <a:tailEnd len="med" w="med" type="stealth"/>
          </a:ln>
        </p:spPr>
      </p:sp>
      <p:sp>
        <p:nvSpPr>
          <p:cNvPr id="226" name="Google Shape;226;p25"/>
          <p:cNvSpPr/>
          <p:nvPr/>
        </p:nvSpPr>
        <p:spPr>
          <a:xfrm>
            <a:off x="3464175" y="2637700"/>
            <a:ext cx="307725" cy="8775"/>
          </a:xfrm>
          <a:custGeom>
            <a:rect b="b" l="l" r="r" t="t"/>
            <a:pathLst>
              <a:path extrusionOk="0" h="351" w="12309">
                <a:moveTo>
                  <a:pt x="0" y="0"/>
                </a:moveTo>
                <a:cubicBezTo>
                  <a:pt x="4105" y="0"/>
                  <a:pt x="8204" y="351"/>
                  <a:pt x="12309" y="351"/>
                </a:cubicBezTo>
              </a:path>
            </a:pathLst>
          </a:custGeom>
          <a:noFill/>
          <a:ln cap="flat" cmpd="sng" w="28575">
            <a:solidFill>
              <a:srgbClr val="FF0000"/>
            </a:solidFill>
            <a:prstDash val="solid"/>
            <a:round/>
            <a:headEnd len="med" w="med" type="none"/>
            <a:tailEnd len="med" w="med" type="stealth"/>
          </a:ln>
        </p:spPr>
      </p:sp>
      <p:sp>
        <p:nvSpPr>
          <p:cNvPr id="227" name="Google Shape;227;p25"/>
          <p:cNvSpPr/>
          <p:nvPr/>
        </p:nvSpPr>
        <p:spPr>
          <a:xfrm>
            <a:off x="1239725" y="3314700"/>
            <a:ext cx="219800" cy="553925"/>
          </a:xfrm>
          <a:custGeom>
            <a:rect b="b" l="l" r="r" t="t"/>
            <a:pathLst>
              <a:path extrusionOk="0" h="22157" w="8792">
                <a:moveTo>
                  <a:pt x="0" y="0"/>
                </a:moveTo>
                <a:cubicBezTo>
                  <a:pt x="2950" y="7378"/>
                  <a:pt x="5238" y="15050"/>
                  <a:pt x="8792" y="22157"/>
                </a:cubicBezTo>
              </a:path>
            </a:pathLst>
          </a:custGeom>
          <a:noFill/>
          <a:ln cap="flat" cmpd="sng" w="28575">
            <a:solidFill>
              <a:srgbClr val="FF0000"/>
            </a:solidFill>
            <a:prstDash val="solid"/>
            <a:round/>
            <a:headEnd len="med" w="med" type="none"/>
            <a:tailEnd len="med" w="med" type="stealth"/>
          </a:ln>
        </p:spPr>
      </p:sp>
      <p:sp>
        <p:nvSpPr>
          <p:cNvPr id="228" name="Google Shape;228;p25"/>
          <p:cNvSpPr/>
          <p:nvPr/>
        </p:nvSpPr>
        <p:spPr>
          <a:xfrm>
            <a:off x="1828800" y="3490550"/>
            <a:ext cx="2013450" cy="422025"/>
          </a:xfrm>
          <a:custGeom>
            <a:rect b="b" l="l" r="r" t="t"/>
            <a:pathLst>
              <a:path extrusionOk="0" h="16881" w="80538">
                <a:moveTo>
                  <a:pt x="0" y="16881"/>
                </a:moveTo>
                <a:cubicBezTo>
                  <a:pt x="26987" y="11977"/>
                  <a:pt x="54516" y="8674"/>
                  <a:pt x="80538" y="0"/>
                </a:cubicBezTo>
              </a:path>
            </a:pathLst>
          </a:custGeom>
          <a:noFill/>
          <a:ln cap="flat" cmpd="sng" w="28575">
            <a:solidFill>
              <a:srgbClr val="FF0000"/>
            </a:solidFill>
            <a:prstDash val="solid"/>
            <a:round/>
            <a:headEnd len="med" w="med" type="none"/>
            <a:tailEnd len="med" w="med" type="stealth"/>
          </a:ln>
        </p:spPr>
      </p:sp>
      <p:sp>
        <p:nvSpPr>
          <p:cNvPr id="229" name="Google Shape;229;p25"/>
          <p:cNvSpPr/>
          <p:nvPr/>
        </p:nvSpPr>
        <p:spPr>
          <a:xfrm>
            <a:off x="3982925" y="2795950"/>
            <a:ext cx="8775" cy="457200"/>
          </a:xfrm>
          <a:custGeom>
            <a:rect b="b" l="l" r="r" t="t"/>
            <a:pathLst>
              <a:path extrusionOk="0" h="18288" w="351">
                <a:moveTo>
                  <a:pt x="0" y="0"/>
                </a:moveTo>
                <a:cubicBezTo>
                  <a:pt x="0" y="6097"/>
                  <a:pt x="351" y="12191"/>
                  <a:pt x="351" y="18288"/>
                </a:cubicBezTo>
              </a:path>
            </a:pathLst>
          </a:custGeom>
          <a:noFill/>
          <a:ln cap="flat" cmpd="sng" w="28575">
            <a:solidFill>
              <a:srgbClr val="FF0000"/>
            </a:solidFill>
            <a:prstDash val="solid"/>
            <a:round/>
            <a:headEnd len="med" w="med" type="none"/>
            <a:tailEnd len="med" w="med" type="stealth"/>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6"/>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400">
              <a:solidFill>
                <a:srgbClr val="000000"/>
              </a:solidFill>
            </a:endParaRPr>
          </a:p>
        </p:txBody>
      </p:sp>
      <p:sp>
        <p:nvSpPr>
          <p:cNvPr id="235" name="Google Shape;23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t>FX</a:t>
            </a:r>
            <a:endParaRPr sz="1800"/>
          </a:p>
        </p:txBody>
      </p:sp>
      <p:sp>
        <p:nvSpPr>
          <p:cNvPr id="236" name="Google Shape;236;p26"/>
          <p:cNvSpPr txBox="1"/>
          <p:nvPr>
            <p:ph idx="1" type="body"/>
          </p:nvPr>
        </p:nvSpPr>
        <p:spPr>
          <a:xfrm>
            <a:off x="0" y="2078550"/>
            <a:ext cx="4254900" cy="3064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400">
                <a:solidFill>
                  <a:srgbClr val="222222"/>
                </a:solidFill>
                <a:highlight>
                  <a:srgbClr val="FFFFFF"/>
                </a:highlight>
                <a:latin typeface="Meiryo"/>
                <a:ea typeface="Meiryo"/>
                <a:cs typeface="Meiryo"/>
                <a:sym typeface="Meiryo"/>
              </a:rPr>
              <a:t>FXとは、(Foreign Exchange)の略で、正式名称は外国為替証拠金取引という。</a:t>
            </a:r>
            <a:r>
              <a:rPr b="1" lang="ja" sz="1400">
                <a:solidFill>
                  <a:srgbClr val="E4013A"/>
                </a:solidFill>
                <a:highlight>
                  <a:srgbClr val="FFFFFF"/>
                </a:highlight>
                <a:latin typeface="Meiryo"/>
                <a:ea typeface="Meiryo"/>
                <a:cs typeface="Meiryo"/>
                <a:sym typeface="Meiryo"/>
              </a:rPr>
              <a:t>異なる通貨の売買</a:t>
            </a:r>
            <a:r>
              <a:rPr lang="ja" sz="1400">
                <a:solidFill>
                  <a:srgbClr val="000000"/>
                </a:solidFill>
                <a:highlight>
                  <a:srgbClr val="FFFFFF"/>
                </a:highlight>
                <a:latin typeface="Meiryo"/>
                <a:ea typeface="Meiryo"/>
                <a:cs typeface="Meiryo"/>
                <a:sym typeface="Meiryo"/>
              </a:rPr>
              <a:t>のことで、円やドル、円やウォン、ドルやユーロ、ポンドなどの通貨そのものを買ったり売ったりする取引です。</a:t>
            </a:r>
            <a:endParaRPr sz="1400">
              <a:solidFill>
                <a:srgbClr val="000000"/>
              </a:solidFill>
              <a:highlight>
                <a:srgbClr val="FFFFFF"/>
              </a:highlight>
              <a:latin typeface="Meiryo"/>
              <a:ea typeface="Meiryo"/>
              <a:cs typeface="Meiryo"/>
              <a:sym typeface="Meiryo"/>
            </a:endParaRPr>
          </a:p>
          <a:p>
            <a:pPr indent="0" lvl="0" marL="0" rtl="0" algn="l">
              <a:lnSpc>
                <a:spcPct val="100000"/>
              </a:lnSpc>
              <a:spcBef>
                <a:spcPts val="1600"/>
              </a:spcBef>
              <a:spcAft>
                <a:spcPts val="0"/>
              </a:spcAft>
              <a:buNone/>
            </a:pPr>
            <a:r>
              <a:rPr lang="ja" sz="1400">
                <a:solidFill>
                  <a:srgbClr val="000000"/>
                </a:solidFill>
                <a:highlight>
                  <a:srgbClr val="FFFFFF"/>
                </a:highlight>
                <a:latin typeface="Meiryo"/>
                <a:ea typeface="Meiryo"/>
                <a:cs typeface="Meiryo"/>
                <a:sym typeface="Meiryo"/>
              </a:rPr>
              <a:t>通貨のレートは常に変動していて、FXはこの変動するレートを使って利益を出します。</a:t>
            </a:r>
            <a:endParaRPr sz="1400">
              <a:solidFill>
                <a:srgbClr val="000000"/>
              </a:solidFill>
              <a:highlight>
                <a:srgbClr val="FFFFFF"/>
              </a:highlight>
              <a:latin typeface="Meiryo"/>
              <a:ea typeface="Meiryo"/>
              <a:cs typeface="Meiryo"/>
              <a:sym typeface="Meiryo"/>
            </a:endParaRPr>
          </a:p>
          <a:p>
            <a:pPr indent="0" lvl="0" marL="0" rtl="0" algn="l">
              <a:lnSpc>
                <a:spcPct val="100000"/>
              </a:lnSpc>
              <a:spcBef>
                <a:spcPts val="1600"/>
              </a:spcBef>
              <a:spcAft>
                <a:spcPts val="1600"/>
              </a:spcAft>
              <a:buNone/>
            </a:pPr>
            <a:r>
              <a:rPr lang="ja" sz="1400">
                <a:solidFill>
                  <a:srgbClr val="000000"/>
                </a:solidFill>
                <a:highlight>
                  <a:srgbClr val="FFFFFF"/>
                </a:highlight>
                <a:latin typeface="Meiryo"/>
                <a:ea typeface="Meiryo"/>
                <a:cs typeface="Meiryo"/>
                <a:sym typeface="Meiryo"/>
              </a:rPr>
              <a:t>例：１円＝１０ウォンの時に１円を買い、一ヶ月後１円＝１２ウォンになっていたら２ウォンの利益になります。もし、１００万円買っていたら２００万ウォンの利益になります。</a:t>
            </a:r>
            <a:endParaRPr sz="1400">
              <a:solidFill>
                <a:srgbClr val="000000"/>
              </a:solidFill>
              <a:highlight>
                <a:srgbClr val="FFFFFF"/>
              </a:highlight>
              <a:latin typeface="Meiryo"/>
              <a:ea typeface="Meiryo"/>
              <a:cs typeface="Meiryo"/>
              <a:sym typeface="Meiryo"/>
            </a:endParaRPr>
          </a:p>
        </p:txBody>
      </p:sp>
      <p:pic>
        <p:nvPicPr>
          <p:cNvPr id="237" name="Google Shape;237;p26"/>
          <p:cNvPicPr preferRelativeResize="0"/>
          <p:nvPr/>
        </p:nvPicPr>
        <p:blipFill>
          <a:blip r:embed="rId3">
            <a:alphaModFix/>
          </a:blip>
          <a:stretch>
            <a:fillRect/>
          </a:stretch>
        </p:blipFill>
        <p:spPr>
          <a:xfrm>
            <a:off x="4219675" y="2480575"/>
            <a:ext cx="4854124" cy="2261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7"/>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ja" sz="1400">
                <a:solidFill>
                  <a:srgbClr val="000000"/>
                </a:solidFill>
              </a:rPr>
              <a:t>　</a:t>
            </a:r>
            <a:endParaRPr sz="1400">
              <a:solidFill>
                <a:srgbClr val="000000"/>
              </a:solidFill>
            </a:endParaRPr>
          </a:p>
        </p:txBody>
      </p:sp>
      <p:sp>
        <p:nvSpPr>
          <p:cNvPr id="243" name="Google Shape;243;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FX</a:t>
            </a:r>
            <a:endParaRPr sz="1800">
              <a:solidFill>
                <a:srgbClr val="999999"/>
              </a:solidFill>
            </a:endParaRPr>
          </a:p>
        </p:txBody>
      </p:sp>
      <p:sp>
        <p:nvSpPr>
          <p:cNvPr id="244" name="Google Shape;244;p27"/>
          <p:cNvSpPr txBox="1"/>
          <p:nvPr>
            <p:ph idx="1" type="body"/>
          </p:nvPr>
        </p:nvSpPr>
        <p:spPr>
          <a:xfrm>
            <a:off x="972450" y="2158825"/>
            <a:ext cx="7199100" cy="10434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lang="ja" sz="1400">
                <a:solidFill>
                  <a:srgbClr val="222222"/>
                </a:solidFill>
                <a:highlight>
                  <a:srgbClr val="FFFFFF"/>
                </a:highlight>
                <a:latin typeface="Meiryo"/>
                <a:ea typeface="Meiryo"/>
                <a:cs typeface="Meiryo"/>
                <a:sym typeface="Meiryo"/>
              </a:rPr>
              <a:t>しかし、利益を上げるためには</a:t>
            </a:r>
            <a:r>
              <a:rPr b="1" lang="ja" sz="1400">
                <a:solidFill>
                  <a:srgbClr val="FF0000"/>
                </a:solidFill>
                <a:highlight>
                  <a:srgbClr val="FFFFFF"/>
                </a:highlight>
                <a:latin typeface="Meiryo"/>
                <a:ea typeface="Meiryo"/>
                <a:cs typeface="Meiryo"/>
                <a:sym typeface="Meiryo"/>
              </a:rPr>
              <a:t>通貨がいつ安くいつ高いのかという相場の流れを知り</a:t>
            </a:r>
            <a:r>
              <a:rPr lang="ja" sz="1400">
                <a:solidFill>
                  <a:srgbClr val="222222"/>
                </a:solidFill>
                <a:highlight>
                  <a:srgbClr val="FFFFFF"/>
                </a:highlight>
                <a:latin typeface="Meiryo"/>
                <a:ea typeface="Meiryo"/>
                <a:cs typeface="Meiryo"/>
                <a:sym typeface="Meiryo"/>
              </a:rPr>
              <a:t>、決済のタイミングを知る必要があります。海外情勢に左右されるFXのレートは、チャートを見て過去の値動きの傾向を把握しながら取引をしていくのが一般的です。</a:t>
            </a:r>
            <a:endParaRPr sz="1400">
              <a:solidFill>
                <a:srgbClr val="000000"/>
              </a:solidFill>
              <a:latin typeface="MS Mincho"/>
              <a:ea typeface="MS Mincho"/>
              <a:cs typeface="MS Mincho"/>
              <a:sym typeface="MS Mincho"/>
            </a:endParaRPr>
          </a:p>
          <a:p>
            <a:pPr indent="0" lvl="0" marL="0" rtl="0" algn="l">
              <a:spcBef>
                <a:spcPts val="1200"/>
              </a:spcBef>
              <a:spcAft>
                <a:spcPts val="1600"/>
              </a:spcAft>
              <a:buNone/>
            </a:pPr>
            <a:r>
              <a:t/>
            </a:r>
            <a:endParaRPr sz="1400"/>
          </a:p>
        </p:txBody>
      </p:sp>
      <p:pic>
        <p:nvPicPr>
          <p:cNvPr id="245" name="Google Shape;245;p27"/>
          <p:cNvPicPr preferRelativeResize="0"/>
          <p:nvPr/>
        </p:nvPicPr>
        <p:blipFill>
          <a:blip r:embed="rId3">
            <a:alphaModFix/>
          </a:blip>
          <a:stretch>
            <a:fillRect/>
          </a:stretch>
        </p:blipFill>
        <p:spPr>
          <a:xfrm>
            <a:off x="1294275" y="3273725"/>
            <a:ext cx="6555451" cy="1827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研究内容</a:t>
            </a:r>
            <a:endParaRPr/>
          </a:p>
        </p:txBody>
      </p:sp>
      <p:sp>
        <p:nvSpPr>
          <p:cNvPr id="251" name="Google Shape;251;p28"/>
          <p:cNvSpPr txBox="1"/>
          <p:nvPr>
            <p:ph idx="1" type="body"/>
          </p:nvPr>
        </p:nvSpPr>
        <p:spPr>
          <a:xfrm>
            <a:off x="0" y="2078875"/>
            <a:ext cx="9144000" cy="3033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ja"/>
              <a:t>1分ごとにトレンドが上下するのかを予想するテクニカル分析にいくつかのdeep learningモデルを適用。使用方法は畳み込み、およびLSTM ニューラルネットワーク。</a:t>
            </a:r>
            <a:endParaRPr/>
          </a:p>
        </p:txBody>
      </p:sp>
      <p:pic>
        <p:nvPicPr>
          <p:cNvPr id="252" name="Google Shape;252;p28"/>
          <p:cNvPicPr preferRelativeResize="0"/>
          <p:nvPr/>
        </p:nvPicPr>
        <p:blipFill>
          <a:blip r:embed="rId3">
            <a:alphaModFix/>
          </a:blip>
          <a:stretch>
            <a:fillRect/>
          </a:stretch>
        </p:blipFill>
        <p:spPr>
          <a:xfrm>
            <a:off x="595024" y="3044256"/>
            <a:ext cx="3498176" cy="1470100"/>
          </a:xfrm>
          <a:prstGeom prst="rect">
            <a:avLst/>
          </a:prstGeom>
          <a:noFill/>
          <a:ln>
            <a:noFill/>
          </a:ln>
        </p:spPr>
      </p:pic>
      <p:pic>
        <p:nvPicPr>
          <p:cNvPr id="253" name="Google Shape;253;p28"/>
          <p:cNvPicPr preferRelativeResize="0"/>
          <p:nvPr/>
        </p:nvPicPr>
        <p:blipFill>
          <a:blip r:embed="rId4">
            <a:alphaModFix/>
          </a:blip>
          <a:stretch>
            <a:fillRect/>
          </a:stretch>
        </p:blipFill>
        <p:spPr>
          <a:xfrm>
            <a:off x="5596675" y="3044250"/>
            <a:ext cx="3172350" cy="1470100"/>
          </a:xfrm>
          <a:prstGeom prst="rect">
            <a:avLst/>
          </a:prstGeom>
          <a:noFill/>
          <a:ln>
            <a:noFill/>
          </a:ln>
        </p:spPr>
      </p:pic>
      <p:sp>
        <p:nvSpPr>
          <p:cNvPr id="254" name="Google Shape;254;p28"/>
          <p:cNvSpPr/>
          <p:nvPr/>
        </p:nvSpPr>
        <p:spPr>
          <a:xfrm>
            <a:off x="4119688" y="3531650"/>
            <a:ext cx="1450500" cy="495300"/>
          </a:xfrm>
          <a:prstGeom prst="lef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問題定義</a:t>
            </a:r>
            <a:endParaRPr/>
          </a:p>
        </p:txBody>
      </p:sp>
      <p:sp>
        <p:nvSpPr>
          <p:cNvPr id="260" name="Google Shape;260;p29"/>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1600"/>
              </a:spcBef>
              <a:spcAft>
                <a:spcPts val="1600"/>
              </a:spcAft>
              <a:buNone/>
            </a:pPr>
            <a:r>
              <a:rPr lang="ja" sz="1400">
                <a:solidFill>
                  <a:srgbClr val="000000"/>
                </a:solidFill>
                <a:latin typeface="Arial"/>
                <a:ea typeface="Arial"/>
                <a:cs typeface="Arial"/>
                <a:sym typeface="Arial"/>
              </a:rPr>
              <a:t>金融ニュース記事には、金融商品の価格またはレートに影響を与える重要な情報が含まれていることが多いが、今回は情報は記録されていない。</a:t>
            </a:r>
            <a:r>
              <a:rPr lang="ja" sz="1400">
                <a:solidFill>
                  <a:srgbClr val="000000"/>
                </a:solidFill>
                <a:highlight>
                  <a:srgbClr val="FFFF00"/>
                </a:highlight>
                <a:latin typeface="Arial"/>
                <a:ea typeface="Arial"/>
                <a:cs typeface="Arial"/>
                <a:sym typeface="Arial"/>
              </a:rPr>
              <a:t>ファンダメンタル分析（経済的指標）は使用されていない。</a:t>
            </a:r>
            <a:endParaRPr sz="1400">
              <a:solidFill>
                <a:srgbClr val="000000"/>
              </a:solidFill>
              <a:highlight>
                <a:srgbClr val="FFFF00"/>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研究目標</a:t>
            </a:r>
            <a:endParaRPr/>
          </a:p>
        </p:txBody>
      </p:sp>
      <p:sp>
        <p:nvSpPr>
          <p:cNvPr id="266" name="Google Shape;266;p30"/>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400" u="sng">
              <a:solidFill>
                <a:srgbClr val="000000"/>
              </a:solidFill>
            </a:endParaRPr>
          </a:p>
          <a:p>
            <a:pPr indent="0" lvl="0" marL="0" rtl="0" algn="l">
              <a:spcBef>
                <a:spcPts val="1600"/>
              </a:spcBef>
              <a:spcAft>
                <a:spcPts val="1600"/>
              </a:spcAft>
              <a:buNone/>
            </a:pPr>
            <a:r>
              <a:rPr lang="ja" sz="1400" u="sng">
                <a:solidFill>
                  <a:srgbClr val="000000"/>
                </a:solidFill>
              </a:rPr>
              <a:t>テクニカル分析</a:t>
            </a:r>
            <a:r>
              <a:rPr lang="ja" sz="1400">
                <a:solidFill>
                  <a:srgbClr val="000000"/>
                </a:solidFill>
              </a:rPr>
              <a:t>（レート解析）に加え、</a:t>
            </a:r>
            <a:r>
              <a:rPr lang="ja" sz="1400" u="sng">
                <a:solidFill>
                  <a:srgbClr val="000000"/>
                </a:solidFill>
              </a:rPr>
              <a:t>ファンダメンタル分析</a:t>
            </a:r>
            <a:r>
              <a:rPr lang="ja" sz="1400">
                <a:solidFill>
                  <a:srgbClr val="000000"/>
                </a:solidFill>
              </a:rPr>
              <a:t>（経済的なニュース、要人の発言）を考慮して自然言語学習をする。</a:t>
            </a:r>
            <a:endParaRPr sz="1400">
              <a:solidFill>
                <a:srgbClr val="000000"/>
              </a:solidFill>
            </a:endParaRPr>
          </a:p>
        </p:txBody>
      </p:sp>
      <p:sp>
        <p:nvSpPr>
          <p:cNvPr id="267" name="Google Shape;267;p30"/>
          <p:cNvSpPr/>
          <p:nvPr/>
        </p:nvSpPr>
        <p:spPr>
          <a:xfrm>
            <a:off x="1344250" y="3544550"/>
            <a:ext cx="2405400" cy="9126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solidFill>
                  <a:srgbClr val="FFFFFF"/>
                </a:solidFill>
              </a:rPr>
              <a:t>LSTM</a:t>
            </a:r>
            <a:endParaRPr sz="1800">
              <a:solidFill>
                <a:srgbClr val="FFFFFF"/>
              </a:solidFill>
            </a:endParaRPr>
          </a:p>
        </p:txBody>
      </p:sp>
      <p:sp>
        <p:nvSpPr>
          <p:cNvPr id="268" name="Google Shape;268;p30"/>
          <p:cNvSpPr/>
          <p:nvPr/>
        </p:nvSpPr>
        <p:spPr>
          <a:xfrm>
            <a:off x="5211025" y="3544550"/>
            <a:ext cx="2405400" cy="9126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solidFill>
                  <a:srgbClr val="FFFFFF"/>
                </a:solidFill>
              </a:rPr>
              <a:t>NLP</a:t>
            </a:r>
            <a:endParaRPr sz="1800">
              <a:solidFill>
                <a:srgbClr val="FFFFFF"/>
              </a:solidFill>
            </a:endParaRPr>
          </a:p>
        </p:txBody>
      </p:sp>
      <p:sp>
        <p:nvSpPr>
          <p:cNvPr id="269" name="Google Shape;269;p30"/>
          <p:cNvSpPr/>
          <p:nvPr/>
        </p:nvSpPr>
        <p:spPr>
          <a:xfrm>
            <a:off x="4136238" y="3693050"/>
            <a:ext cx="688200" cy="6156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727650" y="16657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2400"/>
              <a:t>FX</a:t>
            </a:r>
            <a:endParaRPr sz="2400"/>
          </a:p>
        </p:txBody>
      </p:sp>
      <p:sp>
        <p:nvSpPr>
          <p:cNvPr id="275" name="Google Shape;275;p31"/>
          <p:cNvSpPr txBox="1"/>
          <p:nvPr>
            <p:ph idx="1" type="body"/>
          </p:nvPr>
        </p:nvSpPr>
        <p:spPr>
          <a:xfrm>
            <a:off x="0" y="2267050"/>
            <a:ext cx="9144000" cy="287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1200"/>
              </a:spcBef>
              <a:spcAft>
                <a:spcPts val="0"/>
              </a:spcAft>
              <a:buNone/>
            </a:pPr>
            <a:r>
              <a:rPr lang="ja" sz="1800">
                <a:solidFill>
                  <a:srgbClr val="000000"/>
                </a:solidFill>
                <a:latin typeface="MS Mincho"/>
                <a:ea typeface="MS Mincho"/>
                <a:cs typeface="MS Mincho"/>
                <a:sym typeface="MS Mincho"/>
              </a:rPr>
              <a:t>テクニカル分析</a:t>
            </a:r>
            <a:endParaRPr sz="1800">
              <a:solidFill>
                <a:srgbClr val="000000"/>
              </a:solidFill>
              <a:latin typeface="MS Mincho"/>
              <a:ea typeface="MS Mincho"/>
              <a:cs typeface="MS Mincho"/>
              <a:sym typeface="MS Mincho"/>
            </a:endParaRPr>
          </a:p>
          <a:p>
            <a:pPr indent="0" lvl="0" marL="0" rtl="0" algn="l">
              <a:spcBef>
                <a:spcPts val="1200"/>
              </a:spcBef>
              <a:spcAft>
                <a:spcPts val="0"/>
              </a:spcAft>
              <a:buNone/>
            </a:pPr>
            <a:r>
              <a:t/>
            </a:r>
            <a:endParaRPr sz="1800">
              <a:solidFill>
                <a:srgbClr val="000000"/>
              </a:solidFill>
              <a:latin typeface="MS Mincho"/>
              <a:ea typeface="MS Mincho"/>
              <a:cs typeface="MS Mincho"/>
              <a:sym typeface="MS Mincho"/>
            </a:endParaRPr>
          </a:p>
          <a:p>
            <a:pPr indent="0" lvl="0" marL="0" rtl="0" algn="ctr">
              <a:spcBef>
                <a:spcPts val="1200"/>
              </a:spcBef>
              <a:spcAft>
                <a:spcPts val="0"/>
              </a:spcAft>
              <a:buNone/>
            </a:pPr>
            <a:r>
              <a:rPr lang="ja" sz="1400">
                <a:solidFill>
                  <a:srgbClr val="000000"/>
                </a:solidFill>
                <a:latin typeface="MS Mincho"/>
                <a:ea typeface="MS Mincho"/>
                <a:cs typeface="MS Mincho"/>
                <a:sym typeface="MS Mincho"/>
              </a:rPr>
              <a:t>テクニカル分析とは、</a:t>
            </a:r>
            <a:r>
              <a:rPr b="1" lang="ja" sz="1400">
                <a:solidFill>
                  <a:srgbClr val="FF0000"/>
                </a:solidFill>
                <a:latin typeface="MS Mincho"/>
                <a:ea typeface="MS Mincho"/>
                <a:cs typeface="MS Mincho"/>
                <a:sym typeface="MS Mincho"/>
              </a:rPr>
              <a:t>過去の相場の動きから、将来の値動きを予想する分析方法</a:t>
            </a:r>
            <a:r>
              <a:rPr lang="ja" sz="1400">
                <a:solidFill>
                  <a:srgbClr val="000000"/>
                </a:solidFill>
                <a:latin typeface="MS Mincho"/>
                <a:ea typeface="MS Mincho"/>
                <a:cs typeface="MS Mincho"/>
                <a:sym typeface="MS Mincho"/>
              </a:rPr>
              <a:t>である。過去の値動きをグラフにしたチャートなどを使用する場合が多々ある。指標にはローソク足、サポートラインとレジスタンスライン、フィボナッチリトレースメント、</a:t>
            </a:r>
            <a:r>
              <a:rPr lang="ja" sz="1400">
                <a:solidFill>
                  <a:srgbClr val="000000"/>
                </a:solidFill>
                <a:highlight>
                  <a:srgbClr val="FFFF00"/>
                </a:highlight>
                <a:latin typeface="MS Mincho"/>
                <a:ea typeface="MS Mincho"/>
                <a:cs typeface="MS Mincho"/>
                <a:sym typeface="MS Mincho"/>
              </a:rPr>
              <a:t>移動平均線</a:t>
            </a:r>
            <a:r>
              <a:rPr lang="ja" sz="1400">
                <a:solidFill>
                  <a:srgbClr val="000000"/>
                </a:solidFill>
                <a:latin typeface="MS Mincho"/>
                <a:ea typeface="MS Mincho"/>
                <a:cs typeface="MS Mincho"/>
                <a:sym typeface="MS Mincho"/>
              </a:rPr>
              <a:t>、RSI、MACD、ストキャスティクス、ボリンジャーバンド、ダウ理論などがある</a:t>
            </a:r>
            <a:r>
              <a:rPr lang="ja" sz="1200">
                <a:solidFill>
                  <a:srgbClr val="000000"/>
                </a:solidFill>
                <a:latin typeface="MS Mincho"/>
                <a:ea typeface="MS Mincho"/>
                <a:cs typeface="MS Mincho"/>
                <a:sym typeface="MS Mincho"/>
              </a:rPr>
              <a:t>。</a:t>
            </a:r>
            <a:endParaRPr sz="1200">
              <a:solidFill>
                <a:srgbClr val="000000"/>
              </a:solidFill>
              <a:latin typeface="MS Mincho"/>
              <a:ea typeface="MS Mincho"/>
              <a:cs typeface="MS Mincho"/>
              <a:sym typeface="MS Mincho"/>
            </a:endParaRPr>
          </a:p>
          <a:p>
            <a:pPr indent="0" lvl="0" marL="0" rtl="0" algn="l">
              <a:spcBef>
                <a:spcPts val="1200"/>
              </a:spcBef>
              <a:spcAft>
                <a:spcPts val="1600"/>
              </a:spcAft>
              <a:buNone/>
            </a:pPr>
            <a:r>
              <a:t/>
            </a:r>
            <a:endParaRPr sz="1000">
              <a:solidFill>
                <a:srgbClr val="000000"/>
              </a:solidFill>
              <a:latin typeface="Malgun Gothic"/>
              <a:ea typeface="Malgun Gothic"/>
              <a:cs typeface="Malgun Gothic"/>
              <a:sym typeface="Malgun Gothic"/>
            </a:endParaRPr>
          </a:p>
        </p:txBody>
      </p:sp>
      <p:sp>
        <p:nvSpPr>
          <p:cNvPr id="276" name="Google Shape;27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000000"/>
                </a:solidFill>
              </a:rPr>
              <a:t>先行研究</a:t>
            </a:r>
            <a:endParaRPr>
              <a:solidFill>
                <a:srgbClr val="000000"/>
              </a:solidFill>
            </a:endParaRPr>
          </a:p>
        </p:txBody>
      </p:sp>
      <p:sp>
        <p:nvSpPr>
          <p:cNvPr id="277" name="Google Shape;277;p31"/>
          <p:cNvSpPr txBox="1"/>
          <p:nvPr/>
        </p:nvSpPr>
        <p:spPr>
          <a:xfrm>
            <a:off x="7591450" y="4546100"/>
            <a:ext cx="1552500" cy="59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ja" sz="700" u="sng">
                <a:solidFill>
                  <a:schemeClr val="accent5"/>
                </a:solidFill>
                <a:latin typeface="Lato"/>
                <a:ea typeface="Lato"/>
                <a:cs typeface="Lato"/>
                <a:sym typeface="Lato"/>
                <a:hlinkClick r:id="rId3"/>
              </a:rPr>
              <a:t>FX外国為替証拠金取引デモトレードの実行と分析</a:t>
            </a:r>
            <a:r>
              <a:rPr lang="ja" sz="700">
                <a:latin typeface="MS Mincho"/>
                <a:ea typeface="MS Mincho"/>
                <a:cs typeface="MS Mincho"/>
                <a:sym typeface="MS Mincho"/>
              </a:rPr>
              <a:t>(2012)</a:t>
            </a:r>
            <a:endParaRPr sz="7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要約</a:t>
            </a:r>
            <a:endParaRPr/>
          </a:p>
        </p:txBody>
      </p:sp>
      <p:sp>
        <p:nvSpPr>
          <p:cNvPr id="94" name="Google Shape;94;p14"/>
          <p:cNvSpPr txBox="1"/>
          <p:nvPr>
            <p:ph idx="1" type="body"/>
          </p:nvPr>
        </p:nvSpPr>
        <p:spPr>
          <a:xfrm>
            <a:off x="-25"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t/>
            </a:r>
            <a:endParaRPr sz="1400">
              <a:solidFill>
                <a:srgbClr val="000000"/>
              </a:solidFill>
              <a:latin typeface="MS Mincho"/>
              <a:ea typeface="MS Mincho"/>
              <a:cs typeface="MS Mincho"/>
              <a:sym typeface="MS Mincho"/>
            </a:endParaRPr>
          </a:p>
          <a:p>
            <a:pPr indent="0" lvl="0" marL="0" rtl="0" algn="ctr">
              <a:lnSpc>
                <a:spcPct val="150000"/>
              </a:lnSpc>
              <a:spcBef>
                <a:spcPts val="1600"/>
              </a:spcBef>
              <a:spcAft>
                <a:spcPts val="1600"/>
              </a:spcAft>
              <a:buNone/>
            </a:pPr>
            <a:r>
              <a:rPr lang="ja" sz="1400">
                <a:solidFill>
                  <a:srgbClr val="000000"/>
                </a:solidFill>
                <a:latin typeface="MS Mincho"/>
                <a:ea typeface="MS Mincho"/>
                <a:cs typeface="MS Mincho"/>
                <a:sym typeface="MS Mincho"/>
              </a:rPr>
              <a:t>LSTMはさまざまな時系列予測問題および時間分類問題にうまく適用されていて、株、FXの予想に適している。しかし、過去のデータからLSTMで学習するのには金融ニュースを考慮することができないという問題がある。今回、Natural Langage Procesing(NLP)のSentimentalを使ってトランプのtweetが及ぼすFX市場の影響を考慮して正確な市場のトレンドをpython nltkで学習させるのと、過去のデータから数分、数時間後のトレンドをLSTMで学習させるのをあわせた新しい指標を使って市場のトレンドを予想する。</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2"/>
          <p:cNvSpPr txBox="1"/>
          <p:nvPr>
            <p:ph idx="1" type="body"/>
          </p:nvPr>
        </p:nvSpPr>
        <p:spPr>
          <a:xfrm>
            <a:off x="0" y="2571750"/>
            <a:ext cx="9144000" cy="2571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ja"/>
              <a:t> </a:t>
            </a:r>
            <a:endParaRPr/>
          </a:p>
        </p:txBody>
      </p:sp>
      <p:sp>
        <p:nvSpPr>
          <p:cNvPr id="283" name="Google Shape;28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先行研究</a:t>
            </a:r>
            <a:endParaRPr>
              <a:solidFill>
                <a:srgbClr val="999999"/>
              </a:solidFill>
            </a:endParaRPr>
          </a:p>
        </p:txBody>
      </p:sp>
      <p:sp>
        <p:nvSpPr>
          <p:cNvPr id="284" name="Google Shape;284;p32"/>
          <p:cNvSpPr txBox="1"/>
          <p:nvPr>
            <p:ph type="title"/>
          </p:nvPr>
        </p:nvSpPr>
        <p:spPr>
          <a:xfrm>
            <a:off x="823475" y="16657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2400"/>
              <a:t>FX</a:t>
            </a:r>
            <a:r>
              <a:rPr lang="ja" sz="2400"/>
              <a:t>（Moving Average Line）</a:t>
            </a:r>
            <a:endParaRPr sz="2400"/>
          </a:p>
        </p:txBody>
      </p:sp>
      <p:sp>
        <p:nvSpPr>
          <p:cNvPr id="285" name="Google Shape;285;p32"/>
          <p:cNvSpPr txBox="1"/>
          <p:nvPr/>
        </p:nvSpPr>
        <p:spPr>
          <a:xfrm>
            <a:off x="304225" y="2331650"/>
            <a:ext cx="4801200" cy="28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0000"/>
                </a:solidFill>
                <a:latin typeface="Lato"/>
                <a:ea typeface="Lato"/>
                <a:cs typeface="Lato"/>
                <a:sym typeface="Lato"/>
              </a:rPr>
              <a:t>ある一定期間の価格（通常は終始）を平均で結んだ線</a:t>
            </a:r>
            <a:endParaRPr b="1">
              <a:solidFill>
                <a:srgbClr val="FF0000"/>
              </a:solidFill>
              <a:latin typeface="Lato"/>
              <a:ea typeface="Lato"/>
              <a:cs typeface="Lato"/>
              <a:sym typeface="Lato"/>
            </a:endParaRPr>
          </a:p>
          <a:p>
            <a:pPr indent="0" lvl="0" marL="0" rtl="0" algn="ctr">
              <a:spcBef>
                <a:spcPts val="0"/>
              </a:spcBef>
              <a:spcAft>
                <a:spcPts val="0"/>
              </a:spcAft>
              <a:buNone/>
            </a:pPr>
            <a:r>
              <a:rPr lang="ja">
                <a:latin typeface="Lato"/>
                <a:ea typeface="Lato"/>
                <a:cs typeface="Lato"/>
                <a:sym typeface="Lato"/>
              </a:rPr>
              <a:t>基本は短期線、中期線、長期線の３種類に分けることができる。一般的に短期線は５日、６日、１２日。中期線は２０日、２５日、５０日。長期線は１００日、１４４日、２００日、２３３日が用いられる。</a:t>
            </a:r>
            <a:r>
              <a:rPr b="1" lang="ja">
                <a:solidFill>
                  <a:srgbClr val="FF0000"/>
                </a:solidFill>
                <a:latin typeface="Lato"/>
                <a:ea typeface="Lato"/>
                <a:cs typeface="Lato"/>
                <a:sym typeface="Lato"/>
              </a:rPr>
              <a:t>このような平均線を見ることでトレンドを把握することができる</a:t>
            </a:r>
            <a:r>
              <a:rPr lang="ja">
                <a:latin typeface="Lato"/>
                <a:ea typeface="Lato"/>
                <a:cs typeface="Lato"/>
                <a:sym typeface="Lato"/>
              </a:rPr>
              <a:t>。</a:t>
            </a:r>
            <a:endParaRPr>
              <a:latin typeface="Lato"/>
              <a:ea typeface="Lato"/>
              <a:cs typeface="Lato"/>
              <a:sym typeface="Lato"/>
            </a:endParaRPr>
          </a:p>
        </p:txBody>
      </p:sp>
      <p:pic>
        <p:nvPicPr>
          <p:cNvPr id="286" name="Google Shape;286;p32"/>
          <p:cNvPicPr preferRelativeResize="0"/>
          <p:nvPr/>
        </p:nvPicPr>
        <p:blipFill>
          <a:blip r:embed="rId3">
            <a:alphaModFix/>
          </a:blip>
          <a:stretch>
            <a:fillRect/>
          </a:stretch>
        </p:blipFill>
        <p:spPr>
          <a:xfrm>
            <a:off x="5566650" y="2546487"/>
            <a:ext cx="3577349" cy="262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3"/>
          <p:cNvSpPr/>
          <p:nvPr/>
        </p:nvSpPr>
        <p:spPr>
          <a:xfrm>
            <a:off x="3488550" y="3851150"/>
            <a:ext cx="2076300" cy="1175400"/>
          </a:xfrm>
          <a:prstGeom prst="wedgeRoundRectCallout">
            <a:avLst>
              <a:gd fmla="val 12044" name="adj1"/>
              <a:gd fmla="val -60399" name="adj2"/>
              <a:gd fmla="val 0" name="adj3"/>
            </a:avLst>
          </a:prstGeom>
          <a:no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先行研究</a:t>
            </a:r>
            <a:endParaRPr>
              <a:solidFill>
                <a:srgbClr val="999999"/>
              </a:solidFill>
            </a:endParaRPr>
          </a:p>
          <a:p>
            <a:pPr indent="0" lvl="0" marL="0" rtl="0" algn="l">
              <a:spcBef>
                <a:spcPts val="0"/>
              </a:spcBef>
              <a:spcAft>
                <a:spcPts val="0"/>
              </a:spcAft>
              <a:buNone/>
            </a:pPr>
            <a:r>
              <a:t/>
            </a:r>
            <a:endParaRPr>
              <a:solidFill>
                <a:srgbClr val="999999"/>
              </a:solidFill>
            </a:endParaRPr>
          </a:p>
        </p:txBody>
      </p:sp>
      <p:sp>
        <p:nvSpPr>
          <p:cNvPr id="293" name="Google Shape;293;p33"/>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400">
                <a:solidFill>
                  <a:srgbClr val="000000"/>
                </a:solidFill>
              </a:rPr>
              <a:t>１．</a:t>
            </a:r>
            <a:r>
              <a:rPr b="1" lang="ja" sz="1400">
                <a:solidFill>
                  <a:srgbClr val="000000"/>
                </a:solidFill>
              </a:rPr>
              <a:t>既存のDeep Learning　LSTMモデル機械学習</a:t>
            </a:r>
            <a:endParaRPr b="1" sz="1400">
              <a:solidFill>
                <a:srgbClr val="000000"/>
              </a:solidFill>
            </a:endParaRPr>
          </a:p>
          <a:p>
            <a:pPr indent="0" lvl="0" marL="0" rtl="0" algn="ctr">
              <a:spcBef>
                <a:spcPts val="1600"/>
              </a:spcBef>
              <a:spcAft>
                <a:spcPts val="0"/>
              </a:spcAft>
              <a:buNone/>
            </a:pPr>
            <a:r>
              <a:rPr lang="ja" sz="1100">
                <a:solidFill>
                  <a:srgbClr val="000000"/>
                </a:solidFill>
              </a:rPr>
              <a:t>短期線の場合</a:t>
            </a:r>
            <a:endParaRPr sz="1100">
              <a:solidFill>
                <a:srgbClr val="000000"/>
              </a:solidFill>
            </a:endParaRPr>
          </a:p>
          <a:p>
            <a:pPr indent="0" lvl="0" marL="0" rtl="0" algn="ctr">
              <a:spcBef>
                <a:spcPts val="1600"/>
              </a:spcBef>
              <a:spcAft>
                <a:spcPts val="0"/>
              </a:spcAft>
              <a:buNone/>
            </a:pPr>
            <a:r>
              <a:t/>
            </a:r>
            <a:endParaRPr sz="1100">
              <a:solidFill>
                <a:srgbClr val="000000"/>
              </a:solidFill>
            </a:endParaRPr>
          </a:p>
          <a:p>
            <a:pPr indent="0" lvl="0" marL="0" rtl="0" algn="ctr">
              <a:spcBef>
                <a:spcPts val="1600"/>
              </a:spcBef>
              <a:spcAft>
                <a:spcPts val="0"/>
              </a:spcAft>
              <a:buNone/>
            </a:pPr>
            <a:r>
              <a:rPr b="1" lang="ja" sz="1800">
                <a:solidFill>
                  <a:srgbClr val="000000"/>
                </a:solidFill>
              </a:rPr>
              <a:t>1      2      3      4      5      6      7      8      9      …</a:t>
            </a:r>
            <a:endParaRPr b="1" sz="1800">
              <a:solidFill>
                <a:srgbClr val="000000"/>
              </a:solidFill>
            </a:endParaRPr>
          </a:p>
          <a:p>
            <a:pPr indent="0" lvl="0" marL="0" rtl="0" algn="ctr">
              <a:spcBef>
                <a:spcPts val="1600"/>
              </a:spcBef>
              <a:spcAft>
                <a:spcPts val="0"/>
              </a:spcAft>
              <a:buNone/>
            </a:pPr>
            <a:r>
              <a:rPr b="1" lang="ja" sz="1100">
                <a:solidFill>
                  <a:srgbClr val="FF9900"/>
                </a:solidFill>
              </a:rPr>
              <a:t>移動平均A</a:t>
            </a:r>
            <a:r>
              <a:rPr b="1" lang="ja" sz="1100">
                <a:solidFill>
                  <a:srgbClr val="000000"/>
                </a:solidFill>
              </a:rPr>
              <a:t>　ー　</a:t>
            </a:r>
            <a:r>
              <a:rPr b="1" lang="ja" sz="1100">
                <a:solidFill>
                  <a:srgbClr val="FF0000"/>
                </a:solidFill>
              </a:rPr>
              <a:t>移動平均B</a:t>
            </a:r>
            <a:r>
              <a:rPr b="1" lang="ja" sz="1100">
                <a:solidFill>
                  <a:srgbClr val="000000"/>
                </a:solidFill>
              </a:rPr>
              <a:t>　</a:t>
            </a:r>
            <a:endParaRPr b="1" sz="1100">
              <a:solidFill>
                <a:srgbClr val="000000"/>
              </a:solidFill>
            </a:endParaRPr>
          </a:p>
          <a:p>
            <a:pPr indent="0" lvl="0" marL="0" rtl="0" algn="ctr">
              <a:spcBef>
                <a:spcPts val="1600"/>
              </a:spcBef>
              <a:spcAft>
                <a:spcPts val="0"/>
              </a:spcAft>
              <a:buNone/>
            </a:pPr>
            <a:r>
              <a:rPr b="1" lang="ja" sz="1100">
                <a:solidFill>
                  <a:srgbClr val="000000"/>
                </a:solidFill>
              </a:rPr>
              <a:t>０＜　＋１（上昇トレンド）</a:t>
            </a:r>
            <a:endParaRPr b="1" sz="1100">
              <a:solidFill>
                <a:srgbClr val="000000"/>
              </a:solidFill>
            </a:endParaRPr>
          </a:p>
          <a:p>
            <a:pPr indent="0" lvl="0" marL="0" rtl="0" algn="ctr">
              <a:spcBef>
                <a:spcPts val="1600"/>
              </a:spcBef>
              <a:spcAft>
                <a:spcPts val="1600"/>
              </a:spcAft>
              <a:buNone/>
            </a:pPr>
            <a:r>
              <a:rPr b="1" lang="ja" sz="1100">
                <a:solidFill>
                  <a:srgbClr val="000000"/>
                </a:solidFill>
              </a:rPr>
              <a:t>０＞　−１（下降トレンド</a:t>
            </a:r>
            <a:r>
              <a:rPr lang="ja" sz="1100">
                <a:solidFill>
                  <a:srgbClr val="000000"/>
                </a:solidFill>
              </a:rPr>
              <a:t>）</a:t>
            </a:r>
            <a:endParaRPr sz="1100">
              <a:solidFill>
                <a:srgbClr val="000000"/>
              </a:solidFill>
            </a:endParaRPr>
          </a:p>
        </p:txBody>
      </p:sp>
      <p:sp>
        <p:nvSpPr>
          <p:cNvPr id="294" name="Google Shape;294;p33"/>
          <p:cNvSpPr/>
          <p:nvPr/>
        </p:nvSpPr>
        <p:spPr>
          <a:xfrm>
            <a:off x="2604675" y="3328700"/>
            <a:ext cx="1897500" cy="4512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3"/>
          <p:cNvSpPr/>
          <p:nvPr/>
        </p:nvSpPr>
        <p:spPr>
          <a:xfrm>
            <a:off x="3001550" y="3423175"/>
            <a:ext cx="1897500" cy="2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3"/>
          <p:cNvSpPr txBox="1"/>
          <p:nvPr/>
        </p:nvSpPr>
        <p:spPr>
          <a:xfrm>
            <a:off x="1617325" y="3328700"/>
            <a:ext cx="611100" cy="45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Lato"/>
                <a:ea typeface="Lato"/>
                <a:cs typeface="Lato"/>
                <a:sym typeface="Lato"/>
              </a:rPr>
              <a:t>train</a:t>
            </a:r>
            <a:endParaRPr>
              <a:latin typeface="Lato"/>
              <a:ea typeface="Lato"/>
              <a:cs typeface="Lato"/>
              <a:sym typeface="Lato"/>
            </a:endParaRPr>
          </a:p>
        </p:txBody>
      </p:sp>
      <p:sp>
        <p:nvSpPr>
          <p:cNvPr id="297" name="Google Shape;297;p33"/>
          <p:cNvSpPr txBox="1"/>
          <p:nvPr/>
        </p:nvSpPr>
        <p:spPr>
          <a:xfrm>
            <a:off x="2773900" y="3994125"/>
            <a:ext cx="667500" cy="451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latin typeface="Lato"/>
                <a:ea typeface="Lato"/>
                <a:cs typeface="Lato"/>
                <a:sym typeface="Lato"/>
              </a:rPr>
              <a:t>target</a:t>
            </a:r>
            <a:endParaRPr>
              <a:latin typeface="Lato"/>
              <a:ea typeface="Lato"/>
              <a:cs typeface="Lato"/>
              <a:sym typeface="Lato"/>
            </a:endParaRPr>
          </a:p>
        </p:txBody>
      </p:sp>
      <p:sp>
        <p:nvSpPr>
          <p:cNvPr id="298" name="Google Shape;298;p33"/>
          <p:cNvSpPr/>
          <p:nvPr/>
        </p:nvSpPr>
        <p:spPr>
          <a:xfrm>
            <a:off x="4572000" y="3286700"/>
            <a:ext cx="432600" cy="535200"/>
          </a:xfrm>
          <a:prstGeom prst="ellipse">
            <a:avLst/>
          </a:prstGeom>
          <a:noFill/>
          <a:ln cap="flat" cmpd="sng" w="3810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3"/>
          <p:cNvSpPr txBox="1"/>
          <p:nvPr/>
        </p:nvSpPr>
        <p:spPr>
          <a:xfrm>
            <a:off x="7067700" y="4546100"/>
            <a:ext cx="2076300" cy="59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ja" sz="600" u="sng">
                <a:solidFill>
                  <a:schemeClr val="accent5"/>
                </a:solidFill>
                <a:latin typeface="Lato"/>
                <a:ea typeface="Lato"/>
                <a:cs typeface="Lato"/>
                <a:sym typeface="Lato"/>
                <a:hlinkClick r:id="rId3"/>
              </a:rPr>
              <a:t>COMPARING CONVOLUTIONAL AND LSTM NEURAL NETWORKS FOR INTRADAY FOREX DIRECTION PREDICTON</a:t>
            </a:r>
            <a:r>
              <a:rPr lang="ja" sz="600">
                <a:latin typeface="Lato"/>
                <a:ea typeface="Lato"/>
                <a:cs typeface="Lato"/>
                <a:sym typeface="Lato"/>
              </a:rPr>
              <a:t> (2018)</a:t>
            </a:r>
            <a:endParaRPr sz="6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先行研究</a:t>
            </a:r>
            <a:endParaRPr>
              <a:solidFill>
                <a:srgbClr val="999999"/>
              </a:solidFill>
            </a:endParaRPr>
          </a:p>
          <a:p>
            <a:pPr indent="0" lvl="0" marL="0" rtl="0" algn="l">
              <a:spcBef>
                <a:spcPts val="0"/>
              </a:spcBef>
              <a:spcAft>
                <a:spcPts val="0"/>
              </a:spcAft>
              <a:buNone/>
            </a:pPr>
            <a:r>
              <a:t/>
            </a:r>
            <a:endParaRPr>
              <a:solidFill>
                <a:srgbClr val="999999"/>
              </a:solidFill>
            </a:endParaRPr>
          </a:p>
        </p:txBody>
      </p:sp>
      <p:sp>
        <p:nvSpPr>
          <p:cNvPr id="305" name="Google Shape;305;p34"/>
          <p:cNvSpPr txBox="1"/>
          <p:nvPr>
            <p:ph idx="1" type="body"/>
          </p:nvPr>
        </p:nvSpPr>
        <p:spPr>
          <a:xfrm>
            <a:off x="0" y="2078900"/>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ja" sz="1100">
                <a:solidFill>
                  <a:srgbClr val="000000"/>
                </a:solidFill>
              </a:rPr>
              <a:t>　</a:t>
            </a:r>
            <a:endParaRPr sz="1100">
              <a:solidFill>
                <a:srgbClr val="000000"/>
              </a:solidFill>
            </a:endParaRPr>
          </a:p>
        </p:txBody>
      </p:sp>
      <p:sp>
        <p:nvSpPr>
          <p:cNvPr id="306" name="Google Shape;306;p34"/>
          <p:cNvSpPr txBox="1"/>
          <p:nvPr/>
        </p:nvSpPr>
        <p:spPr>
          <a:xfrm>
            <a:off x="7591450" y="4546100"/>
            <a:ext cx="1552500" cy="59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ja" sz="600" u="sng">
                <a:solidFill>
                  <a:schemeClr val="accent5"/>
                </a:solidFill>
                <a:latin typeface="Lato"/>
                <a:ea typeface="Lato"/>
                <a:cs typeface="Lato"/>
                <a:sym typeface="Lato"/>
                <a:hlinkClick r:id="rId3"/>
              </a:rPr>
              <a:t>COMPARING CONVOLUTIONAL AND LSTM NEURAL NETWORKS FOR INTRADAY FOREX DIRECTION PREDICTON</a:t>
            </a:r>
            <a:r>
              <a:rPr lang="ja" sz="600">
                <a:latin typeface="Lato"/>
                <a:ea typeface="Lato"/>
                <a:cs typeface="Lato"/>
                <a:sym typeface="Lato"/>
              </a:rPr>
              <a:t> (2018)</a:t>
            </a:r>
            <a:endParaRPr sz="600">
              <a:latin typeface="Lato"/>
              <a:ea typeface="Lato"/>
              <a:cs typeface="Lato"/>
              <a:sym typeface="Lato"/>
            </a:endParaRPr>
          </a:p>
        </p:txBody>
      </p:sp>
      <p:pic>
        <p:nvPicPr>
          <p:cNvPr id="307" name="Google Shape;307;p34"/>
          <p:cNvPicPr preferRelativeResize="0"/>
          <p:nvPr/>
        </p:nvPicPr>
        <p:blipFill rotWithShape="1">
          <a:blip r:embed="rId4">
            <a:alphaModFix/>
          </a:blip>
          <a:srcRect b="19389" l="9600" r="10597" t="9744"/>
          <a:stretch/>
        </p:blipFill>
        <p:spPr>
          <a:xfrm>
            <a:off x="270700" y="2628800"/>
            <a:ext cx="3999275" cy="1870850"/>
          </a:xfrm>
          <a:prstGeom prst="rect">
            <a:avLst/>
          </a:prstGeom>
          <a:noFill/>
          <a:ln>
            <a:noFill/>
          </a:ln>
        </p:spPr>
      </p:pic>
      <p:sp>
        <p:nvSpPr>
          <p:cNvPr id="308" name="Google Shape;308;p34"/>
          <p:cNvSpPr txBox="1"/>
          <p:nvPr/>
        </p:nvSpPr>
        <p:spPr>
          <a:xfrm>
            <a:off x="4572000" y="2391350"/>
            <a:ext cx="2985600" cy="256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ja">
                <a:latin typeface="Lato"/>
                <a:ea typeface="Lato"/>
                <a:cs typeface="Lato"/>
                <a:sym typeface="Lato"/>
              </a:rPr>
              <a:t>parameter</a:t>
            </a:r>
            <a:endParaRPr b="1">
              <a:latin typeface="Lato"/>
              <a:ea typeface="Lato"/>
              <a:cs typeface="Lato"/>
              <a:sym typeface="Lato"/>
            </a:endParaRPr>
          </a:p>
          <a:p>
            <a:pPr indent="0" lvl="0" marL="0" rtl="0" algn="ctr">
              <a:lnSpc>
                <a:spcPct val="115000"/>
              </a:lnSpc>
              <a:spcBef>
                <a:spcPts val="0"/>
              </a:spcBef>
              <a:spcAft>
                <a:spcPts val="0"/>
              </a:spcAft>
              <a:buNone/>
            </a:pPr>
            <a:r>
              <a:t/>
            </a:r>
            <a:endParaRPr b="1">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・Activation Function</a:t>
            </a:r>
            <a:endParaRPr>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(relu, softmax)</a:t>
            </a:r>
            <a:endParaRPr>
              <a:latin typeface="Lato"/>
              <a:ea typeface="Lato"/>
              <a:cs typeface="Lato"/>
              <a:sym typeface="Lato"/>
            </a:endParaRPr>
          </a:p>
          <a:p>
            <a:pPr indent="0" lvl="0" marL="0" rtl="0" algn="ctr">
              <a:lnSpc>
                <a:spcPct val="115000"/>
              </a:lnSpc>
              <a:spcBef>
                <a:spcPts val="0"/>
              </a:spcBef>
              <a:spcAft>
                <a:spcPts val="0"/>
              </a:spcAft>
              <a:buNone/>
            </a:pPr>
            <a:r>
              <a:t/>
            </a:r>
            <a:endParaRPr>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・Optimizer</a:t>
            </a:r>
            <a:endParaRPr>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(Adam)</a:t>
            </a:r>
            <a:endParaRPr>
              <a:latin typeface="Lato"/>
              <a:ea typeface="Lato"/>
              <a:cs typeface="Lato"/>
              <a:sym typeface="Lato"/>
            </a:endParaRPr>
          </a:p>
          <a:p>
            <a:pPr indent="0" lvl="0" marL="0" rtl="0" algn="ctr">
              <a:lnSpc>
                <a:spcPct val="115000"/>
              </a:lnSpc>
              <a:spcBef>
                <a:spcPts val="0"/>
              </a:spcBef>
              <a:spcAft>
                <a:spcPts val="0"/>
              </a:spcAft>
              <a:buNone/>
            </a:pPr>
            <a:r>
              <a:t/>
            </a:r>
            <a:endParaRPr>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・Loss function</a:t>
            </a:r>
            <a:endParaRPr>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(Categorical CrossEntropy)</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5"/>
          <p:cNvSpPr txBox="1"/>
          <p:nvPr>
            <p:ph idx="1" type="body"/>
          </p:nvPr>
        </p:nvSpPr>
        <p:spPr>
          <a:xfrm>
            <a:off x="0" y="2355475"/>
            <a:ext cx="9144000" cy="2787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1200"/>
              </a:spcBef>
              <a:spcAft>
                <a:spcPts val="0"/>
              </a:spcAft>
              <a:buNone/>
            </a:pPr>
            <a:r>
              <a:rPr lang="ja" sz="1800">
                <a:solidFill>
                  <a:srgbClr val="000000"/>
                </a:solidFill>
                <a:latin typeface="Malgun Gothic"/>
                <a:ea typeface="Malgun Gothic"/>
                <a:cs typeface="Malgun Gothic"/>
                <a:sym typeface="Malgun Gothic"/>
              </a:rPr>
              <a:t>ファンダメンタルズ分析</a:t>
            </a:r>
            <a:endParaRPr sz="1800">
              <a:solidFill>
                <a:srgbClr val="000000"/>
              </a:solidFill>
              <a:latin typeface="Malgun Gothic"/>
              <a:ea typeface="Malgun Gothic"/>
              <a:cs typeface="Malgun Gothic"/>
              <a:sym typeface="Malgun Gothic"/>
            </a:endParaRPr>
          </a:p>
          <a:p>
            <a:pPr indent="0" lvl="0" marL="0" rtl="0" algn="ctr">
              <a:spcBef>
                <a:spcPts val="1200"/>
              </a:spcBef>
              <a:spcAft>
                <a:spcPts val="0"/>
              </a:spcAft>
              <a:buNone/>
            </a:pPr>
            <a:r>
              <a:t/>
            </a:r>
            <a:endParaRPr sz="1800">
              <a:solidFill>
                <a:srgbClr val="000000"/>
              </a:solidFill>
              <a:latin typeface="Malgun Gothic"/>
              <a:ea typeface="Malgun Gothic"/>
              <a:cs typeface="Malgun Gothic"/>
              <a:sym typeface="Malgun Gothic"/>
            </a:endParaRPr>
          </a:p>
          <a:p>
            <a:pPr indent="0" lvl="0" marL="0" rtl="0" algn="ctr">
              <a:spcBef>
                <a:spcPts val="1200"/>
              </a:spcBef>
              <a:spcAft>
                <a:spcPts val="0"/>
              </a:spcAft>
              <a:buNone/>
            </a:pPr>
            <a:r>
              <a:rPr lang="ja" sz="1200">
                <a:solidFill>
                  <a:srgbClr val="000000"/>
                </a:solidFill>
                <a:latin typeface="Batang"/>
                <a:ea typeface="Batang"/>
                <a:cs typeface="Batang"/>
                <a:sym typeface="Batang"/>
              </a:rPr>
              <a:t>ファンダメンタルズ分析とは</a:t>
            </a:r>
            <a:r>
              <a:rPr b="1" lang="ja" sz="1200" u="sng">
                <a:solidFill>
                  <a:srgbClr val="FF0000"/>
                </a:solidFill>
                <a:latin typeface="MS Mincho"/>
                <a:ea typeface="MS Mincho"/>
                <a:cs typeface="MS Mincho"/>
                <a:sym typeface="MS Mincho"/>
              </a:rPr>
              <a:t>為替に関する基礎的な情報をもとに相場を分析する</a:t>
            </a:r>
            <a:r>
              <a:rPr lang="ja" sz="1200">
                <a:solidFill>
                  <a:srgbClr val="000000"/>
                </a:solidFill>
                <a:latin typeface="MS Mincho"/>
                <a:ea typeface="MS Mincho"/>
                <a:cs typeface="MS Mincho"/>
                <a:sym typeface="MS Mincho"/>
              </a:rPr>
              <a:t>ことである。経済指標や金利、その他通貨や国に関する様々な要因が分析材料となっている。要因には経済指標の他にも重要人物の発言も影響される。例えばFRB（Federal　Reserve　Board）議長、ECB（European Central Bank）総裁、日本銀行総裁の発言が注目される。中でもSNSを通して</a:t>
            </a:r>
            <a:r>
              <a:rPr lang="ja" sz="1200">
                <a:solidFill>
                  <a:srgbClr val="000000"/>
                </a:solidFill>
                <a:highlight>
                  <a:srgbClr val="FFFF00"/>
                </a:highlight>
                <a:latin typeface="MS Mincho"/>
                <a:ea typeface="MS Mincho"/>
                <a:cs typeface="MS Mincho"/>
                <a:sym typeface="MS Mincho"/>
              </a:rPr>
              <a:t>ドナルド・トランプのTweet</a:t>
            </a:r>
            <a:r>
              <a:rPr lang="ja" sz="1200">
                <a:solidFill>
                  <a:srgbClr val="000000"/>
                </a:solidFill>
                <a:latin typeface="MS Mincho"/>
                <a:ea typeface="MS Mincho"/>
                <a:cs typeface="MS Mincho"/>
                <a:sym typeface="MS Mincho"/>
              </a:rPr>
              <a:t>がFX市場に影響を与えている。</a:t>
            </a:r>
            <a:endParaRPr sz="1200">
              <a:solidFill>
                <a:srgbClr val="000000"/>
              </a:solidFill>
              <a:latin typeface="MS Mincho"/>
              <a:ea typeface="MS Mincho"/>
              <a:cs typeface="MS Mincho"/>
              <a:sym typeface="MS Mincho"/>
            </a:endParaRPr>
          </a:p>
          <a:p>
            <a:pPr indent="0" lvl="0" marL="0" rtl="0" algn="l">
              <a:spcBef>
                <a:spcPts val="1200"/>
              </a:spcBef>
              <a:spcAft>
                <a:spcPts val="1600"/>
              </a:spcAft>
              <a:buNone/>
            </a:pPr>
            <a:r>
              <a:t/>
            </a:r>
            <a:endParaRPr/>
          </a:p>
        </p:txBody>
      </p:sp>
      <p:sp>
        <p:nvSpPr>
          <p:cNvPr id="314" name="Google Shape;314;p35"/>
          <p:cNvSpPr txBox="1"/>
          <p:nvPr>
            <p:ph type="title"/>
          </p:nvPr>
        </p:nvSpPr>
        <p:spPr>
          <a:xfrm>
            <a:off x="727650" y="1318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先行研究</a:t>
            </a:r>
            <a:endParaRPr>
              <a:solidFill>
                <a:srgbClr val="999999"/>
              </a:solidFill>
            </a:endParaRPr>
          </a:p>
        </p:txBody>
      </p:sp>
      <p:sp>
        <p:nvSpPr>
          <p:cNvPr id="315" name="Google Shape;315;p35"/>
          <p:cNvSpPr txBox="1"/>
          <p:nvPr>
            <p:ph type="title"/>
          </p:nvPr>
        </p:nvSpPr>
        <p:spPr>
          <a:xfrm>
            <a:off x="580225" y="16939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2400"/>
              <a:t>FX</a:t>
            </a:r>
            <a:endParaRPr sz="2400"/>
          </a:p>
        </p:txBody>
      </p:sp>
      <p:sp>
        <p:nvSpPr>
          <p:cNvPr id="316" name="Google Shape;316;p35"/>
          <p:cNvSpPr txBox="1"/>
          <p:nvPr/>
        </p:nvSpPr>
        <p:spPr>
          <a:xfrm>
            <a:off x="7591450" y="4546100"/>
            <a:ext cx="1552500" cy="59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ja" sz="700" u="sng">
                <a:solidFill>
                  <a:schemeClr val="accent5"/>
                </a:solidFill>
                <a:latin typeface="Lato"/>
                <a:ea typeface="Lato"/>
                <a:cs typeface="Lato"/>
                <a:sym typeface="Lato"/>
                <a:hlinkClick r:id="rId3"/>
              </a:rPr>
              <a:t>FX外国為替証拠金取引デモトレードの実行と分析</a:t>
            </a:r>
            <a:r>
              <a:rPr lang="ja" sz="700">
                <a:latin typeface="MS Mincho"/>
                <a:ea typeface="MS Mincho"/>
                <a:cs typeface="MS Mincho"/>
                <a:sym typeface="MS Mincho"/>
              </a:rPr>
              <a:t>(2012)</a:t>
            </a:r>
            <a:endParaRPr sz="7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727650" y="1318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先行研究</a:t>
            </a:r>
            <a:endParaRPr>
              <a:solidFill>
                <a:srgbClr val="999999"/>
              </a:solidFill>
            </a:endParaRPr>
          </a:p>
        </p:txBody>
      </p:sp>
      <p:sp>
        <p:nvSpPr>
          <p:cNvPr id="322" name="Google Shape;322;p36"/>
          <p:cNvSpPr txBox="1"/>
          <p:nvPr>
            <p:ph type="title"/>
          </p:nvPr>
        </p:nvSpPr>
        <p:spPr>
          <a:xfrm>
            <a:off x="727650" y="24128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sz="2400"/>
              <a:t>トランプとFXの関係性</a:t>
            </a:r>
            <a:endParaRPr sz="2400"/>
          </a:p>
        </p:txBody>
      </p:sp>
      <p:sp>
        <p:nvSpPr>
          <p:cNvPr id="323" name="Google Shape;323;p36"/>
          <p:cNvSpPr txBox="1"/>
          <p:nvPr>
            <p:ph idx="1" type="body"/>
          </p:nvPr>
        </p:nvSpPr>
        <p:spPr>
          <a:xfrm>
            <a:off x="0" y="2341825"/>
            <a:ext cx="9144000" cy="2801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400"/>
          </a:p>
          <a:p>
            <a:pPr indent="0" lvl="0" marL="0" rtl="0" algn="ctr">
              <a:spcBef>
                <a:spcPts val="1600"/>
              </a:spcBef>
              <a:spcAft>
                <a:spcPts val="0"/>
              </a:spcAft>
              <a:buNone/>
            </a:pPr>
            <a:r>
              <a:t/>
            </a:r>
            <a:endParaRPr sz="1400"/>
          </a:p>
          <a:p>
            <a:pPr indent="0" lvl="0" marL="0" rtl="0" algn="ctr">
              <a:spcBef>
                <a:spcPts val="1600"/>
              </a:spcBef>
              <a:spcAft>
                <a:spcPts val="0"/>
              </a:spcAft>
              <a:buNone/>
            </a:pPr>
            <a:r>
              <a:rPr lang="ja" sz="1400"/>
              <a:t>2018年7月23日作成。ロイターの調査</a:t>
            </a:r>
            <a:endParaRPr sz="1400"/>
          </a:p>
          <a:p>
            <a:pPr indent="0" lvl="0" marL="0" rtl="0" algn="ctr">
              <a:spcBef>
                <a:spcPts val="1600"/>
              </a:spcBef>
              <a:spcAft>
                <a:spcPts val="1600"/>
              </a:spcAft>
              <a:buNone/>
            </a:pPr>
            <a:r>
              <a:rPr lang="ja" sz="1400"/>
              <a:t>↓</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id="328" name="Google Shape;328;p37"/>
          <p:cNvPicPr preferRelativeResize="0"/>
          <p:nvPr/>
        </p:nvPicPr>
        <p:blipFill>
          <a:blip r:embed="rId3">
            <a:alphaModFix/>
          </a:blip>
          <a:stretch>
            <a:fillRect/>
          </a:stretch>
        </p:blipFill>
        <p:spPr>
          <a:xfrm>
            <a:off x="0" y="501200"/>
            <a:ext cx="9143999" cy="4642299"/>
          </a:xfrm>
          <a:prstGeom prst="rect">
            <a:avLst/>
          </a:prstGeom>
          <a:noFill/>
          <a:ln>
            <a:noFill/>
          </a:ln>
        </p:spPr>
      </p:pic>
      <p:sp>
        <p:nvSpPr>
          <p:cNvPr id="329" name="Google Shape;329;p37"/>
          <p:cNvSpPr/>
          <p:nvPr/>
        </p:nvSpPr>
        <p:spPr>
          <a:xfrm>
            <a:off x="724050" y="883900"/>
            <a:ext cx="837000" cy="1599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solidFill>
                  <a:srgbClr val="FFFFFF"/>
                </a:solidFill>
              </a:rPr>
              <a:t>ドル指標</a:t>
            </a:r>
            <a:endParaRPr sz="900">
              <a:solidFill>
                <a:srgbClr val="FFFFFF"/>
              </a:solidFill>
            </a:endParaRPr>
          </a:p>
        </p:txBody>
      </p:sp>
      <p:sp>
        <p:nvSpPr>
          <p:cNvPr id="330" name="Google Shape;330;p37"/>
          <p:cNvSpPr/>
          <p:nvPr/>
        </p:nvSpPr>
        <p:spPr>
          <a:xfrm>
            <a:off x="169250" y="545375"/>
            <a:ext cx="5463300" cy="2916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800">
                <a:solidFill>
                  <a:srgbClr val="FFFFFF"/>
                </a:solidFill>
              </a:rPr>
              <a:t>トランプ大統領のドル発言の推移</a:t>
            </a:r>
            <a:endParaRPr b="1" sz="1800">
              <a:solidFill>
                <a:srgbClr val="FFFFFF"/>
              </a:solidFill>
            </a:endParaRPr>
          </a:p>
        </p:txBody>
      </p:sp>
      <p:sp>
        <p:nvSpPr>
          <p:cNvPr id="331" name="Google Shape;331;p37"/>
          <p:cNvSpPr/>
          <p:nvPr/>
        </p:nvSpPr>
        <p:spPr>
          <a:xfrm>
            <a:off x="1805400" y="2407200"/>
            <a:ext cx="1429200" cy="498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900">
                <a:solidFill>
                  <a:srgbClr val="FFFFFF"/>
                </a:solidFill>
              </a:rPr>
              <a:t>2016年11月8日</a:t>
            </a:r>
            <a:endParaRPr b="1" sz="900">
              <a:solidFill>
                <a:srgbClr val="FFFFFF"/>
              </a:solidFill>
            </a:endParaRPr>
          </a:p>
          <a:p>
            <a:pPr indent="0" lvl="0" marL="0" rtl="0" algn="l">
              <a:spcBef>
                <a:spcPts val="0"/>
              </a:spcBef>
              <a:spcAft>
                <a:spcPts val="0"/>
              </a:spcAft>
              <a:buNone/>
            </a:pPr>
            <a:r>
              <a:rPr lang="ja" sz="900">
                <a:solidFill>
                  <a:srgbClr val="FF9900"/>
                </a:solidFill>
              </a:rPr>
              <a:t>97.861</a:t>
            </a:r>
            <a:endParaRPr sz="900">
              <a:solidFill>
                <a:srgbClr val="FF9900"/>
              </a:solidFill>
            </a:endParaRPr>
          </a:p>
          <a:p>
            <a:pPr indent="0" lvl="0" marL="0" rtl="0" algn="l">
              <a:spcBef>
                <a:spcPts val="0"/>
              </a:spcBef>
              <a:spcAft>
                <a:spcPts val="0"/>
              </a:spcAft>
              <a:buNone/>
            </a:pPr>
            <a:r>
              <a:rPr lang="ja" sz="900">
                <a:solidFill>
                  <a:srgbClr val="FFFFFF"/>
                </a:solidFill>
              </a:rPr>
              <a:t>トランプ氏が大統領選挙に勝利</a:t>
            </a:r>
            <a:endParaRPr sz="900">
              <a:solidFill>
                <a:srgbClr val="FFFFFF"/>
              </a:solidFill>
            </a:endParaRPr>
          </a:p>
        </p:txBody>
      </p:sp>
      <p:sp>
        <p:nvSpPr>
          <p:cNvPr id="332" name="Google Shape;332;p37"/>
          <p:cNvSpPr/>
          <p:nvPr/>
        </p:nvSpPr>
        <p:spPr>
          <a:xfrm>
            <a:off x="2352725" y="923450"/>
            <a:ext cx="4934700" cy="498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900">
                <a:solidFill>
                  <a:srgbClr val="FFFFFF"/>
                </a:solidFill>
              </a:rPr>
              <a:t>2017年1</a:t>
            </a:r>
            <a:r>
              <a:rPr b="1" lang="ja" sz="900">
                <a:solidFill>
                  <a:srgbClr val="FFFFFF"/>
                </a:solidFill>
              </a:rPr>
              <a:t>月13</a:t>
            </a:r>
            <a:r>
              <a:rPr b="1" lang="ja" sz="900">
                <a:solidFill>
                  <a:srgbClr val="FFFFFF"/>
                </a:solidFill>
              </a:rPr>
              <a:t>日</a:t>
            </a:r>
            <a:endParaRPr b="1" sz="900">
              <a:solidFill>
                <a:srgbClr val="FFFFFF"/>
              </a:solidFill>
            </a:endParaRPr>
          </a:p>
          <a:p>
            <a:pPr indent="0" lvl="0" marL="0" rtl="0" algn="l">
              <a:spcBef>
                <a:spcPts val="0"/>
              </a:spcBef>
              <a:spcAft>
                <a:spcPts val="0"/>
              </a:spcAft>
              <a:buNone/>
            </a:pPr>
            <a:r>
              <a:rPr lang="ja" sz="900">
                <a:solidFill>
                  <a:srgbClr val="FF9900"/>
                </a:solidFill>
              </a:rPr>
              <a:t>101.18</a:t>
            </a:r>
            <a:endParaRPr sz="900">
              <a:solidFill>
                <a:srgbClr val="FF9900"/>
              </a:solidFill>
            </a:endParaRPr>
          </a:p>
          <a:p>
            <a:pPr indent="0" lvl="0" marL="0" rtl="0" algn="l">
              <a:spcBef>
                <a:spcPts val="0"/>
              </a:spcBef>
              <a:spcAft>
                <a:spcPts val="0"/>
              </a:spcAft>
              <a:buNone/>
            </a:pPr>
            <a:r>
              <a:rPr lang="ja" sz="900">
                <a:solidFill>
                  <a:srgbClr val="FFFFFF"/>
                </a:solidFill>
              </a:rPr>
              <a:t>「米企業は（中国）と競争できない。ドルが強すぎて、我々は死にそうな目にあっているからだ」（WSJ) </a:t>
            </a:r>
            <a:endParaRPr sz="900">
              <a:solidFill>
                <a:srgbClr val="FFFFFF"/>
              </a:solidFill>
            </a:endParaRPr>
          </a:p>
        </p:txBody>
      </p:sp>
      <p:sp>
        <p:nvSpPr>
          <p:cNvPr id="333" name="Google Shape;333;p37"/>
          <p:cNvSpPr/>
          <p:nvPr/>
        </p:nvSpPr>
        <p:spPr>
          <a:xfrm>
            <a:off x="3577075" y="1461400"/>
            <a:ext cx="4227600" cy="498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900">
                <a:solidFill>
                  <a:srgbClr val="FFFFFF"/>
                </a:solidFill>
              </a:rPr>
              <a:t>2017年4月</a:t>
            </a:r>
            <a:r>
              <a:rPr b="1" lang="ja" sz="900">
                <a:solidFill>
                  <a:srgbClr val="FFFFFF"/>
                </a:solidFill>
              </a:rPr>
              <a:t>12</a:t>
            </a:r>
            <a:r>
              <a:rPr b="1" lang="ja" sz="900">
                <a:solidFill>
                  <a:srgbClr val="FFFFFF"/>
                </a:solidFill>
              </a:rPr>
              <a:t>日</a:t>
            </a:r>
            <a:endParaRPr b="1" sz="900">
              <a:solidFill>
                <a:srgbClr val="FFFFFF"/>
              </a:solidFill>
            </a:endParaRPr>
          </a:p>
          <a:p>
            <a:pPr indent="0" lvl="0" marL="0" rtl="0" algn="l">
              <a:spcBef>
                <a:spcPts val="0"/>
              </a:spcBef>
              <a:spcAft>
                <a:spcPts val="0"/>
              </a:spcAft>
              <a:buNone/>
            </a:pPr>
            <a:r>
              <a:rPr lang="ja" sz="900">
                <a:solidFill>
                  <a:srgbClr val="FF9900"/>
                </a:solidFill>
              </a:rPr>
              <a:t>100.78</a:t>
            </a:r>
            <a:endParaRPr sz="900">
              <a:solidFill>
                <a:srgbClr val="FF9900"/>
              </a:solidFill>
            </a:endParaRPr>
          </a:p>
          <a:p>
            <a:pPr indent="0" lvl="0" marL="0" rtl="0" algn="l">
              <a:spcBef>
                <a:spcPts val="0"/>
              </a:spcBef>
              <a:spcAft>
                <a:spcPts val="0"/>
              </a:spcAft>
              <a:buNone/>
            </a:pPr>
            <a:r>
              <a:rPr lang="ja" sz="900">
                <a:solidFill>
                  <a:srgbClr val="FFFFFF"/>
                </a:solidFill>
              </a:rPr>
              <a:t>「ドルは強くなりすぎている。これは人々が私を信頼しているためで、私のせいでもある。だが、結果的には打撃となる」（WSJ)</a:t>
            </a:r>
            <a:endParaRPr sz="900">
              <a:solidFill>
                <a:srgbClr val="FFFFFF"/>
              </a:solidFill>
            </a:endParaRPr>
          </a:p>
        </p:txBody>
      </p:sp>
      <p:sp>
        <p:nvSpPr>
          <p:cNvPr id="334" name="Google Shape;334;p37"/>
          <p:cNvSpPr/>
          <p:nvPr/>
        </p:nvSpPr>
        <p:spPr>
          <a:xfrm>
            <a:off x="4406500" y="2130950"/>
            <a:ext cx="2128800" cy="774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900">
                <a:solidFill>
                  <a:srgbClr val="FFFFFF"/>
                </a:solidFill>
              </a:rPr>
              <a:t>2017年7月</a:t>
            </a:r>
            <a:r>
              <a:rPr b="1" lang="ja" sz="900">
                <a:solidFill>
                  <a:srgbClr val="FFFFFF"/>
                </a:solidFill>
              </a:rPr>
              <a:t>25</a:t>
            </a:r>
            <a:r>
              <a:rPr b="1" lang="ja" sz="900">
                <a:solidFill>
                  <a:srgbClr val="FFFFFF"/>
                </a:solidFill>
              </a:rPr>
              <a:t>日</a:t>
            </a:r>
            <a:endParaRPr b="1" sz="900">
              <a:solidFill>
                <a:srgbClr val="FFFFFF"/>
              </a:solidFill>
            </a:endParaRPr>
          </a:p>
          <a:p>
            <a:pPr indent="0" lvl="0" marL="0" rtl="0" algn="l">
              <a:spcBef>
                <a:spcPts val="0"/>
              </a:spcBef>
              <a:spcAft>
                <a:spcPts val="0"/>
              </a:spcAft>
              <a:buNone/>
            </a:pPr>
            <a:r>
              <a:rPr lang="ja" sz="900">
                <a:solidFill>
                  <a:srgbClr val="FF9900"/>
                </a:solidFill>
              </a:rPr>
              <a:t>94.054</a:t>
            </a:r>
            <a:endParaRPr sz="900">
              <a:solidFill>
                <a:srgbClr val="FF9900"/>
              </a:solidFill>
            </a:endParaRPr>
          </a:p>
          <a:p>
            <a:pPr indent="0" lvl="0" marL="0" rtl="0" algn="l">
              <a:spcBef>
                <a:spcPts val="0"/>
              </a:spcBef>
              <a:spcAft>
                <a:spcPts val="0"/>
              </a:spcAft>
              <a:buNone/>
            </a:pPr>
            <a:r>
              <a:rPr lang="ja" sz="900">
                <a:solidFill>
                  <a:srgbClr val="FFFFFF"/>
                </a:solidFill>
              </a:rPr>
              <a:t>「ドルは強すぎないのが望ましい。これまでドル高を見てきた。率直に言って、それは良さそうだという事実以外に、強いドルには多くの悪影響がある」（WSJ)</a:t>
            </a:r>
            <a:endParaRPr sz="900">
              <a:solidFill>
                <a:srgbClr val="FFFFFF"/>
              </a:solidFill>
            </a:endParaRPr>
          </a:p>
        </p:txBody>
      </p:sp>
      <p:sp>
        <p:nvSpPr>
          <p:cNvPr id="335" name="Google Shape;335;p37"/>
          <p:cNvSpPr/>
          <p:nvPr/>
        </p:nvSpPr>
        <p:spPr>
          <a:xfrm>
            <a:off x="6759250" y="2269100"/>
            <a:ext cx="1694100" cy="636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900">
                <a:solidFill>
                  <a:srgbClr val="FFFFFF"/>
                </a:solidFill>
              </a:rPr>
              <a:t>2</a:t>
            </a:r>
            <a:r>
              <a:rPr b="1" lang="ja" sz="900">
                <a:solidFill>
                  <a:srgbClr val="FFFFFF"/>
                </a:solidFill>
              </a:rPr>
              <a:t>0</a:t>
            </a:r>
            <a:r>
              <a:rPr b="1" lang="ja" sz="900">
                <a:solidFill>
                  <a:srgbClr val="FFFFFF"/>
                </a:solidFill>
              </a:rPr>
              <a:t>18年7月</a:t>
            </a:r>
            <a:r>
              <a:rPr b="1" lang="ja" sz="900">
                <a:solidFill>
                  <a:srgbClr val="FFFFFF"/>
                </a:solidFill>
              </a:rPr>
              <a:t>19</a:t>
            </a:r>
            <a:r>
              <a:rPr b="1" lang="ja" sz="900">
                <a:solidFill>
                  <a:srgbClr val="FFFFFF"/>
                </a:solidFill>
              </a:rPr>
              <a:t>日</a:t>
            </a:r>
            <a:endParaRPr b="1" sz="900">
              <a:solidFill>
                <a:srgbClr val="FFFFFF"/>
              </a:solidFill>
            </a:endParaRPr>
          </a:p>
          <a:p>
            <a:pPr indent="0" lvl="0" marL="0" rtl="0" algn="l">
              <a:spcBef>
                <a:spcPts val="0"/>
              </a:spcBef>
              <a:spcAft>
                <a:spcPts val="0"/>
              </a:spcAft>
              <a:buNone/>
            </a:pPr>
            <a:r>
              <a:rPr lang="ja" sz="900">
                <a:solidFill>
                  <a:srgbClr val="FF9900"/>
                </a:solidFill>
              </a:rPr>
              <a:t>95.11</a:t>
            </a:r>
            <a:endParaRPr sz="900">
              <a:solidFill>
                <a:srgbClr val="FF9900"/>
              </a:solidFill>
            </a:endParaRPr>
          </a:p>
          <a:p>
            <a:pPr indent="0" lvl="0" marL="0" rtl="0" algn="l">
              <a:spcBef>
                <a:spcPts val="0"/>
              </a:spcBef>
              <a:spcAft>
                <a:spcPts val="0"/>
              </a:spcAft>
              <a:buNone/>
            </a:pPr>
            <a:r>
              <a:rPr lang="ja" sz="900">
                <a:solidFill>
                  <a:srgbClr val="FFFFFF"/>
                </a:solidFill>
              </a:rPr>
              <a:t>米 FRBの利上げは「満足に感じていない」、強いドルは「米国を不利な立場に置く」と指摘。（CNBC)</a:t>
            </a:r>
            <a:endParaRPr sz="900">
              <a:solidFill>
                <a:srgbClr val="FFFFFF"/>
              </a:solidFill>
            </a:endParaRPr>
          </a:p>
        </p:txBody>
      </p:sp>
      <p:sp>
        <p:nvSpPr>
          <p:cNvPr id="336" name="Google Shape;336;p37"/>
          <p:cNvSpPr/>
          <p:nvPr/>
        </p:nvSpPr>
        <p:spPr>
          <a:xfrm>
            <a:off x="4572000" y="4043700"/>
            <a:ext cx="1605900" cy="6366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900">
                <a:solidFill>
                  <a:srgbClr val="FFFFFF"/>
                </a:solidFill>
              </a:rPr>
              <a:t>2018年1月</a:t>
            </a:r>
            <a:r>
              <a:rPr b="1" lang="ja" sz="900">
                <a:solidFill>
                  <a:srgbClr val="FFFFFF"/>
                </a:solidFill>
              </a:rPr>
              <a:t>25</a:t>
            </a:r>
            <a:r>
              <a:rPr b="1" lang="ja" sz="900">
                <a:solidFill>
                  <a:srgbClr val="FFFFFF"/>
                </a:solidFill>
              </a:rPr>
              <a:t>日</a:t>
            </a:r>
            <a:endParaRPr b="1" sz="900">
              <a:solidFill>
                <a:srgbClr val="FFFFFF"/>
              </a:solidFill>
            </a:endParaRPr>
          </a:p>
          <a:p>
            <a:pPr indent="0" lvl="0" marL="0" rtl="0" algn="l">
              <a:spcBef>
                <a:spcPts val="0"/>
              </a:spcBef>
              <a:spcAft>
                <a:spcPts val="0"/>
              </a:spcAft>
              <a:buNone/>
            </a:pPr>
            <a:r>
              <a:rPr lang="ja" sz="900">
                <a:solidFill>
                  <a:srgbClr val="FF9900"/>
                </a:solidFill>
              </a:rPr>
              <a:t>89.391</a:t>
            </a:r>
            <a:endParaRPr sz="900">
              <a:solidFill>
                <a:srgbClr val="FF9900"/>
              </a:solidFill>
            </a:endParaRPr>
          </a:p>
          <a:p>
            <a:pPr indent="0" lvl="0" marL="0" rtl="0" algn="l">
              <a:spcBef>
                <a:spcPts val="0"/>
              </a:spcBef>
              <a:spcAft>
                <a:spcPts val="0"/>
              </a:spcAft>
              <a:buNone/>
            </a:pPr>
            <a:r>
              <a:rPr lang="ja" sz="900">
                <a:solidFill>
                  <a:srgbClr val="FFFFFF"/>
                </a:solidFill>
              </a:rPr>
              <a:t>「ドルがさらに強くなり、最終的には強いドルが望ましい」（CNBC)</a:t>
            </a:r>
            <a:endParaRPr sz="9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8"/>
          <p:cNvSpPr txBox="1"/>
          <p:nvPr>
            <p:ph type="title"/>
          </p:nvPr>
        </p:nvSpPr>
        <p:spPr>
          <a:xfrm>
            <a:off x="727650" y="1318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先行研究</a:t>
            </a:r>
            <a:endParaRPr>
              <a:solidFill>
                <a:srgbClr val="999999"/>
              </a:solidFill>
            </a:endParaRPr>
          </a:p>
        </p:txBody>
      </p:sp>
      <p:sp>
        <p:nvSpPr>
          <p:cNvPr id="342" name="Google Shape;342;p38"/>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ja" sz="1800">
                <a:solidFill>
                  <a:srgbClr val="000000"/>
                </a:solidFill>
              </a:rPr>
              <a:t>Twitter取得方法</a:t>
            </a:r>
            <a:endParaRPr b="1" sz="1800">
              <a:solidFill>
                <a:srgbClr val="000000"/>
              </a:solidFill>
            </a:endParaRPr>
          </a:p>
        </p:txBody>
      </p:sp>
      <p:sp>
        <p:nvSpPr>
          <p:cNvPr id="343" name="Google Shape;343;p38"/>
          <p:cNvSpPr txBox="1"/>
          <p:nvPr/>
        </p:nvSpPr>
        <p:spPr>
          <a:xfrm>
            <a:off x="7761225" y="4822025"/>
            <a:ext cx="1383000" cy="321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ja" sz="600" u="sng">
                <a:solidFill>
                  <a:schemeClr val="hlink"/>
                </a:solidFill>
                <a:hlinkClick r:id="rId3"/>
              </a:rPr>
              <a:t>TwitterAPI取得方法</a:t>
            </a:r>
            <a:r>
              <a:rPr lang="ja" sz="600"/>
              <a:t>(</a:t>
            </a:r>
            <a:r>
              <a:rPr lang="ja" sz="600">
                <a:latin typeface="Lato"/>
                <a:ea typeface="Lato"/>
                <a:cs typeface="Lato"/>
                <a:sym typeface="Lato"/>
              </a:rPr>
              <a:t>2019)</a:t>
            </a:r>
            <a:endParaRPr sz="600">
              <a:latin typeface="Lato"/>
              <a:ea typeface="Lato"/>
              <a:cs typeface="Lato"/>
              <a:sym typeface="Lato"/>
            </a:endParaRPr>
          </a:p>
        </p:txBody>
      </p:sp>
      <p:pic>
        <p:nvPicPr>
          <p:cNvPr id="344" name="Google Shape;344;p38"/>
          <p:cNvPicPr preferRelativeResize="0"/>
          <p:nvPr/>
        </p:nvPicPr>
        <p:blipFill>
          <a:blip r:embed="rId4">
            <a:alphaModFix/>
          </a:blip>
          <a:stretch>
            <a:fillRect/>
          </a:stretch>
        </p:blipFill>
        <p:spPr>
          <a:xfrm>
            <a:off x="353750" y="3056450"/>
            <a:ext cx="4181298" cy="1588701"/>
          </a:xfrm>
          <a:prstGeom prst="rect">
            <a:avLst/>
          </a:prstGeom>
          <a:noFill/>
          <a:ln>
            <a:noFill/>
          </a:ln>
        </p:spPr>
      </p:pic>
      <p:sp>
        <p:nvSpPr>
          <p:cNvPr id="345" name="Google Shape;345;p38"/>
          <p:cNvSpPr/>
          <p:nvPr/>
        </p:nvSpPr>
        <p:spPr>
          <a:xfrm rot="-565">
            <a:off x="353749" y="3056596"/>
            <a:ext cx="1825200" cy="4599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FFFF"/>
                </a:solidFill>
              </a:rPr>
              <a:t>API</a:t>
            </a:r>
            <a:endParaRPr b="1">
              <a:solidFill>
                <a:srgbClr val="FFFFFF"/>
              </a:solidFill>
            </a:endParaRPr>
          </a:p>
        </p:txBody>
      </p:sp>
      <p:pic>
        <p:nvPicPr>
          <p:cNvPr id="346" name="Google Shape;346;p38"/>
          <p:cNvPicPr preferRelativeResize="0"/>
          <p:nvPr/>
        </p:nvPicPr>
        <p:blipFill>
          <a:blip r:embed="rId5">
            <a:alphaModFix/>
          </a:blip>
          <a:stretch>
            <a:fillRect/>
          </a:stretch>
        </p:blipFill>
        <p:spPr>
          <a:xfrm>
            <a:off x="4784400" y="3056450"/>
            <a:ext cx="4113375" cy="158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先行研究</a:t>
            </a:r>
            <a:endParaRPr>
              <a:solidFill>
                <a:srgbClr val="999999"/>
              </a:solidFill>
            </a:endParaRPr>
          </a:p>
        </p:txBody>
      </p:sp>
      <p:sp>
        <p:nvSpPr>
          <p:cNvPr id="352" name="Google Shape;352;p39"/>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a:solidFill>
                  <a:srgbClr val="000000"/>
                </a:solidFill>
              </a:rPr>
              <a:t>自然言語の前処理</a:t>
            </a:r>
            <a:endParaRPr b="1" sz="1800">
              <a:solidFill>
                <a:srgbClr val="000000"/>
              </a:solidFill>
            </a:endParaRPr>
          </a:p>
          <a:p>
            <a:pPr indent="0" lvl="0" marL="0" rtl="0" algn="ctr">
              <a:spcBef>
                <a:spcPts val="1600"/>
              </a:spcBef>
              <a:spcAft>
                <a:spcPts val="1600"/>
              </a:spcAft>
              <a:buNone/>
            </a:pPr>
            <a:r>
              <a:t/>
            </a:r>
            <a:endParaRPr b="1" sz="1400">
              <a:solidFill>
                <a:srgbClr val="000000"/>
              </a:solidFill>
            </a:endParaRPr>
          </a:p>
        </p:txBody>
      </p:sp>
      <p:sp>
        <p:nvSpPr>
          <p:cNvPr id="353" name="Google Shape;353;p39"/>
          <p:cNvSpPr/>
          <p:nvPr/>
        </p:nvSpPr>
        <p:spPr>
          <a:xfrm>
            <a:off x="870278" y="2841050"/>
            <a:ext cx="1403400" cy="2334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FFFFFF"/>
                </a:solidFill>
              </a:rPr>
              <a:t>前処理</a:t>
            </a:r>
            <a:endParaRPr>
              <a:solidFill>
                <a:srgbClr val="FFFFFF"/>
              </a:solidFill>
            </a:endParaRPr>
          </a:p>
        </p:txBody>
      </p:sp>
      <p:sp>
        <p:nvSpPr>
          <p:cNvPr id="354" name="Google Shape;354;p39"/>
          <p:cNvSpPr/>
          <p:nvPr/>
        </p:nvSpPr>
        <p:spPr>
          <a:xfrm>
            <a:off x="1492090" y="4585738"/>
            <a:ext cx="159600" cy="413400"/>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p:nvPr/>
        </p:nvSpPr>
        <p:spPr>
          <a:xfrm>
            <a:off x="1538236" y="3074534"/>
            <a:ext cx="67500" cy="144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9"/>
          <p:cNvSpPr/>
          <p:nvPr/>
        </p:nvSpPr>
        <p:spPr>
          <a:xfrm>
            <a:off x="870225" y="3218851"/>
            <a:ext cx="1403400" cy="23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クリーニング処理</a:t>
            </a:r>
            <a:endParaRPr sz="1000"/>
          </a:p>
        </p:txBody>
      </p:sp>
      <p:sp>
        <p:nvSpPr>
          <p:cNvPr id="357" name="Google Shape;357;p39"/>
          <p:cNvSpPr/>
          <p:nvPr/>
        </p:nvSpPr>
        <p:spPr>
          <a:xfrm>
            <a:off x="1538236" y="3452335"/>
            <a:ext cx="67500" cy="144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9"/>
          <p:cNvSpPr/>
          <p:nvPr/>
        </p:nvSpPr>
        <p:spPr>
          <a:xfrm>
            <a:off x="870225" y="3596652"/>
            <a:ext cx="1403400" cy="23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文章の単語分割</a:t>
            </a:r>
            <a:endParaRPr sz="1000"/>
          </a:p>
        </p:txBody>
      </p:sp>
      <p:sp>
        <p:nvSpPr>
          <p:cNvPr id="359" name="Google Shape;359;p39"/>
          <p:cNvSpPr/>
          <p:nvPr/>
        </p:nvSpPr>
        <p:spPr>
          <a:xfrm>
            <a:off x="1538236" y="3830122"/>
            <a:ext cx="67500" cy="144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9"/>
          <p:cNvSpPr/>
          <p:nvPr/>
        </p:nvSpPr>
        <p:spPr>
          <a:xfrm>
            <a:off x="870225" y="3974440"/>
            <a:ext cx="1403400" cy="23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単語の正規化</a:t>
            </a:r>
            <a:endParaRPr sz="1000"/>
          </a:p>
        </p:txBody>
      </p:sp>
      <p:sp>
        <p:nvSpPr>
          <p:cNvPr id="361" name="Google Shape;361;p39"/>
          <p:cNvSpPr/>
          <p:nvPr/>
        </p:nvSpPr>
        <p:spPr>
          <a:xfrm>
            <a:off x="1538236" y="4207923"/>
            <a:ext cx="67500" cy="144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9"/>
          <p:cNvSpPr/>
          <p:nvPr/>
        </p:nvSpPr>
        <p:spPr>
          <a:xfrm>
            <a:off x="870225" y="4352241"/>
            <a:ext cx="1403400" cy="23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ストップワード除去</a:t>
            </a:r>
            <a:endParaRPr sz="900"/>
          </a:p>
        </p:txBody>
      </p:sp>
      <p:sp>
        <p:nvSpPr>
          <p:cNvPr id="363" name="Google Shape;363;p39"/>
          <p:cNvSpPr/>
          <p:nvPr/>
        </p:nvSpPr>
        <p:spPr>
          <a:xfrm>
            <a:off x="3336151" y="3083767"/>
            <a:ext cx="4811700" cy="334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ja" sz="900"/>
              <a:t>テキスト中のノイズを除去する　== &gt;　</a:t>
            </a:r>
            <a:r>
              <a:rPr lang="ja" sz="900" strike="sngStrike"/>
              <a:t>&lt;h1&gt;</a:t>
            </a:r>
            <a:r>
              <a:rPr lang="ja" sz="900"/>
              <a:t>FX news usd jpy</a:t>
            </a:r>
            <a:r>
              <a:rPr lang="ja" sz="900" strike="sngStrike"/>
              <a:t>&lt;/h1&gt;</a:t>
            </a:r>
            <a:endParaRPr sz="900" strike="sngStrike"/>
          </a:p>
        </p:txBody>
      </p:sp>
      <p:sp>
        <p:nvSpPr>
          <p:cNvPr id="364" name="Google Shape;364;p39"/>
          <p:cNvSpPr/>
          <p:nvPr/>
        </p:nvSpPr>
        <p:spPr>
          <a:xfrm>
            <a:off x="3336151" y="3549179"/>
            <a:ext cx="48117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t>私は今日海に行きます　 == &gt;　私　/　は　/　今日　/　海　/　に　/　行き　/　ます</a:t>
            </a:r>
            <a:endParaRPr sz="900"/>
          </a:p>
        </p:txBody>
      </p:sp>
      <p:sp>
        <p:nvSpPr>
          <p:cNvPr id="365" name="Google Shape;365;p39"/>
          <p:cNvSpPr/>
          <p:nvPr/>
        </p:nvSpPr>
        <p:spPr>
          <a:xfrm>
            <a:off x="3336151" y="4000405"/>
            <a:ext cx="48117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t>文字種の統一大文字小文字変換をする　== &gt;　Apple　→　apple</a:t>
            </a:r>
            <a:endParaRPr sz="900"/>
          </a:p>
        </p:txBody>
      </p:sp>
      <p:sp>
        <p:nvSpPr>
          <p:cNvPr id="366" name="Google Shape;366;p39"/>
          <p:cNvSpPr/>
          <p:nvPr/>
        </p:nvSpPr>
        <p:spPr>
          <a:xfrm>
            <a:off x="3336151" y="4451631"/>
            <a:ext cx="4811700" cy="33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t>タスクを解くために役立たないと考えられる単語を除去する</a:t>
            </a:r>
            <a:endParaRPr sz="900"/>
          </a:p>
        </p:txBody>
      </p:sp>
      <p:sp>
        <p:nvSpPr>
          <p:cNvPr id="367" name="Google Shape;367;p39"/>
          <p:cNvSpPr/>
          <p:nvPr/>
        </p:nvSpPr>
        <p:spPr>
          <a:xfrm rot="5169915">
            <a:off x="2722091" y="2724051"/>
            <a:ext cx="165972" cy="1054301"/>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p:nvPr/>
        </p:nvSpPr>
        <p:spPr>
          <a:xfrm rot="5400000">
            <a:off x="2722066" y="3186493"/>
            <a:ext cx="165900" cy="1053900"/>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rot="5630085">
            <a:off x="2722130" y="3596931"/>
            <a:ext cx="165972" cy="1054214"/>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rot="5630085">
            <a:off x="2726268" y="4002776"/>
            <a:ext cx="165972" cy="1054214"/>
          </a:xfrm>
          <a:prstGeom prst="down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
          <p:cNvSpPr txBox="1"/>
          <p:nvPr/>
        </p:nvSpPr>
        <p:spPr>
          <a:xfrm>
            <a:off x="7938100" y="4864475"/>
            <a:ext cx="1206000" cy="27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ja" sz="600" u="sng">
                <a:solidFill>
                  <a:schemeClr val="hlink"/>
                </a:solidFill>
                <a:hlinkClick r:id="rId3"/>
              </a:rPr>
              <a:t>自然言語前処理</a:t>
            </a:r>
            <a:r>
              <a:rPr lang="ja" sz="600"/>
              <a:t>(</a:t>
            </a:r>
            <a:r>
              <a:rPr lang="ja" sz="600">
                <a:latin typeface="Lato"/>
                <a:ea typeface="Lato"/>
                <a:cs typeface="Lato"/>
                <a:sym typeface="Lato"/>
              </a:rPr>
              <a:t>2017)</a:t>
            </a:r>
            <a:endParaRPr sz="6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先行研究</a:t>
            </a:r>
            <a:endParaRPr>
              <a:solidFill>
                <a:srgbClr val="999999"/>
              </a:solidFill>
            </a:endParaRPr>
          </a:p>
        </p:txBody>
      </p:sp>
      <p:sp>
        <p:nvSpPr>
          <p:cNvPr id="377" name="Google Shape;377;p40"/>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a:solidFill>
                  <a:srgbClr val="000000"/>
                </a:solidFill>
              </a:rPr>
              <a:t>Bag of words</a:t>
            </a:r>
            <a:endParaRPr sz="1800">
              <a:solidFill>
                <a:srgbClr val="000000"/>
              </a:solidFill>
              <a:latin typeface="Arial"/>
              <a:ea typeface="Arial"/>
              <a:cs typeface="Arial"/>
              <a:sym typeface="Arial"/>
            </a:endParaRPr>
          </a:p>
          <a:p>
            <a:pPr indent="0" lvl="0" marL="0" rtl="0" algn="ctr">
              <a:lnSpc>
                <a:spcPct val="100000"/>
              </a:lnSpc>
              <a:spcBef>
                <a:spcPts val="1600"/>
              </a:spcBef>
              <a:spcAft>
                <a:spcPts val="0"/>
              </a:spcAft>
              <a:buNone/>
            </a:pPr>
            <a:r>
              <a:t/>
            </a:r>
            <a:endParaRPr sz="1200">
              <a:solidFill>
                <a:srgbClr val="000000"/>
              </a:solidFill>
              <a:latin typeface="Arial"/>
              <a:ea typeface="Arial"/>
              <a:cs typeface="Arial"/>
              <a:sym typeface="Arial"/>
            </a:endParaRPr>
          </a:p>
          <a:p>
            <a:pPr indent="0" lvl="0" marL="0" rtl="0" algn="ctr">
              <a:lnSpc>
                <a:spcPct val="100000"/>
              </a:lnSpc>
              <a:spcBef>
                <a:spcPts val="1600"/>
              </a:spcBef>
              <a:spcAft>
                <a:spcPts val="0"/>
              </a:spcAft>
              <a:buNone/>
            </a:pPr>
            <a:r>
              <a:t/>
            </a:r>
            <a:endParaRPr sz="1200">
              <a:solidFill>
                <a:srgbClr val="000000"/>
              </a:solidFill>
              <a:latin typeface="Arial"/>
              <a:ea typeface="Arial"/>
              <a:cs typeface="Arial"/>
              <a:sym typeface="Arial"/>
            </a:endParaRPr>
          </a:p>
          <a:p>
            <a:pPr indent="0" lvl="0" marL="0" rtl="0" algn="ctr">
              <a:lnSpc>
                <a:spcPct val="100000"/>
              </a:lnSpc>
              <a:spcBef>
                <a:spcPts val="1600"/>
              </a:spcBef>
              <a:spcAft>
                <a:spcPts val="0"/>
              </a:spcAft>
              <a:buNone/>
            </a:pPr>
            <a:r>
              <a:t/>
            </a:r>
            <a:endParaRPr sz="1200">
              <a:solidFill>
                <a:srgbClr val="000000"/>
              </a:solidFill>
              <a:latin typeface="Arial"/>
              <a:ea typeface="Arial"/>
              <a:cs typeface="Arial"/>
              <a:sym typeface="Arial"/>
            </a:endParaRPr>
          </a:p>
          <a:p>
            <a:pPr indent="0" lvl="0" marL="0" rtl="0" algn="ctr">
              <a:lnSpc>
                <a:spcPct val="100000"/>
              </a:lnSpc>
              <a:spcBef>
                <a:spcPts val="1600"/>
              </a:spcBef>
              <a:spcAft>
                <a:spcPts val="0"/>
              </a:spcAft>
              <a:buNone/>
            </a:pPr>
            <a:r>
              <a:t/>
            </a:r>
            <a:endParaRPr sz="1200">
              <a:solidFill>
                <a:srgbClr val="000000"/>
              </a:solidFill>
              <a:latin typeface="Arial"/>
              <a:ea typeface="Arial"/>
              <a:cs typeface="Arial"/>
              <a:sym typeface="Arial"/>
            </a:endParaRPr>
          </a:p>
          <a:p>
            <a:pPr indent="0" lvl="0" marL="0" rtl="0" algn="ctr">
              <a:lnSpc>
                <a:spcPct val="100000"/>
              </a:lnSpc>
              <a:spcBef>
                <a:spcPts val="1600"/>
              </a:spcBef>
              <a:spcAft>
                <a:spcPts val="0"/>
              </a:spcAft>
              <a:buNone/>
            </a:pPr>
            <a:r>
              <a:t/>
            </a:r>
            <a:endParaRPr sz="900">
              <a:solidFill>
                <a:srgbClr val="000000"/>
              </a:solidFill>
              <a:latin typeface="Arial"/>
              <a:ea typeface="Arial"/>
              <a:cs typeface="Arial"/>
              <a:sym typeface="Arial"/>
            </a:endParaRPr>
          </a:p>
          <a:p>
            <a:pPr indent="0" lvl="0" marL="0" rtl="0" algn="ctr">
              <a:lnSpc>
                <a:spcPct val="100000"/>
              </a:lnSpc>
              <a:spcBef>
                <a:spcPts val="1600"/>
              </a:spcBef>
              <a:spcAft>
                <a:spcPts val="1600"/>
              </a:spcAft>
              <a:buNone/>
            </a:pPr>
            <a:r>
              <a:rPr lang="ja" sz="600">
                <a:solidFill>
                  <a:srgbClr val="000000"/>
                </a:solidFill>
                <a:latin typeface="Arial"/>
                <a:ea typeface="Arial"/>
                <a:cs typeface="Arial"/>
                <a:sym typeface="Arial"/>
              </a:rPr>
              <a:t>&amp;biw=1440&amp;bih=789</a:t>
            </a:r>
            <a:endParaRPr sz="600">
              <a:solidFill>
                <a:srgbClr val="000000"/>
              </a:solidFill>
              <a:latin typeface="Arial"/>
              <a:ea typeface="Arial"/>
              <a:cs typeface="Arial"/>
              <a:sym typeface="Arial"/>
            </a:endParaRPr>
          </a:p>
        </p:txBody>
      </p:sp>
      <p:pic>
        <p:nvPicPr>
          <p:cNvPr id="378" name="Google Shape;378;p40"/>
          <p:cNvPicPr preferRelativeResize="0"/>
          <p:nvPr/>
        </p:nvPicPr>
        <p:blipFill rotWithShape="1">
          <a:blip r:embed="rId3">
            <a:alphaModFix/>
          </a:blip>
          <a:srcRect b="48440" l="0" r="11902" t="0"/>
          <a:stretch/>
        </p:blipFill>
        <p:spPr>
          <a:xfrm>
            <a:off x="790775" y="2657525"/>
            <a:ext cx="5773070" cy="2041994"/>
          </a:xfrm>
          <a:prstGeom prst="rect">
            <a:avLst/>
          </a:prstGeom>
          <a:noFill/>
          <a:ln>
            <a:noFill/>
          </a:ln>
        </p:spPr>
      </p:pic>
      <p:sp>
        <p:nvSpPr>
          <p:cNvPr id="379" name="Google Shape;379;p40"/>
          <p:cNvSpPr/>
          <p:nvPr/>
        </p:nvSpPr>
        <p:spPr>
          <a:xfrm>
            <a:off x="2988002" y="3694696"/>
            <a:ext cx="233100" cy="2694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3841005" y="3694696"/>
            <a:ext cx="233100" cy="2694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a:off x="4694009" y="3694696"/>
            <a:ext cx="233100" cy="2694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5562229" y="3694696"/>
            <a:ext cx="233100" cy="2694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7232819" y="3734125"/>
            <a:ext cx="233100" cy="190800"/>
          </a:xfrm>
          <a:prstGeom prst="mathEqual">
            <a:avLst>
              <a:gd fmla="val 23520" name="adj1"/>
              <a:gd fmla="val 1176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7293202" y="2657525"/>
            <a:ext cx="1387800" cy="2694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Bag of words</a:t>
            </a:r>
            <a:endParaRPr/>
          </a:p>
        </p:txBody>
      </p:sp>
      <p:sp>
        <p:nvSpPr>
          <p:cNvPr id="385" name="Google Shape;385;p40"/>
          <p:cNvSpPr/>
          <p:nvPr/>
        </p:nvSpPr>
        <p:spPr>
          <a:xfrm>
            <a:off x="7596999" y="3211611"/>
            <a:ext cx="780300" cy="19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386" name="Google Shape;386;p40"/>
          <p:cNvSpPr/>
          <p:nvPr/>
        </p:nvSpPr>
        <p:spPr>
          <a:xfrm>
            <a:off x="7596999" y="3402300"/>
            <a:ext cx="780300" cy="19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387" name="Google Shape;387;p40"/>
          <p:cNvSpPr/>
          <p:nvPr/>
        </p:nvSpPr>
        <p:spPr>
          <a:xfrm>
            <a:off x="7596999" y="3583177"/>
            <a:ext cx="780300" cy="19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388" name="Google Shape;388;p40"/>
          <p:cNvSpPr/>
          <p:nvPr/>
        </p:nvSpPr>
        <p:spPr>
          <a:xfrm>
            <a:off x="7596999" y="3773881"/>
            <a:ext cx="780300" cy="19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0</a:t>
            </a:r>
            <a:endParaRPr/>
          </a:p>
        </p:txBody>
      </p:sp>
      <p:sp>
        <p:nvSpPr>
          <p:cNvPr id="389" name="Google Shape;389;p40"/>
          <p:cNvSpPr/>
          <p:nvPr/>
        </p:nvSpPr>
        <p:spPr>
          <a:xfrm>
            <a:off x="7596999" y="3964571"/>
            <a:ext cx="780300" cy="19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390" name="Google Shape;390;p40"/>
          <p:cNvSpPr/>
          <p:nvPr/>
        </p:nvSpPr>
        <p:spPr>
          <a:xfrm>
            <a:off x="7596999" y="4145463"/>
            <a:ext cx="780300" cy="19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0</a:t>
            </a:r>
            <a:endParaRPr/>
          </a:p>
        </p:txBody>
      </p:sp>
      <p:sp>
        <p:nvSpPr>
          <p:cNvPr id="391" name="Google Shape;391;p40"/>
          <p:cNvSpPr/>
          <p:nvPr/>
        </p:nvSpPr>
        <p:spPr>
          <a:xfrm>
            <a:off x="7596999" y="4345949"/>
            <a:ext cx="780300" cy="19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0</a:t>
            </a:r>
            <a:endParaRPr/>
          </a:p>
        </p:txBody>
      </p:sp>
      <p:sp>
        <p:nvSpPr>
          <p:cNvPr id="392" name="Google Shape;392;p40"/>
          <p:cNvSpPr/>
          <p:nvPr/>
        </p:nvSpPr>
        <p:spPr>
          <a:xfrm>
            <a:off x="7596999" y="4546436"/>
            <a:ext cx="780300" cy="1908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393" name="Google Shape;393;p40"/>
          <p:cNvSpPr/>
          <p:nvPr/>
        </p:nvSpPr>
        <p:spPr>
          <a:xfrm>
            <a:off x="6257704" y="3734125"/>
            <a:ext cx="1035600" cy="19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t>・・・</a:t>
            </a:r>
            <a:endParaRPr sz="1800"/>
          </a:p>
        </p:txBody>
      </p:sp>
      <p:sp>
        <p:nvSpPr>
          <p:cNvPr id="394" name="Google Shape;394;p40"/>
          <p:cNvSpPr txBox="1"/>
          <p:nvPr/>
        </p:nvSpPr>
        <p:spPr>
          <a:xfrm>
            <a:off x="7938100" y="4864475"/>
            <a:ext cx="1206000" cy="279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ja" sz="600" u="sng">
                <a:solidFill>
                  <a:schemeClr val="hlink"/>
                </a:solidFill>
                <a:hlinkClick r:id="rId4"/>
              </a:rPr>
              <a:t>Bag of wordについて</a:t>
            </a:r>
            <a:r>
              <a:rPr lang="ja" sz="600"/>
              <a:t>(</a:t>
            </a:r>
            <a:r>
              <a:rPr lang="ja" sz="600"/>
              <a:t>(</a:t>
            </a:r>
            <a:r>
              <a:rPr lang="ja" sz="600">
                <a:latin typeface="Lato"/>
                <a:ea typeface="Lato"/>
                <a:cs typeface="Lato"/>
                <a:sym typeface="Lato"/>
              </a:rPr>
              <a:t>2018)</a:t>
            </a:r>
            <a:endParaRPr sz="600">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問題解決方法</a:t>
            </a:r>
            <a:endParaRPr/>
          </a:p>
        </p:txBody>
      </p:sp>
      <p:sp>
        <p:nvSpPr>
          <p:cNvPr id="400" name="Google Shape;400;p41"/>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400">
                <a:solidFill>
                  <a:srgbClr val="000000"/>
                </a:solidFill>
              </a:rPr>
              <a:t>１．短期、中期、長期移動平均をLSTMの形式にデータの前処理をする。</a:t>
            </a:r>
            <a:endParaRPr sz="1400">
              <a:solidFill>
                <a:srgbClr val="000000"/>
              </a:solidFill>
            </a:endParaRPr>
          </a:p>
          <a:p>
            <a:pPr indent="0" lvl="0" marL="0" rtl="0" algn="l">
              <a:spcBef>
                <a:spcPts val="1600"/>
              </a:spcBef>
              <a:spcAft>
                <a:spcPts val="0"/>
              </a:spcAft>
              <a:buNone/>
            </a:pPr>
            <a:r>
              <a:rPr lang="ja" sz="1400">
                <a:solidFill>
                  <a:srgbClr val="000000"/>
                </a:solidFill>
              </a:rPr>
              <a:t>２．ウェブからFXに関するニュースを抽出して自然言語処理をする。</a:t>
            </a:r>
            <a:endParaRPr sz="1400">
              <a:solidFill>
                <a:srgbClr val="000000"/>
              </a:solidFill>
            </a:endParaRPr>
          </a:p>
          <a:p>
            <a:pPr indent="0" lvl="0" marL="0" rtl="0" algn="l">
              <a:spcBef>
                <a:spcPts val="1600"/>
              </a:spcBef>
              <a:spcAft>
                <a:spcPts val="0"/>
              </a:spcAft>
              <a:buNone/>
            </a:pPr>
            <a:r>
              <a:rPr lang="ja" sz="1400">
                <a:solidFill>
                  <a:srgbClr val="000000"/>
                </a:solidFill>
              </a:rPr>
              <a:t>３．２からFX関する重要な単語を取得する。</a:t>
            </a:r>
            <a:endParaRPr sz="1400">
              <a:solidFill>
                <a:srgbClr val="000000"/>
              </a:solidFill>
            </a:endParaRPr>
          </a:p>
          <a:p>
            <a:pPr indent="0" lvl="0" marL="0" rtl="0" algn="l">
              <a:spcBef>
                <a:spcPts val="1600"/>
              </a:spcBef>
              <a:spcAft>
                <a:spcPts val="0"/>
              </a:spcAft>
              <a:buNone/>
            </a:pPr>
            <a:r>
              <a:rPr lang="ja" sz="1400">
                <a:solidFill>
                  <a:srgbClr val="000000"/>
                </a:solidFill>
              </a:rPr>
              <a:t>４</a:t>
            </a:r>
            <a:r>
              <a:rPr lang="ja" sz="1400">
                <a:solidFill>
                  <a:srgbClr val="000000"/>
                </a:solidFill>
              </a:rPr>
              <a:t>．ドナルド・トランプのTweetの中で(2)で取得したFX用語が含まれているTweetを選択し、自然言語処理をする。　Tweetが肯定的か否定的かを調べ、機械学習のターゲットにする。</a:t>
            </a:r>
            <a:endParaRPr sz="1400">
              <a:solidFill>
                <a:srgbClr val="000000"/>
              </a:solidFill>
            </a:endParaRPr>
          </a:p>
          <a:p>
            <a:pPr indent="0" lvl="0" marL="0" rtl="0" algn="l">
              <a:spcBef>
                <a:spcPts val="1600"/>
              </a:spcBef>
              <a:spcAft>
                <a:spcPts val="0"/>
              </a:spcAft>
              <a:buNone/>
            </a:pPr>
            <a:r>
              <a:rPr lang="ja" sz="1400">
                <a:solidFill>
                  <a:srgbClr val="000000"/>
                </a:solidFill>
              </a:rPr>
              <a:t>５．実際にDeep Learning　LSTMモデルを使用して機械学習をする。</a:t>
            </a:r>
            <a:endParaRPr sz="1400">
              <a:solidFill>
                <a:srgbClr val="000000"/>
              </a:solidFill>
            </a:endParaRPr>
          </a:p>
          <a:p>
            <a:pPr indent="0" lvl="0" marL="0" rtl="0" algn="l">
              <a:spcBef>
                <a:spcPts val="1600"/>
              </a:spcBef>
              <a:spcAft>
                <a:spcPts val="1600"/>
              </a:spcAft>
              <a:buNone/>
            </a:pPr>
            <a:r>
              <a:rPr lang="ja" sz="1400">
                <a:solidFill>
                  <a:srgbClr val="000000"/>
                </a:solidFill>
              </a:rPr>
              <a:t>６．一般的なDeep Learning　LSTMモデルと今回のモデルと比較する。</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プロジェクトの動機と背景</a:t>
            </a:r>
            <a:endParaRPr/>
          </a:p>
        </p:txBody>
      </p:sp>
      <p:sp>
        <p:nvSpPr>
          <p:cNvPr id="100" name="Google Shape;100;p15"/>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endParaRPr>
          </a:p>
          <a:p>
            <a:pPr indent="0" lvl="0" marL="0" rtl="0" algn="l">
              <a:spcBef>
                <a:spcPts val="1600"/>
              </a:spcBef>
              <a:spcAft>
                <a:spcPts val="0"/>
              </a:spcAft>
              <a:buNone/>
            </a:pPr>
            <a:r>
              <a:rPr lang="ja" sz="1400">
                <a:solidFill>
                  <a:srgbClr val="000000"/>
                </a:solidFill>
              </a:rPr>
              <a:t>今日、世界の金融市場は現代経済に多大な影響を及ぼしている。さまざまな市場で、毎日数兆ドルの金融商品が取引されて</a:t>
            </a:r>
            <a:r>
              <a:rPr lang="ja" sz="1400">
                <a:solidFill>
                  <a:srgbClr val="000000"/>
                </a:solidFill>
              </a:rPr>
              <a:t>いる</a:t>
            </a:r>
            <a:r>
              <a:rPr lang="ja" sz="1400">
                <a:solidFill>
                  <a:srgbClr val="000000"/>
                </a:solidFill>
              </a:rPr>
              <a:t>。外国為替市場（FX）もこれに例外では</a:t>
            </a:r>
            <a:r>
              <a:rPr lang="ja" sz="1400">
                <a:solidFill>
                  <a:srgbClr val="000000"/>
                </a:solidFill>
              </a:rPr>
              <a:t>ない</a:t>
            </a:r>
            <a:r>
              <a:rPr lang="ja" sz="1400">
                <a:solidFill>
                  <a:srgbClr val="000000"/>
                </a:solidFill>
              </a:rPr>
              <a:t>。すべてのトランザクションは、時間とともに変動する通貨の為替レートを形成</a:t>
            </a:r>
            <a:r>
              <a:rPr lang="ja" sz="1400">
                <a:solidFill>
                  <a:srgbClr val="000000"/>
                </a:solidFill>
              </a:rPr>
              <a:t>する</a:t>
            </a:r>
            <a:r>
              <a:rPr lang="ja" sz="1400">
                <a:solidFill>
                  <a:srgbClr val="000000"/>
                </a:solidFill>
              </a:rPr>
              <a:t>。毎日の取引での高額の取引を考えると、これらのレートの変化を予測することができれば、莫大な利益の可能性が</a:t>
            </a:r>
            <a:r>
              <a:rPr lang="ja" sz="1400">
                <a:solidFill>
                  <a:srgbClr val="000000"/>
                </a:solidFill>
              </a:rPr>
              <a:t>ある</a:t>
            </a:r>
            <a:r>
              <a:rPr lang="ja" sz="1400">
                <a:solidFill>
                  <a:srgbClr val="000000"/>
                </a:solidFill>
              </a:rPr>
              <a:t>。</a:t>
            </a:r>
            <a:endParaRPr sz="1400">
              <a:solidFill>
                <a:srgbClr val="000000"/>
              </a:solidFill>
            </a:endParaRPr>
          </a:p>
          <a:p>
            <a:pPr indent="0" lvl="0" marL="0" rtl="0" algn="l">
              <a:spcBef>
                <a:spcPts val="1600"/>
              </a:spcBef>
              <a:spcAft>
                <a:spcPts val="1600"/>
              </a:spcAft>
              <a:buNone/>
            </a:pPr>
            <a:r>
              <a:rPr lang="ja" sz="1400">
                <a:solidFill>
                  <a:srgbClr val="000000"/>
                </a:solidFill>
              </a:rPr>
              <a:t>他のFX予測論文ではNLPを考慮しているものはない。今回始めてLSTMとNLPをあわせた新しいモデルを作っていくことにする。</a:t>
            </a: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問題解決方法</a:t>
            </a:r>
            <a:endParaRPr>
              <a:solidFill>
                <a:srgbClr val="999999"/>
              </a:solidFill>
            </a:endParaRPr>
          </a:p>
        </p:txBody>
      </p:sp>
      <p:sp>
        <p:nvSpPr>
          <p:cNvPr id="406" name="Google Shape;406;p42"/>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a:solidFill>
                  <a:srgbClr val="000000"/>
                </a:solidFill>
              </a:rPr>
              <a:t>１．短期、中期、長期移動平均をLSTMの形式にデータの前処理をする。</a:t>
            </a:r>
            <a:endParaRPr b="1" sz="1800">
              <a:solidFill>
                <a:srgbClr val="000000"/>
              </a:solidFill>
            </a:endParaRPr>
          </a:p>
          <a:p>
            <a:pPr indent="0" lvl="0" marL="0" rtl="0" algn="ctr">
              <a:spcBef>
                <a:spcPts val="1600"/>
              </a:spcBef>
              <a:spcAft>
                <a:spcPts val="0"/>
              </a:spcAft>
              <a:buNone/>
            </a:pPr>
            <a:r>
              <a:rPr lang="ja" sz="1100">
                <a:solidFill>
                  <a:srgbClr val="000000"/>
                </a:solidFill>
              </a:rPr>
              <a:t>短期線の場合</a:t>
            </a:r>
            <a:endParaRPr sz="1100">
              <a:solidFill>
                <a:srgbClr val="000000"/>
              </a:solidFill>
            </a:endParaRPr>
          </a:p>
          <a:p>
            <a:pPr indent="0" lvl="0" marL="0" rtl="0" algn="ctr">
              <a:spcBef>
                <a:spcPts val="1600"/>
              </a:spcBef>
              <a:spcAft>
                <a:spcPts val="0"/>
              </a:spcAft>
              <a:buNone/>
            </a:pPr>
            <a:r>
              <a:t/>
            </a:r>
            <a:endParaRPr sz="1100">
              <a:solidFill>
                <a:srgbClr val="000000"/>
              </a:solidFill>
            </a:endParaRPr>
          </a:p>
          <a:p>
            <a:pPr indent="0" lvl="0" marL="0" rtl="0" algn="ctr">
              <a:spcBef>
                <a:spcPts val="1600"/>
              </a:spcBef>
              <a:spcAft>
                <a:spcPts val="0"/>
              </a:spcAft>
              <a:buNone/>
            </a:pPr>
            <a:r>
              <a:rPr b="1" lang="ja" sz="1800">
                <a:solidFill>
                  <a:srgbClr val="000000"/>
                </a:solidFill>
              </a:rPr>
              <a:t>1      2      3      4      5      6      7      8      9      …</a:t>
            </a:r>
            <a:endParaRPr b="1" sz="1800">
              <a:solidFill>
                <a:srgbClr val="000000"/>
              </a:solidFill>
            </a:endParaRPr>
          </a:p>
          <a:p>
            <a:pPr indent="0" lvl="0" marL="0" rtl="0" algn="ctr">
              <a:spcBef>
                <a:spcPts val="1600"/>
              </a:spcBef>
              <a:spcAft>
                <a:spcPts val="0"/>
              </a:spcAft>
              <a:buNone/>
            </a:pPr>
            <a:r>
              <a:t/>
            </a:r>
            <a:endParaRPr b="1" sz="1800">
              <a:solidFill>
                <a:srgbClr val="000000"/>
              </a:solidFill>
            </a:endParaRPr>
          </a:p>
          <a:p>
            <a:pPr indent="0" lvl="0" marL="0" rtl="0" algn="ctr">
              <a:spcBef>
                <a:spcPts val="1600"/>
              </a:spcBef>
              <a:spcAft>
                <a:spcPts val="1600"/>
              </a:spcAft>
              <a:buNone/>
            </a:pPr>
            <a:r>
              <a:rPr b="1" lang="ja" sz="1800">
                <a:solidFill>
                  <a:srgbClr val="000000"/>
                </a:solidFill>
              </a:rPr>
              <a:t>shape=(TotalNum, LSTMNum,ColumnNum)</a:t>
            </a:r>
            <a:endParaRPr b="1" sz="1800">
              <a:solidFill>
                <a:srgbClr val="000000"/>
              </a:solidFill>
            </a:endParaRPr>
          </a:p>
        </p:txBody>
      </p:sp>
      <p:sp>
        <p:nvSpPr>
          <p:cNvPr id="407" name="Google Shape;407;p42"/>
          <p:cNvSpPr/>
          <p:nvPr/>
        </p:nvSpPr>
        <p:spPr>
          <a:xfrm>
            <a:off x="2574125" y="3244375"/>
            <a:ext cx="1918200" cy="7335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2"/>
          <p:cNvSpPr/>
          <p:nvPr/>
        </p:nvSpPr>
        <p:spPr>
          <a:xfrm>
            <a:off x="3018025" y="3366625"/>
            <a:ext cx="1860000" cy="48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2"/>
          <p:cNvSpPr/>
          <p:nvPr/>
        </p:nvSpPr>
        <p:spPr>
          <a:xfrm>
            <a:off x="3452525" y="3478375"/>
            <a:ext cx="1860000" cy="2655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43"/>
          <p:cNvSpPr/>
          <p:nvPr/>
        </p:nvSpPr>
        <p:spPr>
          <a:xfrm>
            <a:off x="2366502" y="3089388"/>
            <a:ext cx="58800" cy="132600"/>
          </a:xfrm>
          <a:prstGeom prst="rect">
            <a:avLst/>
          </a:prstGeom>
          <a:solidFill>
            <a:srgbClr val="93C47D"/>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問題解決方法</a:t>
            </a:r>
            <a:endParaRPr>
              <a:solidFill>
                <a:srgbClr val="999999"/>
              </a:solidFill>
            </a:endParaRPr>
          </a:p>
        </p:txBody>
      </p:sp>
      <p:sp>
        <p:nvSpPr>
          <p:cNvPr id="416" name="Google Shape;416;p43"/>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a:solidFill>
                  <a:srgbClr val="000000"/>
                </a:solidFill>
              </a:rPr>
              <a:t>２．ウェブからFXに関するニュースを抽出して自然言語の前処理する。</a:t>
            </a:r>
            <a:endParaRPr b="1" sz="1800">
              <a:solidFill>
                <a:srgbClr val="000000"/>
              </a:solidFill>
            </a:endParaRPr>
          </a:p>
          <a:p>
            <a:pPr indent="0" lvl="0" marL="0" rtl="0" algn="ctr">
              <a:spcBef>
                <a:spcPts val="1600"/>
              </a:spcBef>
              <a:spcAft>
                <a:spcPts val="1600"/>
              </a:spcAft>
              <a:buNone/>
            </a:pPr>
            <a:r>
              <a:t/>
            </a:r>
            <a:endParaRPr b="1" sz="1400">
              <a:solidFill>
                <a:srgbClr val="000000"/>
              </a:solidFill>
            </a:endParaRPr>
          </a:p>
        </p:txBody>
      </p:sp>
      <p:sp>
        <p:nvSpPr>
          <p:cNvPr id="417" name="Google Shape;417;p43"/>
          <p:cNvSpPr/>
          <p:nvPr/>
        </p:nvSpPr>
        <p:spPr>
          <a:xfrm>
            <a:off x="1782946" y="3200200"/>
            <a:ext cx="1226700" cy="214800"/>
          </a:xfrm>
          <a:prstGeom prst="roundRect">
            <a:avLst>
              <a:gd fmla="val 16667" name="adj"/>
            </a:avLst>
          </a:prstGeom>
          <a:solidFill>
            <a:srgbClr val="93C47D"/>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solidFill>
                  <a:srgbClr val="FFFFFF"/>
                </a:solidFill>
              </a:rPr>
              <a:t>前処理</a:t>
            </a:r>
            <a:endParaRPr>
              <a:solidFill>
                <a:srgbClr val="FFFFFF"/>
              </a:solidFill>
            </a:endParaRPr>
          </a:p>
        </p:txBody>
      </p:sp>
      <p:sp>
        <p:nvSpPr>
          <p:cNvPr id="418" name="Google Shape;418;p43"/>
          <p:cNvSpPr/>
          <p:nvPr/>
        </p:nvSpPr>
        <p:spPr>
          <a:xfrm>
            <a:off x="2326175" y="4805100"/>
            <a:ext cx="139800" cy="380700"/>
          </a:xfrm>
          <a:prstGeom prst="downArrow">
            <a:avLst>
              <a:gd fmla="val 50000" name="adj1"/>
              <a:gd fmla="val 50000" name="adj2"/>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3"/>
          <p:cNvSpPr/>
          <p:nvPr/>
        </p:nvSpPr>
        <p:spPr>
          <a:xfrm>
            <a:off x="2366490" y="3414977"/>
            <a:ext cx="58800" cy="132600"/>
          </a:xfrm>
          <a:prstGeom prst="rect">
            <a:avLst/>
          </a:prstGeom>
          <a:solidFill>
            <a:srgbClr val="93C47D"/>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3"/>
          <p:cNvSpPr/>
          <p:nvPr/>
        </p:nvSpPr>
        <p:spPr>
          <a:xfrm>
            <a:off x="1782900" y="3547731"/>
            <a:ext cx="1226700" cy="21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クリーニング処理</a:t>
            </a:r>
            <a:endParaRPr sz="1000"/>
          </a:p>
        </p:txBody>
      </p:sp>
      <p:sp>
        <p:nvSpPr>
          <p:cNvPr id="421" name="Google Shape;421;p43"/>
          <p:cNvSpPr/>
          <p:nvPr/>
        </p:nvSpPr>
        <p:spPr>
          <a:xfrm>
            <a:off x="2366490" y="3762507"/>
            <a:ext cx="58800" cy="132600"/>
          </a:xfrm>
          <a:prstGeom prst="rect">
            <a:avLst/>
          </a:prstGeom>
          <a:solidFill>
            <a:srgbClr val="93C47D"/>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3"/>
          <p:cNvSpPr/>
          <p:nvPr/>
        </p:nvSpPr>
        <p:spPr>
          <a:xfrm>
            <a:off x="1782900" y="3895262"/>
            <a:ext cx="1226700" cy="21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文章の単語分割</a:t>
            </a:r>
            <a:endParaRPr sz="1000"/>
          </a:p>
        </p:txBody>
      </p:sp>
      <p:sp>
        <p:nvSpPr>
          <p:cNvPr id="423" name="Google Shape;423;p43"/>
          <p:cNvSpPr/>
          <p:nvPr/>
        </p:nvSpPr>
        <p:spPr>
          <a:xfrm>
            <a:off x="2366490" y="4110026"/>
            <a:ext cx="58800" cy="132600"/>
          </a:xfrm>
          <a:prstGeom prst="rect">
            <a:avLst/>
          </a:prstGeom>
          <a:solidFill>
            <a:srgbClr val="93C47D"/>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3"/>
          <p:cNvSpPr/>
          <p:nvPr/>
        </p:nvSpPr>
        <p:spPr>
          <a:xfrm>
            <a:off x="1782900" y="4242780"/>
            <a:ext cx="1226700" cy="21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t>単語の正規化</a:t>
            </a:r>
            <a:endParaRPr sz="1000"/>
          </a:p>
        </p:txBody>
      </p:sp>
      <p:sp>
        <p:nvSpPr>
          <p:cNvPr id="425" name="Google Shape;425;p43"/>
          <p:cNvSpPr/>
          <p:nvPr/>
        </p:nvSpPr>
        <p:spPr>
          <a:xfrm>
            <a:off x="2366490" y="4457556"/>
            <a:ext cx="58800" cy="132600"/>
          </a:xfrm>
          <a:prstGeom prst="rect">
            <a:avLst/>
          </a:prstGeom>
          <a:solidFill>
            <a:srgbClr val="93C47D"/>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3"/>
          <p:cNvSpPr/>
          <p:nvPr/>
        </p:nvSpPr>
        <p:spPr>
          <a:xfrm>
            <a:off x="1782900" y="4590311"/>
            <a:ext cx="1226700" cy="214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900"/>
              <a:t>ストップワード除去</a:t>
            </a:r>
            <a:endParaRPr sz="900"/>
          </a:p>
        </p:txBody>
      </p:sp>
      <p:sp>
        <p:nvSpPr>
          <p:cNvPr id="427" name="Google Shape;427;p43"/>
          <p:cNvSpPr/>
          <p:nvPr/>
        </p:nvSpPr>
        <p:spPr>
          <a:xfrm>
            <a:off x="3937188" y="3423470"/>
            <a:ext cx="4203300" cy="307800"/>
          </a:xfrm>
          <a:prstGeom prst="rect">
            <a:avLst/>
          </a:prstGeom>
          <a:no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ja" sz="900"/>
              <a:t>テキスト中のノイズを除去する　== &gt;　</a:t>
            </a:r>
            <a:r>
              <a:rPr lang="ja" sz="900" strike="sngStrike"/>
              <a:t>&lt;h1&gt;</a:t>
            </a:r>
            <a:r>
              <a:rPr lang="ja" sz="900"/>
              <a:t>FX news usd jpy</a:t>
            </a:r>
            <a:r>
              <a:rPr lang="ja" sz="900" strike="sngStrike"/>
              <a:t>&lt;/h1&gt;</a:t>
            </a:r>
            <a:endParaRPr sz="900" strike="sngStrike"/>
          </a:p>
        </p:txBody>
      </p:sp>
      <p:sp>
        <p:nvSpPr>
          <p:cNvPr id="428" name="Google Shape;428;p43"/>
          <p:cNvSpPr/>
          <p:nvPr/>
        </p:nvSpPr>
        <p:spPr>
          <a:xfrm>
            <a:off x="3937188" y="3851593"/>
            <a:ext cx="4203300" cy="307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t>私は今日海に行きます　</a:t>
            </a:r>
            <a:r>
              <a:rPr lang="ja" sz="900"/>
              <a:t> == &gt;　私　/　は　/　</a:t>
            </a:r>
            <a:r>
              <a:rPr lang="ja" sz="900"/>
              <a:t>今日　/　海　/　に　/　行き　/　ます</a:t>
            </a:r>
            <a:endParaRPr sz="900"/>
          </a:p>
        </p:txBody>
      </p:sp>
      <p:sp>
        <p:nvSpPr>
          <p:cNvPr id="429" name="Google Shape;429;p43"/>
          <p:cNvSpPr/>
          <p:nvPr/>
        </p:nvSpPr>
        <p:spPr>
          <a:xfrm>
            <a:off x="3937188" y="4266665"/>
            <a:ext cx="4203300" cy="307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t>文字種の統一大文字小文字変換をする</a:t>
            </a:r>
            <a:r>
              <a:rPr lang="ja" sz="900"/>
              <a:t>　== &gt;　</a:t>
            </a:r>
            <a:r>
              <a:rPr lang="ja" sz="900"/>
              <a:t>Apple　→　apple</a:t>
            </a:r>
            <a:endParaRPr sz="900"/>
          </a:p>
        </p:txBody>
      </p:sp>
      <p:sp>
        <p:nvSpPr>
          <p:cNvPr id="430" name="Google Shape;430;p43"/>
          <p:cNvSpPr/>
          <p:nvPr/>
        </p:nvSpPr>
        <p:spPr>
          <a:xfrm>
            <a:off x="3937188" y="4681738"/>
            <a:ext cx="4203300" cy="307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900"/>
              <a:t>タスクを解くために役立たないと考えられる単語を除去する</a:t>
            </a:r>
            <a:endParaRPr sz="900"/>
          </a:p>
        </p:txBody>
      </p:sp>
      <p:sp>
        <p:nvSpPr>
          <p:cNvPr id="431" name="Google Shape;431;p43"/>
          <p:cNvSpPr/>
          <p:nvPr/>
        </p:nvSpPr>
        <p:spPr>
          <a:xfrm rot="5176557">
            <a:off x="3396977" y="3116500"/>
            <a:ext cx="152422" cy="921600"/>
          </a:xfrm>
          <a:prstGeom prst="downArrow">
            <a:avLst>
              <a:gd fmla="val 50000" name="adj1"/>
              <a:gd fmla="val 50000" name="adj2"/>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3"/>
          <p:cNvSpPr/>
          <p:nvPr/>
        </p:nvSpPr>
        <p:spPr>
          <a:xfrm rot="5400000">
            <a:off x="3396982" y="3542242"/>
            <a:ext cx="152400" cy="920700"/>
          </a:xfrm>
          <a:prstGeom prst="downArrow">
            <a:avLst>
              <a:gd fmla="val 50000" name="adj1"/>
              <a:gd fmla="val 50000" name="adj2"/>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3"/>
          <p:cNvSpPr/>
          <p:nvPr/>
        </p:nvSpPr>
        <p:spPr>
          <a:xfrm rot="5623443">
            <a:off x="3396809" y="3919643"/>
            <a:ext cx="152422" cy="921509"/>
          </a:xfrm>
          <a:prstGeom prst="downArrow">
            <a:avLst>
              <a:gd fmla="val 50000" name="adj1"/>
              <a:gd fmla="val 50000" name="adj2"/>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3"/>
          <p:cNvSpPr/>
          <p:nvPr/>
        </p:nvSpPr>
        <p:spPr>
          <a:xfrm rot="5623443">
            <a:off x="3400423" y="4292970"/>
            <a:ext cx="152422" cy="921509"/>
          </a:xfrm>
          <a:prstGeom prst="downArrow">
            <a:avLst>
              <a:gd fmla="val 50000" name="adj1"/>
              <a:gd fmla="val 50000" name="adj2"/>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3"/>
          <p:cNvSpPr txBox="1"/>
          <p:nvPr/>
        </p:nvSpPr>
        <p:spPr>
          <a:xfrm>
            <a:off x="4372325" y="2571750"/>
            <a:ext cx="1846500" cy="69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sz="600"/>
              <a:t>https://www.google.com/search?rlz=1C6GCEA_enKR868KR868&amp;sxsrf=ACYBGNQoU_oqPa3Z2AM7zVFXIAxh8Sy4Ug:1571052415874&amp;q=USD/JPY+news&amp;tbm=nws&amp;source=univ&amp;tbo=u&amp;sa=X&amp;ved=2ahUKEwjAva-p0pvlAhVsHKYKHbE2Ar0Qt8YBKAF6BAgFEA4&amp;biw=1440&amp;bih=789</a:t>
            </a:r>
            <a:endParaRPr sz="600"/>
          </a:p>
          <a:p>
            <a:pPr indent="0" lvl="0" marL="0" rtl="0" algn="l">
              <a:spcBef>
                <a:spcPts val="1600"/>
              </a:spcBef>
              <a:spcAft>
                <a:spcPts val="0"/>
              </a:spcAft>
              <a:buNone/>
            </a:pPr>
            <a:r>
              <a:t/>
            </a:r>
            <a:endParaRPr sz="600">
              <a:latin typeface="Lato"/>
              <a:ea typeface="Lato"/>
              <a:cs typeface="Lato"/>
              <a:sym typeface="Lato"/>
            </a:endParaRPr>
          </a:p>
        </p:txBody>
      </p:sp>
      <p:sp>
        <p:nvSpPr>
          <p:cNvPr id="436" name="Google Shape;436;p43"/>
          <p:cNvSpPr/>
          <p:nvPr/>
        </p:nvSpPr>
        <p:spPr>
          <a:xfrm rot="5400000">
            <a:off x="3436476" y="1952225"/>
            <a:ext cx="152400" cy="1719300"/>
          </a:xfrm>
          <a:prstGeom prst="downArrow">
            <a:avLst>
              <a:gd fmla="val 50000" name="adj1"/>
              <a:gd fmla="val 50000" name="adj2"/>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7" name="Google Shape;437;p43"/>
          <p:cNvPicPr preferRelativeResize="0"/>
          <p:nvPr/>
        </p:nvPicPr>
        <p:blipFill>
          <a:blip r:embed="rId3">
            <a:alphaModFix/>
          </a:blip>
          <a:stretch>
            <a:fillRect/>
          </a:stretch>
        </p:blipFill>
        <p:spPr>
          <a:xfrm>
            <a:off x="2164552" y="2532275"/>
            <a:ext cx="463484" cy="535200"/>
          </a:xfrm>
          <a:prstGeom prst="rect">
            <a:avLst/>
          </a:prstGeom>
          <a:noFill/>
          <a:ln>
            <a:noFill/>
          </a:ln>
        </p:spPr>
      </p:pic>
      <p:pic>
        <p:nvPicPr>
          <p:cNvPr id="438" name="Google Shape;438;p43"/>
          <p:cNvPicPr preferRelativeResize="0"/>
          <p:nvPr/>
        </p:nvPicPr>
        <p:blipFill>
          <a:blip r:embed="rId4">
            <a:alphaModFix/>
          </a:blip>
          <a:stretch>
            <a:fillRect/>
          </a:stretch>
        </p:blipFill>
        <p:spPr>
          <a:xfrm>
            <a:off x="6218813" y="2571749"/>
            <a:ext cx="763712" cy="690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問題解決方法</a:t>
            </a:r>
            <a:endParaRPr>
              <a:solidFill>
                <a:srgbClr val="999999"/>
              </a:solidFill>
            </a:endParaRPr>
          </a:p>
        </p:txBody>
      </p:sp>
      <p:sp>
        <p:nvSpPr>
          <p:cNvPr id="444" name="Google Shape;444;p44"/>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a:solidFill>
                  <a:srgbClr val="000000"/>
                </a:solidFill>
              </a:rPr>
              <a:t>３</a:t>
            </a:r>
            <a:r>
              <a:rPr b="1" lang="ja" sz="1800">
                <a:solidFill>
                  <a:srgbClr val="000000"/>
                </a:solidFill>
              </a:rPr>
              <a:t>．</a:t>
            </a:r>
            <a:r>
              <a:rPr b="1" lang="ja" sz="1800">
                <a:solidFill>
                  <a:srgbClr val="000000"/>
                </a:solidFill>
              </a:rPr>
              <a:t>２から</a:t>
            </a:r>
            <a:r>
              <a:rPr b="1" lang="ja" sz="1800">
                <a:solidFill>
                  <a:srgbClr val="000000"/>
                </a:solidFill>
              </a:rPr>
              <a:t>FX関する重要な単語を取得する。</a:t>
            </a:r>
            <a:endParaRPr b="1" sz="1800">
              <a:solidFill>
                <a:srgbClr val="000000"/>
              </a:solidFill>
            </a:endParaRPr>
          </a:p>
          <a:p>
            <a:pPr indent="0" lvl="0" marL="0" rtl="0" algn="ctr">
              <a:lnSpc>
                <a:spcPct val="100000"/>
              </a:lnSpc>
              <a:spcBef>
                <a:spcPts val="1600"/>
              </a:spcBef>
              <a:spcAft>
                <a:spcPts val="1600"/>
              </a:spcAft>
              <a:buNone/>
            </a:pPr>
            <a:r>
              <a:rPr b="1" lang="ja" sz="1200">
                <a:solidFill>
                  <a:srgbClr val="FF0000"/>
                </a:solidFill>
                <a:latin typeface="Arial"/>
                <a:ea typeface="Arial"/>
                <a:cs typeface="Arial"/>
                <a:sym typeface="Arial"/>
              </a:rPr>
              <a:t>Bag of words</a:t>
            </a:r>
            <a:r>
              <a:rPr lang="ja" sz="1200">
                <a:solidFill>
                  <a:srgbClr val="000000"/>
                </a:solidFill>
                <a:latin typeface="Arial"/>
                <a:ea typeface="Arial"/>
                <a:cs typeface="Arial"/>
                <a:sym typeface="Arial"/>
              </a:rPr>
              <a:t>の技術を使いよく使われている</a:t>
            </a:r>
            <a:r>
              <a:rPr lang="ja" sz="1200" u="sng">
                <a:solidFill>
                  <a:srgbClr val="000000"/>
                </a:solidFill>
                <a:latin typeface="Arial"/>
                <a:ea typeface="Arial"/>
                <a:cs typeface="Arial"/>
                <a:sym typeface="Arial"/>
              </a:rPr>
              <a:t>単語リストを作成する</a:t>
            </a:r>
            <a:r>
              <a:rPr lang="ja" sz="1200">
                <a:solidFill>
                  <a:srgbClr val="000000"/>
                </a:solidFill>
                <a:latin typeface="Arial"/>
                <a:ea typeface="Arial"/>
                <a:cs typeface="Arial"/>
                <a:sym typeface="Arial"/>
              </a:rPr>
              <a:t>。</a:t>
            </a:r>
            <a:endParaRPr sz="600">
              <a:solidFill>
                <a:srgbClr val="000000"/>
              </a:solidFill>
              <a:latin typeface="Arial"/>
              <a:ea typeface="Arial"/>
              <a:cs typeface="Arial"/>
              <a:sym typeface="Arial"/>
            </a:endParaRPr>
          </a:p>
        </p:txBody>
      </p:sp>
      <p:pic>
        <p:nvPicPr>
          <p:cNvPr id="445" name="Google Shape;445;p44"/>
          <p:cNvPicPr preferRelativeResize="0"/>
          <p:nvPr/>
        </p:nvPicPr>
        <p:blipFill rotWithShape="1">
          <a:blip r:embed="rId3">
            <a:alphaModFix/>
          </a:blip>
          <a:srcRect b="48440" l="0" r="11902" t="0"/>
          <a:stretch/>
        </p:blipFill>
        <p:spPr>
          <a:xfrm>
            <a:off x="790775" y="3011275"/>
            <a:ext cx="5358851" cy="1709075"/>
          </a:xfrm>
          <a:prstGeom prst="rect">
            <a:avLst/>
          </a:prstGeom>
          <a:noFill/>
          <a:ln>
            <a:noFill/>
          </a:ln>
        </p:spPr>
      </p:pic>
      <p:sp>
        <p:nvSpPr>
          <p:cNvPr id="446" name="Google Shape;446;p44"/>
          <p:cNvSpPr/>
          <p:nvPr/>
        </p:nvSpPr>
        <p:spPr>
          <a:xfrm>
            <a:off x="2830350" y="3879350"/>
            <a:ext cx="216300" cy="2256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4"/>
          <p:cNvSpPr/>
          <p:nvPr/>
        </p:nvSpPr>
        <p:spPr>
          <a:xfrm>
            <a:off x="3622150" y="3879350"/>
            <a:ext cx="216300" cy="2256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4"/>
          <p:cNvSpPr/>
          <p:nvPr/>
        </p:nvSpPr>
        <p:spPr>
          <a:xfrm>
            <a:off x="4413950" y="3879350"/>
            <a:ext cx="216300" cy="2256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4"/>
          <p:cNvSpPr/>
          <p:nvPr/>
        </p:nvSpPr>
        <p:spPr>
          <a:xfrm>
            <a:off x="5219875" y="3879350"/>
            <a:ext cx="216300" cy="225600"/>
          </a:xfrm>
          <a:prstGeom prst="mathPlus">
            <a:avLst>
              <a:gd fmla="val 23520"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4"/>
          <p:cNvSpPr/>
          <p:nvPr/>
        </p:nvSpPr>
        <p:spPr>
          <a:xfrm>
            <a:off x="6770600" y="3912350"/>
            <a:ext cx="216300" cy="159600"/>
          </a:xfrm>
          <a:prstGeom prst="mathEqual">
            <a:avLst>
              <a:gd fmla="val 23520" name="adj1"/>
              <a:gd fmla="val 1176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4"/>
          <p:cNvSpPr/>
          <p:nvPr/>
        </p:nvSpPr>
        <p:spPr>
          <a:xfrm>
            <a:off x="6826650" y="3011275"/>
            <a:ext cx="1288200" cy="2256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Bag of words</a:t>
            </a:r>
            <a:endParaRPr/>
          </a:p>
        </p:txBody>
      </p:sp>
      <p:sp>
        <p:nvSpPr>
          <p:cNvPr id="452" name="Google Shape;452;p44"/>
          <p:cNvSpPr/>
          <p:nvPr/>
        </p:nvSpPr>
        <p:spPr>
          <a:xfrm>
            <a:off x="7108650" y="3475025"/>
            <a:ext cx="724200" cy="15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453" name="Google Shape;453;p44"/>
          <p:cNvSpPr/>
          <p:nvPr/>
        </p:nvSpPr>
        <p:spPr>
          <a:xfrm>
            <a:off x="7108650" y="3634625"/>
            <a:ext cx="724200" cy="15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454" name="Google Shape;454;p44"/>
          <p:cNvSpPr/>
          <p:nvPr/>
        </p:nvSpPr>
        <p:spPr>
          <a:xfrm>
            <a:off x="7108650" y="3786013"/>
            <a:ext cx="724200" cy="15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455" name="Google Shape;455;p44"/>
          <p:cNvSpPr/>
          <p:nvPr/>
        </p:nvSpPr>
        <p:spPr>
          <a:xfrm>
            <a:off x="7108650" y="3945625"/>
            <a:ext cx="724200" cy="15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0</a:t>
            </a:r>
            <a:endParaRPr/>
          </a:p>
        </p:txBody>
      </p:sp>
      <p:sp>
        <p:nvSpPr>
          <p:cNvPr id="456" name="Google Shape;456;p44"/>
          <p:cNvSpPr/>
          <p:nvPr/>
        </p:nvSpPr>
        <p:spPr>
          <a:xfrm>
            <a:off x="7108650" y="4105225"/>
            <a:ext cx="724200" cy="15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457" name="Google Shape;457;p44"/>
          <p:cNvSpPr/>
          <p:nvPr/>
        </p:nvSpPr>
        <p:spPr>
          <a:xfrm>
            <a:off x="7108650" y="4256625"/>
            <a:ext cx="724200" cy="15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0</a:t>
            </a:r>
            <a:endParaRPr/>
          </a:p>
        </p:txBody>
      </p:sp>
      <p:sp>
        <p:nvSpPr>
          <p:cNvPr id="458" name="Google Shape;458;p44"/>
          <p:cNvSpPr/>
          <p:nvPr/>
        </p:nvSpPr>
        <p:spPr>
          <a:xfrm>
            <a:off x="7108650" y="4424425"/>
            <a:ext cx="724200" cy="15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0</a:t>
            </a:r>
            <a:endParaRPr/>
          </a:p>
        </p:txBody>
      </p:sp>
      <p:sp>
        <p:nvSpPr>
          <p:cNvPr id="459" name="Google Shape;459;p44"/>
          <p:cNvSpPr/>
          <p:nvPr/>
        </p:nvSpPr>
        <p:spPr>
          <a:xfrm>
            <a:off x="7108650" y="4592225"/>
            <a:ext cx="724200" cy="15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1</a:t>
            </a:r>
            <a:endParaRPr/>
          </a:p>
        </p:txBody>
      </p:sp>
      <p:sp>
        <p:nvSpPr>
          <p:cNvPr id="460" name="Google Shape;460;p44"/>
          <p:cNvSpPr/>
          <p:nvPr/>
        </p:nvSpPr>
        <p:spPr>
          <a:xfrm>
            <a:off x="5865450" y="3912350"/>
            <a:ext cx="961200" cy="15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800"/>
              <a:t>・・・</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問題解決方法</a:t>
            </a:r>
            <a:endParaRPr>
              <a:solidFill>
                <a:srgbClr val="999999"/>
              </a:solidFill>
            </a:endParaRPr>
          </a:p>
        </p:txBody>
      </p:sp>
      <p:sp>
        <p:nvSpPr>
          <p:cNvPr id="466" name="Google Shape;466;p45"/>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b="1" lang="ja" sz="1400">
                <a:solidFill>
                  <a:srgbClr val="000000"/>
                </a:solidFill>
              </a:rPr>
              <a:t>４．ドナルド・トランプのTweetの中で(2)で取得したFX用語が含まれているTweetを選択し、自然言語処理をする。Tweetが肯定的か否定的かを調べ、機械学習のターゲットにする。</a:t>
            </a:r>
            <a:endParaRPr sz="1200">
              <a:solidFill>
                <a:srgbClr val="000000"/>
              </a:solidFill>
              <a:latin typeface="Arial"/>
              <a:ea typeface="Arial"/>
              <a:cs typeface="Arial"/>
              <a:sym typeface="Arial"/>
            </a:endParaRPr>
          </a:p>
        </p:txBody>
      </p:sp>
      <p:pic>
        <p:nvPicPr>
          <p:cNvPr id="467" name="Google Shape;467;p45"/>
          <p:cNvPicPr preferRelativeResize="0"/>
          <p:nvPr/>
        </p:nvPicPr>
        <p:blipFill>
          <a:blip r:embed="rId3">
            <a:alphaModFix/>
          </a:blip>
          <a:stretch>
            <a:fillRect/>
          </a:stretch>
        </p:blipFill>
        <p:spPr>
          <a:xfrm>
            <a:off x="432300" y="3155450"/>
            <a:ext cx="3660425" cy="1512475"/>
          </a:xfrm>
          <a:prstGeom prst="rect">
            <a:avLst/>
          </a:prstGeom>
          <a:noFill/>
          <a:ln>
            <a:noFill/>
          </a:ln>
        </p:spPr>
      </p:pic>
      <p:sp>
        <p:nvSpPr>
          <p:cNvPr id="468" name="Google Shape;468;p45"/>
          <p:cNvSpPr/>
          <p:nvPr/>
        </p:nvSpPr>
        <p:spPr>
          <a:xfrm rot="-1191948">
            <a:off x="99098" y="2904745"/>
            <a:ext cx="976405" cy="325408"/>
          </a:xfrm>
          <a:prstGeom prst="roundRect">
            <a:avLst>
              <a:gd fmla="val 16667" name="adj"/>
            </a:avLst>
          </a:prstGeom>
          <a:solidFill>
            <a:srgbClr val="FF0000"/>
          </a:solid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FFFF"/>
                </a:solidFill>
              </a:rPr>
              <a:t>FX Word</a:t>
            </a:r>
            <a:endParaRPr b="1">
              <a:solidFill>
                <a:srgbClr val="FFFFFF"/>
              </a:solidFill>
            </a:endParaRPr>
          </a:p>
        </p:txBody>
      </p:sp>
      <p:sp>
        <p:nvSpPr>
          <p:cNvPr id="469" name="Google Shape;469;p45"/>
          <p:cNvSpPr/>
          <p:nvPr/>
        </p:nvSpPr>
        <p:spPr>
          <a:xfrm>
            <a:off x="4365250" y="3732475"/>
            <a:ext cx="1416600" cy="171900"/>
          </a:xfrm>
          <a:prstGeom prst="rightArrow">
            <a:avLst>
              <a:gd fmla="val 50000" name="adj1"/>
              <a:gd fmla="val 50000" name="adj2"/>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5"/>
          <p:cNvSpPr txBox="1"/>
          <p:nvPr/>
        </p:nvSpPr>
        <p:spPr>
          <a:xfrm>
            <a:off x="4711925" y="3386350"/>
            <a:ext cx="643800" cy="3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latin typeface="Lato"/>
                <a:ea typeface="Lato"/>
                <a:cs typeface="Lato"/>
                <a:sym typeface="Lato"/>
              </a:rPr>
              <a:t>前処理</a:t>
            </a:r>
            <a:endParaRPr sz="1200">
              <a:latin typeface="Lato"/>
              <a:ea typeface="Lato"/>
              <a:cs typeface="Lato"/>
              <a:sym typeface="Lato"/>
            </a:endParaRPr>
          </a:p>
        </p:txBody>
      </p:sp>
      <p:sp>
        <p:nvSpPr>
          <p:cNvPr id="471" name="Google Shape;471;p45"/>
          <p:cNvSpPr txBox="1"/>
          <p:nvPr/>
        </p:nvSpPr>
        <p:spPr>
          <a:xfrm>
            <a:off x="6137781" y="2965250"/>
            <a:ext cx="23865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sz="1200">
                <a:latin typeface="Lato"/>
                <a:ea typeface="Lato"/>
                <a:cs typeface="Lato"/>
                <a:sym typeface="Lato"/>
              </a:rPr>
              <a:t>SentimentIntensityAnalyzer</a:t>
            </a:r>
            <a:endParaRPr sz="1200">
              <a:latin typeface="Lato"/>
              <a:ea typeface="Lato"/>
              <a:cs typeface="Lato"/>
              <a:sym typeface="Lato"/>
            </a:endParaRPr>
          </a:p>
        </p:txBody>
      </p:sp>
      <p:sp>
        <p:nvSpPr>
          <p:cNvPr id="472" name="Google Shape;472;p45"/>
          <p:cNvSpPr/>
          <p:nvPr/>
        </p:nvSpPr>
        <p:spPr>
          <a:xfrm>
            <a:off x="6757382" y="3283919"/>
            <a:ext cx="1209000" cy="3153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a:t>Tweet</a:t>
            </a:r>
            <a:endParaRPr b="1"/>
          </a:p>
        </p:txBody>
      </p:sp>
      <p:sp>
        <p:nvSpPr>
          <p:cNvPr id="473" name="Google Shape;473;p45"/>
          <p:cNvSpPr/>
          <p:nvPr/>
        </p:nvSpPr>
        <p:spPr>
          <a:xfrm rot="7832762">
            <a:off x="6711636" y="3812254"/>
            <a:ext cx="674708" cy="191008"/>
          </a:xfrm>
          <a:prstGeom prst="rightArrow">
            <a:avLst>
              <a:gd fmla="val 50000" name="adj1"/>
              <a:gd fmla="val 50000" name="adj2"/>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5"/>
          <p:cNvSpPr/>
          <p:nvPr/>
        </p:nvSpPr>
        <p:spPr>
          <a:xfrm rot="3014795">
            <a:off x="7339751" y="3812627"/>
            <a:ext cx="675075" cy="191019"/>
          </a:xfrm>
          <a:prstGeom prst="rightArrow">
            <a:avLst>
              <a:gd fmla="val 50000" name="adj1"/>
              <a:gd fmla="val 50000" name="adj2"/>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5"/>
          <p:cNvSpPr txBox="1"/>
          <p:nvPr/>
        </p:nvSpPr>
        <p:spPr>
          <a:xfrm>
            <a:off x="6339096" y="3704233"/>
            <a:ext cx="645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200">
                <a:latin typeface="Lato"/>
                <a:ea typeface="Lato"/>
                <a:cs typeface="Lato"/>
                <a:sym typeface="Lato"/>
              </a:rPr>
              <a:t>pos</a:t>
            </a:r>
            <a:endParaRPr b="1" sz="1200">
              <a:latin typeface="Lato"/>
              <a:ea typeface="Lato"/>
              <a:cs typeface="Lato"/>
              <a:sym typeface="Lato"/>
            </a:endParaRPr>
          </a:p>
        </p:txBody>
      </p:sp>
      <p:sp>
        <p:nvSpPr>
          <p:cNvPr id="476" name="Google Shape;476;p45"/>
          <p:cNvSpPr txBox="1"/>
          <p:nvPr/>
        </p:nvSpPr>
        <p:spPr>
          <a:xfrm>
            <a:off x="7966384" y="3704233"/>
            <a:ext cx="645300" cy="2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200">
                <a:latin typeface="Lato"/>
                <a:ea typeface="Lato"/>
                <a:cs typeface="Lato"/>
                <a:sym typeface="Lato"/>
              </a:rPr>
              <a:t>neg</a:t>
            </a:r>
            <a:endParaRPr b="1" sz="1200">
              <a:latin typeface="Lato"/>
              <a:ea typeface="Lato"/>
              <a:cs typeface="Lato"/>
              <a:sym typeface="Lato"/>
            </a:endParaRPr>
          </a:p>
        </p:txBody>
      </p:sp>
      <p:sp>
        <p:nvSpPr>
          <p:cNvPr id="477" name="Google Shape;477;p45"/>
          <p:cNvSpPr txBox="1"/>
          <p:nvPr/>
        </p:nvSpPr>
        <p:spPr>
          <a:xfrm>
            <a:off x="5942975" y="4313043"/>
            <a:ext cx="1225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highlight>
                  <a:srgbClr val="FFFF00"/>
                </a:highlight>
                <a:latin typeface="Lato"/>
                <a:ea typeface="Lato"/>
                <a:cs typeface="Lato"/>
                <a:sym typeface="Lato"/>
              </a:rPr>
              <a:t>target : +1</a:t>
            </a:r>
            <a:endParaRPr sz="1200">
              <a:highlight>
                <a:srgbClr val="FFFF00"/>
              </a:highlight>
              <a:latin typeface="Lato"/>
              <a:ea typeface="Lato"/>
              <a:cs typeface="Lato"/>
              <a:sym typeface="Lato"/>
            </a:endParaRPr>
          </a:p>
        </p:txBody>
      </p:sp>
      <p:sp>
        <p:nvSpPr>
          <p:cNvPr id="478" name="Google Shape;478;p45"/>
          <p:cNvSpPr txBox="1"/>
          <p:nvPr/>
        </p:nvSpPr>
        <p:spPr>
          <a:xfrm>
            <a:off x="7744912" y="4313043"/>
            <a:ext cx="12252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highlight>
                  <a:srgbClr val="FFFF00"/>
                </a:highlight>
                <a:latin typeface="Lato"/>
                <a:ea typeface="Lato"/>
                <a:cs typeface="Lato"/>
                <a:sym typeface="Lato"/>
              </a:rPr>
              <a:t>target : -1</a:t>
            </a:r>
            <a:endParaRPr sz="1200">
              <a:highlight>
                <a:srgbClr val="FFFF00"/>
              </a:highlight>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問題解決方法</a:t>
            </a:r>
            <a:endParaRPr>
              <a:solidFill>
                <a:srgbClr val="999999"/>
              </a:solidFill>
            </a:endParaRPr>
          </a:p>
        </p:txBody>
      </p:sp>
      <p:sp>
        <p:nvSpPr>
          <p:cNvPr id="484" name="Google Shape;484;p46"/>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a:solidFill>
                  <a:srgbClr val="000000"/>
                </a:solidFill>
              </a:rPr>
              <a:t>５．実際にDeep Learning　LSTMモデルを使用して機械学習をする。</a:t>
            </a:r>
            <a:endParaRPr b="1" sz="1800">
              <a:solidFill>
                <a:srgbClr val="000000"/>
              </a:solidFill>
            </a:endParaRPr>
          </a:p>
          <a:p>
            <a:pPr indent="0" lvl="0" marL="0" rtl="0" algn="ctr">
              <a:spcBef>
                <a:spcPts val="1600"/>
              </a:spcBef>
              <a:spcAft>
                <a:spcPts val="1600"/>
              </a:spcAft>
              <a:buNone/>
            </a:pPr>
            <a:r>
              <a:t/>
            </a:r>
            <a:endParaRPr sz="1100">
              <a:solidFill>
                <a:srgbClr val="000000"/>
              </a:solidFill>
            </a:endParaRPr>
          </a:p>
        </p:txBody>
      </p:sp>
      <p:graphicFrame>
        <p:nvGraphicFramePr>
          <p:cNvPr id="485" name="Google Shape;485;p46"/>
          <p:cNvGraphicFramePr/>
          <p:nvPr/>
        </p:nvGraphicFramePr>
        <p:xfrm>
          <a:off x="493500" y="2667605"/>
          <a:ext cx="3000000" cy="3000000"/>
        </p:xfrm>
        <a:graphic>
          <a:graphicData uri="http://schemas.openxmlformats.org/drawingml/2006/table">
            <a:tbl>
              <a:tblPr>
                <a:noFill/>
                <a:tableStyleId>{802D1787-11E1-43DB-9783-AD3600FFFBAF}</a:tableStyleId>
              </a:tblPr>
              <a:tblGrid>
                <a:gridCol w="463500"/>
                <a:gridCol w="463500"/>
                <a:gridCol w="463500"/>
                <a:gridCol w="463500"/>
                <a:gridCol w="463500"/>
              </a:tblGrid>
              <a:tr h="142225">
                <a:tc>
                  <a:txBody>
                    <a:bodyPr/>
                    <a:lstStyle/>
                    <a:p>
                      <a:pPr indent="0" lvl="0" marL="0" rtl="0" algn="ctr">
                        <a:spcBef>
                          <a:spcPts val="0"/>
                        </a:spcBef>
                        <a:spcAft>
                          <a:spcPts val="0"/>
                        </a:spcAft>
                        <a:buNone/>
                      </a:pPr>
                      <a:r>
                        <a:rPr lang="ja" sz="600"/>
                        <a:t>open</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ja" sz="600"/>
                        <a:t>high</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ja" sz="600"/>
                        <a:t>low</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ja" sz="600"/>
                        <a:t>close</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ja" sz="600"/>
                        <a:t>5mean</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bl>
          </a:graphicData>
        </a:graphic>
      </p:graphicFrame>
      <p:graphicFrame>
        <p:nvGraphicFramePr>
          <p:cNvPr id="486" name="Google Shape;486;p46"/>
          <p:cNvGraphicFramePr/>
          <p:nvPr/>
        </p:nvGraphicFramePr>
        <p:xfrm>
          <a:off x="645900" y="2820005"/>
          <a:ext cx="3000000" cy="3000000"/>
        </p:xfrm>
        <a:graphic>
          <a:graphicData uri="http://schemas.openxmlformats.org/drawingml/2006/table">
            <a:tbl>
              <a:tblPr>
                <a:noFill/>
                <a:tableStyleId>{802D1787-11E1-43DB-9783-AD3600FFFBAF}</a:tableStyleId>
              </a:tblPr>
              <a:tblGrid>
                <a:gridCol w="463500"/>
                <a:gridCol w="463500"/>
                <a:gridCol w="463500"/>
                <a:gridCol w="463500"/>
                <a:gridCol w="463500"/>
              </a:tblGrid>
              <a:tr h="142225">
                <a:tc>
                  <a:txBody>
                    <a:bodyPr/>
                    <a:lstStyle/>
                    <a:p>
                      <a:pPr indent="0" lvl="0" marL="0" rtl="0" algn="ctr">
                        <a:spcBef>
                          <a:spcPts val="0"/>
                        </a:spcBef>
                        <a:spcAft>
                          <a:spcPts val="0"/>
                        </a:spcAft>
                        <a:buNone/>
                      </a:pPr>
                      <a:r>
                        <a:rPr lang="ja" sz="600"/>
                        <a:t>open</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ja" sz="600"/>
                        <a:t>high</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ja" sz="600"/>
                        <a:t>low</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ja" sz="600"/>
                        <a:t>close</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ja" sz="600"/>
                        <a:t>5mean</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3F3F3"/>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bl>
          </a:graphicData>
        </a:graphic>
      </p:graphicFrame>
      <p:graphicFrame>
        <p:nvGraphicFramePr>
          <p:cNvPr id="487" name="Google Shape;487;p46"/>
          <p:cNvGraphicFramePr/>
          <p:nvPr/>
        </p:nvGraphicFramePr>
        <p:xfrm>
          <a:off x="798300" y="2972405"/>
          <a:ext cx="3000000" cy="3000000"/>
        </p:xfrm>
        <a:graphic>
          <a:graphicData uri="http://schemas.openxmlformats.org/drawingml/2006/table">
            <a:tbl>
              <a:tblPr>
                <a:noFill/>
                <a:tableStyleId>{802D1787-11E1-43DB-9783-AD3600FFFBAF}</a:tableStyleId>
              </a:tblPr>
              <a:tblGrid>
                <a:gridCol w="463500"/>
                <a:gridCol w="463500"/>
                <a:gridCol w="463500"/>
                <a:gridCol w="463500"/>
                <a:gridCol w="463500"/>
              </a:tblGrid>
              <a:tr h="142225">
                <a:tc>
                  <a:txBody>
                    <a:bodyPr/>
                    <a:lstStyle/>
                    <a:p>
                      <a:pPr indent="0" lvl="0" marL="0" rtl="0" algn="ctr">
                        <a:spcBef>
                          <a:spcPts val="0"/>
                        </a:spcBef>
                        <a:spcAft>
                          <a:spcPts val="0"/>
                        </a:spcAft>
                        <a:buNone/>
                      </a:pPr>
                      <a:r>
                        <a:rPr lang="ja" sz="600"/>
                        <a:t>open</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ja" sz="600"/>
                        <a:t>high</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ja" sz="600"/>
                        <a:t>low</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ja" sz="600"/>
                        <a:t>close</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ja" sz="600"/>
                        <a:t>5mean</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EFEFE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bl>
          </a:graphicData>
        </a:graphic>
      </p:graphicFrame>
      <p:graphicFrame>
        <p:nvGraphicFramePr>
          <p:cNvPr id="488" name="Google Shape;488;p46"/>
          <p:cNvGraphicFramePr/>
          <p:nvPr/>
        </p:nvGraphicFramePr>
        <p:xfrm>
          <a:off x="950700" y="3124805"/>
          <a:ext cx="3000000" cy="3000000"/>
        </p:xfrm>
        <a:graphic>
          <a:graphicData uri="http://schemas.openxmlformats.org/drawingml/2006/table">
            <a:tbl>
              <a:tblPr>
                <a:noFill/>
                <a:tableStyleId>{802D1787-11E1-43DB-9783-AD3600FFFBAF}</a:tableStyleId>
              </a:tblPr>
              <a:tblGrid>
                <a:gridCol w="463500"/>
                <a:gridCol w="463500"/>
                <a:gridCol w="463500"/>
                <a:gridCol w="463500"/>
                <a:gridCol w="463500"/>
              </a:tblGrid>
              <a:tr h="142225">
                <a:tc>
                  <a:txBody>
                    <a:bodyPr/>
                    <a:lstStyle/>
                    <a:p>
                      <a:pPr indent="0" lvl="0" marL="0" rtl="0" algn="ctr">
                        <a:spcBef>
                          <a:spcPts val="0"/>
                        </a:spcBef>
                        <a:spcAft>
                          <a:spcPts val="0"/>
                        </a:spcAft>
                        <a:buNone/>
                      </a:pPr>
                      <a:r>
                        <a:rPr lang="ja" sz="600"/>
                        <a:t>open</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ja" sz="600"/>
                        <a:t>high</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ja" sz="600"/>
                        <a:t>low</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ja" sz="600"/>
                        <a:t>close</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lang="ja" sz="600"/>
                        <a:t>5mean</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CCCCCC"/>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F3F3F3"/>
                      </a:solidFill>
                      <a:prstDash val="solid"/>
                      <a:round/>
                      <a:headEnd len="sm" w="sm" type="none"/>
                      <a:tailEnd len="sm" w="sm" type="none"/>
                    </a:lnB>
                    <a:solidFill>
                      <a:srgbClr val="FFFFFF"/>
                    </a:solidFill>
                  </a:tcPr>
                </a:tc>
              </a:tr>
            </a:tbl>
          </a:graphicData>
        </a:graphic>
      </p:graphicFrame>
      <p:graphicFrame>
        <p:nvGraphicFramePr>
          <p:cNvPr id="489" name="Google Shape;489;p46"/>
          <p:cNvGraphicFramePr/>
          <p:nvPr/>
        </p:nvGraphicFramePr>
        <p:xfrm>
          <a:off x="1103100" y="3277205"/>
          <a:ext cx="3000000" cy="3000000"/>
        </p:xfrm>
        <a:graphic>
          <a:graphicData uri="http://schemas.openxmlformats.org/drawingml/2006/table">
            <a:tbl>
              <a:tblPr>
                <a:noFill/>
                <a:tableStyleId>{802D1787-11E1-43DB-9783-AD3600FFFBAF}</a:tableStyleId>
              </a:tblPr>
              <a:tblGrid>
                <a:gridCol w="463500"/>
                <a:gridCol w="463500"/>
                <a:gridCol w="463500"/>
                <a:gridCol w="463500"/>
                <a:gridCol w="463500"/>
              </a:tblGrid>
              <a:tr h="142225">
                <a:tc>
                  <a:txBody>
                    <a:bodyPr/>
                    <a:lstStyle/>
                    <a:p>
                      <a:pPr indent="0" lvl="0" marL="0" rtl="0" algn="ctr">
                        <a:spcBef>
                          <a:spcPts val="0"/>
                        </a:spcBef>
                        <a:spcAft>
                          <a:spcPts val="0"/>
                        </a:spcAft>
                        <a:buNone/>
                      </a:pPr>
                      <a:r>
                        <a:rPr lang="ja" sz="600"/>
                        <a:t>open</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ja" sz="600"/>
                        <a:t>high</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ja" sz="600"/>
                        <a:t>low</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ja" sz="600"/>
                        <a:t>close</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ja" sz="600"/>
                        <a:t>5mean</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6D7A8"/>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274300">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
        <p:nvSpPr>
          <p:cNvPr id="490" name="Google Shape;490;p46"/>
          <p:cNvSpPr txBox="1"/>
          <p:nvPr/>
        </p:nvSpPr>
        <p:spPr>
          <a:xfrm>
            <a:off x="268150" y="4652500"/>
            <a:ext cx="1386600" cy="3750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a:latin typeface="Lato"/>
                <a:ea typeface="Lato"/>
                <a:cs typeface="Lato"/>
                <a:sym typeface="Lato"/>
              </a:rPr>
              <a:t>Train data</a:t>
            </a:r>
            <a:endParaRPr b="1">
              <a:latin typeface="Lato"/>
              <a:ea typeface="Lato"/>
              <a:cs typeface="Lato"/>
              <a:sym typeface="Lato"/>
            </a:endParaRPr>
          </a:p>
        </p:txBody>
      </p:sp>
      <p:sp>
        <p:nvSpPr>
          <p:cNvPr id="491" name="Google Shape;491;p46"/>
          <p:cNvSpPr txBox="1"/>
          <p:nvPr/>
        </p:nvSpPr>
        <p:spPr>
          <a:xfrm>
            <a:off x="3816625" y="4652500"/>
            <a:ext cx="1386600" cy="3750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a:latin typeface="Lato"/>
                <a:ea typeface="Lato"/>
                <a:cs typeface="Lato"/>
                <a:sym typeface="Lato"/>
              </a:rPr>
              <a:t>Target</a:t>
            </a:r>
            <a:r>
              <a:rPr b="1" lang="ja">
                <a:latin typeface="Lato"/>
                <a:ea typeface="Lato"/>
                <a:cs typeface="Lato"/>
                <a:sym typeface="Lato"/>
              </a:rPr>
              <a:t> data</a:t>
            </a:r>
            <a:endParaRPr b="1">
              <a:latin typeface="Lato"/>
              <a:ea typeface="Lato"/>
              <a:cs typeface="Lato"/>
              <a:sym typeface="Lato"/>
            </a:endParaRPr>
          </a:p>
        </p:txBody>
      </p:sp>
      <p:graphicFrame>
        <p:nvGraphicFramePr>
          <p:cNvPr id="492" name="Google Shape;492;p46"/>
          <p:cNvGraphicFramePr/>
          <p:nvPr/>
        </p:nvGraphicFramePr>
        <p:xfrm>
          <a:off x="4013700" y="3124800"/>
          <a:ext cx="3000000" cy="3000000"/>
        </p:xfrm>
        <a:graphic>
          <a:graphicData uri="http://schemas.openxmlformats.org/drawingml/2006/table">
            <a:tbl>
              <a:tblPr>
                <a:noFill/>
                <a:tableStyleId>{802D1787-11E1-43DB-9783-AD3600FFFBAF}</a:tableStyleId>
              </a:tblPr>
              <a:tblGrid>
                <a:gridCol w="382850"/>
              </a:tblGrid>
              <a:tr h="142225">
                <a:tc>
                  <a:txBody>
                    <a:bodyPr/>
                    <a:lstStyle/>
                    <a:p>
                      <a:pPr indent="0" lvl="0" marL="0" rtl="0" algn="ctr">
                        <a:spcBef>
                          <a:spcPts val="0"/>
                        </a:spcBef>
                        <a:spcAft>
                          <a:spcPts val="0"/>
                        </a:spcAft>
                        <a:buNone/>
                      </a:pPr>
                      <a:r>
                        <a:rPr lang="ja" sz="600"/>
                        <a:t>target</a:t>
                      </a:r>
                      <a:endParaRPr sz="600"/>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3F3F3"/>
                    </a:solidFill>
                  </a:tcPr>
                </a:tc>
              </a:tr>
              <a:tr h="142225">
                <a:tc>
                  <a:txBody>
                    <a:bodyPr/>
                    <a:lstStyle/>
                    <a:p>
                      <a:pPr indent="0" lvl="0" marL="0" rtl="0" algn="ctr">
                        <a:spcBef>
                          <a:spcPts val="0"/>
                        </a:spcBef>
                        <a:spcAft>
                          <a:spcPts val="0"/>
                        </a:spcAft>
                        <a:buNone/>
                      </a:pPr>
                      <a:r>
                        <a:t/>
                      </a:r>
                      <a:endParaRPr sz="600"/>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bl>
          </a:graphicData>
        </a:graphic>
      </p:graphicFrame>
      <p:graphicFrame>
        <p:nvGraphicFramePr>
          <p:cNvPr id="493" name="Google Shape;493;p46"/>
          <p:cNvGraphicFramePr/>
          <p:nvPr/>
        </p:nvGraphicFramePr>
        <p:xfrm>
          <a:off x="4166100" y="3277200"/>
          <a:ext cx="3000000" cy="3000000"/>
        </p:xfrm>
        <a:graphic>
          <a:graphicData uri="http://schemas.openxmlformats.org/drawingml/2006/table">
            <a:tbl>
              <a:tblPr>
                <a:noFill/>
                <a:tableStyleId>{802D1787-11E1-43DB-9783-AD3600FFFBAF}</a:tableStyleId>
              </a:tblPr>
              <a:tblGrid>
                <a:gridCol w="382850"/>
              </a:tblGrid>
              <a:tr h="142225">
                <a:tc>
                  <a:txBody>
                    <a:bodyPr/>
                    <a:lstStyle/>
                    <a:p>
                      <a:pPr indent="0" lvl="0" marL="0" rtl="0" algn="ctr">
                        <a:spcBef>
                          <a:spcPts val="0"/>
                        </a:spcBef>
                        <a:spcAft>
                          <a:spcPts val="0"/>
                        </a:spcAft>
                        <a:buNone/>
                      </a:pPr>
                      <a:r>
                        <a:rPr lang="ja" sz="600"/>
                        <a:t>target</a:t>
                      </a:r>
                      <a:endParaRPr sz="600"/>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solidFill>
                      <a:srgbClr val="F3F3F3"/>
                    </a:solidFill>
                  </a:tcPr>
                </a:tc>
              </a:tr>
              <a:tr h="142225">
                <a:tc>
                  <a:txBody>
                    <a:bodyPr/>
                    <a:lstStyle/>
                    <a:p>
                      <a:pPr indent="0" lvl="0" marL="0" rtl="0" algn="ctr">
                        <a:spcBef>
                          <a:spcPts val="0"/>
                        </a:spcBef>
                        <a:spcAft>
                          <a:spcPts val="0"/>
                        </a:spcAft>
                        <a:buNone/>
                      </a:pPr>
                      <a:r>
                        <a:t/>
                      </a:r>
                      <a:endParaRPr sz="600"/>
                    </a:p>
                  </a:txBody>
                  <a:tcPr marT="91425" marB="91425" marR="91425" marL="91425">
                    <a:lnL cap="flat" cmpd="sng" w="9525">
                      <a:solidFill>
                        <a:srgbClr val="EFEFEF"/>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EFEFEF"/>
                      </a:solidFill>
                      <a:prstDash val="solid"/>
                      <a:round/>
                      <a:headEnd len="sm" w="sm" type="none"/>
                      <a:tailEnd len="sm" w="sm" type="none"/>
                    </a:lnT>
                    <a:lnB cap="flat" cmpd="sng" w="9525">
                      <a:solidFill>
                        <a:srgbClr val="EFEFEF"/>
                      </a:solidFill>
                      <a:prstDash val="solid"/>
                      <a:round/>
                      <a:headEnd len="sm" w="sm" type="none"/>
                      <a:tailEnd len="sm" w="sm" type="none"/>
                    </a:lnB>
                  </a:tcPr>
                </a:tc>
              </a:tr>
            </a:tbl>
          </a:graphicData>
        </a:graphic>
      </p:graphicFrame>
      <p:graphicFrame>
        <p:nvGraphicFramePr>
          <p:cNvPr id="494" name="Google Shape;494;p46"/>
          <p:cNvGraphicFramePr/>
          <p:nvPr/>
        </p:nvGraphicFramePr>
        <p:xfrm>
          <a:off x="4318500" y="3429600"/>
          <a:ext cx="3000000" cy="3000000"/>
        </p:xfrm>
        <a:graphic>
          <a:graphicData uri="http://schemas.openxmlformats.org/drawingml/2006/table">
            <a:tbl>
              <a:tblPr>
                <a:noFill/>
                <a:tableStyleId>{802D1787-11E1-43DB-9783-AD3600FFFBAF}</a:tableStyleId>
              </a:tblPr>
              <a:tblGrid>
                <a:gridCol w="382850"/>
              </a:tblGrid>
              <a:tr h="142225">
                <a:tc>
                  <a:txBody>
                    <a:bodyPr/>
                    <a:lstStyle/>
                    <a:p>
                      <a:pPr indent="0" lvl="0" marL="0" rtl="0" algn="ctr">
                        <a:spcBef>
                          <a:spcPts val="0"/>
                        </a:spcBef>
                        <a:spcAft>
                          <a:spcPts val="0"/>
                        </a:spcAft>
                        <a:buNone/>
                      </a:pPr>
                      <a:r>
                        <a:rPr lang="ja" sz="600"/>
                        <a:t>target</a:t>
                      </a:r>
                      <a:endParaRPr sz="6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D9D9D9"/>
                    </a:solidFill>
                  </a:tcPr>
                </a:tc>
              </a:tr>
              <a:tr h="142225">
                <a:tc>
                  <a:txBody>
                    <a:bodyPr/>
                    <a:lstStyle/>
                    <a:p>
                      <a:pPr indent="0" lvl="0" marL="0" rtl="0" algn="ctr">
                        <a:spcBef>
                          <a:spcPts val="0"/>
                        </a:spcBef>
                        <a:spcAft>
                          <a:spcPts val="0"/>
                        </a:spcAft>
                        <a:buNone/>
                      </a:pPr>
                      <a:r>
                        <a:t/>
                      </a:r>
                      <a:endParaRPr sz="6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aphicFrame>
        <p:nvGraphicFramePr>
          <p:cNvPr id="495" name="Google Shape;495;p46"/>
          <p:cNvGraphicFramePr/>
          <p:nvPr/>
        </p:nvGraphicFramePr>
        <p:xfrm>
          <a:off x="4470900" y="3582000"/>
          <a:ext cx="3000000" cy="3000000"/>
        </p:xfrm>
        <a:graphic>
          <a:graphicData uri="http://schemas.openxmlformats.org/drawingml/2006/table">
            <a:tbl>
              <a:tblPr>
                <a:noFill/>
                <a:tableStyleId>{802D1787-11E1-43DB-9783-AD3600FFFBAF}</a:tableStyleId>
              </a:tblPr>
              <a:tblGrid>
                <a:gridCol w="382850"/>
              </a:tblGrid>
              <a:tr h="142225">
                <a:tc>
                  <a:txBody>
                    <a:bodyPr/>
                    <a:lstStyle/>
                    <a:p>
                      <a:pPr indent="0" lvl="0" marL="0" rtl="0" algn="ctr">
                        <a:spcBef>
                          <a:spcPts val="0"/>
                        </a:spcBef>
                        <a:spcAft>
                          <a:spcPts val="0"/>
                        </a:spcAft>
                        <a:buNone/>
                      </a:pPr>
                      <a:r>
                        <a:rPr lang="ja" sz="600"/>
                        <a:t>target</a:t>
                      </a:r>
                      <a:endParaRPr sz="6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solidFill>
                      <a:srgbClr val="B7B7B7"/>
                    </a:solidFill>
                  </a:tcPr>
                </a:tc>
              </a:tr>
              <a:tr h="142225">
                <a:tc>
                  <a:txBody>
                    <a:bodyPr/>
                    <a:lstStyle/>
                    <a:p>
                      <a:pPr indent="0" lvl="0" marL="0" rtl="0" algn="ctr">
                        <a:spcBef>
                          <a:spcPts val="0"/>
                        </a:spcBef>
                        <a:spcAft>
                          <a:spcPts val="0"/>
                        </a:spcAft>
                        <a:buNone/>
                      </a:pPr>
                      <a:r>
                        <a:t/>
                      </a:r>
                      <a:endParaRPr sz="600"/>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graphicFrame>
        <p:nvGraphicFramePr>
          <p:cNvPr id="496" name="Google Shape;496;p46"/>
          <p:cNvGraphicFramePr/>
          <p:nvPr/>
        </p:nvGraphicFramePr>
        <p:xfrm>
          <a:off x="4623300" y="3734400"/>
          <a:ext cx="3000000" cy="3000000"/>
        </p:xfrm>
        <a:graphic>
          <a:graphicData uri="http://schemas.openxmlformats.org/drawingml/2006/table">
            <a:tbl>
              <a:tblPr>
                <a:noFill/>
                <a:tableStyleId>{802D1787-11E1-43DB-9783-AD3600FFFBAF}</a:tableStyleId>
              </a:tblPr>
              <a:tblGrid>
                <a:gridCol w="382850"/>
              </a:tblGrid>
              <a:tr h="142225">
                <a:tc>
                  <a:txBody>
                    <a:bodyPr/>
                    <a:lstStyle/>
                    <a:p>
                      <a:pPr indent="0" lvl="0" marL="0" rtl="0" algn="ctr">
                        <a:spcBef>
                          <a:spcPts val="0"/>
                        </a:spcBef>
                        <a:spcAft>
                          <a:spcPts val="0"/>
                        </a:spcAft>
                        <a:buNone/>
                      </a:pPr>
                      <a:r>
                        <a:rPr lang="ja" sz="600"/>
                        <a:t>target</a:t>
                      </a:r>
                      <a:endParaRPr sz="6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B6D7A8"/>
                    </a:solidFill>
                  </a:tcPr>
                </a:tc>
              </a:tr>
              <a:tr h="142225">
                <a:tc>
                  <a:txBody>
                    <a:bodyPr/>
                    <a:lstStyle/>
                    <a:p>
                      <a:pPr indent="0" lvl="0" marL="0" rtl="0" algn="ctr">
                        <a:spcBef>
                          <a:spcPts val="0"/>
                        </a:spcBef>
                        <a:spcAft>
                          <a:spcPts val="0"/>
                        </a:spcAft>
                        <a:buNone/>
                      </a:pPr>
                      <a:r>
                        <a:t/>
                      </a:r>
                      <a:endParaRPr sz="600"/>
                    </a:p>
                  </a:txBody>
                  <a:tcPr marT="91425" marB="91425" marR="91425" marL="91425">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497" name="Google Shape;497;p46"/>
          <p:cNvSpPr/>
          <p:nvPr/>
        </p:nvSpPr>
        <p:spPr>
          <a:xfrm>
            <a:off x="5294450" y="3711250"/>
            <a:ext cx="606000" cy="171900"/>
          </a:xfrm>
          <a:prstGeom prst="rightArrow">
            <a:avLst>
              <a:gd fmla="val 50000" name="adj1"/>
              <a:gd fmla="val 50000" name="adj2"/>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8" name="Google Shape;498;p46"/>
          <p:cNvPicPr preferRelativeResize="0"/>
          <p:nvPr/>
        </p:nvPicPr>
        <p:blipFill rotWithShape="1">
          <a:blip r:embed="rId3">
            <a:alphaModFix/>
          </a:blip>
          <a:srcRect b="19389" l="9600" r="10597" t="9744"/>
          <a:stretch/>
        </p:blipFill>
        <p:spPr>
          <a:xfrm>
            <a:off x="5985425" y="3080950"/>
            <a:ext cx="3062231" cy="1432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問題解決方法</a:t>
            </a:r>
            <a:endParaRPr>
              <a:solidFill>
                <a:srgbClr val="999999"/>
              </a:solidFill>
            </a:endParaRPr>
          </a:p>
        </p:txBody>
      </p:sp>
      <p:sp>
        <p:nvSpPr>
          <p:cNvPr id="504" name="Google Shape;504;p47"/>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800">
                <a:solidFill>
                  <a:srgbClr val="000000"/>
                </a:solidFill>
              </a:rPr>
              <a:t>６．一般的なDeep Learning　LSTMモデルと今回のモデルと比較する。</a:t>
            </a:r>
            <a:endParaRPr b="1" sz="18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ctr">
              <a:spcBef>
                <a:spcPts val="1600"/>
              </a:spcBef>
              <a:spcAft>
                <a:spcPts val="1600"/>
              </a:spcAft>
              <a:buNone/>
            </a:pPr>
            <a:r>
              <a:t/>
            </a:r>
            <a:endParaRPr sz="1100">
              <a:solidFill>
                <a:srgbClr val="000000"/>
              </a:solidFill>
            </a:endParaRPr>
          </a:p>
        </p:txBody>
      </p:sp>
      <p:pic>
        <p:nvPicPr>
          <p:cNvPr id="505" name="Google Shape;505;p47"/>
          <p:cNvPicPr preferRelativeResize="0"/>
          <p:nvPr/>
        </p:nvPicPr>
        <p:blipFill rotWithShape="1">
          <a:blip r:embed="rId3">
            <a:alphaModFix/>
          </a:blip>
          <a:srcRect b="19389" l="9600" r="10597" t="9744"/>
          <a:stretch/>
        </p:blipFill>
        <p:spPr>
          <a:xfrm>
            <a:off x="5306225" y="3066800"/>
            <a:ext cx="3062231" cy="1432500"/>
          </a:xfrm>
          <a:prstGeom prst="rect">
            <a:avLst/>
          </a:prstGeom>
          <a:noFill/>
          <a:ln>
            <a:noFill/>
          </a:ln>
        </p:spPr>
      </p:pic>
      <p:pic>
        <p:nvPicPr>
          <p:cNvPr id="506" name="Google Shape;506;p47"/>
          <p:cNvPicPr preferRelativeResize="0"/>
          <p:nvPr/>
        </p:nvPicPr>
        <p:blipFill rotWithShape="1">
          <a:blip r:embed="rId3">
            <a:alphaModFix/>
          </a:blip>
          <a:srcRect b="19389" l="9600" r="10597" t="9744"/>
          <a:stretch/>
        </p:blipFill>
        <p:spPr>
          <a:xfrm>
            <a:off x="994325" y="3066800"/>
            <a:ext cx="3062231" cy="1432500"/>
          </a:xfrm>
          <a:prstGeom prst="rect">
            <a:avLst/>
          </a:prstGeom>
          <a:noFill/>
          <a:ln>
            <a:noFill/>
          </a:ln>
        </p:spPr>
      </p:pic>
      <p:sp>
        <p:nvSpPr>
          <p:cNvPr id="507" name="Google Shape;507;p47"/>
          <p:cNvSpPr/>
          <p:nvPr/>
        </p:nvSpPr>
        <p:spPr>
          <a:xfrm rot="-1266059">
            <a:off x="545518" y="2936060"/>
            <a:ext cx="1166625" cy="459853"/>
          </a:xfrm>
          <a:prstGeom prst="roundRect">
            <a:avLst>
              <a:gd fmla="val 16667" name="adj"/>
            </a:avLst>
          </a:prstGeom>
          <a:solidFill>
            <a:srgbClr val="FF0000"/>
          </a:solid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rgbClr val="FFFFFF"/>
                </a:solidFill>
              </a:rPr>
              <a:t>Original Model</a:t>
            </a:r>
            <a:endParaRPr b="1" sz="1200">
              <a:solidFill>
                <a:srgbClr val="FFFFFF"/>
              </a:solidFill>
            </a:endParaRPr>
          </a:p>
        </p:txBody>
      </p:sp>
      <p:sp>
        <p:nvSpPr>
          <p:cNvPr id="508" name="Google Shape;508;p47"/>
          <p:cNvSpPr/>
          <p:nvPr/>
        </p:nvSpPr>
        <p:spPr>
          <a:xfrm rot="-1266059">
            <a:off x="4857993" y="2869135"/>
            <a:ext cx="1166625" cy="459853"/>
          </a:xfrm>
          <a:prstGeom prst="roundRect">
            <a:avLst>
              <a:gd fmla="val 16667" name="adj"/>
            </a:avLst>
          </a:prstGeom>
          <a:solidFill>
            <a:srgbClr val="0000FF"/>
          </a:solid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rgbClr val="FFFFFF"/>
                </a:solidFill>
              </a:rPr>
              <a:t>MY</a:t>
            </a:r>
            <a:endParaRPr b="1" sz="1200">
              <a:solidFill>
                <a:srgbClr val="FFFFFF"/>
              </a:solidFill>
            </a:endParaRPr>
          </a:p>
          <a:p>
            <a:pPr indent="0" lvl="0" marL="0" rtl="0" algn="ctr">
              <a:spcBef>
                <a:spcPts val="0"/>
              </a:spcBef>
              <a:spcAft>
                <a:spcPts val="0"/>
              </a:spcAft>
              <a:buNone/>
            </a:pPr>
            <a:r>
              <a:rPr b="1" lang="ja" sz="1200">
                <a:solidFill>
                  <a:srgbClr val="FFFFFF"/>
                </a:solidFill>
              </a:rPr>
              <a:t> Model</a:t>
            </a:r>
            <a:endParaRPr b="1" sz="12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8"/>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endParaRPr>
          </a:p>
          <a:p>
            <a:pPr indent="0" lvl="0" marL="0" rtl="0" algn="ctr">
              <a:spcBef>
                <a:spcPts val="1600"/>
              </a:spcBef>
              <a:spcAft>
                <a:spcPts val="1600"/>
              </a:spcAft>
              <a:buNone/>
            </a:pPr>
            <a:r>
              <a:t/>
            </a:r>
            <a:endParaRPr sz="1100">
              <a:solidFill>
                <a:srgbClr val="000000"/>
              </a:solidFill>
            </a:endParaRPr>
          </a:p>
        </p:txBody>
      </p:sp>
      <p:sp>
        <p:nvSpPr>
          <p:cNvPr id="514" name="Google Shape;514;p48"/>
          <p:cNvSpPr txBox="1"/>
          <p:nvPr/>
        </p:nvSpPr>
        <p:spPr>
          <a:xfrm>
            <a:off x="0" y="2078900"/>
            <a:ext cx="4536600" cy="306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ctr">
              <a:lnSpc>
                <a:spcPct val="115000"/>
              </a:lnSpc>
              <a:spcBef>
                <a:spcPts val="0"/>
              </a:spcBef>
              <a:spcAft>
                <a:spcPts val="0"/>
              </a:spcAft>
              <a:buNone/>
            </a:pPr>
            <a:r>
              <a:rPr lang="ja"/>
              <a:t>8  :  2</a:t>
            </a:r>
            <a:endParaRPr/>
          </a:p>
          <a:p>
            <a:pPr indent="0" lvl="0" marL="0" rtl="0" algn="ctr">
              <a:lnSpc>
                <a:spcPct val="115000"/>
              </a:lnSpc>
              <a:spcBef>
                <a:spcPts val="1600"/>
              </a:spcBef>
              <a:spcAft>
                <a:spcPts val="0"/>
              </a:spcAft>
              <a:buNone/>
            </a:pPr>
            <a:r>
              <a:rPr lang="ja"/>
              <a:t>2019-07-14  ~  2019-11-15</a:t>
            </a:r>
            <a:endParaRPr/>
          </a:p>
          <a:p>
            <a:pPr indent="0" lvl="0" marL="0" rtl="0" algn="ctr">
              <a:lnSpc>
                <a:spcPct val="115000"/>
              </a:lnSpc>
              <a:spcBef>
                <a:spcPts val="1600"/>
              </a:spcBef>
              <a:spcAft>
                <a:spcPts val="0"/>
              </a:spcAft>
              <a:buNone/>
            </a:pPr>
            <a:r>
              <a:rPr lang="ja">
                <a:highlight>
                  <a:srgbClr val="CFE2F3"/>
                </a:highlight>
              </a:rPr>
              <a:t>2019-07-14</a:t>
            </a:r>
            <a:r>
              <a:rPr lang="ja"/>
              <a:t> ~ </a:t>
            </a:r>
            <a:r>
              <a:rPr lang="ja">
                <a:highlight>
                  <a:srgbClr val="FFF2CC"/>
                </a:highlight>
              </a:rPr>
              <a:t>2019-10-25</a:t>
            </a:r>
            <a:endParaRPr>
              <a:highlight>
                <a:srgbClr val="FFF2CC"/>
              </a:highlight>
            </a:endParaRPr>
          </a:p>
          <a:p>
            <a:pPr indent="0" lvl="0" marL="0" rtl="0" algn="ctr">
              <a:lnSpc>
                <a:spcPct val="115000"/>
              </a:lnSpc>
              <a:spcBef>
                <a:spcPts val="1600"/>
              </a:spcBef>
              <a:spcAft>
                <a:spcPts val="1600"/>
              </a:spcAft>
              <a:buNone/>
            </a:pPr>
            <a:r>
              <a:rPr lang="ja">
                <a:highlight>
                  <a:srgbClr val="FFF2CC"/>
                </a:highlight>
              </a:rPr>
              <a:t>2019-10-26</a:t>
            </a:r>
            <a:r>
              <a:rPr lang="ja"/>
              <a:t> ~ </a:t>
            </a:r>
            <a:r>
              <a:rPr lang="ja">
                <a:highlight>
                  <a:srgbClr val="F4CCCC"/>
                </a:highlight>
              </a:rPr>
              <a:t>2019-11-15</a:t>
            </a:r>
            <a:endParaRPr>
              <a:highlight>
                <a:srgbClr val="F4CCCC"/>
              </a:highlight>
            </a:endParaRPr>
          </a:p>
        </p:txBody>
      </p:sp>
      <p:sp>
        <p:nvSpPr>
          <p:cNvPr id="515" name="Google Shape;515;p48"/>
          <p:cNvSpPr txBox="1"/>
          <p:nvPr/>
        </p:nvSpPr>
        <p:spPr>
          <a:xfrm>
            <a:off x="4536600" y="2078900"/>
            <a:ext cx="4607400" cy="30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ctr">
              <a:lnSpc>
                <a:spcPct val="115000"/>
              </a:lnSpc>
              <a:spcBef>
                <a:spcPts val="0"/>
              </a:spcBef>
              <a:spcAft>
                <a:spcPts val="0"/>
              </a:spcAft>
              <a:buNone/>
            </a:pPr>
            <a:r>
              <a:rPr lang="ja"/>
              <a:t>8 : 2</a:t>
            </a:r>
            <a:endParaRPr/>
          </a:p>
          <a:p>
            <a:pPr indent="0" lvl="0" marL="0" rtl="0" algn="ctr">
              <a:lnSpc>
                <a:spcPct val="115000"/>
              </a:lnSpc>
              <a:spcBef>
                <a:spcPts val="1600"/>
              </a:spcBef>
              <a:spcAft>
                <a:spcPts val="0"/>
              </a:spcAft>
              <a:buNone/>
            </a:pPr>
            <a:r>
              <a:rPr lang="ja"/>
              <a:t>2015-07-17  ~  2016-11-11</a:t>
            </a:r>
            <a:endParaRPr/>
          </a:p>
          <a:p>
            <a:pPr indent="0" lvl="0" marL="0" rtl="0" algn="ctr">
              <a:lnSpc>
                <a:spcPct val="115000"/>
              </a:lnSpc>
              <a:spcBef>
                <a:spcPts val="1600"/>
              </a:spcBef>
              <a:spcAft>
                <a:spcPts val="0"/>
              </a:spcAft>
              <a:buNone/>
            </a:pPr>
            <a:r>
              <a:rPr lang="ja">
                <a:highlight>
                  <a:srgbClr val="CFE2F3"/>
                </a:highlight>
              </a:rPr>
              <a:t>2015-07-17</a:t>
            </a:r>
            <a:r>
              <a:rPr lang="ja"/>
              <a:t> ~ </a:t>
            </a:r>
            <a:r>
              <a:rPr lang="ja">
                <a:highlight>
                  <a:srgbClr val="FFF2CC"/>
                </a:highlight>
              </a:rPr>
              <a:t>2015-08-05</a:t>
            </a:r>
            <a:endParaRPr>
              <a:highlight>
                <a:srgbClr val="FFF2CC"/>
              </a:highlight>
            </a:endParaRPr>
          </a:p>
          <a:p>
            <a:pPr indent="0" lvl="0" marL="0" rtl="0" algn="ctr">
              <a:lnSpc>
                <a:spcPct val="115000"/>
              </a:lnSpc>
              <a:spcBef>
                <a:spcPts val="1600"/>
              </a:spcBef>
              <a:spcAft>
                <a:spcPts val="1600"/>
              </a:spcAft>
              <a:buNone/>
            </a:pPr>
            <a:r>
              <a:rPr lang="ja">
                <a:highlight>
                  <a:srgbClr val="FFF2CC"/>
                </a:highlight>
              </a:rPr>
              <a:t>2015-08-06</a:t>
            </a:r>
            <a:r>
              <a:rPr lang="ja"/>
              <a:t> ~ </a:t>
            </a:r>
            <a:r>
              <a:rPr lang="ja">
                <a:highlight>
                  <a:srgbClr val="F4CCCC"/>
                </a:highlight>
              </a:rPr>
              <a:t>2016-11-11</a:t>
            </a:r>
            <a:endParaRPr>
              <a:highlight>
                <a:srgbClr val="F4CCCC"/>
              </a:highlight>
            </a:endParaRPr>
          </a:p>
        </p:txBody>
      </p:sp>
      <p:sp>
        <p:nvSpPr>
          <p:cNvPr id="516" name="Google Shape;516;p48"/>
          <p:cNvSpPr/>
          <p:nvPr/>
        </p:nvSpPr>
        <p:spPr>
          <a:xfrm>
            <a:off x="5689900" y="4212000"/>
            <a:ext cx="2303400" cy="414900"/>
          </a:xfrm>
          <a:prstGeom prst="roundRect">
            <a:avLst>
              <a:gd fmla="val 16667" name="adj"/>
            </a:avLst>
          </a:prstGeom>
          <a:no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t/>
            </a:r>
            <a:endParaRPr sz="1100"/>
          </a:p>
        </p:txBody>
      </p:sp>
      <p:sp>
        <p:nvSpPr>
          <p:cNvPr id="517" name="Google Shape;517;p48"/>
          <p:cNvSpPr/>
          <p:nvPr/>
        </p:nvSpPr>
        <p:spPr>
          <a:xfrm>
            <a:off x="5689900" y="4675700"/>
            <a:ext cx="2303400" cy="414900"/>
          </a:xfrm>
          <a:prstGeom prst="roundRect">
            <a:avLst>
              <a:gd fmla="val 16667" name="adj"/>
            </a:avLst>
          </a:prstGeom>
          <a:no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t/>
            </a:r>
            <a:endParaRPr sz="1100"/>
          </a:p>
        </p:txBody>
      </p:sp>
      <p:sp>
        <p:nvSpPr>
          <p:cNvPr id="518" name="Google Shape;518;p48"/>
          <p:cNvSpPr/>
          <p:nvPr/>
        </p:nvSpPr>
        <p:spPr>
          <a:xfrm>
            <a:off x="1116600" y="4212000"/>
            <a:ext cx="2303400" cy="414900"/>
          </a:xfrm>
          <a:prstGeom prst="roundRect">
            <a:avLst>
              <a:gd fmla="val 16667" name="adj"/>
            </a:avLst>
          </a:prstGeom>
          <a:no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t/>
            </a:r>
            <a:endParaRPr sz="1100"/>
          </a:p>
        </p:txBody>
      </p:sp>
      <p:sp>
        <p:nvSpPr>
          <p:cNvPr id="519" name="Google Shape;519;p48"/>
          <p:cNvSpPr/>
          <p:nvPr/>
        </p:nvSpPr>
        <p:spPr>
          <a:xfrm>
            <a:off x="1116600" y="4675700"/>
            <a:ext cx="2303400" cy="414900"/>
          </a:xfrm>
          <a:prstGeom prst="roundRect">
            <a:avLst>
              <a:gd fmla="val 16667" name="adj"/>
            </a:avLst>
          </a:prstGeom>
          <a:no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1600"/>
              </a:spcAft>
              <a:buNone/>
            </a:pPr>
            <a:r>
              <a:t/>
            </a:r>
            <a:endParaRPr sz="1100"/>
          </a:p>
        </p:txBody>
      </p:sp>
      <p:sp>
        <p:nvSpPr>
          <p:cNvPr id="520" name="Google Shape;520;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999999"/>
                </a:solidFill>
              </a:rPr>
              <a:t>問題解決方法</a:t>
            </a:r>
            <a:endParaRPr>
              <a:solidFill>
                <a:srgbClr val="999999"/>
              </a:solidFill>
            </a:endParaRPr>
          </a:p>
        </p:txBody>
      </p:sp>
      <p:pic>
        <p:nvPicPr>
          <p:cNvPr id="521" name="Google Shape;521;p48"/>
          <p:cNvPicPr preferRelativeResize="0"/>
          <p:nvPr/>
        </p:nvPicPr>
        <p:blipFill>
          <a:blip r:embed="rId3">
            <a:alphaModFix/>
          </a:blip>
          <a:stretch>
            <a:fillRect/>
          </a:stretch>
        </p:blipFill>
        <p:spPr>
          <a:xfrm>
            <a:off x="1266426" y="2205402"/>
            <a:ext cx="1878824" cy="732698"/>
          </a:xfrm>
          <a:prstGeom prst="rect">
            <a:avLst/>
          </a:prstGeom>
          <a:noFill/>
          <a:ln>
            <a:noFill/>
          </a:ln>
        </p:spPr>
      </p:pic>
      <p:sp>
        <p:nvSpPr>
          <p:cNvPr id="522" name="Google Shape;522;p48"/>
          <p:cNvSpPr/>
          <p:nvPr/>
        </p:nvSpPr>
        <p:spPr>
          <a:xfrm>
            <a:off x="1266425" y="2205539"/>
            <a:ext cx="820200" cy="212100"/>
          </a:xfrm>
          <a:prstGeom prst="roundRect">
            <a:avLst>
              <a:gd fmla="val 16667" name="adj"/>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a:solidFill>
                  <a:srgbClr val="FFFFFF"/>
                </a:solidFill>
              </a:rPr>
              <a:t>API</a:t>
            </a:r>
            <a:endParaRPr b="1">
              <a:solidFill>
                <a:srgbClr val="FFFFFF"/>
              </a:solidFill>
            </a:endParaRPr>
          </a:p>
        </p:txBody>
      </p:sp>
      <p:pic>
        <p:nvPicPr>
          <p:cNvPr id="523" name="Google Shape;523;p48"/>
          <p:cNvPicPr preferRelativeResize="0"/>
          <p:nvPr/>
        </p:nvPicPr>
        <p:blipFill>
          <a:blip r:embed="rId4">
            <a:alphaModFix/>
          </a:blip>
          <a:stretch>
            <a:fillRect/>
          </a:stretch>
        </p:blipFill>
        <p:spPr>
          <a:xfrm>
            <a:off x="5917445" y="2205402"/>
            <a:ext cx="1848306" cy="732698"/>
          </a:xfrm>
          <a:prstGeom prst="rect">
            <a:avLst/>
          </a:prstGeom>
          <a:noFill/>
          <a:ln>
            <a:noFill/>
          </a:ln>
        </p:spPr>
      </p:pic>
      <p:sp>
        <p:nvSpPr>
          <p:cNvPr id="524" name="Google Shape;524;p48"/>
          <p:cNvSpPr txBox="1"/>
          <p:nvPr/>
        </p:nvSpPr>
        <p:spPr>
          <a:xfrm>
            <a:off x="424500" y="4256700"/>
            <a:ext cx="635400" cy="32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a:latin typeface="Lato"/>
                <a:ea typeface="Lato"/>
                <a:cs typeface="Lato"/>
                <a:sym typeface="Lato"/>
              </a:rPr>
              <a:t>Train</a:t>
            </a:r>
            <a:endParaRPr>
              <a:latin typeface="Lato"/>
              <a:ea typeface="Lato"/>
              <a:cs typeface="Lato"/>
              <a:sym typeface="Lato"/>
            </a:endParaRPr>
          </a:p>
        </p:txBody>
      </p:sp>
      <p:sp>
        <p:nvSpPr>
          <p:cNvPr id="525" name="Google Shape;525;p48"/>
          <p:cNvSpPr txBox="1"/>
          <p:nvPr/>
        </p:nvSpPr>
        <p:spPr>
          <a:xfrm>
            <a:off x="424500" y="4720400"/>
            <a:ext cx="635400" cy="32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a:latin typeface="Lato"/>
                <a:ea typeface="Lato"/>
                <a:cs typeface="Lato"/>
                <a:sym typeface="Lato"/>
              </a:rPr>
              <a:t>Test</a:t>
            </a:r>
            <a:endParaRPr>
              <a:latin typeface="Lato"/>
              <a:ea typeface="Lato"/>
              <a:cs typeface="Lato"/>
              <a:sym typeface="Lato"/>
            </a:endParaRPr>
          </a:p>
        </p:txBody>
      </p:sp>
      <p:sp>
        <p:nvSpPr>
          <p:cNvPr id="526" name="Google Shape;526;p48"/>
          <p:cNvSpPr txBox="1"/>
          <p:nvPr/>
        </p:nvSpPr>
        <p:spPr>
          <a:xfrm>
            <a:off x="4998750" y="4256700"/>
            <a:ext cx="635400" cy="32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a:latin typeface="Lato"/>
                <a:ea typeface="Lato"/>
                <a:cs typeface="Lato"/>
                <a:sym typeface="Lato"/>
              </a:rPr>
              <a:t>Train</a:t>
            </a:r>
            <a:endParaRPr>
              <a:latin typeface="Lato"/>
              <a:ea typeface="Lato"/>
              <a:cs typeface="Lato"/>
              <a:sym typeface="Lato"/>
            </a:endParaRPr>
          </a:p>
        </p:txBody>
      </p:sp>
      <p:sp>
        <p:nvSpPr>
          <p:cNvPr id="527" name="Google Shape;527;p48"/>
          <p:cNvSpPr txBox="1"/>
          <p:nvPr/>
        </p:nvSpPr>
        <p:spPr>
          <a:xfrm>
            <a:off x="4998750" y="4720400"/>
            <a:ext cx="635400" cy="32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ja">
                <a:latin typeface="Lato"/>
                <a:ea typeface="Lato"/>
                <a:cs typeface="Lato"/>
                <a:sym typeface="Lato"/>
              </a:rPr>
              <a:t>Test</a:t>
            </a:r>
            <a:endParaRPr>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プロジェクト結果、評価</a:t>
            </a:r>
            <a:endParaRPr/>
          </a:p>
        </p:txBody>
      </p:sp>
      <p:sp>
        <p:nvSpPr>
          <p:cNvPr id="533" name="Google Shape;533;p49"/>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400">
                <a:solidFill>
                  <a:srgbClr val="000000"/>
                </a:solidFill>
              </a:rPr>
              <a:t>FX </a:t>
            </a:r>
            <a:r>
              <a:rPr b="1" lang="ja" sz="1400">
                <a:solidFill>
                  <a:srgbClr val="000000"/>
                </a:solidFill>
              </a:rPr>
              <a:t>sentiment tweet </a:t>
            </a:r>
            <a:r>
              <a:rPr lang="ja" sz="1050">
                <a:solidFill>
                  <a:srgbClr val="000000"/>
                </a:solidFill>
                <a:latin typeface="Arial"/>
                <a:ea typeface="Arial"/>
                <a:cs typeface="Arial"/>
                <a:sym typeface="Arial"/>
              </a:rPr>
              <a:t>(2019-07-14~2019-11-15)</a:t>
            </a:r>
            <a:endParaRPr sz="1050">
              <a:solidFill>
                <a:srgbClr val="000000"/>
              </a:solidFill>
              <a:latin typeface="Arial"/>
              <a:ea typeface="Arial"/>
              <a:cs typeface="Arial"/>
              <a:sym typeface="Arial"/>
            </a:endParaRPr>
          </a:p>
          <a:p>
            <a:pPr indent="0" lvl="0" marL="0" rtl="0" algn="ctr">
              <a:spcBef>
                <a:spcPts val="1600"/>
              </a:spcBef>
              <a:spcAft>
                <a:spcPts val="0"/>
              </a:spcAft>
              <a:buNone/>
            </a:pPr>
            <a:r>
              <a:rPr lang="ja" sz="1050">
                <a:solidFill>
                  <a:srgbClr val="000000"/>
                </a:solidFill>
                <a:latin typeface="Arial"/>
                <a:ea typeface="Arial"/>
                <a:cs typeface="Arial"/>
                <a:sym typeface="Arial"/>
              </a:rPr>
              <a:t>2019-11-15</a:t>
            </a:r>
            <a:endParaRPr sz="1050">
              <a:solidFill>
                <a:srgbClr val="000000"/>
              </a:solidFill>
              <a:latin typeface="Arial"/>
              <a:ea typeface="Arial"/>
              <a:cs typeface="Arial"/>
              <a:sym typeface="Arial"/>
            </a:endParaRPr>
          </a:p>
          <a:p>
            <a:pPr indent="0" lvl="0" marL="0" rtl="0" algn="ctr">
              <a:spcBef>
                <a:spcPts val="1600"/>
              </a:spcBef>
              <a:spcAft>
                <a:spcPts val="1600"/>
              </a:spcAft>
              <a:buNone/>
            </a:pPr>
            <a:r>
              <a:t/>
            </a:r>
            <a:endParaRPr b="1" sz="1400">
              <a:solidFill>
                <a:srgbClr val="000000"/>
              </a:solidFill>
            </a:endParaRPr>
          </a:p>
        </p:txBody>
      </p:sp>
      <p:pic>
        <p:nvPicPr>
          <p:cNvPr id="534" name="Google Shape;534;p49"/>
          <p:cNvPicPr preferRelativeResize="0"/>
          <p:nvPr/>
        </p:nvPicPr>
        <p:blipFill rotWithShape="1">
          <a:blip r:embed="rId3">
            <a:alphaModFix/>
          </a:blip>
          <a:srcRect b="0" l="0" r="0" t="6288"/>
          <a:stretch/>
        </p:blipFill>
        <p:spPr>
          <a:xfrm>
            <a:off x="1800" y="2571750"/>
            <a:ext cx="9144001" cy="2571625"/>
          </a:xfrm>
          <a:prstGeom prst="rect">
            <a:avLst/>
          </a:prstGeom>
          <a:noFill/>
          <a:ln>
            <a:noFill/>
          </a:ln>
        </p:spPr>
      </p:pic>
      <p:sp>
        <p:nvSpPr>
          <p:cNvPr id="535" name="Google Shape;535;p49"/>
          <p:cNvSpPr/>
          <p:nvPr/>
        </p:nvSpPr>
        <p:spPr>
          <a:xfrm>
            <a:off x="865075" y="4203150"/>
            <a:ext cx="1467000" cy="6204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100"/>
              <a:t>pos_tweet</a:t>
            </a:r>
            <a:endParaRPr b="1" sz="1100"/>
          </a:p>
          <a:p>
            <a:pPr indent="0" lvl="0" marL="0" rtl="0" algn="ctr">
              <a:spcBef>
                <a:spcPts val="0"/>
              </a:spcBef>
              <a:spcAft>
                <a:spcPts val="0"/>
              </a:spcAft>
              <a:buNone/>
            </a:pPr>
            <a:r>
              <a:rPr b="1" lang="ja" sz="1100"/>
              <a:t>neg_tweet</a:t>
            </a:r>
            <a:endParaRPr b="1" sz="1100"/>
          </a:p>
          <a:p>
            <a:pPr indent="0" lvl="0" marL="0" rtl="0" algn="ctr">
              <a:spcBef>
                <a:spcPts val="0"/>
              </a:spcBef>
              <a:spcAft>
                <a:spcPts val="0"/>
              </a:spcAft>
              <a:buNone/>
            </a:pPr>
            <a:r>
              <a:rPr b="1" lang="ja" sz="1100"/>
              <a:t>neu_tweet</a:t>
            </a:r>
            <a:endParaRPr b="1" sz="1100"/>
          </a:p>
        </p:txBody>
      </p:sp>
      <p:sp>
        <p:nvSpPr>
          <p:cNvPr id="536" name="Google Shape;536;p49"/>
          <p:cNvSpPr/>
          <p:nvPr/>
        </p:nvSpPr>
        <p:spPr>
          <a:xfrm>
            <a:off x="1009644" y="4344225"/>
            <a:ext cx="144600" cy="169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9"/>
          <p:cNvSpPr/>
          <p:nvPr/>
        </p:nvSpPr>
        <p:spPr>
          <a:xfrm>
            <a:off x="1009644" y="4513425"/>
            <a:ext cx="144600" cy="169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9"/>
          <p:cNvSpPr/>
          <p:nvPr/>
        </p:nvSpPr>
        <p:spPr>
          <a:xfrm>
            <a:off x="1009644" y="4682625"/>
            <a:ext cx="144600" cy="1692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39" name="Google Shape;539;p49"/>
          <p:cNvPicPr preferRelativeResize="0"/>
          <p:nvPr/>
        </p:nvPicPr>
        <p:blipFill>
          <a:blip r:embed="rId4">
            <a:alphaModFix/>
          </a:blip>
          <a:stretch>
            <a:fillRect/>
          </a:stretch>
        </p:blipFill>
        <p:spPr>
          <a:xfrm>
            <a:off x="7964766" y="2078875"/>
            <a:ext cx="1179233" cy="45987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プロジェクト結果、評価</a:t>
            </a:r>
            <a:endParaRPr>
              <a:solidFill>
                <a:srgbClr val="666666"/>
              </a:solidFill>
            </a:endParaRPr>
          </a:p>
        </p:txBody>
      </p:sp>
      <p:sp>
        <p:nvSpPr>
          <p:cNvPr id="545" name="Google Shape;545;p50"/>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400">
                <a:solidFill>
                  <a:srgbClr val="000000"/>
                </a:solidFill>
              </a:rPr>
              <a:t>FX </a:t>
            </a:r>
            <a:r>
              <a:rPr b="1" lang="ja" sz="1400">
                <a:solidFill>
                  <a:srgbClr val="000000"/>
                </a:solidFill>
              </a:rPr>
              <a:t>sentiment tweet </a:t>
            </a:r>
            <a:r>
              <a:rPr lang="ja" sz="1050">
                <a:solidFill>
                  <a:srgbClr val="000000"/>
                </a:solidFill>
                <a:latin typeface="Arial"/>
                <a:ea typeface="Arial"/>
                <a:cs typeface="Arial"/>
                <a:sym typeface="Arial"/>
              </a:rPr>
              <a:t>(2019-07-14~2019-11-15)</a:t>
            </a:r>
            <a:endParaRPr sz="1050">
              <a:solidFill>
                <a:srgbClr val="000000"/>
              </a:solidFill>
              <a:latin typeface="Arial"/>
              <a:ea typeface="Arial"/>
              <a:cs typeface="Arial"/>
              <a:sym typeface="Arial"/>
            </a:endParaRPr>
          </a:p>
          <a:p>
            <a:pPr indent="0" lvl="0" marL="0" rtl="0" algn="ctr">
              <a:spcBef>
                <a:spcPts val="1600"/>
              </a:spcBef>
              <a:spcAft>
                <a:spcPts val="1600"/>
              </a:spcAft>
              <a:buNone/>
            </a:pPr>
            <a:r>
              <a:t/>
            </a:r>
            <a:endParaRPr b="1" sz="1400">
              <a:solidFill>
                <a:srgbClr val="000000"/>
              </a:solidFill>
            </a:endParaRPr>
          </a:p>
        </p:txBody>
      </p:sp>
      <p:pic>
        <p:nvPicPr>
          <p:cNvPr id="546" name="Google Shape;546;p50"/>
          <p:cNvPicPr preferRelativeResize="0"/>
          <p:nvPr/>
        </p:nvPicPr>
        <p:blipFill rotWithShape="1">
          <a:blip r:embed="rId3">
            <a:alphaModFix/>
          </a:blip>
          <a:srcRect b="0" l="0" r="0" t="6288"/>
          <a:stretch/>
        </p:blipFill>
        <p:spPr>
          <a:xfrm>
            <a:off x="1800" y="2571750"/>
            <a:ext cx="9144001" cy="2571625"/>
          </a:xfrm>
          <a:prstGeom prst="rect">
            <a:avLst/>
          </a:prstGeom>
          <a:noFill/>
          <a:ln>
            <a:noFill/>
          </a:ln>
        </p:spPr>
      </p:pic>
      <p:sp>
        <p:nvSpPr>
          <p:cNvPr id="547" name="Google Shape;547;p50"/>
          <p:cNvSpPr/>
          <p:nvPr/>
        </p:nvSpPr>
        <p:spPr>
          <a:xfrm>
            <a:off x="865075" y="4203150"/>
            <a:ext cx="1467000" cy="6204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100"/>
              <a:t>pos_tweet</a:t>
            </a:r>
            <a:endParaRPr b="1" sz="1100"/>
          </a:p>
          <a:p>
            <a:pPr indent="0" lvl="0" marL="0" rtl="0" algn="ctr">
              <a:spcBef>
                <a:spcPts val="0"/>
              </a:spcBef>
              <a:spcAft>
                <a:spcPts val="0"/>
              </a:spcAft>
              <a:buNone/>
            </a:pPr>
            <a:r>
              <a:rPr b="1" lang="ja" sz="1100"/>
              <a:t>neg_tweet</a:t>
            </a:r>
            <a:endParaRPr b="1" sz="1100"/>
          </a:p>
          <a:p>
            <a:pPr indent="0" lvl="0" marL="0" rtl="0" algn="ctr">
              <a:spcBef>
                <a:spcPts val="0"/>
              </a:spcBef>
              <a:spcAft>
                <a:spcPts val="0"/>
              </a:spcAft>
              <a:buNone/>
            </a:pPr>
            <a:r>
              <a:rPr b="1" lang="ja" sz="1100"/>
              <a:t>neu_tweet</a:t>
            </a:r>
            <a:endParaRPr b="1" sz="1100"/>
          </a:p>
        </p:txBody>
      </p:sp>
      <p:sp>
        <p:nvSpPr>
          <p:cNvPr id="548" name="Google Shape;548;p50"/>
          <p:cNvSpPr/>
          <p:nvPr/>
        </p:nvSpPr>
        <p:spPr>
          <a:xfrm>
            <a:off x="1009644" y="4344225"/>
            <a:ext cx="144600" cy="1692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0"/>
          <p:cNvSpPr/>
          <p:nvPr/>
        </p:nvSpPr>
        <p:spPr>
          <a:xfrm>
            <a:off x="1009644" y="4513425"/>
            <a:ext cx="144600" cy="1692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0"/>
          <p:cNvSpPr/>
          <p:nvPr/>
        </p:nvSpPr>
        <p:spPr>
          <a:xfrm>
            <a:off x="1009644" y="4682625"/>
            <a:ext cx="144600" cy="1692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0"/>
          <p:cNvSpPr/>
          <p:nvPr/>
        </p:nvSpPr>
        <p:spPr>
          <a:xfrm>
            <a:off x="2849150" y="3982125"/>
            <a:ext cx="1880700" cy="893400"/>
          </a:xfrm>
          <a:prstGeom prst="roundRect">
            <a:avLst>
              <a:gd fmla="val 16667" name="adj"/>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0"/>
          <p:cNvSpPr/>
          <p:nvPr/>
        </p:nvSpPr>
        <p:spPr>
          <a:xfrm rot="2131969">
            <a:off x="674714" y="3167480"/>
            <a:ext cx="2468472" cy="89334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3" name="Google Shape;553;p50"/>
          <p:cNvCxnSpPr/>
          <p:nvPr/>
        </p:nvCxnSpPr>
        <p:spPr>
          <a:xfrm flipH="1" rot="10800000">
            <a:off x="2548250" y="4424175"/>
            <a:ext cx="4221900" cy="9300"/>
          </a:xfrm>
          <a:prstGeom prst="straightConnector1">
            <a:avLst/>
          </a:prstGeom>
          <a:noFill/>
          <a:ln cap="flat" cmpd="sng" w="38100">
            <a:solidFill>
              <a:srgbClr val="FF0000"/>
            </a:solidFill>
            <a:prstDash val="solid"/>
            <a:round/>
            <a:headEnd len="med" w="med" type="none"/>
            <a:tailEnd len="med" w="med" type="none"/>
          </a:ln>
        </p:spPr>
      </p:cxnSp>
      <p:cxnSp>
        <p:nvCxnSpPr>
          <p:cNvPr id="554" name="Google Shape;554;p50"/>
          <p:cNvCxnSpPr/>
          <p:nvPr/>
        </p:nvCxnSpPr>
        <p:spPr>
          <a:xfrm flipH="1" rot="10800000">
            <a:off x="4196250" y="3134363"/>
            <a:ext cx="4221900" cy="9300"/>
          </a:xfrm>
          <a:prstGeom prst="straightConnector1">
            <a:avLst/>
          </a:prstGeom>
          <a:noFill/>
          <a:ln cap="flat" cmpd="sng" w="38100">
            <a:solidFill>
              <a:srgbClr val="FF0000"/>
            </a:solidFill>
            <a:prstDash val="solid"/>
            <a:round/>
            <a:headEnd len="med" w="med" type="none"/>
            <a:tailEnd len="med" w="med" type="none"/>
          </a:ln>
        </p:spPr>
      </p:cxnSp>
      <p:sp>
        <p:nvSpPr>
          <p:cNvPr id="555" name="Google Shape;555;p50"/>
          <p:cNvSpPr/>
          <p:nvPr/>
        </p:nvSpPr>
        <p:spPr>
          <a:xfrm>
            <a:off x="6206050" y="3234675"/>
            <a:ext cx="441900" cy="1189500"/>
          </a:xfrm>
          <a:prstGeom prst="up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6" name="Google Shape;556;p50"/>
          <p:cNvPicPr preferRelativeResize="0"/>
          <p:nvPr/>
        </p:nvPicPr>
        <p:blipFill>
          <a:blip r:embed="rId4">
            <a:alphaModFix/>
          </a:blip>
          <a:stretch>
            <a:fillRect/>
          </a:stretch>
        </p:blipFill>
        <p:spPr>
          <a:xfrm>
            <a:off x="7964766" y="2078875"/>
            <a:ext cx="1179233" cy="4598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プロジェクト結果、評価</a:t>
            </a:r>
            <a:endParaRPr>
              <a:solidFill>
                <a:srgbClr val="666666"/>
              </a:solidFill>
            </a:endParaRPr>
          </a:p>
        </p:txBody>
      </p:sp>
      <p:sp>
        <p:nvSpPr>
          <p:cNvPr id="562" name="Google Shape;562;p51"/>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400">
                <a:solidFill>
                  <a:srgbClr val="000000"/>
                </a:solidFill>
              </a:rPr>
              <a:t>FX sentiment tweet </a:t>
            </a:r>
            <a:r>
              <a:rPr lang="ja" sz="1050">
                <a:solidFill>
                  <a:srgbClr val="000000"/>
                </a:solidFill>
                <a:latin typeface="Arial"/>
                <a:ea typeface="Arial"/>
                <a:cs typeface="Arial"/>
                <a:sym typeface="Arial"/>
              </a:rPr>
              <a:t>(2015-07-17~2016-11-11)</a:t>
            </a:r>
            <a:endParaRPr sz="1050">
              <a:solidFill>
                <a:srgbClr val="000000"/>
              </a:solidFill>
              <a:latin typeface="Arial"/>
              <a:ea typeface="Arial"/>
              <a:cs typeface="Arial"/>
              <a:sym typeface="Arial"/>
            </a:endParaRPr>
          </a:p>
          <a:p>
            <a:pPr indent="0" lvl="0" marL="0" rtl="0" algn="ctr">
              <a:spcBef>
                <a:spcPts val="1600"/>
              </a:spcBef>
              <a:spcAft>
                <a:spcPts val="1600"/>
              </a:spcAft>
              <a:buNone/>
            </a:pPr>
            <a:r>
              <a:t/>
            </a:r>
            <a:endParaRPr sz="1400">
              <a:solidFill>
                <a:srgbClr val="000000"/>
              </a:solidFill>
            </a:endParaRPr>
          </a:p>
        </p:txBody>
      </p:sp>
      <p:pic>
        <p:nvPicPr>
          <p:cNvPr id="563" name="Google Shape;563;p51"/>
          <p:cNvPicPr preferRelativeResize="0"/>
          <p:nvPr/>
        </p:nvPicPr>
        <p:blipFill>
          <a:blip r:embed="rId3">
            <a:alphaModFix/>
          </a:blip>
          <a:stretch>
            <a:fillRect/>
          </a:stretch>
        </p:blipFill>
        <p:spPr>
          <a:xfrm>
            <a:off x="0" y="2610650"/>
            <a:ext cx="9143999" cy="2532725"/>
          </a:xfrm>
          <a:prstGeom prst="rect">
            <a:avLst/>
          </a:prstGeom>
          <a:noFill/>
          <a:ln>
            <a:noFill/>
          </a:ln>
        </p:spPr>
      </p:pic>
      <p:sp>
        <p:nvSpPr>
          <p:cNvPr id="564" name="Google Shape;564;p51"/>
          <p:cNvSpPr/>
          <p:nvPr/>
        </p:nvSpPr>
        <p:spPr>
          <a:xfrm>
            <a:off x="7361500" y="2610650"/>
            <a:ext cx="1715700" cy="68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100"/>
              <a:t>pos_tweet</a:t>
            </a:r>
            <a:endParaRPr b="1" sz="1100"/>
          </a:p>
          <a:p>
            <a:pPr indent="0" lvl="0" marL="0" rtl="0" algn="ctr">
              <a:spcBef>
                <a:spcPts val="0"/>
              </a:spcBef>
              <a:spcAft>
                <a:spcPts val="0"/>
              </a:spcAft>
              <a:buNone/>
            </a:pPr>
            <a:r>
              <a:rPr b="1" lang="ja" sz="1100"/>
              <a:t>neg_tweet</a:t>
            </a:r>
            <a:endParaRPr b="1" sz="1100"/>
          </a:p>
          <a:p>
            <a:pPr indent="0" lvl="0" marL="0" rtl="0" algn="ctr">
              <a:spcBef>
                <a:spcPts val="0"/>
              </a:spcBef>
              <a:spcAft>
                <a:spcPts val="0"/>
              </a:spcAft>
              <a:buNone/>
            </a:pPr>
            <a:r>
              <a:rPr b="1" lang="ja" sz="1100"/>
              <a:t>neu_tweet</a:t>
            </a:r>
            <a:endParaRPr b="1" sz="1100"/>
          </a:p>
        </p:txBody>
      </p:sp>
      <p:sp>
        <p:nvSpPr>
          <p:cNvPr id="565" name="Google Shape;565;p51"/>
          <p:cNvSpPr/>
          <p:nvPr/>
        </p:nvSpPr>
        <p:spPr>
          <a:xfrm>
            <a:off x="7530575" y="2766927"/>
            <a:ext cx="169200" cy="1875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1"/>
          <p:cNvSpPr/>
          <p:nvPr/>
        </p:nvSpPr>
        <p:spPr>
          <a:xfrm>
            <a:off x="7530575" y="2954360"/>
            <a:ext cx="169200" cy="1875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1"/>
          <p:cNvSpPr/>
          <p:nvPr/>
        </p:nvSpPr>
        <p:spPr>
          <a:xfrm>
            <a:off x="7530575" y="3141792"/>
            <a:ext cx="169200" cy="1875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68" name="Google Shape;568;p51"/>
          <p:cNvPicPr preferRelativeResize="0"/>
          <p:nvPr/>
        </p:nvPicPr>
        <p:blipFill>
          <a:blip r:embed="rId4">
            <a:alphaModFix/>
          </a:blip>
          <a:stretch>
            <a:fillRect/>
          </a:stretch>
        </p:blipFill>
        <p:spPr>
          <a:xfrm>
            <a:off x="7877700" y="2078876"/>
            <a:ext cx="1199499" cy="463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t>LSTM(Long Short-Term Memory)</a:t>
            </a:r>
            <a:endParaRPr sz="1800"/>
          </a:p>
        </p:txBody>
      </p:sp>
      <p:sp>
        <p:nvSpPr>
          <p:cNvPr id="106" name="Google Shape;106;p16"/>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rgbClr val="000000"/>
              </a:solidFill>
            </a:endParaRPr>
          </a:p>
          <a:p>
            <a:pPr indent="0" lvl="0" marL="0" rtl="0" algn="l">
              <a:spcBef>
                <a:spcPts val="1600"/>
              </a:spcBef>
              <a:spcAft>
                <a:spcPts val="0"/>
              </a:spcAft>
              <a:buNone/>
            </a:pPr>
            <a:r>
              <a:rPr lang="ja" sz="1400">
                <a:solidFill>
                  <a:srgbClr val="000000"/>
                </a:solidFill>
              </a:rPr>
              <a:t>Long Short-Term Memory networkは</a:t>
            </a:r>
            <a:r>
              <a:rPr lang="ja" sz="1400">
                <a:solidFill>
                  <a:srgbClr val="000000"/>
                </a:solidFill>
              </a:rPr>
              <a:t>通常「LSTM」と呼ばれており、長期的な依存関係を学習することができる特別なRNN。</a:t>
            </a:r>
            <a:r>
              <a:rPr lang="ja" sz="1400" u="sng">
                <a:solidFill>
                  <a:srgbClr val="000000"/>
                </a:solidFill>
              </a:rPr>
              <a:t>Hochreiter &amp; Schmidhuber(1997)</a:t>
            </a:r>
            <a:r>
              <a:rPr lang="ja" sz="1400">
                <a:solidFill>
                  <a:srgbClr val="000000"/>
                </a:solidFill>
              </a:rPr>
              <a:t>によって発表され、後続の研究者たちがたくさんの論文を書きました。現在も広く使われている技術です。</a:t>
            </a:r>
            <a:endParaRPr sz="1400">
              <a:solidFill>
                <a:srgbClr val="000000"/>
              </a:solidFill>
            </a:endParaRPr>
          </a:p>
          <a:p>
            <a:pPr indent="0" lvl="0" marL="0" rtl="0" algn="l">
              <a:spcBef>
                <a:spcPts val="1600"/>
              </a:spcBef>
              <a:spcAft>
                <a:spcPts val="0"/>
              </a:spcAft>
              <a:buNone/>
            </a:pPr>
            <a:r>
              <a:t/>
            </a:r>
            <a:endParaRPr sz="1400">
              <a:solidFill>
                <a:srgbClr val="000000"/>
              </a:solidFill>
            </a:endParaRPr>
          </a:p>
          <a:p>
            <a:pPr indent="0" lvl="0" marL="0" rtl="0" algn="l">
              <a:spcBef>
                <a:spcPts val="1600"/>
              </a:spcBef>
              <a:spcAft>
                <a:spcPts val="1600"/>
              </a:spcAft>
              <a:buNone/>
            </a:pPr>
            <a:r>
              <a:rPr lang="ja" sz="1400">
                <a:solidFill>
                  <a:srgbClr val="000000"/>
                </a:solidFill>
              </a:rPr>
              <a:t>short-term memory</a:t>
            </a:r>
            <a:r>
              <a:rPr lang="ja" sz="1400">
                <a:solidFill>
                  <a:srgbClr val="000000"/>
                </a:solidFill>
              </a:rPr>
              <a:t>とは短期記憶のことであり、短期記憶を長期にわたって活用することを可能にしたのが、LSTMの重要な成果。</a:t>
            </a:r>
            <a:endParaRPr sz="1400">
              <a:solidFill>
                <a:srgbClr val="000000"/>
              </a:solidFill>
            </a:endParaRPr>
          </a:p>
        </p:txBody>
      </p:sp>
      <p:sp>
        <p:nvSpPr>
          <p:cNvPr id="107" name="Google Shape;107;p16"/>
          <p:cNvSpPr txBox="1"/>
          <p:nvPr/>
        </p:nvSpPr>
        <p:spPr>
          <a:xfrm>
            <a:off x="7591450" y="4546100"/>
            <a:ext cx="1552500" cy="597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ja" sz="600" u="sng">
                <a:solidFill>
                  <a:schemeClr val="accent5"/>
                </a:solidFill>
                <a:latin typeface="Lato"/>
                <a:ea typeface="Lato"/>
                <a:cs typeface="Lato"/>
                <a:sym typeface="Lato"/>
                <a:hlinkClick r:id="rId3"/>
              </a:rPr>
              <a:t>COMPARING CONVOLUTIONAL AND LSTM NEURAL NETWORKS FOR INTRADAY FOREX DIRECTION PREDICTON</a:t>
            </a:r>
            <a:r>
              <a:rPr lang="ja" sz="600">
                <a:latin typeface="Lato"/>
                <a:ea typeface="Lato"/>
                <a:cs typeface="Lato"/>
                <a:sym typeface="Lato"/>
              </a:rPr>
              <a:t> (2018)</a:t>
            </a:r>
            <a:endParaRPr sz="600">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2" name="Shape 572"/>
        <p:cNvGrpSpPr/>
        <p:nvPr/>
      </p:nvGrpSpPr>
      <p:grpSpPr>
        <a:xfrm>
          <a:off x="0" y="0"/>
          <a:ext cx="0" cy="0"/>
          <a:chOff x="0" y="0"/>
          <a:chExt cx="0" cy="0"/>
        </a:xfrm>
      </p:grpSpPr>
      <p:sp>
        <p:nvSpPr>
          <p:cNvPr id="573" name="Google Shape;573;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プロジェクト結果、評価</a:t>
            </a:r>
            <a:endParaRPr>
              <a:solidFill>
                <a:srgbClr val="666666"/>
              </a:solidFill>
            </a:endParaRPr>
          </a:p>
        </p:txBody>
      </p:sp>
      <p:sp>
        <p:nvSpPr>
          <p:cNvPr id="574" name="Google Shape;574;p52"/>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400">
                <a:solidFill>
                  <a:srgbClr val="000000"/>
                </a:solidFill>
              </a:rPr>
              <a:t>FX sentiment tweet </a:t>
            </a:r>
            <a:r>
              <a:rPr lang="ja" sz="1050">
                <a:solidFill>
                  <a:srgbClr val="000000"/>
                </a:solidFill>
                <a:latin typeface="Arial"/>
                <a:ea typeface="Arial"/>
                <a:cs typeface="Arial"/>
                <a:sym typeface="Arial"/>
              </a:rPr>
              <a:t>(2015-07-17~2016-11-11)</a:t>
            </a:r>
            <a:endParaRPr sz="1050">
              <a:solidFill>
                <a:srgbClr val="000000"/>
              </a:solidFill>
              <a:latin typeface="Arial"/>
              <a:ea typeface="Arial"/>
              <a:cs typeface="Arial"/>
              <a:sym typeface="Arial"/>
            </a:endParaRPr>
          </a:p>
          <a:p>
            <a:pPr indent="0" lvl="0" marL="0" rtl="0" algn="ctr">
              <a:spcBef>
                <a:spcPts val="1600"/>
              </a:spcBef>
              <a:spcAft>
                <a:spcPts val="1600"/>
              </a:spcAft>
              <a:buNone/>
            </a:pPr>
            <a:r>
              <a:t/>
            </a:r>
            <a:endParaRPr sz="1400">
              <a:solidFill>
                <a:srgbClr val="000000"/>
              </a:solidFill>
            </a:endParaRPr>
          </a:p>
        </p:txBody>
      </p:sp>
      <p:pic>
        <p:nvPicPr>
          <p:cNvPr id="575" name="Google Shape;575;p52"/>
          <p:cNvPicPr preferRelativeResize="0"/>
          <p:nvPr/>
        </p:nvPicPr>
        <p:blipFill>
          <a:blip r:embed="rId3">
            <a:alphaModFix/>
          </a:blip>
          <a:stretch>
            <a:fillRect/>
          </a:stretch>
        </p:blipFill>
        <p:spPr>
          <a:xfrm>
            <a:off x="0" y="2610650"/>
            <a:ext cx="9143999" cy="2532725"/>
          </a:xfrm>
          <a:prstGeom prst="rect">
            <a:avLst/>
          </a:prstGeom>
          <a:noFill/>
          <a:ln>
            <a:noFill/>
          </a:ln>
        </p:spPr>
      </p:pic>
      <p:sp>
        <p:nvSpPr>
          <p:cNvPr id="576" name="Google Shape;576;p52"/>
          <p:cNvSpPr/>
          <p:nvPr/>
        </p:nvSpPr>
        <p:spPr>
          <a:xfrm>
            <a:off x="7361500" y="2610650"/>
            <a:ext cx="1715700" cy="687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ja" sz="1100"/>
              <a:t>pos_tweet</a:t>
            </a:r>
            <a:endParaRPr b="1" sz="1100"/>
          </a:p>
          <a:p>
            <a:pPr indent="0" lvl="0" marL="0" rtl="0" algn="ctr">
              <a:spcBef>
                <a:spcPts val="0"/>
              </a:spcBef>
              <a:spcAft>
                <a:spcPts val="0"/>
              </a:spcAft>
              <a:buNone/>
            </a:pPr>
            <a:r>
              <a:rPr b="1" lang="ja" sz="1100"/>
              <a:t>neg_tweet</a:t>
            </a:r>
            <a:endParaRPr b="1" sz="1100"/>
          </a:p>
          <a:p>
            <a:pPr indent="0" lvl="0" marL="0" rtl="0" algn="ctr">
              <a:spcBef>
                <a:spcPts val="0"/>
              </a:spcBef>
              <a:spcAft>
                <a:spcPts val="0"/>
              </a:spcAft>
              <a:buNone/>
            </a:pPr>
            <a:r>
              <a:rPr b="1" lang="ja" sz="1100"/>
              <a:t>neu_tweet</a:t>
            </a:r>
            <a:endParaRPr b="1" sz="1100"/>
          </a:p>
        </p:txBody>
      </p:sp>
      <p:sp>
        <p:nvSpPr>
          <p:cNvPr id="577" name="Google Shape;577;p52"/>
          <p:cNvSpPr/>
          <p:nvPr/>
        </p:nvSpPr>
        <p:spPr>
          <a:xfrm>
            <a:off x="7530575" y="2766927"/>
            <a:ext cx="169200" cy="1875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52"/>
          <p:cNvSpPr/>
          <p:nvPr/>
        </p:nvSpPr>
        <p:spPr>
          <a:xfrm>
            <a:off x="7530575" y="2954360"/>
            <a:ext cx="169200" cy="1875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2"/>
          <p:cNvSpPr/>
          <p:nvPr/>
        </p:nvSpPr>
        <p:spPr>
          <a:xfrm>
            <a:off x="7530575" y="3141792"/>
            <a:ext cx="169200" cy="187500"/>
          </a:xfrm>
          <a:prstGeom prst="ellipse">
            <a:avLst/>
          </a:prstGeom>
          <a:solidFill>
            <a:srgbClr val="4A86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52"/>
          <p:cNvSpPr/>
          <p:nvPr/>
        </p:nvSpPr>
        <p:spPr>
          <a:xfrm rot="1225332">
            <a:off x="3740072" y="3622721"/>
            <a:ext cx="3983261" cy="893260"/>
          </a:xfrm>
          <a:prstGeom prst="roundRect">
            <a:avLst>
              <a:gd fmla="val 16667" name="adj"/>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1" name="Google Shape;581;p52"/>
          <p:cNvPicPr preferRelativeResize="0"/>
          <p:nvPr/>
        </p:nvPicPr>
        <p:blipFill>
          <a:blip r:embed="rId4">
            <a:alphaModFix/>
          </a:blip>
          <a:stretch>
            <a:fillRect/>
          </a:stretch>
        </p:blipFill>
        <p:spPr>
          <a:xfrm>
            <a:off x="7877700" y="2078876"/>
            <a:ext cx="1199499" cy="4632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プロジェクト結果、評価</a:t>
            </a:r>
            <a:endParaRPr>
              <a:solidFill>
                <a:srgbClr val="666666"/>
              </a:solidFill>
            </a:endParaRPr>
          </a:p>
        </p:txBody>
      </p:sp>
      <p:sp>
        <p:nvSpPr>
          <p:cNvPr id="587" name="Google Shape;587;p53"/>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ja" sz="1400">
                <a:solidFill>
                  <a:srgbClr val="000000"/>
                </a:solidFill>
              </a:rPr>
              <a:t> </a:t>
            </a:r>
            <a:endParaRPr sz="1400">
              <a:solidFill>
                <a:srgbClr val="000000"/>
              </a:solidFill>
            </a:endParaRPr>
          </a:p>
        </p:txBody>
      </p:sp>
      <p:pic>
        <p:nvPicPr>
          <p:cNvPr id="588" name="Google Shape;588;p53"/>
          <p:cNvPicPr preferRelativeResize="0"/>
          <p:nvPr/>
        </p:nvPicPr>
        <p:blipFill>
          <a:blip r:embed="rId3">
            <a:alphaModFix/>
          </a:blip>
          <a:stretch>
            <a:fillRect/>
          </a:stretch>
        </p:blipFill>
        <p:spPr>
          <a:xfrm>
            <a:off x="1436225" y="2671250"/>
            <a:ext cx="2879474" cy="2472125"/>
          </a:xfrm>
          <a:prstGeom prst="rect">
            <a:avLst/>
          </a:prstGeom>
          <a:noFill/>
          <a:ln cap="flat" cmpd="sng" w="9525">
            <a:solidFill>
              <a:srgbClr val="000000"/>
            </a:solidFill>
            <a:prstDash val="solid"/>
            <a:round/>
            <a:headEnd len="sm" w="sm" type="none"/>
            <a:tailEnd len="sm" w="sm" type="none"/>
          </a:ln>
        </p:spPr>
      </p:pic>
      <p:sp>
        <p:nvSpPr>
          <p:cNvPr id="589" name="Google Shape;589;p53"/>
          <p:cNvSpPr/>
          <p:nvPr/>
        </p:nvSpPr>
        <p:spPr>
          <a:xfrm rot="-1266059">
            <a:off x="517218" y="2146110"/>
            <a:ext cx="1166625" cy="459853"/>
          </a:xfrm>
          <a:prstGeom prst="roundRect">
            <a:avLst>
              <a:gd fmla="val 16667" name="adj"/>
            </a:avLst>
          </a:prstGeom>
          <a:solidFill>
            <a:srgbClr val="FF0000"/>
          </a:solid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rgbClr val="FFFFFF"/>
                </a:solidFill>
              </a:rPr>
              <a:t>Original Model</a:t>
            </a:r>
            <a:endParaRPr b="1" sz="1200">
              <a:solidFill>
                <a:srgbClr val="FFFFFF"/>
              </a:solidFill>
            </a:endParaRPr>
          </a:p>
        </p:txBody>
      </p:sp>
      <p:sp>
        <p:nvSpPr>
          <p:cNvPr id="590" name="Google Shape;590;p53"/>
          <p:cNvSpPr/>
          <p:nvPr/>
        </p:nvSpPr>
        <p:spPr>
          <a:xfrm rot="-1266059">
            <a:off x="928793" y="2273460"/>
            <a:ext cx="1166625" cy="459853"/>
          </a:xfrm>
          <a:prstGeom prst="roundRect">
            <a:avLst>
              <a:gd fmla="val 16667" name="adj"/>
            </a:avLst>
          </a:prstGeom>
          <a:solidFill>
            <a:srgbClr val="0000FF"/>
          </a:solid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rgbClr val="FFFFFF"/>
                </a:solidFill>
              </a:rPr>
              <a:t>MY</a:t>
            </a:r>
            <a:endParaRPr b="1" sz="1200">
              <a:solidFill>
                <a:srgbClr val="FFFFFF"/>
              </a:solidFill>
            </a:endParaRPr>
          </a:p>
          <a:p>
            <a:pPr indent="0" lvl="0" marL="0" rtl="0" algn="ctr">
              <a:spcBef>
                <a:spcPts val="0"/>
              </a:spcBef>
              <a:spcAft>
                <a:spcPts val="0"/>
              </a:spcAft>
              <a:buNone/>
            </a:pPr>
            <a:r>
              <a:rPr b="1" lang="ja" sz="1200">
                <a:solidFill>
                  <a:srgbClr val="FFFFFF"/>
                </a:solidFill>
              </a:rPr>
              <a:t> Model</a:t>
            </a:r>
            <a:endParaRPr b="1" sz="1200">
              <a:solidFill>
                <a:srgbClr val="FFFFFF"/>
              </a:solidFill>
            </a:endParaRPr>
          </a:p>
        </p:txBody>
      </p:sp>
      <p:sp>
        <p:nvSpPr>
          <p:cNvPr id="591" name="Google Shape;591;p53"/>
          <p:cNvSpPr txBox="1"/>
          <p:nvPr/>
        </p:nvSpPr>
        <p:spPr>
          <a:xfrm>
            <a:off x="5109700" y="2539925"/>
            <a:ext cx="2985600" cy="256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ja">
                <a:latin typeface="Lato"/>
                <a:ea typeface="Lato"/>
                <a:cs typeface="Lato"/>
                <a:sym typeface="Lato"/>
              </a:rPr>
              <a:t>parameter</a:t>
            </a:r>
            <a:endParaRPr b="1">
              <a:latin typeface="Lato"/>
              <a:ea typeface="Lato"/>
              <a:cs typeface="Lato"/>
              <a:sym typeface="Lato"/>
            </a:endParaRPr>
          </a:p>
          <a:p>
            <a:pPr indent="0" lvl="0" marL="0" rtl="0" algn="ctr">
              <a:lnSpc>
                <a:spcPct val="115000"/>
              </a:lnSpc>
              <a:spcBef>
                <a:spcPts val="0"/>
              </a:spcBef>
              <a:spcAft>
                <a:spcPts val="0"/>
              </a:spcAft>
              <a:buNone/>
            </a:pPr>
            <a:r>
              <a:t/>
            </a:r>
            <a:endParaRPr b="1" sz="900">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・Activation Function</a:t>
            </a:r>
            <a:endParaRPr>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(relu, softmax)</a:t>
            </a:r>
            <a:endParaRPr>
              <a:latin typeface="Lato"/>
              <a:ea typeface="Lato"/>
              <a:cs typeface="Lato"/>
              <a:sym typeface="Lato"/>
            </a:endParaRPr>
          </a:p>
          <a:p>
            <a:pPr indent="0" lvl="0" marL="0" rtl="0" algn="ctr">
              <a:lnSpc>
                <a:spcPct val="115000"/>
              </a:lnSpc>
              <a:spcBef>
                <a:spcPts val="0"/>
              </a:spcBef>
              <a:spcAft>
                <a:spcPts val="0"/>
              </a:spcAft>
              <a:buNone/>
            </a:pPr>
            <a:r>
              <a:t/>
            </a:r>
            <a:endParaRPr sz="900">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・Optimizer</a:t>
            </a:r>
            <a:endParaRPr>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(Adam)</a:t>
            </a:r>
            <a:endParaRPr>
              <a:latin typeface="Lato"/>
              <a:ea typeface="Lato"/>
              <a:cs typeface="Lato"/>
              <a:sym typeface="Lato"/>
            </a:endParaRPr>
          </a:p>
          <a:p>
            <a:pPr indent="0" lvl="0" marL="0" rtl="0" algn="ctr">
              <a:lnSpc>
                <a:spcPct val="115000"/>
              </a:lnSpc>
              <a:spcBef>
                <a:spcPts val="0"/>
              </a:spcBef>
              <a:spcAft>
                <a:spcPts val="0"/>
              </a:spcAft>
              <a:buNone/>
            </a:pPr>
            <a:r>
              <a:t/>
            </a:r>
            <a:endParaRPr sz="900">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・Loss function</a:t>
            </a:r>
            <a:endParaRPr>
              <a:latin typeface="Lato"/>
              <a:ea typeface="Lato"/>
              <a:cs typeface="Lato"/>
              <a:sym typeface="Lato"/>
            </a:endParaRPr>
          </a:p>
          <a:p>
            <a:pPr indent="0" lvl="0" marL="0" rtl="0" algn="ctr">
              <a:lnSpc>
                <a:spcPct val="115000"/>
              </a:lnSpc>
              <a:spcBef>
                <a:spcPts val="0"/>
              </a:spcBef>
              <a:spcAft>
                <a:spcPts val="0"/>
              </a:spcAft>
              <a:buNone/>
            </a:pPr>
            <a:r>
              <a:rPr lang="ja">
                <a:latin typeface="Lato"/>
                <a:ea typeface="Lato"/>
                <a:cs typeface="Lato"/>
                <a:sym typeface="Lato"/>
              </a:rPr>
              <a:t>(Categorical CrossEntropy)</a:t>
            </a:r>
            <a:endParaRPr>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solidFill>
                  <a:srgbClr val="666666"/>
                </a:solidFill>
              </a:rPr>
              <a:t>プロジェクト結果、評価</a:t>
            </a:r>
            <a:endParaRPr>
              <a:solidFill>
                <a:srgbClr val="666666"/>
              </a:solidFill>
            </a:endParaRPr>
          </a:p>
        </p:txBody>
      </p:sp>
      <p:sp>
        <p:nvSpPr>
          <p:cNvPr id="597" name="Google Shape;597;p54"/>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ja" sz="1400">
                <a:solidFill>
                  <a:srgbClr val="000000"/>
                </a:solidFill>
              </a:rPr>
              <a:t> </a:t>
            </a:r>
            <a:endParaRPr sz="1400">
              <a:solidFill>
                <a:srgbClr val="000000"/>
              </a:solidFill>
            </a:endParaRPr>
          </a:p>
        </p:txBody>
      </p:sp>
      <p:pic>
        <p:nvPicPr>
          <p:cNvPr id="598" name="Google Shape;598;p54"/>
          <p:cNvPicPr preferRelativeResize="0"/>
          <p:nvPr/>
        </p:nvPicPr>
        <p:blipFill>
          <a:blip r:embed="rId3">
            <a:alphaModFix/>
          </a:blip>
          <a:stretch>
            <a:fillRect/>
          </a:stretch>
        </p:blipFill>
        <p:spPr>
          <a:xfrm>
            <a:off x="1478175" y="4057775"/>
            <a:ext cx="6191250" cy="933450"/>
          </a:xfrm>
          <a:prstGeom prst="rect">
            <a:avLst/>
          </a:prstGeom>
          <a:noFill/>
          <a:ln>
            <a:noFill/>
          </a:ln>
        </p:spPr>
      </p:pic>
      <p:pic>
        <p:nvPicPr>
          <p:cNvPr id="599" name="Google Shape;599;p54"/>
          <p:cNvPicPr preferRelativeResize="0"/>
          <p:nvPr/>
        </p:nvPicPr>
        <p:blipFill>
          <a:blip r:embed="rId4">
            <a:alphaModFix/>
          </a:blip>
          <a:stretch>
            <a:fillRect/>
          </a:stretch>
        </p:blipFill>
        <p:spPr>
          <a:xfrm>
            <a:off x="1476375" y="2777125"/>
            <a:ext cx="6191250" cy="933450"/>
          </a:xfrm>
          <a:prstGeom prst="rect">
            <a:avLst/>
          </a:prstGeom>
          <a:noFill/>
          <a:ln>
            <a:noFill/>
          </a:ln>
        </p:spPr>
      </p:pic>
      <p:sp>
        <p:nvSpPr>
          <p:cNvPr id="600" name="Google Shape;600;p54"/>
          <p:cNvSpPr/>
          <p:nvPr/>
        </p:nvSpPr>
        <p:spPr>
          <a:xfrm rot="-1266059">
            <a:off x="672868" y="2504485"/>
            <a:ext cx="1166625" cy="459853"/>
          </a:xfrm>
          <a:prstGeom prst="roundRect">
            <a:avLst>
              <a:gd fmla="val 16667" name="adj"/>
            </a:avLst>
          </a:prstGeom>
          <a:solidFill>
            <a:srgbClr val="FF0000"/>
          </a:solid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rgbClr val="FFFFFF"/>
                </a:solidFill>
              </a:rPr>
              <a:t>Original Model</a:t>
            </a:r>
            <a:endParaRPr b="1" sz="1200">
              <a:solidFill>
                <a:srgbClr val="FFFFFF"/>
              </a:solidFill>
            </a:endParaRPr>
          </a:p>
        </p:txBody>
      </p:sp>
      <p:sp>
        <p:nvSpPr>
          <p:cNvPr id="601" name="Google Shape;601;p54"/>
          <p:cNvSpPr/>
          <p:nvPr/>
        </p:nvSpPr>
        <p:spPr>
          <a:xfrm rot="-1266059">
            <a:off x="773143" y="3809535"/>
            <a:ext cx="1166625" cy="459853"/>
          </a:xfrm>
          <a:prstGeom prst="roundRect">
            <a:avLst>
              <a:gd fmla="val 16667" name="adj"/>
            </a:avLst>
          </a:prstGeom>
          <a:solidFill>
            <a:srgbClr val="0000FF"/>
          </a:solid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rgbClr val="FFFFFF"/>
                </a:solidFill>
              </a:rPr>
              <a:t>MY</a:t>
            </a:r>
            <a:endParaRPr b="1" sz="1200">
              <a:solidFill>
                <a:srgbClr val="FFFFFF"/>
              </a:solidFill>
            </a:endParaRPr>
          </a:p>
          <a:p>
            <a:pPr indent="0" lvl="0" marL="0" rtl="0" algn="ctr">
              <a:spcBef>
                <a:spcPts val="0"/>
              </a:spcBef>
              <a:spcAft>
                <a:spcPts val="0"/>
              </a:spcAft>
              <a:buNone/>
            </a:pPr>
            <a:r>
              <a:rPr b="1" lang="ja" sz="1200">
                <a:solidFill>
                  <a:srgbClr val="FFFFFF"/>
                </a:solidFill>
              </a:rPr>
              <a:t> Model</a:t>
            </a:r>
            <a:endParaRPr b="1" sz="1200">
              <a:solidFill>
                <a:srgbClr val="FFFFF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Discussion</a:t>
            </a:r>
            <a:endParaRPr/>
          </a:p>
        </p:txBody>
      </p:sp>
      <p:sp>
        <p:nvSpPr>
          <p:cNvPr id="607" name="Google Shape;607;p55"/>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ja" sz="1400">
                <a:solidFill>
                  <a:srgbClr val="000000"/>
                </a:solidFill>
                <a:latin typeface="Arial"/>
                <a:ea typeface="Arial"/>
                <a:cs typeface="Arial"/>
                <a:sym typeface="Arial"/>
              </a:rPr>
              <a:t>・Twitter APIの制限で2019/07/15~2019/11/15までという</a:t>
            </a:r>
            <a:r>
              <a:rPr lang="ja" sz="1400" u="sng">
                <a:solidFill>
                  <a:srgbClr val="000000"/>
                </a:solidFill>
                <a:latin typeface="Arial"/>
                <a:ea typeface="Arial"/>
                <a:cs typeface="Arial"/>
                <a:sym typeface="Arial"/>
              </a:rPr>
              <a:t>十分なツイート数を得ることができなかった</a:t>
            </a:r>
            <a:r>
              <a:rPr lang="ja"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ja" sz="1400">
                <a:solidFill>
                  <a:srgbClr val="000000"/>
                </a:solidFill>
                <a:latin typeface="Arial"/>
                <a:ea typeface="Arial"/>
                <a:cs typeface="Arial"/>
                <a:sym typeface="Arial"/>
              </a:rPr>
              <a:t>・LSTMとNLPをあわせた研究が言及された先行研究が無かったため新しい指標を使って今回研究をした。</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ja" sz="1400">
                <a:solidFill>
                  <a:srgbClr val="000000"/>
                </a:solidFill>
                <a:latin typeface="Arial"/>
                <a:ea typeface="Arial"/>
                <a:cs typeface="Arial"/>
                <a:sym typeface="Arial"/>
              </a:rPr>
              <a:t>・</a:t>
            </a:r>
            <a:r>
              <a:rPr b="1" lang="ja" sz="1400">
                <a:solidFill>
                  <a:srgbClr val="FF0000"/>
                </a:solidFill>
                <a:latin typeface="Arial"/>
                <a:ea typeface="Arial"/>
                <a:cs typeface="Arial"/>
                <a:sym typeface="Arial"/>
              </a:rPr>
              <a:t>LSTMでFXの予想とNLP学習によって経済的な指標も少しだけ考慮することができた。</a:t>
            </a:r>
            <a:endParaRPr b="1" sz="1400">
              <a:solidFill>
                <a:srgbClr val="FF0000"/>
              </a:solidFill>
              <a:latin typeface="Arial"/>
              <a:ea typeface="Arial"/>
              <a:cs typeface="Arial"/>
              <a:sym typeface="Arial"/>
            </a:endParaRPr>
          </a:p>
          <a:p>
            <a:pPr indent="0" lvl="0" marL="0" rtl="0" algn="l">
              <a:lnSpc>
                <a:spcPct val="150000"/>
              </a:lnSpc>
              <a:spcBef>
                <a:spcPts val="0"/>
              </a:spcBef>
              <a:spcAft>
                <a:spcPts val="0"/>
              </a:spcAft>
              <a:buNone/>
            </a:pPr>
            <a:r>
              <a:rPr lang="ja" sz="1400">
                <a:solidFill>
                  <a:srgbClr val="000000"/>
                </a:solidFill>
                <a:latin typeface="Arial"/>
                <a:ea typeface="Arial"/>
                <a:cs typeface="Arial"/>
                <a:sym typeface="Arial"/>
              </a:rPr>
              <a:t>・Tweetの制限問題が解決すればもっと良い研究結果が得られるはずだ。</a:t>
            </a:r>
            <a:endParaRPr sz="1400">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研究の重要性</a:t>
            </a:r>
            <a:endParaRPr/>
          </a:p>
        </p:txBody>
      </p:sp>
      <p:sp>
        <p:nvSpPr>
          <p:cNvPr id="613" name="Google Shape;613;p56"/>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ja" sz="1400">
                <a:solidFill>
                  <a:srgbClr val="000000"/>
                </a:solidFill>
                <a:latin typeface="Arial"/>
                <a:ea typeface="Arial"/>
                <a:cs typeface="Arial"/>
                <a:sym typeface="Arial"/>
              </a:rPr>
              <a:t>・</a:t>
            </a:r>
            <a:r>
              <a:rPr b="1" lang="ja" sz="1400">
                <a:solidFill>
                  <a:srgbClr val="FF0000"/>
                </a:solidFill>
                <a:latin typeface="Arial"/>
                <a:ea typeface="Arial"/>
                <a:cs typeface="Arial"/>
                <a:sym typeface="Arial"/>
              </a:rPr>
              <a:t>トランプのTweetが為替のレートに関わっていることがわかった。</a:t>
            </a:r>
            <a:endParaRPr b="1" sz="1400">
              <a:solidFill>
                <a:srgbClr val="FF0000"/>
              </a:solidFill>
              <a:latin typeface="Arial"/>
              <a:ea typeface="Arial"/>
              <a:cs typeface="Arial"/>
              <a:sym typeface="Arial"/>
            </a:endParaRPr>
          </a:p>
          <a:p>
            <a:pPr indent="0" lvl="0" marL="0" rtl="0" algn="l">
              <a:lnSpc>
                <a:spcPct val="150000"/>
              </a:lnSpc>
              <a:spcBef>
                <a:spcPts val="0"/>
              </a:spcBef>
              <a:spcAft>
                <a:spcPts val="0"/>
              </a:spcAft>
              <a:buNone/>
            </a:pPr>
            <a:r>
              <a:rPr lang="ja" sz="1400">
                <a:solidFill>
                  <a:srgbClr val="000000"/>
                </a:solidFill>
                <a:latin typeface="Arial"/>
                <a:ea typeface="Arial"/>
                <a:cs typeface="Arial"/>
                <a:sym typeface="Arial"/>
              </a:rPr>
              <a:t>・</a:t>
            </a:r>
            <a:r>
              <a:rPr lang="ja" sz="1400">
                <a:solidFill>
                  <a:srgbClr val="000000"/>
                </a:solidFill>
                <a:latin typeface="Arial"/>
                <a:ea typeface="Arial"/>
                <a:cs typeface="Arial"/>
                <a:sym typeface="Arial"/>
              </a:rPr>
              <a:t>過去の動きのパターンと経済的な指標を考慮して為替のトレンドを深く知ることができる。</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ja" sz="1400">
                <a:solidFill>
                  <a:srgbClr val="000000"/>
                </a:solidFill>
                <a:latin typeface="Arial"/>
                <a:ea typeface="Arial"/>
                <a:cs typeface="Arial"/>
                <a:sym typeface="Arial"/>
              </a:rPr>
              <a:t>・最終的に利益を得ることができるための参考になれば良い。</a:t>
            </a:r>
            <a:endParaRPr sz="14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今後の展望</a:t>
            </a:r>
            <a:endParaRPr/>
          </a:p>
        </p:txBody>
      </p:sp>
      <p:sp>
        <p:nvSpPr>
          <p:cNvPr id="619" name="Google Shape;619;p57"/>
          <p:cNvSpPr txBox="1"/>
          <p:nvPr>
            <p:ph idx="1" type="body"/>
          </p:nvPr>
        </p:nvSpPr>
        <p:spPr>
          <a:xfrm>
            <a:off x="0" y="2078875"/>
            <a:ext cx="9144000" cy="3064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ja" sz="1400">
                <a:solidFill>
                  <a:srgbClr val="000000"/>
                </a:solidFill>
                <a:latin typeface="Arial"/>
                <a:ea typeface="Arial"/>
                <a:cs typeface="Arial"/>
                <a:sym typeface="Arial"/>
              </a:rPr>
              <a:t>・</a:t>
            </a:r>
            <a:r>
              <a:rPr lang="ja" sz="1400">
                <a:solidFill>
                  <a:srgbClr val="000000"/>
                </a:solidFill>
                <a:latin typeface="Arial"/>
                <a:ea typeface="Arial"/>
                <a:cs typeface="Arial"/>
                <a:sym typeface="Arial"/>
              </a:rPr>
              <a:t>Web scraping技術を駆使して経済的な指標のデータを大量に集める。</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ja" sz="1400">
                <a:solidFill>
                  <a:srgbClr val="000000"/>
                </a:solidFill>
                <a:latin typeface="Arial"/>
                <a:ea typeface="Arial"/>
                <a:cs typeface="Arial"/>
                <a:sym typeface="Arial"/>
              </a:rPr>
              <a:t>・他の研究者がこれを参考にしてバージョンアップした研究をすすめることを願う</a:t>
            </a:r>
            <a:endParaRPr sz="14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参考文献</a:t>
            </a:r>
            <a:endParaRPr/>
          </a:p>
        </p:txBody>
      </p:sp>
      <p:sp>
        <p:nvSpPr>
          <p:cNvPr id="625" name="Google Shape;625;p58"/>
          <p:cNvSpPr txBox="1"/>
          <p:nvPr/>
        </p:nvSpPr>
        <p:spPr>
          <a:xfrm>
            <a:off x="-50" y="2078875"/>
            <a:ext cx="9144000" cy="306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000">
                <a:solidFill>
                  <a:srgbClr val="595959"/>
                </a:solidFill>
                <a:latin typeface="Lato"/>
                <a:ea typeface="Lato"/>
                <a:cs typeface="Lato"/>
                <a:sym typeface="Lato"/>
              </a:rPr>
              <a:t> </a:t>
            </a:r>
            <a:r>
              <a:rPr lang="ja" sz="1000" u="sng">
                <a:solidFill>
                  <a:srgbClr val="1C3678"/>
                </a:solidFill>
                <a:latin typeface="Lato"/>
                <a:ea typeface="Lato"/>
                <a:cs typeface="Lato"/>
                <a:sym typeface="Lato"/>
                <a:hlinkClick r:id="rId3"/>
              </a:rPr>
              <a:t>COMPARING CONVOLUTIONAL AND LSTM NEURAL NETWORKS FOR INTRADAY FOREX DIRECTION PREDICTON</a:t>
            </a:r>
            <a:endParaRPr sz="10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ja" sz="1000" u="sng">
                <a:solidFill>
                  <a:srgbClr val="1C3678"/>
                </a:solidFill>
                <a:latin typeface="Lato"/>
                <a:ea typeface="Lato"/>
                <a:cs typeface="Lato"/>
                <a:sym typeface="Lato"/>
                <a:hlinkClick r:id="rId4"/>
              </a:rPr>
              <a:t>Forecasting of Forex Time Series Data Based on Deep Learning</a:t>
            </a:r>
            <a:endParaRPr sz="13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ja" sz="1000" u="sng">
                <a:solidFill>
                  <a:srgbClr val="1C3678"/>
                </a:solidFill>
                <a:latin typeface="Lato"/>
                <a:ea typeface="Lato"/>
                <a:cs typeface="Lato"/>
                <a:sym typeface="Lato"/>
                <a:hlinkClick r:id="rId5"/>
              </a:rPr>
              <a:t>Characterizing Social Relations Via NLP-based Sentiment Analysis</a:t>
            </a:r>
            <a:endParaRPr sz="10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ja" sz="1000" u="sng">
                <a:solidFill>
                  <a:srgbClr val="1C3678"/>
                </a:solidFill>
                <a:latin typeface="Lato"/>
                <a:ea typeface="Lato"/>
                <a:cs typeface="Lato"/>
                <a:sym typeface="Lato"/>
                <a:hlinkClick r:id="rId6"/>
              </a:rPr>
              <a:t>FX外国為替証拠金取引デモトレードの実行と分析</a:t>
            </a:r>
            <a:endParaRPr sz="10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ja" sz="1000" u="sng">
                <a:solidFill>
                  <a:srgbClr val="1C3678"/>
                </a:solidFill>
                <a:latin typeface="Lato"/>
                <a:ea typeface="Lato"/>
                <a:cs typeface="Lato"/>
                <a:sym typeface="Lato"/>
                <a:hlinkClick r:id="rId7"/>
              </a:rPr>
              <a:t>いまさら聞けないLSTM</a:t>
            </a:r>
            <a:endParaRPr sz="10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ja" sz="1000" u="sng">
                <a:solidFill>
                  <a:schemeClr val="accent5"/>
                </a:solidFill>
                <a:hlinkClick r:id="rId8"/>
              </a:rPr>
              <a:t>TwitterAPI取得方法</a:t>
            </a:r>
            <a:r>
              <a:rPr lang="ja" sz="1000"/>
              <a:t>(</a:t>
            </a:r>
            <a:r>
              <a:rPr lang="ja" sz="1000">
                <a:latin typeface="Lato"/>
                <a:ea typeface="Lato"/>
                <a:cs typeface="Lato"/>
                <a:sym typeface="Lato"/>
              </a:rPr>
              <a:t>2019) </a:t>
            </a:r>
            <a:endParaRPr sz="1000">
              <a:solidFill>
                <a:srgbClr val="595959"/>
              </a:solidFill>
              <a:latin typeface="Lato"/>
              <a:ea typeface="Lato"/>
              <a:cs typeface="Lato"/>
              <a:sym typeface="Lato"/>
            </a:endParaRPr>
          </a:p>
          <a:p>
            <a:pPr indent="0" lvl="0" marL="0" rtl="0" algn="l">
              <a:lnSpc>
                <a:spcPct val="115000"/>
              </a:lnSpc>
              <a:spcBef>
                <a:spcPts val="1600"/>
              </a:spcBef>
              <a:spcAft>
                <a:spcPts val="0"/>
              </a:spcAft>
              <a:buNone/>
            </a:pPr>
            <a:r>
              <a:rPr lang="ja" sz="1000" u="sng">
                <a:solidFill>
                  <a:srgbClr val="1C3678"/>
                </a:solidFill>
                <a:hlinkClick r:id="rId9"/>
              </a:rPr>
              <a:t>自然言語前処理</a:t>
            </a:r>
            <a:r>
              <a:rPr lang="ja" sz="1000"/>
              <a:t>(</a:t>
            </a:r>
            <a:r>
              <a:rPr lang="ja" sz="1000">
                <a:latin typeface="Lato"/>
                <a:ea typeface="Lato"/>
                <a:cs typeface="Lato"/>
                <a:sym typeface="Lato"/>
              </a:rPr>
              <a:t>2017)</a:t>
            </a:r>
            <a:endParaRPr sz="1000">
              <a:latin typeface="Lato"/>
              <a:ea typeface="Lato"/>
              <a:cs typeface="Lato"/>
              <a:sym typeface="Lato"/>
            </a:endParaRPr>
          </a:p>
          <a:p>
            <a:pPr indent="0" lvl="0" marL="0" rtl="0" algn="l">
              <a:lnSpc>
                <a:spcPct val="115000"/>
              </a:lnSpc>
              <a:spcBef>
                <a:spcPts val="1600"/>
              </a:spcBef>
              <a:spcAft>
                <a:spcPts val="1600"/>
              </a:spcAft>
              <a:buNone/>
            </a:pPr>
            <a:r>
              <a:rPr lang="ja" sz="1000" u="sng">
                <a:solidFill>
                  <a:srgbClr val="1C3678"/>
                </a:solidFill>
                <a:hlinkClick r:id="rId10"/>
              </a:rPr>
              <a:t>Bag of wordについて</a:t>
            </a:r>
            <a:r>
              <a:rPr lang="ja" sz="1000"/>
              <a:t>(</a:t>
            </a:r>
            <a:r>
              <a:rPr lang="ja" sz="1000">
                <a:latin typeface="Lato"/>
                <a:ea typeface="Lato"/>
                <a:cs typeface="Lato"/>
                <a:sym typeface="Lato"/>
              </a:rPr>
              <a:t>2018)</a:t>
            </a:r>
            <a:endParaRPr sz="10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LSTM(Long Short-Term Memory)</a:t>
            </a:r>
            <a:endParaRPr sz="1800">
              <a:solidFill>
                <a:srgbClr val="999999"/>
              </a:solidFill>
            </a:endParaRPr>
          </a:p>
        </p:txBody>
      </p:sp>
      <p:sp>
        <p:nvSpPr>
          <p:cNvPr id="113" name="Google Shape;113;p17"/>
          <p:cNvSpPr txBox="1"/>
          <p:nvPr>
            <p:ph idx="1" type="body"/>
          </p:nvPr>
        </p:nvSpPr>
        <p:spPr>
          <a:xfrm>
            <a:off x="0" y="2078875"/>
            <a:ext cx="5348700" cy="306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sz="1800">
                <a:solidFill>
                  <a:srgbClr val="000000"/>
                </a:solidFill>
              </a:rPr>
              <a:t>リカレントニューラルネットワーク</a:t>
            </a:r>
            <a:endParaRPr b="1" sz="1800">
              <a:solidFill>
                <a:srgbClr val="000000"/>
              </a:solidFill>
            </a:endParaRPr>
          </a:p>
          <a:p>
            <a:pPr indent="0" lvl="0" marL="0" rtl="0" algn="ctr">
              <a:spcBef>
                <a:spcPts val="1600"/>
              </a:spcBef>
              <a:spcAft>
                <a:spcPts val="0"/>
              </a:spcAft>
              <a:buNone/>
            </a:pPr>
            <a:r>
              <a:t/>
            </a:r>
            <a:endParaRPr b="1" sz="900">
              <a:solidFill>
                <a:srgbClr val="000000"/>
              </a:solidFill>
              <a:highlight>
                <a:srgbClr val="B7B7B7"/>
              </a:highlight>
            </a:endParaRPr>
          </a:p>
          <a:p>
            <a:pPr indent="0" lvl="0" marL="0" rtl="0" algn="l">
              <a:spcBef>
                <a:spcPts val="1600"/>
              </a:spcBef>
              <a:spcAft>
                <a:spcPts val="0"/>
              </a:spcAft>
              <a:buNone/>
            </a:pPr>
            <a:r>
              <a:rPr lang="ja" sz="1400">
                <a:solidFill>
                  <a:srgbClr val="000000"/>
                </a:solidFill>
                <a:highlight>
                  <a:srgbClr val="FFFFFF"/>
                </a:highlight>
                <a:latin typeface="Arial"/>
                <a:ea typeface="Arial"/>
                <a:cs typeface="Arial"/>
                <a:sym typeface="Arial"/>
              </a:rPr>
              <a:t>従来はニューラルネットに入力データの記憶を保持させるために、中間層にループをもたせていました。これによりニューラルネットは１個前のデータを判断材料に使うことができます。</a:t>
            </a:r>
            <a:endParaRPr sz="14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ja" sz="1400">
                <a:solidFill>
                  <a:srgbClr val="000000"/>
                </a:solidFill>
                <a:highlight>
                  <a:srgbClr val="FFFFFF"/>
                </a:highlight>
                <a:latin typeface="Arial"/>
                <a:ea typeface="Arial"/>
                <a:cs typeface="Arial"/>
                <a:sym typeface="Arial"/>
              </a:rPr>
              <a:t>しかし、長期的な記憶を保持できない、学習が上手くできないなどの問題により、陽の目を浴びることはありませんでした。</a:t>
            </a:r>
            <a:endParaRPr sz="1400">
              <a:solidFill>
                <a:srgbClr val="000000"/>
              </a:solidFill>
              <a:highlight>
                <a:srgbClr val="FFFFFF"/>
              </a:highlight>
              <a:latin typeface="Arial"/>
              <a:ea typeface="Arial"/>
              <a:cs typeface="Arial"/>
              <a:sym typeface="Arial"/>
            </a:endParaRPr>
          </a:p>
        </p:txBody>
      </p:sp>
      <p:pic>
        <p:nvPicPr>
          <p:cNvPr id="114" name="Google Shape;114;p17"/>
          <p:cNvPicPr preferRelativeResize="0"/>
          <p:nvPr/>
        </p:nvPicPr>
        <p:blipFill>
          <a:blip r:embed="rId3">
            <a:alphaModFix/>
          </a:blip>
          <a:stretch>
            <a:fillRect/>
          </a:stretch>
        </p:blipFill>
        <p:spPr>
          <a:xfrm>
            <a:off x="6330675" y="1234738"/>
            <a:ext cx="2218475" cy="394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LSTM(Long Short-Term Memory)</a:t>
            </a:r>
            <a:endParaRPr sz="1800">
              <a:solidFill>
                <a:srgbClr val="999999"/>
              </a:solidFill>
            </a:endParaRPr>
          </a:p>
        </p:txBody>
      </p:sp>
      <p:sp>
        <p:nvSpPr>
          <p:cNvPr id="120" name="Google Shape;120;p18"/>
          <p:cNvSpPr txBox="1"/>
          <p:nvPr>
            <p:ph idx="1" type="body"/>
          </p:nvPr>
        </p:nvSpPr>
        <p:spPr>
          <a:xfrm>
            <a:off x="187750" y="1959088"/>
            <a:ext cx="4931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solidFill>
                  <a:srgbClr val="000000"/>
                </a:solidFill>
              </a:rPr>
              <a:t>s</a:t>
            </a:r>
            <a:r>
              <a:rPr lang="ja" sz="1400">
                <a:solidFill>
                  <a:srgbClr val="000000"/>
                </a:solidFill>
              </a:rPr>
              <a:t>hort-term memoryとは短期記憶のことであり、短期記憶を長期にわたって活用することを可能にしたのが、LSTMの重要な成果。</a:t>
            </a:r>
            <a:endParaRPr sz="1400">
              <a:solidFill>
                <a:srgbClr val="000000"/>
              </a:solidFill>
            </a:endParaRPr>
          </a:p>
          <a:p>
            <a:pPr indent="0" lvl="0" marL="0" rtl="0" algn="l">
              <a:spcBef>
                <a:spcPts val="1600"/>
              </a:spcBef>
              <a:spcAft>
                <a:spcPts val="1600"/>
              </a:spcAft>
              <a:buNone/>
            </a:pPr>
            <a:r>
              <a:rPr lang="ja" sz="1400">
                <a:solidFill>
                  <a:srgbClr val="000000"/>
                </a:solidFill>
              </a:rPr>
              <a:t>RNN</a:t>
            </a:r>
            <a:r>
              <a:rPr lang="ja" sz="1400">
                <a:solidFill>
                  <a:srgbClr val="000000"/>
                </a:solidFill>
              </a:rPr>
              <a:t>を実現するために考案されたため、前の情報をうまく処理しようとする目的は一緒であるが中身の処理が違う。</a:t>
            </a:r>
            <a:endParaRPr sz="1400">
              <a:solidFill>
                <a:srgbClr val="000000"/>
              </a:solidFill>
            </a:endParaRPr>
          </a:p>
        </p:txBody>
      </p:sp>
      <p:pic>
        <p:nvPicPr>
          <p:cNvPr id="121" name="Google Shape;121;p18"/>
          <p:cNvPicPr preferRelativeResize="0"/>
          <p:nvPr/>
        </p:nvPicPr>
        <p:blipFill>
          <a:blip r:embed="rId3">
            <a:alphaModFix/>
          </a:blip>
          <a:stretch>
            <a:fillRect/>
          </a:stretch>
        </p:blipFill>
        <p:spPr>
          <a:xfrm>
            <a:off x="1104125" y="3555950"/>
            <a:ext cx="2629475" cy="1387999"/>
          </a:xfrm>
          <a:prstGeom prst="rect">
            <a:avLst/>
          </a:prstGeom>
          <a:noFill/>
          <a:ln>
            <a:noFill/>
          </a:ln>
        </p:spPr>
      </p:pic>
      <p:pic>
        <p:nvPicPr>
          <p:cNvPr id="122" name="Google Shape;122;p18"/>
          <p:cNvPicPr preferRelativeResize="0"/>
          <p:nvPr/>
        </p:nvPicPr>
        <p:blipFill>
          <a:blip r:embed="rId4">
            <a:alphaModFix/>
          </a:blip>
          <a:stretch>
            <a:fillRect/>
          </a:stretch>
        </p:blipFill>
        <p:spPr>
          <a:xfrm>
            <a:off x="5119150" y="3507324"/>
            <a:ext cx="3914398" cy="1485250"/>
          </a:xfrm>
          <a:prstGeom prst="rect">
            <a:avLst/>
          </a:prstGeom>
          <a:noFill/>
          <a:ln>
            <a:noFill/>
          </a:ln>
        </p:spPr>
      </p:pic>
      <p:sp>
        <p:nvSpPr>
          <p:cNvPr id="123" name="Google Shape;123;p18"/>
          <p:cNvSpPr/>
          <p:nvPr/>
        </p:nvSpPr>
        <p:spPr>
          <a:xfrm>
            <a:off x="4247075" y="4325425"/>
            <a:ext cx="513600" cy="783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a:off x="6855750" y="1959100"/>
            <a:ext cx="1817100" cy="59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ja" sz="800" u="sng">
                <a:solidFill>
                  <a:schemeClr val="accent5"/>
                </a:solidFill>
                <a:latin typeface="Lato"/>
                <a:ea typeface="Lato"/>
                <a:cs typeface="Lato"/>
                <a:sym typeface="Lato"/>
                <a:hlinkClick r:id="rId5"/>
              </a:rPr>
              <a:t>Forecasting of Forex Time Series Data Based on Deep Learning</a:t>
            </a:r>
            <a:r>
              <a:rPr lang="ja" sz="800">
                <a:solidFill>
                  <a:schemeClr val="accent1"/>
                </a:solidFill>
                <a:latin typeface="Lato"/>
                <a:ea typeface="Lato"/>
                <a:cs typeface="Lato"/>
                <a:sym typeface="Lato"/>
              </a:rPr>
              <a:t> (2019)</a:t>
            </a:r>
            <a:endParaRPr sz="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LSTM(Long Short-Term Memory)</a:t>
            </a:r>
            <a:endParaRPr sz="1800">
              <a:solidFill>
                <a:srgbClr val="999999"/>
              </a:solidFill>
            </a:endParaRPr>
          </a:p>
        </p:txBody>
      </p:sp>
      <p:sp>
        <p:nvSpPr>
          <p:cNvPr id="130" name="Google Shape;130;p19"/>
          <p:cNvSpPr txBox="1"/>
          <p:nvPr>
            <p:ph idx="1" type="body"/>
          </p:nvPr>
        </p:nvSpPr>
        <p:spPr>
          <a:xfrm>
            <a:off x="5108325" y="1661750"/>
            <a:ext cx="3728100" cy="30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sz="1800"/>
              <a:t>Output Gate</a:t>
            </a:r>
            <a:endParaRPr b="1" sz="1800"/>
          </a:p>
          <a:p>
            <a:pPr indent="0" lvl="0" marL="0" rtl="0" algn="ctr">
              <a:lnSpc>
                <a:spcPct val="100000"/>
              </a:lnSpc>
              <a:spcBef>
                <a:spcPts val="1600"/>
              </a:spcBef>
              <a:spcAft>
                <a:spcPts val="0"/>
              </a:spcAft>
              <a:buNone/>
            </a:pPr>
            <a:r>
              <a:rPr lang="ja" sz="1100"/>
              <a:t>Xtとht-1が</a:t>
            </a:r>
            <a:r>
              <a:rPr lang="ja" sz="1100"/>
              <a:t>出力htに直結している。つまり過去の出力を自身の入力に直結という原始的なRNNの発想部分</a:t>
            </a:r>
            <a:endParaRPr sz="1100"/>
          </a:p>
          <a:p>
            <a:pPr indent="0" lvl="0" marL="0" rtl="0" algn="ctr">
              <a:lnSpc>
                <a:spcPct val="100000"/>
              </a:lnSpc>
              <a:spcBef>
                <a:spcPts val="1600"/>
              </a:spcBef>
              <a:spcAft>
                <a:spcPts val="0"/>
              </a:spcAft>
              <a:buNone/>
            </a:pPr>
            <a:r>
              <a:t/>
            </a:r>
            <a:endParaRPr sz="1100"/>
          </a:p>
          <a:p>
            <a:pPr indent="0" lvl="0" marL="0" rtl="0" algn="ctr">
              <a:spcBef>
                <a:spcPts val="1600"/>
              </a:spcBef>
              <a:spcAft>
                <a:spcPts val="0"/>
              </a:spcAft>
              <a:buNone/>
            </a:pPr>
            <a:r>
              <a:rPr lang="ja" sz="1450">
                <a:solidFill>
                  <a:srgbClr val="111111"/>
                </a:solidFill>
                <a:highlight>
                  <a:srgbClr val="FFFFFF"/>
                </a:highlight>
                <a:latin typeface="Arial"/>
                <a:ea typeface="Arial"/>
                <a:cs typeface="Arial"/>
                <a:sym typeface="Arial"/>
              </a:rPr>
              <a:t>W</a:t>
            </a:r>
            <a:r>
              <a:rPr lang="ja" sz="1050">
                <a:solidFill>
                  <a:srgbClr val="111111"/>
                </a:solidFill>
                <a:highlight>
                  <a:srgbClr val="FFFFFF"/>
                </a:highlight>
                <a:latin typeface="Arial"/>
                <a:ea typeface="Arial"/>
                <a:cs typeface="Arial"/>
                <a:sym typeface="Arial"/>
              </a:rPr>
              <a:t>o, </a:t>
            </a:r>
            <a:r>
              <a:rPr lang="ja" sz="1450">
                <a:solidFill>
                  <a:srgbClr val="111111"/>
                </a:solidFill>
                <a:highlight>
                  <a:srgbClr val="FFFFFF"/>
                </a:highlight>
                <a:latin typeface="Arial"/>
                <a:ea typeface="Arial"/>
                <a:cs typeface="Arial"/>
                <a:sym typeface="Arial"/>
              </a:rPr>
              <a:t>R</a:t>
            </a:r>
            <a:r>
              <a:rPr lang="ja" sz="1050">
                <a:solidFill>
                  <a:srgbClr val="111111"/>
                </a:solidFill>
                <a:highlight>
                  <a:srgbClr val="FFFFFF"/>
                </a:highlight>
                <a:latin typeface="Arial"/>
                <a:ea typeface="Arial"/>
                <a:cs typeface="Arial"/>
                <a:sym typeface="Arial"/>
              </a:rPr>
              <a:t>oは線形変換</a:t>
            </a:r>
            <a:endParaRPr sz="1100"/>
          </a:p>
          <a:p>
            <a:pPr indent="0" lvl="0" marL="0" rtl="0" algn="ctr">
              <a:spcBef>
                <a:spcPts val="0"/>
              </a:spcBef>
              <a:spcAft>
                <a:spcPts val="0"/>
              </a:spcAft>
              <a:buNone/>
            </a:pPr>
            <a:r>
              <a:rPr lang="ja" sz="1450">
                <a:solidFill>
                  <a:srgbClr val="111111"/>
                </a:solidFill>
                <a:highlight>
                  <a:srgbClr val="FFFFFF"/>
                </a:highlight>
                <a:latin typeface="Arial"/>
                <a:ea typeface="Arial"/>
                <a:cs typeface="Arial"/>
                <a:sym typeface="Arial"/>
              </a:rPr>
              <a:t>o</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 σ(W</a:t>
            </a:r>
            <a:r>
              <a:rPr lang="ja" sz="1050">
                <a:solidFill>
                  <a:srgbClr val="111111"/>
                </a:solidFill>
                <a:highlight>
                  <a:srgbClr val="FFFFFF"/>
                </a:highlight>
                <a:latin typeface="Arial"/>
                <a:ea typeface="Arial"/>
                <a:cs typeface="Arial"/>
                <a:sym typeface="Arial"/>
              </a:rPr>
              <a:t>o</a:t>
            </a:r>
            <a:r>
              <a:rPr lang="ja" sz="1450">
                <a:solidFill>
                  <a:srgbClr val="111111"/>
                </a:solidFill>
                <a:highlight>
                  <a:srgbClr val="FFFFFF"/>
                </a:highlight>
                <a:latin typeface="Arial"/>
                <a:ea typeface="Arial"/>
                <a:cs typeface="Arial"/>
                <a:sym typeface="Arial"/>
              </a:rPr>
              <a:t>x</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 R</a:t>
            </a:r>
            <a:r>
              <a:rPr lang="ja" sz="1050">
                <a:solidFill>
                  <a:srgbClr val="111111"/>
                </a:solidFill>
                <a:highlight>
                  <a:srgbClr val="FFFFFF"/>
                </a:highlight>
                <a:latin typeface="Arial"/>
                <a:ea typeface="Arial"/>
                <a:cs typeface="Arial"/>
                <a:sym typeface="Arial"/>
              </a:rPr>
              <a:t>o</a:t>
            </a:r>
            <a:r>
              <a:rPr lang="ja" sz="1450">
                <a:solidFill>
                  <a:srgbClr val="111111"/>
                </a:solidFill>
                <a:highlight>
                  <a:srgbClr val="FFFFFF"/>
                </a:highlight>
                <a:latin typeface="Arial"/>
                <a:ea typeface="Arial"/>
                <a:cs typeface="Arial"/>
                <a:sym typeface="Arial"/>
              </a:rPr>
              <a:t>h</a:t>
            </a:r>
            <a:r>
              <a:rPr lang="ja" sz="1050">
                <a:solidFill>
                  <a:srgbClr val="111111"/>
                </a:solidFill>
                <a:highlight>
                  <a:srgbClr val="FFFFFF"/>
                </a:highlight>
                <a:latin typeface="Arial"/>
                <a:ea typeface="Arial"/>
                <a:cs typeface="Arial"/>
                <a:sym typeface="Arial"/>
              </a:rPr>
              <a:t>t−1 </a:t>
            </a:r>
            <a:r>
              <a:rPr lang="ja" sz="1450">
                <a:solidFill>
                  <a:srgbClr val="111111"/>
                </a:solidFill>
                <a:highlight>
                  <a:srgbClr val="FFFFFF"/>
                </a:highlight>
                <a:latin typeface="Arial"/>
                <a:ea typeface="Arial"/>
                <a:cs typeface="Arial"/>
                <a:sym typeface="Arial"/>
              </a:rPr>
              <a:t>+ b</a:t>
            </a:r>
            <a:r>
              <a:rPr lang="ja" sz="1050">
                <a:solidFill>
                  <a:srgbClr val="111111"/>
                </a:solidFill>
                <a:highlight>
                  <a:srgbClr val="FFFFFF"/>
                </a:highlight>
                <a:latin typeface="Arial"/>
                <a:ea typeface="Arial"/>
                <a:cs typeface="Arial"/>
                <a:sym typeface="Arial"/>
              </a:rPr>
              <a:t>o</a:t>
            </a:r>
            <a:r>
              <a:rPr lang="ja" sz="1450">
                <a:solidFill>
                  <a:srgbClr val="111111"/>
                </a:solidFill>
                <a:highlight>
                  <a:srgbClr val="FFFFFF"/>
                </a:highlight>
                <a:latin typeface="Arial"/>
                <a:ea typeface="Arial"/>
                <a:cs typeface="Arial"/>
                <a:sym typeface="Arial"/>
              </a:rPr>
              <a:t>)</a:t>
            </a:r>
            <a:endParaRPr sz="1450">
              <a:solidFill>
                <a:srgbClr val="111111"/>
              </a:solidFill>
              <a:highlight>
                <a:srgbClr val="FFFFFF"/>
              </a:highlight>
              <a:latin typeface="Arial"/>
              <a:ea typeface="Arial"/>
              <a:cs typeface="Arial"/>
              <a:sym typeface="Arial"/>
            </a:endParaRPr>
          </a:p>
          <a:p>
            <a:pPr indent="0" lvl="0" marL="0" rtl="0" algn="ctr">
              <a:lnSpc>
                <a:spcPct val="100000"/>
              </a:lnSpc>
              <a:spcBef>
                <a:spcPts val="0"/>
              </a:spcBef>
              <a:spcAft>
                <a:spcPts val="1600"/>
              </a:spcAft>
              <a:buNone/>
            </a:pPr>
            <a:r>
              <a:t/>
            </a:r>
            <a:endParaRPr sz="1100"/>
          </a:p>
        </p:txBody>
      </p:sp>
      <p:pic>
        <p:nvPicPr>
          <p:cNvPr id="131" name="Google Shape;131;p19"/>
          <p:cNvPicPr preferRelativeResize="0"/>
          <p:nvPr/>
        </p:nvPicPr>
        <p:blipFill>
          <a:blip r:embed="rId3">
            <a:alphaModFix/>
          </a:blip>
          <a:stretch>
            <a:fillRect/>
          </a:stretch>
        </p:blipFill>
        <p:spPr>
          <a:xfrm>
            <a:off x="304800" y="1979600"/>
            <a:ext cx="4689099" cy="2684599"/>
          </a:xfrm>
          <a:prstGeom prst="rect">
            <a:avLst/>
          </a:prstGeom>
          <a:noFill/>
          <a:ln cap="flat" cmpd="sng" w="9525">
            <a:solidFill>
              <a:srgbClr val="000000"/>
            </a:solidFill>
            <a:prstDash val="solid"/>
            <a:round/>
            <a:headEnd len="sm" w="sm" type="none"/>
            <a:tailEnd len="sm" w="sm" type="none"/>
          </a:ln>
        </p:spPr>
      </p:pic>
      <p:sp>
        <p:nvSpPr>
          <p:cNvPr id="132" name="Google Shape;132;p19"/>
          <p:cNvSpPr/>
          <p:nvPr/>
        </p:nvSpPr>
        <p:spPr>
          <a:xfrm>
            <a:off x="304800" y="2969450"/>
            <a:ext cx="351600" cy="2814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773725" y="3816425"/>
            <a:ext cx="351600" cy="2814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4513400" y="3450100"/>
            <a:ext cx="351600" cy="281400"/>
          </a:xfrm>
          <a:prstGeom prst="ellipse">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360475" y="3229422"/>
            <a:ext cx="1116625" cy="644125"/>
          </a:xfrm>
          <a:custGeom>
            <a:rect b="b" l="l" r="r" t="t"/>
            <a:pathLst>
              <a:path extrusionOk="0" h="25765" w="44665">
                <a:moveTo>
                  <a:pt x="0" y="1850"/>
                </a:moveTo>
                <a:cubicBezTo>
                  <a:pt x="7389" y="1850"/>
                  <a:pt x="14911" y="2598"/>
                  <a:pt x="22157" y="1147"/>
                </a:cubicBezTo>
                <a:cubicBezTo>
                  <a:pt x="26297" y="318"/>
                  <a:pt x="31440" y="-1034"/>
                  <a:pt x="34818" y="1499"/>
                </a:cubicBezTo>
                <a:cubicBezTo>
                  <a:pt x="41802" y="6736"/>
                  <a:pt x="40766" y="17955"/>
                  <a:pt x="44665" y="25765"/>
                </a:cubicBezTo>
              </a:path>
            </a:pathLst>
          </a:custGeom>
          <a:noFill/>
          <a:ln cap="flat" cmpd="sng" w="28575">
            <a:solidFill>
              <a:srgbClr val="FF0000"/>
            </a:solidFill>
            <a:prstDash val="solid"/>
            <a:round/>
            <a:headEnd len="med" w="med" type="none"/>
            <a:tailEnd len="med" w="med" type="stealth"/>
          </a:ln>
        </p:spPr>
      </p:sp>
      <p:sp>
        <p:nvSpPr>
          <p:cNvPr id="136" name="Google Shape;136;p19"/>
          <p:cNvSpPr/>
          <p:nvPr/>
        </p:nvSpPr>
        <p:spPr>
          <a:xfrm>
            <a:off x="1802425" y="3495500"/>
            <a:ext cx="2031025" cy="413225"/>
          </a:xfrm>
          <a:custGeom>
            <a:rect b="b" l="l" r="r" t="t"/>
            <a:pathLst>
              <a:path extrusionOk="0" h="16529" w="81241">
                <a:moveTo>
                  <a:pt x="0" y="16529"/>
                </a:moveTo>
                <a:cubicBezTo>
                  <a:pt x="7337" y="16529"/>
                  <a:pt x="14216" y="12810"/>
                  <a:pt x="21453" y="11606"/>
                </a:cubicBezTo>
                <a:cubicBezTo>
                  <a:pt x="41479" y="8275"/>
                  <a:pt x="60940" y="0"/>
                  <a:pt x="81241" y="0"/>
                </a:cubicBezTo>
              </a:path>
            </a:pathLst>
          </a:custGeom>
          <a:noFill/>
          <a:ln cap="flat" cmpd="sng" w="28575">
            <a:solidFill>
              <a:srgbClr val="FF0000"/>
            </a:solidFill>
            <a:prstDash val="solid"/>
            <a:round/>
            <a:headEnd len="med" w="med" type="none"/>
            <a:tailEnd len="med" w="med" type="stealth"/>
          </a:ln>
        </p:spPr>
      </p:sp>
      <p:sp>
        <p:nvSpPr>
          <p:cNvPr id="137" name="Google Shape;137;p19"/>
          <p:cNvSpPr/>
          <p:nvPr/>
        </p:nvSpPr>
        <p:spPr>
          <a:xfrm>
            <a:off x="1098256" y="3328450"/>
            <a:ext cx="3300575" cy="1145625"/>
          </a:xfrm>
          <a:custGeom>
            <a:rect b="b" l="l" r="r" t="t"/>
            <a:pathLst>
              <a:path extrusionOk="0" h="45825" w="132023">
                <a:moveTo>
                  <a:pt x="121365" y="3868"/>
                </a:moveTo>
                <a:cubicBezTo>
                  <a:pt x="124298" y="3868"/>
                  <a:pt x="128845" y="1597"/>
                  <a:pt x="130158" y="4220"/>
                </a:cubicBezTo>
                <a:cubicBezTo>
                  <a:pt x="133778" y="11454"/>
                  <a:pt x="130158" y="20398"/>
                  <a:pt x="130158" y="28487"/>
                </a:cubicBezTo>
                <a:cubicBezTo>
                  <a:pt x="130158" y="34114"/>
                  <a:pt x="134137" y="41389"/>
                  <a:pt x="130158" y="45368"/>
                </a:cubicBezTo>
                <a:cubicBezTo>
                  <a:pt x="128994" y="46532"/>
                  <a:pt x="126880" y="45016"/>
                  <a:pt x="125234" y="45016"/>
                </a:cubicBezTo>
                <a:cubicBezTo>
                  <a:pt x="120779" y="45016"/>
                  <a:pt x="116325" y="45016"/>
                  <a:pt x="111870" y="45016"/>
                </a:cubicBezTo>
                <a:cubicBezTo>
                  <a:pt x="96394" y="45016"/>
                  <a:pt x="80922" y="44313"/>
                  <a:pt x="65446" y="44313"/>
                </a:cubicBezTo>
                <a:cubicBezTo>
                  <a:pt x="50323" y="44313"/>
                  <a:pt x="34908" y="41352"/>
                  <a:pt x="20078" y="44313"/>
                </a:cubicBezTo>
                <a:cubicBezTo>
                  <a:pt x="15589" y="45209"/>
                  <a:pt x="10940" y="45016"/>
                  <a:pt x="6362" y="45016"/>
                </a:cubicBezTo>
                <a:cubicBezTo>
                  <a:pt x="4716" y="45016"/>
                  <a:pt x="2602" y="46532"/>
                  <a:pt x="1438" y="45368"/>
                </a:cubicBezTo>
                <a:cubicBezTo>
                  <a:pt x="-1629" y="42301"/>
                  <a:pt x="1438" y="36693"/>
                  <a:pt x="1438" y="32355"/>
                </a:cubicBezTo>
                <a:cubicBezTo>
                  <a:pt x="1438" y="21569"/>
                  <a:pt x="1790" y="10786"/>
                  <a:pt x="1790" y="0"/>
                </a:cubicBezTo>
              </a:path>
            </a:pathLst>
          </a:custGeom>
          <a:noFill/>
          <a:ln cap="flat" cmpd="sng" w="28575">
            <a:solidFill>
              <a:srgbClr val="FF0000"/>
            </a:solidFill>
            <a:prstDash val="solid"/>
            <a:round/>
            <a:headEnd len="med" w="med" type="none"/>
            <a:tailEnd len="med" w="med" type="stealth"/>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LSTM(Long Short-Term Memory)</a:t>
            </a:r>
            <a:endParaRPr sz="1800">
              <a:solidFill>
                <a:srgbClr val="999999"/>
              </a:solidFill>
            </a:endParaRPr>
          </a:p>
        </p:txBody>
      </p:sp>
      <p:sp>
        <p:nvSpPr>
          <p:cNvPr id="143" name="Google Shape;143;p20"/>
          <p:cNvSpPr txBox="1"/>
          <p:nvPr>
            <p:ph idx="1" type="body"/>
          </p:nvPr>
        </p:nvSpPr>
        <p:spPr>
          <a:xfrm>
            <a:off x="5108325" y="1979600"/>
            <a:ext cx="3728100" cy="272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sz="1800"/>
              <a:t>Forget Gate</a:t>
            </a:r>
            <a:endParaRPr b="1" sz="1800"/>
          </a:p>
          <a:p>
            <a:pPr indent="0" lvl="0" marL="0" rtl="0" algn="ctr">
              <a:spcBef>
                <a:spcPts val="1600"/>
              </a:spcBef>
              <a:spcAft>
                <a:spcPts val="0"/>
              </a:spcAft>
              <a:buNone/>
            </a:pPr>
            <a:r>
              <a:rPr lang="ja" sz="1450">
                <a:solidFill>
                  <a:srgbClr val="111111"/>
                </a:solidFill>
                <a:highlight>
                  <a:srgbClr val="FFFFFF"/>
                </a:highlight>
                <a:latin typeface="Arial"/>
                <a:ea typeface="Arial"/>
                <a:cs typeface="Arial"/>
                <a:sym typeface="Arial"/>
              </a:rPr>
              <a:t>W</a:t>
            </a:r>
            <a:r>
              <a:rPr lang="ja" sz="1050">
                <a:solidFill>
                  <a:srgbClr val="111111"/>
                </a:solidFill>
                <a:highlight>
                  <a:srgbClr val="FFFFFF"/>
                </a:highlight>
                <a:latin typeface="Arial"/>
                <a:ea typeface="Arial"/>
                <a:cs typeface="Arial"/>
                <a:sym typeface="Arial"/>
              </a:rPr>
              <a:t>f, </a:t>
            </a:r>
            <a:r>
              <a:rPr lang="ja" sz="1450">
                <a:solidFill>
                  <a:srgbClr val="111111"/>
                </a:solidFill>
                <a:highlight>
                  <a:srgbClr val="FFFFFF"/>
                </a:highlight>
                <a:latin typeface="Arial"/>
                <a:ea typeface="Arial"/>
                <a:cs typeface="Arial"/>
                <a:sym typeface="Arial"/>
              </a:rPr>
              <a:t>R</a:t>
            </a:r>
            <a:r>
              <a:rPr lang="ja" sz="1050">
                <a:solidFill>
                  <a:srgbClr val="111111"/>
                </a:solidFill>
                <a:highlight>
                  <a:srgbClr val="FFFFFF"/>
                </a:highlight>
                <a:latin typeface="Arial"/>
                <a:ea typeface="Arial"/>
                <a:cs typeface="Arial"/>
                <a:sym typeface="Arial"/>
              </a:rPr>
              <a:t>f, </a:t>
            </a:r>
            <a:r>
              <a:rPr lang="ja" sz="1450">
                <a:solidFill>
                  <a:srgbClr val="111111"/>
                </a:solidFill>
                <a:highlight>
                  <a:srgbClr val="FFFFFF"/>
                </a:highlight>
                <a:latin typeface="Arial"/>
                <a:ea typeface="Arial"/>
                <a:cs typeface="Arial"/>
                <a:sym typeface="Arial"/>
              </a:rPr>
              <a:t>b</a:t>
            </a:r>
            <a:r>
              <a:rPr lang="ja" sz="1050">
                <a:solidFill>
                  <a:srgbClr val="111111"/>
                </a:solidFill>
                <a:highlight>
                  <a:srgbClr val="FFFFFF"/>
                </a:highlight>
                <a:latin typeface="Arial"/>
                <a:ea typeface="Arial"/>
                <a:cs typeface="Arial"/>
                <a:sym typeface="Arial"/>
              </a:rPr>
              <a:t>f というパラメーターが存在しているだけ。</a:t>
            </a:r>
            <a:endParaRPr sz="1100"/>
          </a:p>
          <a:p>
            <a:pPr indent="0" lvl="0" marL="0" rtl="0" algn="ctr">
              <a:lnSpc>
                <a:spcPct val="100000"/>
              </a:lnSpc>
              <a:spcBef>
                <a:spcPts val="0"/>
              </a:spcBef>
              <a:spcAft>
                <a:spcPts val="0"/>
              </a:spcAft>
              <a:buNone/>
            </a:pPr>
            <a:r>
              <a:t/>
            </a:r>
            <a:endParaRPr sz="1100"/>
          </a:p>
          <a:p>
            <a:pPr indent="0" lvl="0" marL="0" rtl="0" algn="ctr">
              <a:spcBef>
                <a:spcPts val="1600"/>
              </a:spcBef>
              <a:spcAft>
                <a:spcPts val="0"/>
              </a:spcAft>
              <a:buNone/>
            </a:pPr>
            <a:r>
              <a:rPr lang="ja" sz="1450">
                <a:solidFill>
                  <a:srgbClr val="111111"/>
                </a:solidFill>
                <a:highlight>
                  <a:srgbClr val="FFFFFF"/>
                </a:highlight>
                <a:latin typeface="Arial"/>
                <a:ea typeface="Arial"/>
                <a:cs typeface="Arial"/>
                <a:sym typeface="Arial"/>
              </a:rPr>
              <a:t>f</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=σ(W</a:t>
            </a:r>
            <a:r>
              <a:rPr lang="ja" sz="1050">
                <a:solidFill>
                  <a:srgbClr val="111111"/>
                </a:solidFill>
                <a:highlight>
                  <a:srgbClr val="FFFFFF"/>
                </a:highlight>
                <a:latin typeface="Arial"/>
                <a:ea typeface="Arial"/>
                <a:cs typeface="Arial"/>
                <a:sym typeface="Arial"/>
              </a:rPr>
              <a:t>f</a:t>
            </a:r>
            <a:r>
              <a:rPr lang="ja" sz="1450">
                <a:solidFill>
                  <a:srgbClr val="111111"/>
                </a:solidFill>
                <a:highlight>
                  <a:srgbClr val="FFFFFF"/>
                </a:highlight>
                <a:latin typeface="Arial"/>
                <a:ea typeface="Arial"/>
                <a:cs typeface="Arial"/>
                <a:sym typeface="Arial"/>
              </a:rPr>
              <a:t>x</a:t>
            </a:r>
            <a:r>
              <a:rPr lang="ja" sz="1050">
                <a:solidFill>
                  <a:srgbClr val="111111"/>
                </a:solidFill>
                <a:highlight>
                  <a:srgbClr val="FFFFFF"/>
                </a:highlight>
                <a:latin typeface="Arial"/>
                <a:ea typeface="Arial"/>
                <a:cs typeface="Arial"/>
                <a:sym typeface="Arial"/>
              </a:rPr>
              <a:t>t </a:t>
            </a:r>
            <a:r>
              <a:rPr lang="ja" sz="1450">
                <a:solidFill>
                  <a:srgbClr val="111111"/>
                </a:solidFill>
                <a:highlight>
                  <a:srgbClr val="FFFFFF"/>
                </a:highlight>
                <a:latin typeface="Arial"/>
                <a:ea typeface="Arial"/>
                <a:cs typeface="Arial"/>
                <a:sym typeface="Arial"/>
              </a:rPr>
              <a:t>+ R</a:t>
            </a:r>
            <a:r>
              <a:rPr lang="ja" sz="1050">
                <a:solidFill>
                  <a:srgbClr val="111111"/>
                </a:solidFill>
                <a:highlight>
                  <a:srgbClr val="FFFFFF"/>
                </a:highlight>
                <a:latin typeface="Arial"/>
                <a:ea typeface="Arial"/>
                <a:cs typeface="Arial"/>
                <a:sym typeface="Arial"/>
              </a:rPr>
              <a:t>f</a:t>
            </a:r>
            <a:r>
              <a:rPr lang="ja" sz="1450">
                <a:solidFill>
                  <a:srgbClr val="111111"/>
                </a:solidFill>
                <a:highlight>
                  <a:srgbClr val="FFFFFF"/>
                </a:highlight>
                <a:latin typeface="Arial"/>
                <a:ea typeface="Arial"/>
                <a:cs typeface="Arial"/>
                <a:sym typeface="Arial"/>
              </a:rPr>
              <a:t>h</a:t>
            </a:r>
            <a:r>
              <a:rPr lang="ja" sz="1050">
                <a:solidFill>
                  <a:srgbClr val="111111"/>
                </a:solidFill>
                <a:highlight>
                  <a:srgbClr val="FFFFFF"/>
                </a:highlight>
                <a:latin typeface="Arial"/>
                <a:ea typeface="Arial"/>
                <a:cs typeface="Arial"/>
                <a:sym typeface="Arial"/>
              </a:rPr>
              <a:t>t−1 </a:t>
            </a:r>
            <a:r>
              <a:rPr lang="ja" sz="1450">
                <a:solidFill>
                  <a:srgbClr val="111111"/>
                </a:solidFill>
                <a:highlight>
                  <a:srgbClr val="FFFFFF"/>
                </a:highlight>
                <a:latin typeface="Arial"/>
                <a:ea typeface="Arial"/>
                <a:cs typeface="Arial"/>
                <a:sym typeface="Arial"/>
              </a:rPr>
              <a:t>+ b</a:t>
            </a:r>
            <a:r>
              <a:rPr lang="ja" sz="1050">
                <a:solidFill>
                  <a:srgbClr val="111111"/>
                </a:solidFill>
                <a:highlight>
                  <a:srgbClr val="FFFFFF"/>
                </a:highlight>
                <a:latin typeface="Arial"/>
                <a:ea typeface="Arial"/>
                <a:cs typeface="Arial"/>
                <a:sym typeface="Arial"/>
              </a:rPr>
              <a:t>f</a:t>
            </a:r>
            <a:r>
              <a:rPr lang="ja" sz="1450">
                <a:solidFill>
                  <a:srgbClr val="111111"/>
                </a:solidFill>
                <a:highlight>
                  <a:srgbClr val="FFFFFF"/>
                </a:highlight>
                <a:latin typeface="Arial"/>
                <a:ea typeface="Arial"/>
                <a:cs typeface="Arial"/>
                <a:sym typeface="Arial"/>
              </a:rPr>
              <a:t>)</a:t>
            </a:r>
            <a:endParaRPr sz="1450">
              <a:solidFill>
                <a:srgbClr val="111111"/>
              </a:solidFill>
              <a:highlight>
                <a:srgbClr val="FFFFFF"/>
              </a:highlight>
              <a:latin typeface="Arial"/>
              <a:ea typeface="Arial"/>
              <a:cs typeface="Arial"/>
              <a:sym typeface="Arial"/>
            </a:endParaRPr>
          </a:p>
          <a:p>
            <a:pPr indent="0" lvl="0" marL="0" rtl="0" algn="ctr">
              <a:spcBef>
                <a:spcPts val="0"/>
              </a:spcBef>
              <a:spcAft>
                <a:spcPts val="0"/>
              </a:spcAft>
              <a:buNone/>
            </a:pPr>
            <a:r>
              <a:t/>
            </a:r>
            <a:endParaRPr sz="1450">
              <a:solidFill>
                <a:srgbClr val="111111"/>
              </a:solidFill>
              <a:highlight>
                <a:srgbClr val="FFFFFF"/>
              </a:highlight>
              <a:latin typeface="Arial"/>
              <a:ea typeface="Arial"/>
              <a:cs typeface="Arial"/>
              <a:sym typeface="Arial"/>
            </a:endParaRPr>
          </a:p>
          <a:p>
            <a:pPr indent="0" lvl="0" marL="0" rtl="0" algn="ctr">
              <a:lnSpc>
                <a:spcPct val="100000"/>
              </a:lnSpc>
              <a:spcBef>
                <a:spcPts val="0"/>
              </a:spcBef>
              <a:spcAft>
                <a:spcPts val="1600"/>
              </a:spcAft>
              <a:buNone/>
            </a:pPr>
            <a:r>
              <a:t/>
            </a:r>
            <a:endParaRPr sz="1100"/>
          </a:p>
        </p:txBody>
      </p:sp>
      <p:pic>
        <p:nvPicPr>
          <p:cNvPr id="144" name="Google Shape;144;p20"/>
          <p:cNvPicPr preferRelativeResize="0"/>
          <p:nvPr/>
        </p:nvPicPr>
        <p:blipFill>
          <a:blip r:embed="rId3">
            <a:alphaModFix/>
          </a:blip>
          <a:stretch>
            <a:fillRect/>
          </a:stretch>
        </p:blipFill>
        <p:spPr>
          <a:xfrm>
            <a:off x="304800" y="1979600"/>
            <a:ext cx="4689099" cy="2684599"/>
          </a:xfrm>
          <a:prstGeom prst="rect">
            <a:avLst/>
          </a:prstGeom>
          <a:noFill/>
          <a:ln cap="flat" cmpd="sng" w="9525">
            <a:solidFill>
              <a:srgbClr val="000000"/>
            </a:solidFill>
            <a:prstDash val="solid"/>
            <a:round/>
            <a:headEnd len="sm" w="sm" type="none"/>
            <a:tailEnd len="sm" w="sm" type="none"/>
          </a:ln>
        </p:spPr>
      </p:pic>
      <p:sp>
        <p:nvSpPr>
          <p:cNvPr id="145" name="Google Shape;145;p20"/>
          <p:cNvSpPr/>
          <p:nvPr/>
        </p:nvSpPr>
        <p:spPr>
          <a:xfrm>
            <a:off x="1101436" y="3288325"/>
            <a:ext cx="68350" cy="1160575"/>
          </a:xfrm>
          <a:custGeom>
            <a:rect b="b" l="l" r="r" t="t"/>
            <a:pathLst>
              <a:path extrusionOk="0" h="46423" w="2734">
                <a:moveTo>
                  <a:pt x="608" y="46423"/>
                </a:moveTo>
                <a:cubicBezTo>
                  <a:pt x="608" y="36927"/>
                  <a:pt x="-899" y="27249"/>
                  <a:pt x="960" y="17936"/>
                </a:cubicBezTo>
                <a:cubicBezTo>
                  <a:pt x="2131" y="12072"/>
                  <a:pt x="3988" y="5347"/>
                  <a:pt x="1311" y="0"/>
                </a:cubicBezTo>
              </a:path>
            </a:pathLst>
          </a:custGeom>
          <a:noFill/>
          <a:ln cap="flat" cmpd="sng" w="38100">
            <a:solidFill>
              <a:srgbClr val="FF0000"/>
            </a:solidFill>
            <a:prstDash val="solid"/>
            <a:round/>
            <a:headEnd len="med" w="med" type="none"/>
            <a:tailEnd len="med" w="med" type="stealth"/>
          </a:ln>
        </p:spPr>
      </p:sp>
      <p:sp>
        <p:nvSpPr>
          <p:cNvPr id="146" name="Google Shape;146;p20"/>
          <p:cNvSpPr/>
          <p:nvPr/>
        </p:nvSpPr>
        <p:spPr>
          <a:xfrm>
            <a:off x="334100" y="2479425"/>
            <a:ext cx="1107850" cy="807250"/>
          </a:xfrm>
          <a:custGeom>
            <a:rect b="b" l="l" r="r" t="t"/>
            <a:pathLst>
              <a:path extrusionOk="0" h="32290" w="44314">
                <a:moveTo>
                  <a:pt x="0" y="31301"/>
                </a:moveTo>
                <a:cubicBezTo>
                  <a:pt x="9144" y="31301"/>
                  <a:pt x="18288" y="31301"/>
                  <a:pt x="27432" y="31301"/>
                </a:cubicBezTo>
                <a:cubicBezTo>
                  <a:pt x="30248" y="31301"/>
                  <a:pt x="34984" y="33621"/>
                  <a:pt x="35873" y="30949"/>
                </a:cubicBezTo>
                <a:cubicBezTo>
                  <a:pt x="39249" y="20803"/>
                  <a:pt x="39532" y="9564"/>
                  <a:pt x="44314" y="0"/>
                </a:cubicBezTo>
              </a:path>
            </a:pathLst>
          </a:custGeom>
          <a:noFill/>
          <a:ln cap="flat" cmpd="sng" w="38100">
            <a:solidFill>
              <a:srgbClr val="FF0000"/>
            </a:solidFill>
            <a:prstDash val="solid"/>
            <a:round/>
            <a:headEnd len="med" w="med" type="none"/>
            <a:tailEnd len="med" w="med" type="stealth"/>
          </a:ln>
        </p:spPr>
      </p:sp>
      <p:sp>
        <p:nvSpPr>
          <p:cNvPr id="147" name="Google Shape;147;p20"/>
          <p:cNvSpPr/>
          <p:nvPr/>
        </p:nvSpPr>
        <p:spPr>
          <a:xfrm>
            <a:off x="1828800" y="2461850"/>
            <a:ext cx="404450" cy="140675"/>
          </a:xfrm>
          <a:custGeom>
            <a:rect b="b" l="l" r="r" t="t"/>
            <a:pathLst>
              <a:path extrusionOk="0" h="5627" w="16178">
                <a:moveTo>
                  <a:pt x="0" y="0"/>
                </a:moveTo>
                <a:cubicBezTo>
                  <a:pt x="5652" y="808"/>
                  <a:pt x="11071" y="3074"/>
                  <a:pt x="16178" y="5627"/>
                </a:cubicBezTo>
              </a:path>
            </a:pathLst>
          </a:custGeom>
          <a:noFill/>
          <a:ln cap="flat" cmpd="sng" w="38100">
            <a:solidFill>
              <a:srgbClr val="FF0000"/>
            </a:solidFill>
            <a:prstDash val="solid"/>
            <a:round/>
            <a:headEnd len="med" w="med" type="none"/>
            <a:tailEnd len="med" w="med" type="stealth"/>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rgbClr val="999999"/>
                </a:solidFill>
              </a:rPr>
              <a:t>LSTM(Long Short-Term Memory)</a:t>
            </a:r>
            <a:endParaRPr sz="1800">
              <a:solidFill>
                <a:srgbClr val="999999"/>
              </a:solidFill>
            </a:endParaRPr>
          </a:p>
        </p:txBody>
      </p:sp>
      <p:sp>
        <p:nvSpPr>
          <p:cNvPr id="153" name="Google Shape;153;p21"/>
          <p:cNvSpPr txBox="1"/>
          <p:nvPr>
            <p:ph idx="1" type="body"/>
          </p:nvPr>
        </p:nvSpPr>
        <p:spPr>
          <a:xfrm>
            <a:off x="4492850" y="1277400"/>
            <a:ext cx="37281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ja" sz="1800"/>
              <a:t>Input</a:t>
            </a:r>
            <a:r>
              <a:rPr b="1" lang="ja" sz="1800"/>
              <a:t> Gate</a:t>
            </a:r>
            <a:endParaRPr sz="1450">
              <a:solidFill>
                <a:srgbClr val="111111"/>
              </a:solidFill>
              <a:highlight>
                <a:srgbClr val="FFFFFF"/>
              </a:highlight>
              <a:latin typeface="Arial"/>
              <a:ea typeface="Arial"/>
              <a:cs typeface="Arial"/>
              <a:sym typeface="Arial"/>
            </a:endParaRPr>
          </a:p>
          <a:p>
            <a:pPr indent="0" lvl="0" marL="0" rtl="0" algn="ctr">
              <a:spcBef>
                <a:spcPts val="1600"/>
              </a:spcBef>
              <a:spcAft>
                <a:spcPts val="0"/>
              </a:spcAft>
              <a:buNone/>
            </a:pPr>
            <a:r>
              <a:t/>
            </a:r>
            <a:endParaRPr sz="1450">
              <a:solidFill>
                <a:srgbClr val="111111"/>
              </a:solidFill>
              <a:highlight>
                <a:srgbClr val="FFFFFF"/>
              </a:highlight>
              <a:latin typeface="Arial"/>
              <a:ea typeface="Arial"/>
              <a:cs typeface="Arial"/>
              <a:sym typeface="Arial"/>
            </a:endParaRPr>
          </a:p>
          <a:p>
            <a:pPr indent="0" lvl="0" marL="0" rtl="0" algn="ctr">
              <a:lnSpc>
                <a:spcPct val="100000"/>
              </a:lnSpc>
              <a:spcBef>
                <a:spcPts val="0"/>
              </a:spcBef>
              <a:spcAft>
                <a:spcPts val="1600"/>
              </a:spcAft>
              <a:buNone/>
            </a:pPr>
            <a:r>
              <a:t/>
            </a:r>
            <a:endParaRPr sz="1100"/>
          </a:p>
        </p:txBody>
      </p:sp>
      <p:pic>
        <p:nvPicPr>
          <p:cNvPr id="154" name="Google Shape;154;p21"/>
          <p:cNvPicPr preferRelativeResize="0"/>
          <p:nvPr/>
        </p:nvPicPr>
        <p:blipFill>
          <a:blip r:embed="rId3">
            <a:alphaModFix/>
          </a:blip>
          <a:stretch>
            <a:fillRect/>
          </a:stretch>
        </p:blipFill>
        <p:spPr>
          <a:xfrm>
            <a:off x="304800" y="1979600"/>
            <a:ext cx="4126526" cy="2548449"/>
          </a:xfrm>
          <a:prstGeom prst="rect">
            <a:avLst/>
          </a:prstGeom>
          <a:noFill/>
          <a:ln cap="flat" cmpd="sng" w="9525">
            <a:solidFill>
              <a:srgbClr val="000000"/>
            </a:solidFill>
            <a:prstDash val="solid"/>
            <a:round/>
            <a:headEnd len="sm" w="sm" type="none"/>
            <a:tailEnd len="sm" w="sm" type="none"/>
          </a:ln>
        </p:spPr>
      </p:pic>
      <p:pic>
        <p:nvPicPr>
          <p:cNvPr id="155" name="Google Shape;155;p21"/>
          <p:cNvPicPr preferRelativeResize="0"/>
          <p:nvPr/>
        </p:nvPicPr>
        <p:blipFill>
          <a:blip r:embed="rId3">
            <a:alphaModFix/>
          </a:blip>
          <a:stretch>
            <a:fillRect/>
          </a:stretch>
        </p:blipFill>
        <p:spPr>
          <a:xfrm>
            <a:off x="4571999" y="1979600"/>
            <a:ext cx="4126526" cy="2548449"/>
          </a:xfrm>
          <a:prstGeom prst="rect">
            <a:avLst/>
          </a:prstGeom>
          <a:noFill/>
          <a:ln cap="flat" cmpd="sng" w="9525">
            <a:solidFill>
              <a:srgbClr val="000000"/>
            </a:solidFill>
            <a:prstDash val="solid"/>
            <a:round/>
            <a:headEnd len="sm" w="sm" type="none"/>
            <a:tailEnd len="sm" w="sm" type="none"/>
          </a:ln>
        </p:spPr>
      </p:pic>
      <p:sp>
        <p:nvSpPr>
          <p:cNvPr id="156" name="Google Shape;156;p21"/>
          <p:cNvSpPr/>
          <p:nvPr/>
        </p:nvSpPr>
        <p:spPr>
          <a:xfrm>
            <a:off x="325325" y="2945425"/>
            <a:ext cx="975925" cy="294975"/>
          </a:xfrm>
          <a:custGeom>
            <a:rect b="b" l="l" r="r" t="t"/>
            <a:pathLst>
              <a:path extrusionOk="0" h="11799" w="39037">
                <a:moveTo>
                  <a:pt x="0" y="9847"/>
                </a:moveTo>
                <a:cubicBezTo>
                  <a:pt x="10351" y="7263"/>
                  <a:pt x="22462" y="14970"/>
                  <a:pt x="32004" y="10199"/>
                </a:cubicBezTo>
                <a:cubicBezTo>
                  <a:pt x="35698" y="8352"/>
                  <a:pt x="37192" y="3695"/>
                  <a:pt x="39037" y="0"/>
                </a:cubicBezTo>
              </a:path>
            </a:pathLst>
          </a:custGeom>
          <a:noFill/>
          <a:ln cap="flat" cmpd="sng" w="38100">
            <a:solidFill>
              <a:srgbClr val="FF0000"/>
            </a:solidFill>
            <a:prstDash val="solid"/>
            <a:round/>
            <a:headEnd len="med" w="med" type="none"/>
            <a:tailEnd len="med" w="med" type="stealth"/>
          </a:ln>
        </p:spPr>
      </p:sp>
      <p:sp>
        <p:nvSpPr>
          <p:cNvPr id="157" name="Google Shape;157;p21"/>
          <p:cNvSpPr/>
          <p:nvPr/>
        </p:nvSpPr>
        <p:spPr>
          <a:xfrm>
            <a:off x="994015" y="3305900"/>
            <a:ext cx="55175" cy="1002325"/>
          </a:xfrm>
          <a:custGeom>
            <a:rect b="b" l="l" r="r" t="t"/>
            <a:pathLst>
              <a:path extrusionOk="0" h="40093" w="2207">
                <a:moveTo>
                  <a:pt x="1387" y="40093"/>
                </a:moveTo>
                <a:cubicBezTo>
                  <a:pt x="1387" y="31184"/>
                  <a:pt x="3135" y="22101"/>
                  <a:pt x="1387" y="13365"/>
                </a:cubicBezTo>
                <a:cubicBezTo>
                  <a:pt x="513" y="8995"/>
                  <a:pt x="-953" y="3988"/>
                  <a:pt x="1035" y="0"/>
                </a:cubicBezTo>
              </a:path>
            </a:pathLst>
          </a:custGeom>
          <a:noFill/>
          <a:ln cap="flat" cmpd="sng" w="38100">
            <a:solidFill>
              <a:srgbClr val="FF0000"/>
            </a:solidFill>
            <a:prstDash val="solid"/>
            <a:round/>
            <a:headEnd len="med" w="med" type="none"/>
            <a:tailEnd len="med" w="med" type="stealth"/>
          </a:ln>
        </p:spPr>
      </p:sp>
      <p:sp>
        <p:nvSpPr>
          <p:cNvPr id="158" name="Google Shape;158;p21"/>
          <p:cNvSpPr/>
          <p:nvPr/>
        </p:nvSpPr>
        <p:spPr>
          <a:xfrm>
            <a:off x="1635375" y="2954225"/>
            <a:ext cx="360475" cy="290125"/>
          </a:xfrm>
          <a:custGeom>
            <a:rect b="b" l="l" r="r" t="t"/>
            <a:pathLst>
              <a:path extrusionOk="0" h="11605" w="14419">
                <a:moveTo>
                  <a:pt x="0" y="0"/>
                </a:moveTo>
                <a:cubicBezTo>
                  <a:pt x="5520" y="2756"/>
                  <a:pt x="8899" y="8849"/>
                  <a:pt x="14419" y="11605"/>
                </a:cubicBezTo>
              </a:path>
            </a:pathLst>
          </a:custGeom>
          <a:noFill/>
          <a:ln cap="flat" cmpd="sng" w="38100">
            <a:solidFill>
              <a:srgbClr val="FF0000"/>
            </a:solidFill>
            <a:prstDash val="solid"/>
            <a:round/>
            <a:headEnd len="med" w="med" type="none"/>
            <a:tailEnd len="med" w="med" type="stealth"/>
          </a:ln>
        </p:spPr>
      </p:sp>
      <p:sp>
        <p:nvSpPr>
          <p:cNvPr id="159" name="Google Shape;159;p21"/>
          <p:cNvSpPr/>
          <p:nvPr/>
        </p:nvSpPr>
        <p:spPr>
          <a:xfrm>
            <a:off x="5260289" y="3226775"/>
            <a:ext cx="46000" cy="1063875"/>
          </a:xfrm>
          <a:custGeom>
            <a:rect b="b" l="l" r="r" t="t"/>
            <a:pathLst>
              <a:path extrusionOk="0" h="42555" w="1840">
                <a:moveTo>
                  <a:pt x="955" y="0"/>
                </a:moveTo>
                <a:cubicBezTo>
                  <a:pt x="955" y="9613"/>
                  <a:pt x="2842" y="19413"/>
                  <a:pt x="955" y="28839"/>
                </a:cubicBezTo>
                <a:cubicBezTo>
                  <a:pt x="57" y="33323"/>
                  <a:pt x="-738" y="38464"/>
                  <a:pt x="1307" y="42555"/>
                </a:cubicBezTo>
              </a:path>
            </a:pathLst>
          </a:custGeom>
          <a:noFill/>
          <a:ln cap="flat" cmpd="sng" w="38100">
            <a:solidFill>
              <a:srgbClr val="FF0000"/>
            </a:solidFill>
            <a:prstDash val="solid"/>
            <a:round/>
            <a:headEnd len="med" w="med" type="stealth"/>
            <a:tailEnd len="med" w="med" type="none"/>
          </a:ln>
        </p:spPr>
      </p:sp>
      <p:sp>
        <p:nvSpPr>
          <p:cNvPr id="160" name="Google Shape;160;p21"/>
          <p:cNvSpPr/>
          <p:nvPr/>
        </p:nvSpPr>
        <p:spPr>
          <a:xfrm>
            <a:off x="4589575" y="3176804"/>
            <a:ext cx="958375" cy="208250"/>
          </a:xfrm>
          <a:custGeom>
            <a:rect b="b" l="l" r="r" t="t"/>
            <a:pathLst>
              <a:path extrusionOk="0" h="8330" w="38335">
                <a:moveTo>
                  <a:pt x="38335" y="8330"/>
                </a:moveTo>
                <a:cubicBezTo>
                  <a:pt x="31630" y="-2849"/>
                  <a:pt x="13036" y="592"/>
                  <a:pt x="0" y="592"/>
                </a:cubicBezTo>
              </a:path>
            </a:pathLst>
          </a:custGeom>
          <a:noFill/>
          <a:ln cap="flat" cmpd="sng" w="38100">
            <a:solidFill>
              <a:srgbClr val="FF0000"/>
            </a:solidFill>
            <a:prstDash val="solid"/>
            <a:round/>
            <a:headEnd len="med" w="med" type="stealth"/>
            <a:tailEnd len="med" w="med" type="none"/>
          </a:ln>
        </p:spPr>
      </p:sp>
      <p:sp>
        <p:nvSpPr>
          <p:cNvPr id="161" name="Google Shape;161;p21"/>
          <p:cNvSpPr/>
          <p:nvPr/>
        </p:nvSpPr>
        <p:spPr>
          <a:xfrm>
            <a:off x="5978775" y="3349875"/>
            <a:ext cx="316525" cy="52750"/>
          </a:xfrm>
          <a:custGeom>
            <a:rect b="b" l="l" r="r" t="t"/>
            <a:pathLst>
              <a:path extrusionOk="0" h="2110" w="12661">
                <a:moveTo>
                  <a:pt x="12661" y="0"/>
                </a:moveTo>
                <a:cubicBezTo>
                  <a:pt x="8382" y="0"/>
                  <a:pt x="3826" y="194"/>
                  <a:pt x="0" y="2110"/>
                </a:cubicBezTo>
              </a:path>
            </a:pathLst>
          </a:custGeom>
          <a:noFill/>
          <a:ln cap="flat" cmpd="sng" w="38100">
            <a:solidFill>
              <a:srgbClr val="FF0000"/>
            </a:solidFill>
            <a:prstDash val="solid"/>
            <a:round/>
            <a:headEnd len="med" w="med" type="stealth"/>
            <a:tailEnd len="med" w="med" type="none"/>
          </a:ln>
        </p:spPr>
      </p:sp>
      <p:sp>
        <p:nvSpPr>
          <p:cNvPr id="162" name="Google Shape;162;p21"/>
          <p:cNvSpPr txBox="1"/>
          <p:nvPr/>
        </p:nvSpPr>
        <p:spPr>
          <a:xfrm>
            <a:off x="304800" y="4624750"/>
            <a:ext cx="4126500" cy="42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ja" sz="1450">
                <a:solidFill>
                  <a:srgbClr val="111111"/>
                </a:solidFill>
                <a:highlight>
                  <a:srgbClr val="FFFFFF"/>
                </a:highlight>
              </a:rPr>
              <a:t>i</a:t>
            </a:r>
            <a:r>
              <a:rPr lang="ja" sz="1050">
                <a:solidFill>
                  <a:srgbClr val="111111"/>
                </a:solidFill>
                <a:highlight>
                  <a:srgbClr val="FFFFFF"/>
                </a:highlight>
              </a:rPr>
              <a:t>t  </a:t>
            </a:r>
            <a:r>
              <a:rPr lang="ja" sz="1450">
                <a:solidFill>
                  <a:srgbClr val="111111"/>
                </a:solidFill>
                <a:highlight>
                  <a:srgbClr val="FFFFFF"/>
                </a:highlight>
              </a:rPr>
              <a:t>=σ(W</a:t>
            </a:r>
            <a:r>
              <a:rPr lang="ja" sz="1050">
                <a:solidFill>
                  <a:srgbClr val="111111"/>
                </a:solidFill>
                <a:highlight>
                  <a:srgbClr val="FFFFFF"/>
                </a:highlight>
              </a:rPr>
              <a:t>i</a:t>
            </a:r>
            <a:r>
              <a:rPr lang="ja" sz="1450">
                <a:solidFill>
                  <a:srgbClr val="111111"/>
                </a:solidFill>
                <a:highlight>
                  <a:srgbClr val="FFFFFF"/>
                </a:highlight>
              </a:rPr>
              <a:t>x</a:t>
            </a:r>
            <a:r>
              <a:rPr lang="ja" sz="1050">
                <a:solidFill>
                  <a:srgbClr val="111111"/>
                </a:solidFill>
                <a:highlight>
                  <a:srgbClr val="FFFFFF"/>
                </a:highlight>
              </a:rPr>
              <a:t>t </a:t>
            </a:r>
            <a:r>
              <a:rPr lang="ja" sz="1450">
                <a:solidFill>
                  <a:srgbClr val="111111"/>
                </a:solidFill>
                <a:highlight>
                  <a:srgbClr val="FFFFFF"/>
                </a:highlight>
              </a:rPr>
              <a:t>+ R</a:t>
            </a:r>
            <a:r>
              <a:rPr lang="ja" sz="1050">
                <a:solidFill>
                  <a:srgbClr val="111111"/>
                </a:solidFill>
                <a:highlight>
                  <a:srgbClr val="FFFFFF"/>
                </a:highlight>
              </a:rPr>
              <a:t>i</a:t>
            </a:r>
            <a:r>
              <a:rPr lang="ja" sz="1450">
                <a:solidFill>
                  <a:srgbClr val="111111"/>
                </a:solidFill>
                <a:highlight>
                  <a:srgbClr val="FFFFFF"/>
                </a:highlight>
              </a:rPr>
              <a:t>h</a:t>
            </a:r>
            <a:r>
              <a:rPr lang="ja" sz="1050">
                <a:solidFill>
                  <a:srgbClr val="111111"/>
                </a:solidFill>
                <a:highlight>
                  <a:srgbClr val="FFFFFF"/>
                </a:highlight>
              </a:rPr>
              <a:t>t−1 </a:t>
            </a:r>
            <a:r>
              <a:rPr lang="ja" sz="1450">
                <a:solidFill>
                  <a:srgbClr val="111111"/>
                </a:solidFill>
                <a:highlight>
                  <a:srgbClr val="FFFFFF"/>
                </a:highlight>
              </a:rPr>
              <a:t>+ b</a:t>
            </a:r>
            <a:r>
              <a:rPr lang="ja" sz="1050">
                <a:solidFill>
                  <a:srgbClr val="111111"/>
                </a:solidFill>
                <a:highlight>
                  <a:srgbClr val="FFFFFF"/>
                </a:highlight>
              </a:rPr>
              <a:t>i</a:t>
            </a:r>
            <a:r>
              <a:rPr lang="ja" sz="1450">
                <a:solidFill>
                  <a:srgbClr val="111111"/>
                </a:solidFill>
                <a:highlight>
                  <a:srgbClr val="FFFFFF"/>
                </a:highlight>
              </a:rPr>
              <a:t>)</a:t>
            </a:r>
            <a:endParaRPr sz="1450">
              <a:solidFill>
                <a:srgbClr val="111111"/>
              </a:solidFill>
              <a:highlight>
                <a:srgbClr val="FFFFFF"/>
              </a:highlight>
            </a:endParaRPr>
          </a:p>
          <a:p>
            <a:pPr indent="0" lvl="0" marL="0" rtl="0" algn="ctr">
              <a:spcBef>
                <a:spcPts val="0"/>
              </a:spcBef>
              <a:spcAft>
                <a:spcPts val="0"/>
              </a:spcAft>
              <a:buNone/>
            </a:pPr>
            <a:r>
              <a:t/>
            </a:r>
            <a:endParaRPr>
              <a:latin typeface="Lato"/>
              <a:ea typeface="Lato"/>
              <a:cs typeface="Lato"/>
              <a:sym typeface="Lato"/>
            </a:endParaRPr>
          </a:p>
        </p:txBody>
      </p:sp>
      <p:sp>
        <p:nvSpPr>
          <p:cNvPr id="163" name="Google Shape;163;p21"/>
          <p:cNvSpPr txBox="1"/>
          <p:nvPr/>
        </p:nvSpPr>
        <p:spPr>
          <a:xfrm>
            <a:off x="4572000" y="4624750"/>
            <a:ext cx="4126500" cy="42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ja" sz="1450">
                <a:solidFill>
                  <a:srgbClr val="111111"/>
                </a:solidFill>
                <a:highlight>
                  <a:srgbClr val="FFFFFF"/>
                </a:highlight>
              </a:rPr>
              <a:t>z</a:t>
            </a:r>
            <a:r>
              <a:rPr lang="ja" sz="1050">
                <a:solidFill>
                  <a:srgbClr val="111111"/>
                </a:solidFill>
                <a:highlight>
                  <a:srgbClr val="FFFFFF"/>
                </a:highlight>
              </a:rPr>
              <a:t>t  </a:t>
            </a:r>
            <a:r>
              <a:rPr lang="ja" sz="1450">
                <a:solidFill>
                  <a:srgbClr val="111111"/>
                </a:solidFill>
                <a:highlight>
                  <a:srgbClr val="FFFFFF"/>
                </a:highlight>
              </a:rPr>
              <a:t>= tanh(W</a:t>
            </a:r>
            <a:r>
              <a:rPr lang="ja" sz="1050">
                <a:solidFill>
                  <a:srgbClr val="111111"/>
                </a:solidFill>
                <a:highlight>
                  <a:srgbClr val="FFFFFF"/>
                </a:highlight>
              </a:rPr>
              <a:t>z</a:t>
            </a:r>
            <a:r>
              <a:rPr lang="ja" sz="1450">
                <a:solidFill>
                  <a:srgbClr val="111111"/>
                </a:solidFill>
                <a:highlight>
                  <a:srgbClr val="FFFFFF"/>
                </a:highlight>
              </a:rPr>
              <a:t>x</a:t>
            </a:r>
            <a:r>
              <a:rPr lang="ja" sz="1050">
                <a:solidFill>
                  <a:srgbClr val="111111"/>
                </a:solidFill>
                <a:highlight>
                  <a:srgbClr val="FFFFFF"/>
                </a:highlight>
              </a:rPr>
              <a:t>t </a:t>
            </a:r>
            <a:r>
              <a:rPr lang="ja" sz="1450">
                <a:solidFill>
                  <a:srgbClr val="111111"/>
                </a:solidFill>
                <a:highlight>
                  <a:srgbClr val="FFFFFF"/>
                </a:highlight>
              </a:rPr>
              <a:t>+ </a:t>
            </a:r>
            <a:r>
              <a:rPr lang="ja" sz="1450">
                <a:solidFill>
                  <a:srgbClr val="111111"/>
                </a:solidFill>
                <a:highlight>
                  <a:srgbClr val="FFFFFF"/>
                </a:highlight>
              </a:rPr>
              <a:t>R</a:t>
            </a:r>
            <a:r>
              <a:rPr lang="ja" sz="1050">
                <a:solidFill>
                  <a:srgbClr val="111111"/>
                </a:solidFill>
                <a:highlight>
                  <a:srgbClr val="FFFFFF"/>
                </a:highlight>
              </a:rPr>
              <a:t>z</a:t>
            </a:r>
            <a:r>
              <a:rPr lang="ja" sz="1450">
                <a:solidFill>
                  <a:srgbClr val="111111"/>
                </a:solidFill>
                <a:highlight>
                  <a:srgbClr val="FFFFFF"/>
                </a:highlight>
              </a:rPr>
              <a:t>h</a:t>
            </a:r>
            <a:r>
              <a:rPr lang="ja" sz="1050">
                <a:solidFill>
                  <a:srgbClr val="111111"/>
                </a:solidFill>
                <a:highlight>
                  <a:srgbClr val="FFFFFF"/>
                </a:highlight>
              </a:rPr>
              <a:t>t−1 </a:t>
            </a:r>
            <a:r>
              <a:rPr lang="ja" sz="1450">
                <a:solidFill>
                  <a:srgbClr val="111111"/>
                </a:solidFill>
                <a:highlight>
                  <a:srgbClr val="FFFFFF"/>
                </a:highlight>
              </a:rPr>
              <a:t>+ b</a:t>
            </a:r>
            <a:r>
              <a:rPr lang="ja" sz="1050">
                <a:solidFill>
                  <a:srgbClr val="111111"/>
                </a:solidFill>
                <a:highlight>
                  <a:srgbClr val="FFFFFF"/>
                </a:highlight>
              </a:rPr>
              <a:t>z</a:t>
            </a:r>
            <a:r>
              <a:rPr lang="ja" sz="1450">
                <a:solidFill>
                  <a:srgbClr val="111111"/>
                </a:solidFill>
                <a:highlight>
                  <a:srgbClr val="FFFFFF"/>
                </a:highlight>
              </a:rPr>
              <a:t>)</a:t>
            </a:r>
            <a:endParaRPr sz="1450">
              <a:solidFill>
                <a:srgbClr val="111111"/>
              </a:solidFill>
              <a:highlight>
                <a:srgbClr val="FFFFFF"/>
              </a:highlight>
            </a:endParaRPr>
          </a:p>
          <a:p>
            <a:pPr indent="0" lvl="0" marL="0" rtl="0" algn="ctr">
              <a:lnSpc>
                <a:spcPct val="115000"/>
              </a:lnSpc>
              <a:spcBef>
                <a:spcPts val="0"/>
              </a:spcBef>
              <a:spcAft>
                <a:spcPts val="0"/>
              </a:spcAft>
              <a:buNone/>
            </a:pPr>
            <a:r>
              <a:t/>
            </a:r>
            <a:endParaRPr sz="1450">
              <a:solidFill>
                <a:srgbClr val="111111"/>
              </a:solidFill>
              <a:highlight>
                <a:srgbClr val="FFFFFF"/>
              </a:highlight>
            </a:endParaRPr>
          </a:p>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