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409" r:id="rId4"/>
    <p:sldId id="476" r:id="rId5"/>
    <p:sldId id="477" r:id="rId6"/>
    <p:sldId id="548" r:id="rId7"/>
    <p:sldId id="478" r:id="rId8"/>
    <p:sldId id="479" r:id="rId9"/>
    <p:sldId id="549" r:id="rId10"/>
    <p:sldId id="480" r:id="rId11"/>
    <p:sldId id="481" r:id="rId12"/>
    <p:sldId id="482" r:id="rId13"/>
    <p:sldId id="550" r:id="rId14"/>
    <p:sldId id="483" r:id="rId15"/>
    <p:sldId id="485" r:id="rId16"/>
    <p:sldId id="551" r:id="rId17"/>
    <p:sldId id="486" r:id="rId18"/>
    <p:sldId id="487" r:id="rId19"/>
    <p:sldId id="552" r:id="rId20"/>
    <p:sldId id="488" r:id="rId21"/>
    <p:sldId id="553" r:id="rId22"/>
    <p:sldId id="489" r:id="rId23"/>
    <p:sldId id="490" r:id="rId24"/>
    <p:sldId id="491" r:id="rId25"/>
    <p:sldId id="556" r:id="rId26"/>
    <p:sldId id="492" r:id="rId27"/>
    <p:sldId id="493" r:id="rId28"/>
    <p:sldId id="554" r:id="rId29"/>
    <p:sldId id="555" r:id="rId30"/>
  </p:sldIdLst>
  <p:sldSz cx="9144000" cy="6858000" type="screen4x3"/>
  <p:notesSz cx="6858000" cy="9144000"/>
  <p:defaultTextStyle>
    <a:defPPr>
      <a:defRPr lang="zh-TW"/>
    </a:defPPr>
    <a:lvl1pPr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umimoji="1" sz="4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4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6CE"/>
    <a:srgbClr val="FF3300"/>
    <a:srgbClr val="1D0AA6"/>
    <a:srgbClr val="C0C0C0"/>
    <a:srgbClr val="25258B"/>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1975" autoAdjust="0"/>
  </p:normalViewPr>
  <p:slideViewPr>
    <p:cSldViewPr showGuides="1">
      <p:cViewPr varScale="1">
        <p:scale>
          <a:sx n="150" d="100"/>
          <a:sy n="150" d="100"/>
        </p:scale>
        <p:origin x="4556"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1-13T17:42:1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808.000 87.000,'2.000'0.000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1-13T17:42:1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604.000 180.000,'2.000'0.000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1-13T17:42:1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828.000 173.000,'2.000'0.000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1-13T17:42:1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549.000 77.000,'0.001'0.000,"0.002"0.000,0.002 0.000,0.002 0.000,0.002 0.000,0.002 0.000,0.001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0.000,1.038 0.000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1-13T17:42:16"/>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809.000 692.000,'0.008'0.016,"0.012"0.025,0.014 0.028,0.014 0.027,0.012 0.024,0.010 0.021,0.008 0.017,0.006 0.013,0.005 0.009,0.003 0.006,0.002 0.004,0.001 0.002,0.000 0.001,0.000 0.000,-0.000-0.000,-0.000-0.001,-0.000-0.001,-0.000-0.001,-0.000-0.001,-0.000-0.001,-0.000-0.001,-0.000-0.000,-0.000-0.000,-0.000-0.000,-0.000-0.000,-0.000-0.000,0.000-0.000,-0.000 0.000,0.000 0.000,0.000 0.000,0.000 0.000,0.000 0.000,0.379 0.414,0.310 0.377,0.239 0.316,1.106 1.353,0.657 0.782,0.367 0.418,1.191 1.024,0.593 0.390,0.175-0.033,0.210-0.123,0.214-0.169,0.199-0.182,1.168 0.064,0.837 0.024,0.334-0.194,0.398-0.151,-0.503-0.591,-0.684-0.621,-0.738-0.588,-0.710-0.518,-0.633-0.432,1.827 0.007,0.760-0.143,0.039-0.223,-0.210-0.334,-0.211-0.260,-0.508-0.250,0.100-0.824,-0.580-0.585,-0.816-0.378,-0.901-0.218,-0.883-0.101,-0.803-0.019,0.145-2.165,-0.152-1.463,-0.262-0.939,-0.140-2.409,-0.305-1.354,-0.381-0.590,-0.552-1.510,-0.222-1.891,-0.189-0.926,-0.155-0.219,-0.061-0.167,-0.007-0.081,0.010 0.366,0.566-5.052,0.161 0.377,0.004 1.568,-0.010 1.807,-0.017 1.802,-0.020 1.649,-0.058 1.872,-0.081 1.465,-0.147 1.609,-0.127 1.194,-0.210 1.585,-0.197 1.372,-0.190 1.230,-0.128 0.806,-0.103 0.622,-0.080 0.459,-0.059 0.321,-0.372-0.923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PMingLiU" pitchFamily="18" charset="-120"/>
              </a:defRPr>
            </a:lvl1pPr>
          </a:lstStyle>
          <a:p>
            <a:pPr>
              <a:defRPr/>
            </a:pPr>
            <a:endParaRPr lang="en-US" altLang="zh-TW"/>
          </a:p>
        </p:txBody>
      </p:sp>
      <p:sp>
        <p:nvSpPr>
          <p:cNvPr id="9216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PMingLiU" pitchFamily="18" charset="-120"/>
              </a:defRPr>
            </a:lvl1pPr>
          </a:lstStyle>
          <a:p>
            <a:pPr>
              <a:defRPr/>
            </a:pPr>
            <a:endParaRPr lang="en-US" altLang="zh-TW"/>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TW" altLang="en-US" noProof="0"/>
              <a:t>按一下以編輯母片</a:t>
            </a:r>
            <a:endParaRPr lang="zh-TW" altLang="en-US" noProof="0"/>
          </a:p>
          <a:p>
            <a:pPr lvl="1"/>
            <a:r>
              <a:rPr lang="zh-TW" altLang="en-US" noProof="0"/>
              <a:t>第二層</a:t>
            </a:r>
            <a:endParaRPr lang="zh-TW" altLang="en-US" noProof="0"/>
          </a:p>
          <a:p>
            <a:pPr lvl="2"/>
            <a:r>
              <a:rPr lang="zh-TW" altLang="en-US" noProof="0"/>
              <a:t>第三層</a:t>
            </a:r>
            <a:endParaRPr lang="zh-TW" altLang="en-US" noProof="0"/>
          </a:p>
          <a:p>
            <a:pPr lvl="3"/>
            <a:r>
              <a:rPr lang="zh-TW" altLang="en-US" noProof="0"/>
              <a:t>第四層</a:t>
            </a:r>
            <a:endParaRPr lang="zh-TW" altLang="en-US" noProof="0"/>
          </a:p>
          <a:p>
            <a:pPr lvl="4"/>
            <a:r>
              <a:rPr lang="zh-TW" altLang="en-US" noProof="0"/>
              <a:t>第五層</a:t>
            </a:r>
            <a:endParaRPr lang="zh-TW" altLang="en-US" noProof="0"/>
          </a:p>
        </p:txBody>
      </p:sp>
      <p:sp>
        <p:nvSpPr>
          <p:cNvPr id="9216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PMingLiU" pitchFamily="18" charset="-120"/>
              </a:defRPr>
            </a:lvl1pPr>
          </a:lstStyle>
          <a:p>
            <a:pPr>
              <a:defRPr/>
            </a:pPr>
            <a:endParaRPr lang="en-US" altLang="zh-TW"/>
          </a:p>
        </p:txBody>
      </p:sp>
      <p:sp>
        <p:nvSpPr>
          <p:cNvPr id="9216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PMingLiU" pitchFamily="18" charset="-120"/>
              </a:defRPr>
            </a:lvl1pPr>
          </a:lstStyle>
          <a:p>
            <a:pPr>
              <a:defRPr/>
            </a:pPr>
            <a:fld id="{7D0E2BF6-5564-4336-89C9-DCE010B91668}" type="slidenum">
              <a:rPr lang="en-US" altLang="zh-TW"/>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6" name="Picture 2" descr="C:\Users\hkpuadmin\Desktop\Talk\poly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912100" y="1258888"/>
            <a:ext cx="61753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6" name="Rectangle 2"/>
          <p:cNvSpPr>
            <a:spLocks noGrp="1" noChangeArrowheads="1"/>
          </p:cNvSpPr>
          <p:nvPr>
            <p:ph type="ctrTitle"/>
          </p:nvPr>
        </p:nvSpPr>
        <p:spPr>
          <a:xfrm>
            <a:off x="914400" y="1524000"/>
            <a:ext cx="7623175" cy="1752600"/>
          </a:xfrm>
        </p:spPr>
        <p:txBody>
          <a:bodyPr/>
          <a:lstStyle>
            <a:lvl1pPr>
              <a:defRPr sz="5000"/>
            </a:lvl1pPr>
          </a:lstStyle>
          <a:p>
            <a:r>
              <a:rPr lang="zh-TW" altLang="en-US"/>
              <a:t>按一下以編輯母片標題樣式</a:t>
            </a:r>
            <a:endParaRPr lang="zh-TW" altLang="en-US"/>
          </a:p>
        </p:txBody>
      </p:sp>
      <p:sp>
        <p:nvSpPr>
          <p:cNvPr id="8294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TW" altLang="en-US" dirty="0"/>
              <a:t>按一下以編輯母片副標題樣式</a:t>
            </a:r>
            <a:endParaRPr lang="zh-TW" altLang="en-US" dirty="0"/>
          </a:p>
        </p:txBody>
      </p:sp>
      <p:sp>
        <p:nvSpPr>
          <p:cNvPr id="7" name="Rectangle 4"/>
          <p:cNvSpPr>
            <a:spLocks noGrp="1" noChangeArrowheads="1"/>
          </p:cNvSpPr>
          <p:nvPr>
            <p:ph type="dt" sz="half" idx="10"/>
          </p:nvPr>
        </p:nvSpPr>
        <p:spPr/>
        <p:txBody>
          <a:bodyPr/>
          <a:lstStyle>
            <a:lvl1pPr>
              <a:defRPr/>
            </a:lvl1pPr>
          </a:lstStyle>
          <a:p>
            <a:pPr>
              <a:defRPr/>
            </a:pPr>
            <a:fld id="{F881A4D7-0F73-4D61-8658-2915A551FFAB}" type="datetime4">
              <a:rPr lang="en-US" altLang="zh-TW"/>
            </a:fld>
            <a:endParaRPr lang="en-US" altLang="zh-TW"/>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zh-TW"/>
              <a:t>The Hong Kong Polytechnic University</a:t>
            </a:r>
            <a:endParaRPr lang="en-US" altLang="zh-TW" dirty="0"/>
          </a:p>
        </p:txBody>
      </p:sp>
      <p:sp>
        <p:nvSpPr>
          <p:cNvPr id="9" name="Rectangle 6"/>
          <p:cNvSpPr>
            <a:spLocks noGrp="1" noChangeArrowheads="1"/>
          </p:cNvSpPr>
          <p:nvPr>
            <p:ph type="sldNum" sz="quarter" idx="12"/>
          </p:nvPr>
        </p:nvSpPr>
        <p:spPr/>
        <p:txBody>
          <a:bodyPr/>
          <a:lstStyle>
            <a:lvl1pPr>
              <a:defRPr/>
            </a:lvl1pPr>
          </a:lstStyle>
          <a:p>
            <a:pPr>
              <a:defRPr/>
            </a:pPr>
            <a:fld id="{52D9D293-4335-4BDC-B7C0-67198755EB53}" type="slidenum">
              <a:rPr lang="en-US" altLang="zh-TW"/>
            </a:fld>
            <a:endParaRPr lang="en-US" altLang="zh-TW"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3B9F147A-44DC-487B-836A-9C15CD3E48B1}" type="datetime4">
              <a:rPr lang="en-US" altLang="zh-TW"/>
            </a:fld>
            <a:endParaRPr lang="en-US" altLang="zh-TW" dirty="0"/>
          </a:p>
        </p:txBody>
      </p:sp>
      <p:sp>
        <p:nvSpPr>
          <p:cNvPr id="5" name="Footer Placeholder 4"/>
          <p:cNvSpPr>
            <a:spLocks noGrp="1"/>
          </p:cNvSpPr>
          <p:nvPr>
            <p:ph type="ftr" sz="quarter" idx="11"/>
          </p:nvPr>
        </p:nvSpPr>
        <p:spPr/>
        <p:txBody>
          <a:bodyPr/>
          <a:lstStyle>
            <a:lvl1pPr>
              <a:defRPr/>
            </a:lvl1pPr>
          </a:lstStyle>
          <a:p>
            <a:pPr>
              <a:defRPr/>
            </a:pPr>
            <a:r>
              <a:rPr lang="en-US" altLang="zh-TW"/>
              <a:t>The Hong Kong Polytechnic University</a:t>
            </a:r>
            <a:endParaRPr lang="en-US" altLang="zh-TW" dirty="0"/>
          </a:p>
        </p:txBody>
      </p:sp>
      <p:sp>
        <p:nvSpPr>
          <p:cNvPr id="6" name="Slide Number Placeholder 5"/>
          <p:cNvSpPr>
            <a:spLocks noGrp="1"/>
          </p:cNvSpPr>
          <p:nvPr>
            <p:ph type="sldNum" sz="quarter" idx="12"/>
          </p:nvPr>
        </p:nvSpPr>
        <p:spPr/>
        <p:txBody>
          <a:bodyPr/>
          <a:lstStyle>
            <a:lvl1pPr>
              <a:defRPr/>
            </a:lvl1pPr>
          </a:lstStyle>
          <a:p>
            <a:pPr>
              <a:defRPr/>
            </a:pPr>
            <a:fld id="{2E26A07E-E6AC-474F-8842-B8C51C7D1164}" type="slidenum">
              <a:rPr lang="en-US" altLang="zh-TW"/>
            </a:fld>
            <a:endParaRPr lang="en-US" altLang="zh-TW"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2DD1046F-5937-414D-A30E-EBF49584146D}" type="datetime4">
              <a:rPr lang="en-US" altLang="zh-TW"/>
            </a:fld>
            <a:endParaRPr lang="en-US" altLang="zh-TW"/>
          </a:p>
        </p:txBody>
      </p:sp>
      <p:sp>
        <p:nvSpPr>
          <p:cNvPr id="4" name="Footer Placeholder 3"/>
          <p:cNvSpPr>
            <a:spLocks noGrp="1"/>
          </p:cNvSpPr>
          <p:nvPr>
            <p:ph type="ftr" sz="quarter" idx="11"/>
          </p:nvPr>
        </p:nvSpPr>
        <p:spPr/>
        <p:txBody>
          <a:bodyPr/>
          <a:lstStyle>
            <a:lvl1pPr>
              <a:defRPr/>
            </a:lvl1pPr>
          </a:lstStyle>
          <a:p>
            <a:pPr>
              <a:defRPr/>
            </a:pPr>
            <a:r>
              <a:rPr lang="en-US" altLang="zh-TW"/>
              <a:t>The Hong Kong Polytechnic University</a:t>
            </a:r>
            <a:endParaRPr lang="en-US" altLang="zh-TW"/>
          </a:p>
        </p:txBody>
      </p:sp>
      <p:sp>
        <p:nvSpPr>
          <p:cNvPr id="5" name="Slide Number Placeholder 4"/>
          <p:cNvSpPr>
            <a:spLocks noGrp="1"/>
          </p:cNvSpPr>
          <p:nvPr>
            <p:ph type="sldNum" sz="quarter" idx="12"/>
          </p:nvPr>
        </p:nvSpPr>
        <p:spPr/>
        <p:txBody>
          <a:bodyPr/>
          <a:lstStyle>
            <a:lvl1pPr>
              <a:defRPr/>
            </a:lvl1pPr>
          </a:lstStyle>
          <a:p>
            <a:pPr>
              <a:defRPr/>
            </a:pPr>
            <a:fld id="{73CB526C-7804-4202-B0D9-13EB9A38C6B5}" type="slidenum">
              <a:rPr lang="en-US" altLang="zh-TW"/>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lang="en-US"/>
          </a:p>
        </p:txBody>
      </p:sp>
      <p:sp>
        <p:nvSpPr>
          <p:cNvPr id="3" name="Date Placeholder 1"/>
          <p:cNvSpPr>
            <a:spLocks noGrp="1"/>
          </p:cNvSpPr>
          <p:nvPr>
            <p:ph type="dt" sz="half" idx="10"/>
          </p:nvPr>
        </p:nvSpPr>
        <p:spPr/>
        <p:txBody>
          <a:bodyPr/>
          <a:lstStyle>
            <a:lvl1pPr>
              <a:defRPr/>
            </a:lvl1pPr>
          </a:lstStyle>
          <a:p>
            <a:pPr>
              <a:defRPr/>
            </a:pPr>
            <a:fld id="{0962F189-8F4D-401B-8D1B-8C04708EAD52}" type="datetime4">
              <a:rPr lang="en-US" altLang="zh-TW"/>
            </a:fld>
            <a:endParaRPr lang="en-US" altLang="zh-TW"/>
          </a:p>
        </p:txBody>
      </p:sp>
      <p:sp>
        <p:nvSpPr>
          <p:cNvPr id="4" name="Footer Placeholder 2"/>
          <p:cNvSpPr>
            <a:spLocks noGrp="1"/>
          </p:cNvSpPr>
          <p:nvPr>
            <p:ph type="ftr" sz="quarter" idx="11"/>
          </p:nvPr>
        </p:nvSpPr>
        <p:spPr/>
        <p:txBody>
          <a:bodyPr/>
          <a:lstStyle>
            <a:lvl1pPr>
              <a:defRPr/>
            </a:lvl1pPr>
          </a:lstStyle>
          <a:p>
            <a:pPr>
              <a:defRPr/>
            </a:pPr>
            <a:r>
              <a:rPr lang="en-US" altLang="zh-TW"/>
              <a:t>The Hong Kong Polytechnic University</a:t>
            </a:r>
            <a:endParaRPr lang="en-US" altLang="zh-TW"/>
          </a:p>
        </p:txBody>
      </p:sp>
      <p:sp>
        <p:nvSpPr>
          <p:cNvPr id="6" name="Slide Number Placeholder 3"/>
          <p:cNvSpPr>
            <a:spLocks noGrp="1"/>
          </p:cNvSpPr>
          <p:nvPr>
            <p:ph type="sldNum" sz="quarter" idx="12"/>
          </p:nvPr>
        </p:nvSpPr>
        <p:spPr/>
        <p:txBody>
          <a:bodyPr/>
          <a:lstStyle>
            <a:lvl1pPr>
              <a:defRPr/>
            </a:lvl1pPr>
          </a:lstStyle>
          <a:p>
            <a:pPr>
              <a:defRPr/>
            </a:pPr>
            <a:fld id="{695D450C-8226-433B-89F2-91B0AEA2622A}" type="slidenum">
              <a:rPr lang="en-US" altLang="zh-TW"/>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a:t>按一下以編輯母片標題樣式</a:t>
            </a:r>
            <a:endParaRPr lang="zh-TW" altLang="en-US"/>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a:t>按一下以編輯母片</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8192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kumimoji="0" sz="1200">
                <a:latin typeface="+mj-lt"/>
                <a:ea typeface="PMingLiU" pitchFamily="18" charset="-120"/>
              </a:defRPr>
            </a:lvl1pPr>
          </a:lstStyle>
          <a:p>
            <a:pPr>
              <a:defRPr/>
            </a:pPr>
            <a:fld id="{DD452FB8-6591-453B-94A6-9F717FA38B8C}" type="datetime4">
              <a:rPr lang="en-US" altLang="zh-TW"/>
            </a:fld>
            <a:endParaRPr lang="en-US" altLang="zh-TW" dirty="0"/>
          </a:p>
        </p:txBody>
      </p:sp>
      <p:sp>
        <p:nvSpPr>
          <p:cNvPr id="81925"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200">
                <a:latin typeface="+mj-lt"/>
                <a:ea typeface="PMingLiU" pitchFamily="18" charset="-120"/>
              </a:defRPr>
            </a:lvl1pPr>
          </a:lstStyle>
          <a:p>
            <a:pPr>
              <a:defRPr/>
            </a:pPr>
            <a:r>
              <a:rPr lang="en-US" altLang="zh-TW"/>
              <a:t>The Hong Kong Polytechnic University</a:t>
            </a:r>
            <a:endParaRPr lang="en-US" altLang="zh-TW" dirty="0"/>
          </a:p>
        </p:txBody>
      </p:sp>
      <p:sp>
        <p:nvSpPr>
          <p:cNvPr id="81926"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a:latin typeface="+mj-lt"/>
                <a:ea typeface="PMingLiU" pitchFamily="18" charset="-120"/>
              </a:defRPr>
            </a:lvl1pPr>
          </a:lstStyle>
          <a:p>
            <a:pPr>
              <a:defRPr/>
            </a:pPr>
            <a:endParaRPr lang="en-US" altLang="zh-TW"/>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1033" name="Picture 2" descr="C:\Users\hkpuadmin\Desktop\Talk\polylogo.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1475" y="249238"/>
            <a:ext cx="61753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Garamond" pitchFamily="18" charset="0"/>
          <a:ea typeface="PMingLiU" pitchFamily="18" charset="-120"/>
        </a:defRPr>
      </a:lvl2pPr>
      <a:lvl3pPr algn="l" rtl="0" eaLnBrk="0" fontAlgn="base" hangingPunct="0">
        <a:spcBef>
          <a:spcPct val="0"/>
        </a:spcBef>
        <a:spcAft>
          <a:spcPct val="0"/>
        </a:spcAft>
        <a:defRPr kumimoji="1" sz="4200">
          <a:solidFill>
            <a:schemeClr val="tx2"/>
          </a:solidFill>
          <a:latin typeface="Garamond" pitchFamily="18" charset="0"/>
          <a:ea typeface="PMingLiU" pitchFamily="18" charset="-120"/>
        </a:defRPr>
      </a:lvl3pPr>
      <a:lvl4pPr algn="l" rtl="0" eaLnBrk="0" fontAlgn="base" hangingPunct="0">
        <a:spcBef>
          <a:spcPct val="0"/>
        </a:spcBef>
        <a:spcAft>
          <a:spcPct val="0"/>
        </a:spcAft>
        <a:defRPr kumimoji="1" sz="4200">
          <a:solidFill>
            <a:schemeClr val="tx2"/>
          </a:solidFill>
          <a:latin typeface="Garamond" pitchFamily="18" charset="0"/>
          <a:ea typeface="PMingLiU" pitchFamily="18" charset="-120"/>
        </a:defRPr>
      </a:lvl4pPr>
      <a:lvl5pPr algn="l" rtl="0" eaLnBrk="0" fontAlgn="base" hangingPunct="0">
        <a:spcBef>
          <a:spcPct val="0"/>
        </a:spcBef>
        <a:spcAft>
          <a:spcPct val="0"/>
        </a:spcAft>
        <a:defRPr kumimoji="1" sz="4200">
          <a:solidFill>
            <a:schemeClr val="tx2"/>
          </a:solidFill>
          <a:latin typeface="Garamond" pitchFamily="18" charset="0"/>
          <a:ea typeface="PMingLiU" pitchFamily="18" charset="-120"/>
        </a:defRPr>
      </a:lvl5pPr>
      <a:lvl6pPr marL="457200" algn="l" rtl="0" fontAlgn="base">
        <a:spcBef>
          <a:spcPct val="0"/>
        </a:spcBef>
        <a:spcAft>
          <a:spcPct val="0"/>
        </a:spcAft>
        <a:defRPr kumimoji="1" sz="4200">
          <a:solidFill>
            <a:schemeClr val="tx2"/>
          </a:solidFill>
          <a:latin typeface="Garamond" pitchFamily="18" charset="0"/>
          <a:ea typeface="PMingLiU" pitchFamily="18" charset="-120"/>
        </a:defRPr>
      </a:lvl6pPr>
      <a:lvl7pPr marL="914400" algn="l" rtl="0" fontAlgn="base">
        <a:spcBef>
          <a:spcPct val="0"/>
        </a:spcBef>
        <a:spcAft>
          <a:spcPct val="0"/>
        </a:spcAft>
        <a:defRPr kumimoji="1" sz="4200">
          <a:solidFill>
            <a:schemeClr val="tx2"/>
          </a:solidFill>
          <a:latin typeface="Garamond" pitchFamily="18" charset="0"/>
          <a:ea typeface="PMingLiU" pitchFamily="18" charset="-120"/>
        </a:defRPr>
      </a:lvl7pPr>
      <a:lvl8pPr marL="1371600" algn="l" rtl="0" fontAlgn="base">
        <a:spcBef>
          <a:spcPct val="0"/>
        </a:spcBef>
        <a:spcAft>
          <a:spcPct val="0"/>
        </a:spcAft>
        <a:defRPr kumimoji="1" sz="4200">
          <a:solidFill>
            <a:schemeClr val="tx2"/>
          </a:solidFill>
          <a:latin typeface="Garamond" pitchFamily="18" charset="0"/>
          <a:ea typeface="PMingLiU" pitchFamily="18" charset="-120"/>
        </a:defRPr>
      </a:lvl8pPr>
      <a:lvl9pPr marL="1828800" algn="l" rtl="0" fontAlgn="base">
        <a:spcBef>
          <a:spcPct val="0"/>
        </a:spcBef>
        <a:spcAft>
          <a:spcPct val="0"/>
        </a:spcAft>
        <a:defRPr kumimoji="1" sz="4200">
          <a:solidFill>
            <a:schemeClr val="tx2"/>
          </a:solidFill>
          <a:latin typeface="Garamond" pitchFamily="18" charset="0"/>
          <a:ea typeface="PMingLiU" pitchFamily="18" charset="-12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kumimoji="1"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kumimoji="1"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kumimoji="1"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kumimoji="1"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customXml" Target="../ink/ink5.xml"/><Relationship Id="rId7" Type="http://schemas.openxmlformats.org/officeDocument/2006/relationships/image" Target="../media/image16.png"/><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3" Type="http://schemas.openxmlformats.org/officeDocument/2006/relationships/image" Target="../media/image15.png"/><Relationship Id="rId2" Type="http://schemas.openxmlformats.org/officeDocument/2006/relationships/customXml" Target="../ink/ink1.xml"/><Relationship Id="rId10"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714375" y="1524000"/>
            <a:ext cx="8001000" cy="1976438"/>
          </a:xfrm>
        </p:spPr>
        <p:txBody>
          <a:bodyPr/>
          <a:lstStyle/>
          <a:p>
            <a:r>
              <a:rPr lang="en-US" sz="4400" dirty="0"/>
              <a:t>COMP3121 </a:t>
            </a:r>
            <a:r>
              <a:rPr lang="en-US" altLang="zh-CN" sz="4400" dirty="0"/>
              <a:t>Social and Collaborative Computing</a:t>
            </a:r>
            <a:endParaRPr lang="en-US" sz="4400" dirty="0"/>
          </a:p>
        </p:txBody>
      </p:sp>
      <p:sp>
        <p:nvSpPr>
          <p:cNvPr id="6147" name="Rectangle 3"/>
          <p:cNvSpPr>
            <a:spLocks noGrp="1" noChangeArrowheads="1"/>
          </p:cNvSpPr>
          <p:nvPr>
            <p:ph type="subTitle" idx="1"/>
          </p:nvPr>
        </p:nvSpPr>
        <p:spPr/>
        <p:txBody>
          <a:bodyPr/>
          <a:lstStyle/>
          <a:p>
            <a:pPr eaLnBrk="1" hangingPunct="1"/>
            <a:r>
              <a:rPr lang="en-US" altLang="zh-CN" b="1" dirty="0"/>
              <a:t>Dan Wang</a:t>
            </a:r>
            <a:endParaRPr lang="en-US" altLang="zh-CN" b="1" dirty="0"/>
          </a:p>
          <a:p>
            <a:pPr eaLnBrk="1" hangingPunct="1"/>
            <a:r>
              <a:rPr lang="en-US" altLang="zh-CN" sz="2400" dirty="0"/>
              <a:t>Department of Computing, </a:t>
            </a:r>
            <a:endParaRPr lang="en-US" altLang="zh-CN" sz="2400" dirty="0"/>
          </a:p>
          <a:p>
            <a:pPr eaLnBrk="1" hangingPunct="1"/>
            <a:r>
              <a:rPr lang="en-US" altLang="zh-CN" sz="2400" dirty="0"/>
              <a:t>The Hong Kong Polytechnic University</a:t>
            </a:r>
            <a:endParaRPr lang="en-US" altLang="zh-CN" sz="2400" dirty="0"/>
          </a:p>
        </p:txBody>
      </p:sp>
      <p:sp>
        <p:nvSpPr>
          <p:cNvPr id="4" name="Date Placeholder 3"/>
          <p:cNvSpPr>
            <a:spLocks noGrp="1"/>
          </p:cNvSpPr>
          <p:nvPr>
            <p:ph type="dt" sz="quarter" idx="10"/>
          </p:nvPr>
        </p:nvSpPr>
        <p:spPr/>
        <p:txBody>
          <a:bodyPr/>
          <a:lstStyle/>
          <a:p>
            <a:pPr>
              <a:defRPr/>
            </a:pPr>
            <a:fld id="{43C0B001-5D31-45F9-BD9B-7485A0DDD1F6}" type="datetime4">
              <a:rPr lang="en-US" altLang="zh-TW"/>
            </a:fld>
            <a:endParaRPr lang="en-US" altLang="zh-TW"/>
          </a:p>
        </p:txBody>
      </p:sp>
      <p:sp>
        <p:nvSpPr>
          <p:cNvPr id="5" name="Slide Number Placeholder 4"/>
          <p:cNvSpPr>
            <a:spLocks noGrp="1"/>
          </p:cNvSpPr>
          <p:nvPr>
            <p:ph type="sldNum" sz="quarter" idx="12"/>
          </p:nvPr>
        </p:nvSpPr>
        <p:spPr/>
        <p:txBody>
          <a:bodyPr/>
          <a:lstStyle/>
          <a:p>
            <a:pPr>
              <a:defRPr/>
            </a:pPr>
            <a:fld id="{826C1352-315F-4993-A0AB-94EFA1704342}" type="slidenum">
              <a:rPr lang="en-US" altLang="zh-TW" smtClean="0"/>
            </a:fld>
            <a:endParaRPr lang="en-US" altLang="zh-TW" dirty="0"/>
          </a:p>
        </p:txBody>
      </p:sp>
      <p:sp>
        <p:nvSpPr>
          <p:cNvPr id="6" name="Footer Placeholder 5"/>
          <p:cNvSpPr>
            <a:spLocks noGrp="1"/>
          </p:cNvSpPr>
          <p:nvPr>
            <p:ph type="ftr" sz="quarter" idx="11"/>
          </p:nvPr>
        </p:nvSpPr>
        <p:spPr/>
        <p:txBody>
          <a:bodyPr/>
          <a:lstStyle/>
          <a:p>
            <a:pPr>
              <a:defRPr/>
            </a:pPr>
            <a:r>
              <a:rPr lang="en-US" altLang="zh-TW"/>
              <a:t>The Hong Kong Polytechnic University</a:t>
            </a:r>
            <a:endParaRPr lang="en-US" altLang="zh-TW"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All kinds of networks</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Transportation, Postal services, Telecommunication, Internet, WWW</a:t>
            </a:r>
            <a:endParaRPr lang="en-US" altLang="zh-CN" sz="2800" dirty="0"/>
          </a:p>
          <a:p>
            <a:r>
              <a:rPr lang="en-US" altLang="zh-CN" sz="2800" dirty="0"/>
              <a:t>Social networks, Finance networks</a:t>
            </a:r>
            <a:endParaRPr lang="en-US" altLang="zh-CN" sz="2800" dirty="0"/>
          </a:p>
          <a:p>
            <a:r>
              <a:rPr lang="en-US" altLang="zh-CN" sz="2800" dirty="0"/>
              <a:t>Wireless, Smart Grids, Sensor networks</a:t>
            </a:r>
            <a:endParaRPr lang="en-US" altLang="zh-CN" sz="2800" dirty="0"/>
          </a:p>
          <a:p>
            <a:r>
              <a:rPr lang="en-US" altLang="zh-CN" sz="2800" dirty="0"/>
              <a:t>Neural network, food chain</a:t>
            </a:r>
            <a:endParaRPr lang="en-US" altLang="zh-CN" sz="2800" dirty="0"/>
          </a:p>
          <a:p>
            <a:r>
              <a:rPr lang="en-US" altLang="zh-CN" sz="2800" dirty="0"/>
              <a:t>…</a:t>
            </a:r>
            <a:endParaRPr lang="en-US" altLang="zh-CN" sz="2800" dirty="0"/>
          </a:p>
          <a:p>
            <a:r>
              <a:rPr lang="en-US" altLang="zh-CN" sz="2800" dirty="0" err="1"/>
              <a:t>Weibo</a:t>
            </a:r>
            <a:r>
              <a:rPr lang="en-US" altLang="zh-CN" sz="2800" dirty="0"/>
              <a:t>, QQ</a:t>
            </a:r>
            <a:endParaRPr lang="en-US" altLang="zh-CN" sz="2800" dirty="0"/>
          </a:p>
          <a:p>
            <a:endParaRPr lang="zh-CN" altLang="en-US"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4600" dirty="0"/>
              <a:t>The dependency of networks</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Internet – physical, technical dependency</a:t>
            </a:r>
            <a:endParaRPr lang="en-US" altLang="zh-CN" sz="2800" dirty="0"/>
          </a:p>
          <a:p>
            <a:r>
              <a:rPr lang="en-US" altLang="zh-CN" sz="2800" dirty="0"/>
              <a:t>WWW – information dependency</a:t>
            </a:r>
            <a:endParaRPr lang="en-US" altLang="zh-CN" sz="2800" dirty="0"/>
          </a:p>
          <a:p>
            <a:r>
              <a:rPr lang="en-US" altLang="zh-CN" sz="2800" dirty="0" err="1"/>
              <a:t>Weibo</a:t>
            </a:r>
            <a:r>
              <a:rPr lang="en-US" altLang="zh-CN" sz="2800" dirty="0"/>
              <a:t> – online social dependency</a:t>
            </a:r>
            <a:endParaRPr lang="en-US" altLang="zh-CN" sz="2800" dirty="0"/>
          </a:p>
          <a:p>
            <a:pPr>
              <a:buNone/>
            </a:pPr>
            <a:endParaRPr lang="en-US" altLang="zh-CN" sz="2800" dirty="0"/>
          </a:p>
          <a:p>
            <a:r>
              <a:rPr lang="en-US" altLang="zh-CN" sz="2800" dirty="0"/>
              <a:t>Social network – in old time, the dependency comes from geography. That is, geographically closer people have higher chances to build a social network in ancient times.</a:t>
            </a:r>
            <a:endParaRPr lang="en-US" altLang="zh-CN"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4600" dirty="0"/>
              <a:t>The impact of ICT</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Information and computing technology makes the network improves substantially</a:t>
            </a:r>
            <a:endParaRPr lang="en-US" altLang="zh-CN" sz="2800" dirty="0"/>
          </a:p>
          <a:p>
            <a:pPr lvl="1"/>
            <a:r>
              <a:rPr lang="en-US" altLang="zh-CN" sz="2400" dirty="0"/>
              <a:t>The scale becomes larger, the domain becomes wider</a:t>
            </a:r>
            <a:endParaRPr lang="en-US" altLang="zh-CN" sz="2400" dirty="0"/>
          </a:p>
          <a:p>
            <a:pPr lvl="1"/>
            <a:r>
              <a:rPr lang="en-US" altLang="zh-CN" sz="2400" dirty="0"/>
              <a:t>New forms of networks show up, e.g., network of common interest, one-to-one communication, one-to-many communication, etc.</a:t>
            </a:r>
            <a:endParaRPr lang="en-US" altLang="zh-CN" sz="2400" dirty="0"/>
          </a:p>
          <a:p>
            <a:pPr lvl="1"/>
            <a:endParaRPr lang="en-US" altLang="zh-CN" sz="2400" dirty="0"/>
          </a:p>
          <a:p>
            <a:pPr lvl="1"/>
            <a:r>
              <a:rPr lang="en-US" altLang="zh-CN" sz="2400" dirty="0"/>
              <a:t>There are richer and more complex networks</a:t>
            </a:r>
            <a:endParaRPr lang="en-US" altLang="zh-CN" sz="2400" dirty="0"/>
          </a:p>
          <a:p>
            <a:pPr lvl="1"/>
            <a:endParaRPr lang="en-US" altLang="zh-CN" sz="24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4600" dirty="0"/>
              <a:t>ICT creates more opportunities</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Transportation: </a:t>
            </a:r>
            <a:r>
              <a:rPr lang="en-US" altLang="zh-CN" sz="2800" dirty="0" err="1"/>
              <a:t>expedia</a:t>
            </a:r>
            <a:r>
              <a:rPr lang="en-US" altLang="zh-CN" sz="2800" dirty="0"/>
              <a:t>, </a:t>
            </a:r>
            <a:r>
              <a:rPr lang="en-US" altLang="zh-CN" sz="2800" dirty="0" err="1"/>
              <a:t>ctrip</a:t>
            </a:r>
            <a:endParaRPr lang="en-US" altLang="zh-CN" sz="2800" dirty="0"/>
          </a:p>
          <a:p>
            <a:r>
              <a:rPr lang="en-US" altLang="zh-CN" sz="2800" dirty="0"/>
              <a:t>Social network: QQ, </a:t>
            </a:r>
            <a:r>
              <a:rPr lang="en-US" altLang="zh-CN" sz="2800" dirty="0" err="1"/>
              <a:t>WeChat</a:t>
            </a:r>
            <a:endParaRPr lang="en-US" altLang="zh-CN" sz="2800" dirty="0"/>
          </a:p>
          <a:p>
            <a:r>
              <a:rPr lang="en-US" altLang="zh-CN" sz="2800" dirty="0"/>
              <a:t>Finance: </a:t>
            </a:r>
            <a:r>
              <a:rPr lang="en-US" altLang="zh-CN" sz="2800" dirty="0" err="1"/>
              <a:t>BoC</a:t>
            </a:r>
            <a:r>
              <a:rPr lang="en-US" altLang="zh-CN" sz="2800" dirty="0"/>
              <a:t>, </a:t>
            </a:r>
            <a:r>
              <a:rPr lang="en-US" altLang="zh-CN" sz="2800" dirty="0" err="1"/>
              <a:t>Paypal</a:t>
            </a:r>
            <a:r>
              <a:rPr lang="en-US" altLang="zh-CN" sz="2800" dirty="0"/>
              <a:t>, </a:t>
            </a:r>
            <a:r>
              <a:rPr lang="en-US" altLang="zh-CN" sz="2800" dirty="0" err="1"/>
              <a:t>Taobao</a:t>
            </a:r>
            <a:endParaRPr lang="en-US" altLang="zh-CN" sz="2800" dirty="0"/>
          </a:p>
          <a:p>
            <a:r>
              <a:rPr lang="en-US" altLang="zh-CN" sz="2800" dirty="0"/>
              <a:t>Big data: </a:t>
            </a:r>
            <a:r>
              <a:rPr lang="en-US" altLang="zh-CN" sz="2800" dirty="0" err="1"/>
              <a:t>uber</a:t>
            </a:r>
            <a:endParaRPr lang="en-US" altLang="zh-CN"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4600" dirty="0"/>
              <a:t>ICT creates more opportunities</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ICT makes it possible to analyze the structure and evolution of large scale network</a:t>
            </a:r>
            <a:endParaRPr lang="en-US" altLang="zh-CN" sz="2800" dirty="0"/>
          </a:p>
          <a:p>
            <a:pPr lvl="1"/>
            <a:r>
              <a:rPr lang="en-US" altLang="zh-CN" sz="2400" dirty="0" err="1"/>
              <a:t>Paradata</a:t>
            </a:r>
            <a:r>
              <a:rPr lang="en-US" altLang="zh-CN" sz="2400" dirty="0"/>
              <a:t> – the behavior trace can be (or are) all recorded</a:t>
            </a:r>
            <a:endParaRPr lang="en-US" altLang="zh-CN" sz="2400" dirty="0"/>
          </a:p>
          <a:p>
            <a:pPr lvl="1"/>
            <a:r>
              <a:rPr lang="en-US" altLang="zh-CN" sz="2400" dirty="0"/>
              <a:t>They form big data</a:t>
            </a:r>
            <a:endParaRPr lang="en-US" altLang="zh-CN" sz="24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4600" dirty="0"/>
              <a:t>ICT creates more opportunities</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The development of storage and processing capabilities by ICT</a:t>
            </a:r>
            <a:endParaRPr lang="en-US" altLang="zh-CN" sz="2800" dirty="0"/>
          </a:p>
          <a:p>
            <a:pPr lvl="1"/>
            <a:r>
              <a:rPr lang="en-US" altLang="zh-CN" sz="2400" dirty="0"/>
              <a:t>In the past, with social sciences, only ~100 nodes can be processed</a:t>
            </a:r>
            <a:endParaRPr lang="en-US" altLang="zh-CN" sz="2400" dirty="0"/>
          </a:p>
          <a:p>
            <a:pPr lvl="1"/>
            <a:r>
              <a:rPr lang="en-US" altLang="zh-CN" sz="2400" dirty="0"/>
              <a:t>Now we are capable to process 100 million nodes</a:t>
            </a:r>
            <a:endParaRPr lang="en-US" altLang="zh-CN" sz="2400" dirty="0"/>
          </a:p>
          <a:p>
            <a:endParaRPr lang="en-US" altLang="zh-CN"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4600" dirty="0" err="1"/>
              <a:t>Weibo</a:t>
            </a:r>
            <a:r>
              <a:rPr lang="en-US" altLang="zh-CN" sz="4600" dirty="0"/>
              <a:t>, </a:t>
            </a:r>
            <a:r>
              <a:rPr lang="en-US" altLang="zh-CN" sz="4600" dirty="0" err="1"/>
              <a:t>Jingming</a:t>
            </a:r>
            <a:r>
              <a:rPr lang="en-US" altLang="zh-CN" sz="4600" dirty="0"/>
              <a:t> </a:t>
            </a:r>
            <a:r>
              <a:rPr lang="en-US" altLang="zh-CN" sz="4600" dirty="0" err="1"/>
              <a:t>Guo</a:t>
            </a:r>
            <a:r>
              <a:rPr lang="en-US" altLang="zh-CN" sz="4600" dirty="0"/>
              <a:t> </a:t>
            </a:r>
            <a:r>
              <a:rPr lang="zh-CN" altLang="en-US" sz="4600" dirty="0"/>
              <a:t>郭敬明</a:t>
            </a:r>
            <a:endParaRPr lang="en-US" altLang="zh-TW" sz="4600" dirty="0"/>
          </a:p>
        </p:txBody>
      </p:sp>
      <p:sp>
        <p:nvSpPr>
          <p:cNvPr id="7171" name="Rectangle 3"/>
          <p:cNvSpPr>
            <a:spLocks noGrp="1" noChangeArrowheads="1"/>
          </p:cNvSpPr>
          <p:nvPr>
            <p:ph type="body" idx="4294967295"/>
          </p:nvPr>
        </p:nvSpPr>
        <p:spPr>
          <a:xfrm>
            <a:off x="500063" y="1104800"/>
            <a:ext cx="8229600" cy="4916488"/>
          </a:xfrm>
        </p:spPr>
        <p:txBody>
          <a:bodyPr/>
          <a:lstStyle/>
          <a:p>
            <a:pPr>
              <a:buNone/>
            </a:pPr>
            <a:r>
              <a:rPr lang="en-US" altLang="zh-CN" sz="2400" dirty="0"/>
              <a:t>The retransmission of the topic: movie: tiny times/</a:t>
            </a:r>
            <a:r>
              <a:rPr lang="zh-CN" altLang="en-US" sz="2400" dirty="0"/>
              <a:t>小時代</a:t>
            </a:r>
            <a:r>
              <a:rPr lang="en-US" altLang="zh-CN" sz="2400" dirty="0"/>
              <a:t>, 100,000 nodes/</a:t>
            </a:r>
            <a:r>
              <a:rPr lang="en-US" altLang="zh-CN" sz="2400" dirty="0" err="1"/>
              <a:t>weibo</a:t>
            </a:r>
            <a:endParaRPr lang="en-US" altLang="zh-CN" sz="24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1026" name="Picture 2"/>
          <p:cNvPicPr>
            <a:picLocks noChangeAspect="1" noChangeArrowheads="1"/>
          </p:cNvPicPr>
          <p:nvPr/>
        </p:nvPicPr>
        <p:blipFill>
          <a:blip r:embed="rId1" cstate="print"/>
          <a:srcRect/>
          <a:stretch>
            <a:fillRect/>
          </a:stretch>
        </p:blipFill>
        <p:spPr bwMode="auto">
          <a:xfrm>
            <a:off x="1547664" y="1988840"/>
            <a:ext cx="7112788" cy="400094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4600" dirty="0"/>
              <a:t>A summary</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Network is not a phenomenon today. In both nature and in human society, it forms long ago</a:t>
            </a:r>
            <a:endParaRPr lang="en-US" altLang="zh-CN" sz="2800" dirty="0"/>
          </a:p>
          <a:p>
            <a:r>
              <a:rPr lang="en-US" altLang="zh-CN" sz="2800" dirty="0"/>
              <a:t>As long as there are people, there are network</a:t>
            </a:r>
            <a:endParaRPr lang="en-US" altLang="zh-CN" sz="2800" dirty="0"/>
          </a:p>
          <a:p>
            <a:r>
              <a:rPr lang="en-US" altLang="zh-CN" sz="2800" dirty="0"/>
              <a:t>Network is everywhere and in many forms</a:t>
            </a:r>
            <a:endParaRPr lang="en-US" altLang="zh-CN" sz="2800" dirty="0"/>
          </a:p>
          <a:p>
            <a:r>
              <a:rPr lang="en-US" altLang="zh-CN" sz="2800" dirty="0"/>
              <a:t>ICT creates new meanings and opportunities </a:t>
            </a:r>
            <a:endParaRPr lang="en-US" altLang="zh-CN" sz="2800" dirty="0"/>
          </a:p>
          <a:p>
            <a:pPr lvl="1"/>
            <a:r>
              <a:rPr lang="en-US" altLang="zh-CN" sz="2400" dirty="0"/>
              <a:t>Richer and more complex networks</a:t>
            </a:r>
            <a:endParaRPr lang="en-US" altLang="zh-CN" sz="2400" dirty="0"/>
          </a:p>
          <a:p>
            <a:pPr lvl="1"/>
            <a:r>
              <a:rPr lang="en-US" altLang="zh-CN" sz="2400" dirty="0"/>
              <a:t>Better processing capability of networks</a:t>
            </a:r>
            <a:endParaRPr lang="en-US" altLang="zh-CN" sz="24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endParaRPr lang="en-US" altLang="zh-TW" sz="3600" dirty="0"/>
          </a:p>
        </p:txBody>
      </p:sp>
      <p:sp>
        <p:nvSpPr>
          <p:cNvPr id="7171" name="Rectangle 3"/>
          <p:cNvSpPr>
            <a:spLocks noGrp="1" noChangeArrowheads="1"/>
          </p:cNvSpPr>
          <p:nvPr>
            <p:ph type="body" idx="4294967295"/>
          </p:nvPr>
        </p:nvSpPr>
        <p:spPr>
          <a:xfrm>
            <a:off x="539552" y="1196752"/>
            <a:ext cx="7920880" cy="4916488"/>
          </a:xfrm>
        </p:spPr>
        <p:txBody>
          <a:bodyPr/>
          <a:lstStyle/>
          <a:p>
            <a:pPr>
              <a:buNone/>
            </a:pPr>
            <a:r>
              <a:rPr lang="en-US" altLang="zh-TW" sz="2800" dirty="0"/>
              <a:t>				</a:t>
            </a:r>
            <a:endParaRPr lang="en-US" altLang="zh-TW" sz="2800" dirty="0"/>
          </a:p>
          <a:p>
            <a:pPr>
              <a:buNone/>
            </a:pPr>
            <a:endParaRPr lang="en-US" altLang="zh-TW" sz="2800" dirty="0"/>
          </a:p>
          <a:p>
            <a:pPr>
              <a:buNone/>
            </a:pPr>
            <a:r>
              <a:rPr lang="en-US" altLang="zh-TW" sz="2800" dirty="0"/>
              <a:t>		</a:t>
            </a:r>
            <a:endParaRPr lang="en-US" altLang="zh-TW" sz="2800" dirty="0"/>
          </a:p>
          <a:p>
            <a:pPr>
              <a:buNone/>
            </a:pPr>
            <a:r>
              <a:rPr lang="en-US" altLang="zh-TW" sz="4000" dirty="0">
                <a:solidFill>
                  <a:schemeClr val="accent6">
                    <a:lumMod val="75000"/>
                  </a:schemeClr>
                </a:solidFill>
                <a:latin typeface="+mj-lt"/>
              </a:rPr>
              <a:t>		       Network and Graph</a:t>
            </a:r>
            <a:endParaRPr lang="en-US" altLang="zh-CN" sz="4000" dirty="0">
              <a:solidFill>
                <a:schemeClr val="accent6">
                  <a:lumMod val="75000"/>
                </a:schemeClr>
              </a:solidFill>
              <a:latin typeface="+mj-lt"/>
            </a:endParaRPr>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Graph</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When we think about a network, we think about:</a:t>
            </a:r>
            <a:endParaRPr lang="en-US" altLang="zh-CN" sz="2800" dirty="0"/>
          </a:p>
          <a:p>
            <a:endParaRPr lang="en-US" altLang="zh-CN" sz="2800" dirty="0"/>
          </a:p>
          <a:p>
            <a:pPr marL="342900" lvl="1" indent="-342900">
              <a:buClr>
                <a:schemeClr val="accent1"/>
              </a:buClr>
              <a:buSzPct val="65000"/>
              <a:buNone/>
            </a:pPr>
            <a:r>
              <a:rPr lang="en-US" altLang="zh-CN" sz="4000" dirty="0"/>
              <a:t>	Object + Connection/Relationship</a:t>
            </a:r>
            <a:endParaRPr lang="en-US" altLang="zh-CN" sz="4000" dirty="0"/>
          </a:p>
          <a:p>
            <a:endParaRPr lang="en-US" altLang="zh-CN" sz="2800" dirty="0"/>
          </a:p>
          <a:p>
            <a:r>
              <a:rPr lang="en-US" altLang="zh-CN" sz="2800" dirty="0">
                <a:solidFill>
                  <a:srgbClr val="FF0000"/>
                </a:solidFill>
              </a:rPr>
              <a:t>Node</a:t>
            </a:r>
            <a:r>
              <a:rPr lang="en-US" altLang="zh-CN" sz="2800" dirty="0"/>
              <a:t>, also called </a:t>
            </a:r>
            <a:r>
              <a:rPr lang="en-US" altLang="zh-CN" sz="2800" dirty="0">
                <a:solidFill>
                  <a:srgbClr val="FF0000"/>
                </a:solidFill>
              </a:rPr>
              <a:t>vertex</a:t>
            </a:r>
            <a:endParaRPr lang="en-US" altLang="zh-CN" sz="2800" dirty="0">
              <a:solidFill>
                <a:srgbClr val="FF0000"/>
              </a:solidFill>
            </a:endParaRPr>
          </a:p>
          <a:p>
            <a:endParaRPr lang="en-US" altLang="zh-CN" sz="2800" dirty="0"/>
          </a:p>
          <a:p>
            <a:r>
              <a:rPr lang="en-US" altLang="zh-CN" sz="2800" dirty="0">
                <a:solidFill>
                  <a:srgbClr val="FF0000"/>
                </a:solidFill>
              </a:rPr>
              <a:t>Link</a:t>
            </a:r>
            <a:r>
              <a:rPr lang="en-US" altLang="zh-CN" sz="2800" dirty="0"/>
              <a:t>, also called </a:t>
            </a:r>
            <a:r>
              <a:rPr lang="en-US" altLang="zh-CN" sz="2800" dirty="0">
                <a:solidFill>
                  <a:srgbClr val="FF0000"/>
                </a:solidFill>
              </a:rPr>
              <a:t>edge</a:t>
            </a:r>
            <a:endParaRPr lang="en-US" altLang="zh-CN" sz="2800" dirty="0">
              <a:solidFill>
                <a:srgbClr val="FF0000"/>
              </a:solidFill>
            </a:endParaRPr>
          </a:p>
          <a:p>
            <a:pPr lvl="1">
              <a:buNone/>
            </a:pPr>
            <a:endParaRPr lang="en-US" altLang="zh-CN" sz="40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Two key elements</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pPr eaLnBrk="1" hangingPunct="1"/>
            <a:r>
              <a:rPr lang="en-US" altLang="zh-TW" sz="2800" dirty="0"/>
              <a:t>People &amp; Network</a:t>
            </a:r>
            <a:endParaRPr lang="en-US" altLang="zh-TW" sz="2800" dirty="0"/>
          </a:p>
          <a:p>
            <a:pPr eaLnBrk="1" hangingPunct="1"/>
            <a:endParaRPr lang="en-US" altLang="zh-TW" sz="2800" dirty="0"/>
          </a:p>
          <a:p>
            <a:pPr eaLnBrk="1" hangingPunct="1"/>
            <a:r>
              <a:rPr lang="en-US" altLang="zh-TW" sz="2800" dirty="0"/>
              <a:t>If there are </a:t>
            </a:r>
            <a:r>
              <a:rPr lang="en-US" altLang="zh-TW" sz="2800" u="sng" dirty="0"/>
              <a:t>people</a:t>
            </a:r>
            <a:r>
              <a:rPr lang="en-US" altLang="zh-TW" sz="2800" dirty="0"/>
              <a:t>, there will be </a:t>
            </a:r>
            <a:r>
              <a:rPr lang="en-US" altLang="zh-TW" sz="2800" u="sng" dirty="0"/>
              <a:t>network</a:t>
            </a:r>
            <a:endParaRPr lang="en-US" altLang="zh-TW" sz="2800" u="sng" dirty="0"/>
          </a:p>
          <a:p>
            <a:pPr eaLnBrk="1" hangingPunct="1"/>
            <a:endParaRPr lang="en-US" altLang="zh-TW" sz="2800" u="sng" dirty="0"/>
          </a:p>
          <a:p>
            <a:pPr eaLnBrk="1" hangingPunct="1"/>
            <a:endParaRPr lang="en-US" altLang="zh-TW" sz="2800" u="sng"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Graph?</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endParaRPr lang="en-US" altLang="zh-CN" sz="4000" dirty="0"/>
          </a:p>
          <a:p>
            <a:endParaRPr lang="en-US" altLang="zh-CN"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3074" name="Picture 2"/>
          <p:cNvPicPr>
            <a:picLocks noChangeAspect="1" noChangeArrowheads="1"/>
          </p:cNvPicPr>
          <p:nvPr/>
        </p:nvPicPr>
        <p:blipFill>
          <a:blip r:embed="rId1" cstate="print"/>
          <a:srcRect/>
          <a:stretch>
            <a:fillRect/>
          </a:stretch>
        </p:blipFill>
        <p:spPr bwMode="auto">
          <a:xfrm>
            <a:off x="1115616" y="1412776"/>
            <a:ext cx="3790950" cy="2486025"/>
          </a:xfrm>
          <a:prstGeom prst="rect">
            <a:avLst/>
          </a:prstGeom>
          <a:noFill/>
          <a:ln w="9525">
            <a:noFill/>
            <a:miter lim="800000"/>
            <a:headEnd/>
            <a:tailEnd/>
          </a:ln>
        </p:spPr>
      </p:pic>
      <p:pic>
        <p:nvPicPr>
          <p:cNvPr id="3075" name="Picture 3"/>
          <p:cNvPicPr>
            <a:picLocks noChangeAspect="1" noChangeArrowheads="1"/>
          </p:cNvPicPr>
          <p:nvPr/>
        </p:nvPicPr>
        <p:blipFill>
          <a:blip r:embed="rId2" cstate="print"/>
          <a:srcRect/>
          <a:stretch>
            <a:fillRect/>
          </a:stretch>
        </p:blipFill>
        <p:spPr bwMode="auto">
          <a:xfrm>
            <a:off x="5292080" y="1484784"/>
            <a:ext cx="2971800" cy="2276475"/>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3563888" y="4077072"/>
            <a:ext cx="2400300" cy="13049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Graph = object + connection</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3200" dirty="0"/>
              <a:t>With nodes and links</a:t>
            </a:r>
            <a:endParaRPr lang="en-US" altLang="zh-CN" sz="32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2050" name="Picture 2"/>
          <p:cNvPicPr>
            <a:picLocks noChangeAspect="1" noChangeArrowheads="1"/>
          </p:cNvPicPr>
          <p:nvPr/>
        </p:nvPicPr>
        <p:blipFill>
          <a:blip r:embed="rId1" cstate="print"/>
          <a:srcRect/>
          <a:stretch>
            <a:fillRect/>
          </a:stretch>
        </p:blipFill>
        <p:spPr bwMode="auto">
          <a:xfrm>
            <a:off x="523875" y="2471738"/>
            <a:ext cx="8096250" cy="19145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Graph</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pPr lvl="1">
              <a:buNone/>
            </a:pPr>
            <a:endParaRPr lang="en-US" altLang="zh-CN" sz="40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3074" name="Picture 2"/>
          <p:cNvPicPr>
            <a:picLocks noChangeAspect="1" noChangeArrowheads="1"/>
          </p:cNvPicPr>
          <p:nvPr/>
        </p:nvPicPr>
        <p:blipFill>
          <a:blip r:embed="rId1" cstate="print"/>
          <a:srcRect/>
          <a:stretch>
            <a:fillRect/>
          </a:stretch>
        </p:blipFill>
        <p:spPr bwMode="auto">
          <a:xfrm>
            <a:off x="971600" y="1124744"/>
            <a:ext cx="7704856" cy="2897510"/>
          </a:xfrm>
          <a:prstGeom prst="rect">
            <a:avLst/>
          </a:prstGeom>
          <a:noFill/>
          <a:ln w="9525">
            <a:noFill/>
            <a:miter lim="800000"/>
            <a:headEnd/>
            <a:tailEnd/>
          </a:ln>
        </p:spPr>
      </p:pic>
      <p:pic>
        <p:nvPicPr>
          <p:cNvPr id="3075" name="Picture 3"/>
          <p:cNvPicPr>
            <a:picLocks noChangeAspect="1" noChangeArrowheads="1"/>
          </p:cNvPicPr>
          <p:nvPr/>
        </p:nvPicPr>
        <p:blipFill>
          <a:blip r:embed="rId2" cstate="print"/>
          <a:srcRect/>
          <a:stretch>
            <a:fillRect/>
          </a:stretch>
        </p:blipFill>
        <p:spPr bwMode="auto">
          <a:xfrm>
            <a:off x="1017581" y="4221088"/>
            <a:ext cx="6891078" cy="187220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Graph</a:t>
            </a:r>
            <a:endParaRPr lang="en-US" altLang="zh-TW" sz="4600" dirty="0"/>
          </a:p>
        </p:txBody>
      </p:sp>
      <p:sp>
        <p:nvSpPr>
          <p:cNvPr id="7171" name="Rectangle 3"/>
          <p:cNvSpPr>
            <a:spLocks noGrp="1" noChangeArrowheads="1"/>
          </p:cNvSpPr>
          <p:nvPr>
            <p:ph type="body" idx="4294967295"/>
          </p:nvPr>
        </p:nvSpPr>
        <p:spPr>
          <a:xfrm>
            <a:off x="539552" y="1124744"/>
            <a:ext cx="8229600" cy="4916488"/>
          </a:xfrm>
        </p:spPr>
        <p:txBody>
          <a:bodyPr/>
          <a:lstStyle/>
          <a:p>
            <a:r>
              <a:rPr lang="en-US" altLang="zh-CN" sz="2800" dirty="0"/>
              <a:t>1 is coach, 34 founder</a:t>
            </a:r>
            <a:endParaRPr lang="en-US" altLang="zh-CN"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4098" name="Picture 2"/>
          <p:cNvPicPr>
            <a:picLocks noChangeAspect="1" noChangeArrowheads="1"/>
          </p:cNvPicPr>
          <p:nvPr/>
        </p:nvPicPr>
        <p:blipFill>
          <a:blip r:embed="rId1" cstate="print"/>
          <a:srcRect/>
          <a:stretch>
            <a:fillRect/>
          </a:stretch>
        </p:blipFill>
        <p:spPr bwMode="auto">
          <a:xfrm>
            <a:off x="1331640" y="1772816"/>
            <a:ext cx="7005126" cy="432048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Question</a:t>
            </a:r>
            <a:endParaRPr lang="en-US" altLang="zh-TW" sz="4600" dirty="0"/>
          </a:p>
        </p:txBody>
      </p:sp>
      <p:sp>
        <p:nvSpPr>
          <p:cNvPr id="7171" name="Rectangle 3"/>
          <p:cNvSpPr>
            <a:spLocks noGrp="1" noChangeArrowheads="1"/>
          </p:cNvSpPr>
          <p:nvPr>
            <p:ph type="body" idx="4294967295"/>
          </p:nvPr>
        </p:nvSpPr>
        <p:spPr>
          <a:xfrm>
            <a:off x="539552" y="1196752"/>
            <a:ext cx="8229600" cy="4916488"/>
          </a:xfrm>
        </p:spPr>
        <p:txBody>
          <a:bodyPr/>
          <a:lstStyle/>
          <a:p>
            <a:r>
              <a:rPr lang="en-US" sz="2800" dirty="0"/>
              <a:t>In a class, there are four students, A, B, C, D. A is a friend of B and C. B is a friend of A and a friend of C and D. C and D are also friends.</a:t>
            </a:r>
            <a:endParaRPr lang="en-US" sz="2800" dirty="0"/>
          </a:p>
          <a:p>
            <a:r>
              <a:rPr lang="en-US" sz="2800" dirty="0"/>
              <a:t>Which of the following graph describes such relationship</a:t>
            </a:r>
            <a:endParaRPr lang="en-US"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5122" name="Picture 2"/>
          <p:cNvPicPr>
            <a:picLocks noChangeAspect="1" noChangeArrowheads="1"/>
          </p:cNvPicPr>
          <p:nvPr/>
        </p:nvPicPr>
        <p:blipFill>
          <a:blip r:embed="rId1" cstate="print"/>
          <a:srcRect/>
          <a:stretch>
            <a:fillRect/>
          </a:stretch>
        </p:blipFill>
        <p:spPr bwMode="auto">
          <a:xfrm>
            <a:off x="809625" y="4013423"/>
            <a:ext cx="7524750" cy="1647825"/>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130800" y="552450"/>
              <a:ext cx="12700" cy="360"/>
            </p14:xfrm>
          </p:contentPart>
        </mc:Choice>
        <mc:Fallback xmlns="">
          <p:pic>
            <p:nvPicPr>
              <p:cNvPr id="2" name="墨迹 1"/>
            </p:nvPicPr>
            <p:blipFill>
              <a:blip r:embed="rId3"/>
            </p:blipFill>
            <p:spPr>
              <a:xfrm>
                <a:off x="5130800" y="552450"/>
                <a:ext cx="1270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3835400" y="1143000"/>
              <a:ext cx="12700" cy="360"/>
            </p14:xfrm>
          </p:contentPart>
        </mc:Choice>
        <mc:Fallback xmlns="">
          <p:pic>
            <p:nvPicPr>
              <p:cNvPr id="3" name="墨迹 2"/>
            </p:nvPicPr>
            <p:blipFill>
              <a:blip r:embed="rId3"/>
            </p:blipFill>
            <p:spPr>
              <a:xfrm>
                <a:off x="3835400" y="1143000"/>
                <a:ext cx="1270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5257800" y="1098550"/>
              <a:ext cx="12700" cy="360"/>
            </p14:xfrm>
          </p:contentPart>
        </mc:Choice>
        <mc:Fallback xmlns="">
          <p:pic>
            <p:nvPicPr>
              <p:cNvPr id="7" name="墨迹 6"/>
            </p:nvPicPr>
            <p:blipFill>
              <a:blip r:embed="rId3"/>
            </p:blipFill>
            <p:spPr>
              <a:xfrm>
                <a:off x="5257800" y="1098550"/>
                <a:ext cx="12700"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3486150" y="488950"/>
              <a:ext cx="25400" cy="360"/>
            </p14:xfrm>
          </p:contentPart>
        </mc:Choice>
        <mc:Fallback xmlns="">
          <p:pic>
            <p:nvPicPr>
              <p:cNvPr id="8" name="墨迹 7"/>
            </p:nvPicPr>
            <p:blipFill>
              <a:blip r:embed="rId7"/>
            </p:blipFill>
            <p:spPr>
              <a:xfrm>
                <a:off x="3486150" y="488950"/>
                <a:ext cx="25400" cy="36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5137150" y="3022600"/>
              <a:ext cx="1403350" cy="1930400"/>
            </p14:xfrm>
          </p:contentPart>
        </mc:Choice>
        <mc:Fallback xmlns="">
          <p:pic>
            <p:nvPicPr>
              <p:cNvPr id="9" name="墨迹 8"/>
            </p:nvPicPr>
            <p:blipFill>
              <a:blip r:embed="rId9"/>
            </p:blipFill>
            <p:spPr>
              <a:xfrm>
                <a:off x="5137150" y="3022600"/>
                <a:ext cx="1403350" cy="1930400"/>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Graph</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pPr lvl="1">
              <a:buNone/>
            </a:pPr>
            <a:endParaRPr lang="en-US" altLang="zh-CN" sz="40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5122" name="Picture 2"/>
          <p:cNvPicPr>
            <a:picLocks noChangeAspect="1" noChangeArrowheads="1"/>
          </p:cNvPicPr>
          <p:nvPr/>
        </p:nvPicPr>
        <p:blipFill>
          <a:blip r:embed="rId1" cstate="print"/>
          <a:srcRect/>
          <a:stretch>
            <a:fillRect/>
          </a:stretch>
        </p:blipFill>
        <p:spPr bwMode="auto">
          <a:xfrm>
            <a:off x="1115616" y="3573016"/>
            <a:ext cx="6799105" cy="2304256"/>
          </a:xfrm>
          <a:prstGeom prst="rect">
            <a:avLst/>
          </a:prstGeom>
          <a:noFill/>
          <a:ln w="9525">
            <a:noFill/>
            <a:miter lim="800000"/>
            <a:headEnd/>
            <a:tailEnd/>
          </a:ln>
        </p:spPr>
      </p:pic>
      <p:pic>
        <p:nvPicPr>
          <p:cNvPr id="5123" name="Picture 3"/>
          <p:cNvPicPr>
            <a:picLocks noChangeAspect="1" noChangeArrowheads="1"/>
          </p:cNvPicPr>
          <p:nvPr/>
        </p:nvPicPr>
        <p:blipFill>
          <a:blip r:embed="rId2" cstate="print"/>
          <a:srcRect/>
          <a:stretch>
            <a:fillRect/>
          </a:stretch>
        </p:blipFill>
        <p:spPr bwMode="auto">
          <a:xfrm>
            <a:off x="729549" y="1268760"/>
            <a:ext cx="7686203" cy="208823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Graph</a:t>
            </a:r>
            <a:endParaRPr lang="en-US" altLang="zh-TW" sz="4600" dirty="0"/>
          </a:p>
        </p:txBody>
      </p:sp>
      <p:sp>
        <p:nvSpPr>
          <p:cNvPr id="7171" name="Rectangle 3"/>
          <p:cNvSpPr>
            <a:spLocks noGrp="1" noChangeArrowheads="1"/>
          </p:cNvSpPr>
          <p:nvPr>
            <p:ph type="body" idx="4294967295"/>
          </p:nvPr>
        </p:nvSpPr>
        <p:spPr>
          <a:xfrm>
            <a:off x="539552" y="1196752"/>
            <a:ext cx="8229600" cy="4916488"/>
          </a:xfrm>
        </p:spPr>
        <p:txBody>
          <a:bodyPr/>
          <a:lstStyle/>
          <a:p>
            <a:pPr lvl="1">
              <a:buNone/>
            </a:pPr>
            <a:endParaRPr lang="en-US" altLang="zh-CN" sz="2800" dirty="0"/>
          </a:p>
          <a:p>
            <a:pPr lvl="1">
              <a:buNone/>
            </a:pPr>
            <a:endParaRPr lang="en-US" altLang="zh-CN" sz="2800" dirty="0"/>
          </a:p>
          <a:p>
            <a:pPr lvl="1">
              <a:buNone/>
            </a:pPr>
            <a:endParaRPr lang="en-US" altLang="zh-CN"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4098" name="Picture 2"/>
          <p:cNvPicPr>
            <a:picLocks noChangeAspect="1" noChangeArrowheads="1"/>
          </p:cNvPicPr>
          <p:nvPr/>
        </p:nvPicPr>
        <p:blipFill>
          <a:blip r:embed="rId1" cstate="print"/>
          <a:srcRect/>
          <a:stretch>
            <a:fillRect/>
          </a:stretch>
        </p:blipFill>
        <p:spPr bwMode="auto">
          <a:xfrm>
            <a:off x="1763688" y="1916832"/>
            <a:ext cx="1872208" cy="1828800"/>
          </a:xfrm>
          <a:prstGeom prst="rect">
            <a:avLst/>
          </a:prstGeom>
          <a:noFill/>
          <a:ln w="9525">
            <a:noFill/>
            <a:miter lim="800000"/>
            <a:headEnd/>
            <a:tailEnd/>
          </a:ln>
        </p:spPr>
      </p:pic>
      <p:pic>
        <p:nvPicPr>
          <p:cNvPr id="4099" name="Picture 3"/>
          <p:cNvPicPr>
            <a:picLocks noChangeAspect="1" noChangeArrowheads="1"/>
          </p:cNvPicPr>
          <p:nvPr/>
        </p:nvPicPr>
        <p:blipFill>
          <a:blip r:embed="rId2" cstate="print"/>
          <a:srcRect/>
          <a:stretch>
            <a:fillRect/>
          </a:stretch>
        </p:blipFill>
        <p:spPr bwMode="auto">
          <a:xfrm>
            <a:off x="5004048" y="1916832"/>
            <a:ext cx="2232248" cy="18669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Graph</a:t>
            </a:r>
            <a:endParaRPr lang="en-US" altLang="zh-TW" sz="4600" dirty="0"/>
          </a:p>
        </p:txBody>
      </p:sp>
      <p:sp>
        <p:nvSpPr>
          <p:cNvPr id="7171" name="Rectangle 3"/>
          <p:cNvSpPr>
            <a:spLocks noGrp="1" noChangeArrowheads="1"/>
          </p:cNvSpPr>
          <p:nvPr>
            <p:ph type="body" idx="4294967295"/>
          </p:nvPr>
        </p:nvSpPr>
        <p:spPr>
          <a:xfrm>
            <a:off x="539552" y="1196752"/>
            <a:ext cx="8229600" cy="4916488"/>
          </a:xfrm>
        </p:spPr>
        <p:txBody>
          <a:bodyPr/>
          <a:lstStyle/>
          <a:p>
            <a:r>
              <a:rPr lang="en-US" altLang="zh-CN" sz="2800" dirty="0"/>
              <a:t>Labeling</a:t>
            </a:r>
            <a:endParaRPr lang="en-US" altLang="zh-CN" sz="2800" dirty="0"/>
          </a:p>
          <a:p>
            <a:pPr lvl="1">
              <a:buNone/>
            </a:pPr>
            <a:endParaRPr lang="en-US" altLang="zh-CN" sz="2800" dirty="0"/>
          </a:p>
          <a:p>
            <a:pPr lvl="1">
              <a:buNone/>
            </a:pPr>
            <a:endParaRPr lang="en-US" altLang="zh-CN" sz="2800" dirty="0"/>
          </a:p>
          <a:p>
            <a:pPr lvl="1">
              <a:buNone/>
            </a:pPr>
            <a:endParaRPr lang="en-US" altLang="zh-CN" sz="2800" dirty="0"/>
          </a:p>
          <a:p>
            <a:pPr lvl="1">
              <a:buNone/>
            </a:pPr>
            <a:endParaRPr lang="en-US" altLang="zh-CN" sz="2800" dirty="0"/>
          </a:p>
          <a:p>
            <a:pPr lvl="1">
              <a:buNone/>
            </a:pPr>
            <a:r>
              <a:rPr lang="en-US" altLang="zh-CN" sz="2400" dirty="0"/>
              <a:t>The intrinsic structure of the two graphs are the same, only presented in different drawing</a:t>
            </a:r>
            <a:endParaRPr lang="en-US" altLang="zh-CN" sz="2400" dirty="0"/>
          </a:p>
          <a:p>
            <a:pPr lvl="1">
              <a:buNone/>
            </a:pPr>
            <a:endParaRPr lang="en-US" sz="2800" dirty="0">
              <a:solidFill>
                <a:srgbClr val="4646CE"/>
              </a:solidFill>
            </a:endParaRPr>
          </a:p>
          <a:p>
            <a:pPr lvl="1">
              <a:buNone/>
            </a:pPr>
            <a:r>
              <a:rPr lang="en-US" sz="2800" dirty="0">
                <a:solidFill>
                  <a:srgbClr val="4646CE"/>
                </a:solidFill>
              </a:rPr>
              <a:t>In graph theory terminology: Isomorphism</a:t>
            </a:r>
            <a:endParaRPr lang="en-US" sz="2800" dirty="0">
              <a:solidFill>
                <a:srgbClr val="4646CE"/>
              </a:solidFill>
            </a:endParaRPr>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6146" name="Picture 2"/>
          <p:cNvPicPr>
            <a:picLocks noChangeAspect="1" noChangeArrowheads="1"/>
          </p:cNvPicPr>
          <p:nvPr/>
        </p:nvPicPr>
        <p:blipFill>
          <a:blip r:embed="rId1" cstate="print"/>
          <a:srcRect/>
          <a:stretch>
            <a:fillRect/>
          </a:stretch>
        </p:blipFill>
        <p:spPr bwMode="auto">
          <a:xfrm>
            <a:off x="2915816" y="1672208"/>
            <a:ext cx="2160240" cy="1828800"/>
          </a:xfrm>
          <a:prstGeom prst="rect">
            <a:avLst/>
          </a:prstGeom>
          <a:noFill/>
          <a:ln w="9525">
            <a:noFill/>
            <a:miter lim="800000"/>
            <a:headEnd/>
            <a:tailEnd/>
          </a:ln>
        </p:spPr>
      </p:pic>
      <p:pic>
        <p:nvPicPr>
          <p:cNvPr id="6147" name="Picture 3"/>
          <p:cNvPicPr>
            <a:picLocks noChangeAspect="1" noChangeArrowheads="1"/>
          </p:cNvPicPr>
          <p:nvPr/>
        </p:nvPicPr>
        <p:blipFill>
          <a:blip r:embed="rId2" cstate="print"/>
          <a:srcRect/>
          <a:stretch>
            <a:fillRect/>
          </a:stretch>
        </p:blipFill>
        <p:spPr bwMode="auto">
          <a:xfrm>
            <a:off x="5580112" y="1628800"/>
            <a:ext cx="2160240" cy="18764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CN" sz="4600" dirty="0"/>
              <a:t>A summary</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Graph is an abstract of network information; it describe the relationship of nodes in the network</a:t>
            </a:r>
            <a:endParaRPr lang="en-US" altLang="zh-CN" sz="2800" dirty="0"/>
          </a:p>
          <a:p>
            <a:r>
              <a:rPr lang="en-US" altLang="zh-CN" sz="2800" dirty="0">
                <a:cs typeface="+mn-cs"/>
              </a:rPr>
              <a:t>We emphasize on Graph, NOT Image/figure, Nodes (Objects) + Links (Connection)</a:t>
            </a:r>
            <a:endParaRPr lang="en-US" altLang="zh-CN" sz="2800" dirty="0">
              <a:cs typeface="+mn-cs"/>
            </a:endParaRPr>
          </a:p>
          <a:p>
            <a:r>
              <a:rPr lang="en-US" altLang="zh-CN" sz="2800" dirty="0"/>
              <a:t>One graph can have many different ways in drawing</a:t>
            </a:r>
            <a:endParaRPr lang="en-US" altLang="zh-CN" sz="24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People and Network</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pPr eaLnBrk="1" hangingPunct="1"/>
            <a:r>
              <a:rPr lang="zh-TW" altLang="en-US" sz="2800" dirty="0"/>
              <a:t>費孝通</a:t>
            </a:r>
            <a:r>
              <a:rPr lang="zh-CN" altLang="en-US" sz="2800" dirty="0"/>
              <a:t>先生</a:t>
            </a:r>
            <a:r>
              <a:rPr lang="zh-TW" altLang="en-US" sz="2800" dirty="0"/>
              <a:t>（</a:t>
            </a:r>
            <a:r>
              <a:rPr lang="en-US" altLang="zh-TW" sz="2800" dirty="0"/>
              <a:t>1947,1985: 23</a:t>
            </a:r>
            <a:r>
              <a:rPr lang="zh-TW" altLang="en-US" sz="2800" dirty="0"/>
              <a:t>）：源與眾</a:t>
            </a:r>
            <a:endParaRPr lang="zh-TW" altLang="en-US" sz="2800" dirty="0"/>
          </a:p>
          <a:p>
            <a:pPr lvl="1" eaLnBrk="1" hangingPunct="1"/>
            <a:r>
              <a:rPr lang="zh-TW" altLang="en-US" sz="2400" dirty="0"/>
              <a:t>（中國人的社會關系）好像是把一塊石頭丟在水面上所發生的一圈圈推出去的波紋。每個人，都是他社會影響所推出去的圈子的中心，被圈子的波紋做推及的，就發生聯系。每個人在某一時間某一地點所動用的圈子是不一定相同的</a:t>
            </a:r>
            <a:endParaRPr lang="zh-TW" altLang="en-US" sz="2400" dirty="0"/>
          </a:p>
          <a:p>
            <a:pPr eaLnBrk="1" hangingPunct="1"/>
            <a:r>
              <a:rPr lang="zh-TW" altLang="en-US" sz="2800" dirty="0"/>
              <a:t>林南</a:t>
            </a:r>
            <a:r>
              <a:rPr lang="zh-CN" altLang="en-US" sz="2800" dirty="0"/>
              <a:t>先生</a:t>
            </a:r>
            <a:r>
              <a:rPr lang="zh-TW" altLang="en-US" sz="2800" dirty="0"/>
              <a:t>（</a:t>
            </a:r>
            <a:r>
              <a:rPr lang="en-US" altLang="zh-TW" sz="2800" dirty="0"/>
              <a:t>2004:37</a:t>
            </a:r>
            <a:r>
              <a:rPr lang="zh-TW" altLang="en-US" sz="2800" dirty="0"/>
              <a:t>）：網絡</a:t>
            </a:r>
            <a:endParaRPr lang="zh-TW" altLang="en-US" sz="2800" dirty="0"/>
          </a:p>
          <a:p>
            <a:pPr lvl="1" eaLnBrk="1" hangingPunct="1"/>
            <a:r>
              <a:rPr lang="zh-TW" altLang="en-US" sz="2400" dirty="0"/>
              <a:t>一個特定的網絡可以自然地形成，也可以有對一個特定的共同關註的焦點或關註一種資源利益的社會性建構</a:t>
            </a:r>
            <a:endParaRPr lang="en-US" altLang="zh-TW" sz="2400" u="sng"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In Nature</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r>
              <a:rPr lang="en-US" altLang="zh-CN" sz="2800" dirty="0"/>
              <a:t>There are also networks in nature</a:t>
            </a:r>
            <a:endParaRPr lang="en-US" altLang="zh-CN" sz="2800" dirty="0"/>
          </a:p>
          <a:p>
            <a:endParaRPr lang="en-US" altLang="zh-CN" sz="2800" dirty="0"/>
          </a:p>
          <a:p>
            <a:r>
              <a:rPr lang="en-US" altLang="zh-CN" sz="2800" dirty="0"/>
              <a:t>C. S. Elton (1927), different species: prey and predators also form a network, they form a food chain (</a:t>
            </a:r>
            <a:r>
              <a:rPr lang="zh-TW" altLang="en-US" sz="2800" dirty="0"/>
              <a:t>大魚吃小魚，小魚吃蝦米</a:t>
            </a:r>
            <a:r>
              <a:rPr lang="en-US" altLang="zh-CN" sz="2800" dirty="0"/>
              <a:t>)</a:t>
            </a:r>
            <a:endParaRPr lang="en-US" altLang="zh-CN" sz="2800" dirty="0"/>
          </a:p>
          <a:p>
            <a:endParaRPr lang="en-US" altLang="zh-CN" sz="2800" dirty="0"/>
          </a:p>
          <a:p>
            <a:r>
              <a:rPr lang="en-US" altLang="zh-CN" sz="2800" dirty="0"/>
              <a:t>A material network: the water system: from surface to stream to river to lake, to evaporation, to rain (precipitation)</a:t>
            </a:r>
            <a:endParaRPr lang="zh-CN" altLang="en-US"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endParaRPr lang="en-US" altLang="zh-TW" sz="3600" dirty="0"/>
          </a:p>
        </p:txBody>
      </p:sp>
      <p:sp>
        <p:nvSpPr>
          <p:cNvPr id="7171" name="Rectangle 3"/>
          <p:cNvSpPr>
            <a:spLocks noGrp="1" noChangeArrowheads="1"/>
          </p:cNvSpPr>
          <p:nvPr>
            <p:ph type="body" idx="4294967295"/>
          </p:nvPr>
        </p:nvSpPr>
        <p:spPr>
          <a:xfrm>
            <a:off x="539552" y="1196752"/>
            <a:ext cx="7920880" cy="4916488"/>
          </a:xfrm>
        </p:spPr>
        <p:txBody>
          <a:bodyPr/>
          <a:lstStyle/>
          <a:p>
            <a:pPr>
              <a:buNone/>
            </a:pPr>
            <a:r>
              <a:rPr lang="en-US" altLang="zh-TW" sz="2800" dirty="0"/>
              <a:t>				</a:t>
            </a:r>
            <a:endParaRPr lang="en-US" altLang="zh-TW" sz="2800" dirty="0"/>
          </a:p>
          <a:p>
            <a:pPr>
              <a:buNone/>
            </a:pPr>
            <a:endParaRPr lang="en-US" altLang="zh-TW" sz="2800" dirty="0"/>
          </a:p>
          <a:p>
            <a:pPr>
              <a:buNone/>
            </a:pPr>
            <a:r>
              <a:rPr lang="en-US" altLang="zh-TW" sz="2800" dirty="0"/>
              <a:t>		</a:t>
            </a:r>
            <a:endParaRPr lang="en-US" altLang="zh-TW" sz="2800" dirty="0"/>
          </a:p>
          <a:p>
            <a:pPr>
              <a:buNone/>
            </a:pPr>
            <a:r>
              <a:rPr lang="en-US" altLang="zh-TW" sz="4000" dirty="0">
                <a:solidFill>
                  <a:schemeClr val="accent6">
                    <a:lumMod val="75000"/>
                  </a:schemeClr>
                </a:solidFill>
                <a:latin typeface="+mj-lt"/>
              </a:rPr>
              <a:t>		       All kinds of network</a:t>
            </a:r>
            <a:endParaRPr lang="en-US" altLang="zh-CN" sz="4000" dirty="0">
              <a:solidFill>
                <a:schemeClr val="accent6">
                  <a:lumMod val="75000"/>
                </a:schemeClr>
              </a:solidFill>
              <a:latin typeface="+mj-lt"/>
            </a:endParaRPr>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Arpanet (1979, 13 nodes)</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endParaRPr lang="zh-CN" altLang="en-US"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80898" name="Picture 2"/>
          <p:cNvPicPr>
            <a:picLocks noChangeAspect="1" noChangeArrowheads="1"/>
          </p:cNvPicPr>
          <p:nvPr/>
        </p:nvPicPr>
        <p:blipFill>
          <a:blip r:embed="rId1" cstate="print"/>
          <a:srcRect/>
          <a:stretch>
            <a:fillRect/>
          </a:stretch>
        </p:blipFill>
        <p:spPr bwMode="auto">
          <a:xfrm>
            <a:off x="755576" y="1484784"/>
            <a:ext cx="8048195" cy="453650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Hong Kong MTR</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endParaRPr lang="zh-CN" altLang="en-US"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35596" y="1124743"/>
            <a:ext cx="7524836" cy="49734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a:t>China Railways</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endParaRPr lang="zh-CN" altLang="en-US"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2050" name="Picture 2"/>
          <p:cNvPicPr>
            <a:picLocks noChangeAspect="1" noChangeArrowheads="1"/>
          </p:cNvPicPr>
          <p:nvPr/>
        </p:nvPicPr>
        <p:blipFill>
          <a:blip r:embed="rId1" cstate="print"/>
          <a:srcRect/>
          <a:stretch>
            <a:fillRect/>
          </a:stretch>
        </p:blipFill>
        <p:spPr bwMode="auto">
          <a:xfrm>
            <a:off x="1115616" y="1340768"/>
            <a:ext cx="7165766" cy="476861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US" altLang="zh-TW" sz="4600" dirty="0" err="1"/>
              <a:t>Facebook</a:t>
            </a:r>
            <a:r>
              <a:rPr lang="en-US" altLang="zh-TW" sz="4600" dirty="0"/>
              <a:t> users</a:t>
            </a:r>
            <a:endParaRPr lang="en-US" altLang="zh-TW" sz="4600" dirty="0"/>
          </a:p>
        </p:txBody>
      </p:sp>
      <p:sp>
        <p:nvSpPr>
          <p:cNvPr id="7171" name="Rectangle 3"/>
          <p:cNvSpPr>
            <a:spLocks noGrp="1" noChangeArrowheads="1"/>
          </p:cNvSpPr>
          <p:nvPr>
            <p:ph type="body" idx="4294967295"/>
          </p:nvPr>
        </p:nvSpPr>
        <p:spPr>
          <a:xfrm>
            <a:off x="500063" y="1327150"/>
            <a:ext cx="8229600" cy="4916488"/>
          </a:xfrm>
        </p:spPr>
        <p:txBody>
          <a:bodyPr/>
          <a:lstStyle/>
          <a:p>
            <a:endParaRPr lang="zh-CN" altLang="en-US" sz="2800" dirty="0"/>
          </a:p>
        </p:txBody>
      </p:sp>
      <p:sp>
        <p:nvSpPr>
          <p:cNvPr id="4" name="Date Placeholder 3"/>
          <p:cNvSpPr txBox="1">
            <a:spLocks noGrp="1"/>
          </p:cNvSpPr>
          <p:nvPr/>
        </p:nvSpPr>
        <p:spPr bwMode="auto">
          <a:xfrm>
            <a:off x="457200" y="6243638"/>
            <a:ext cx="2133600" cy="457200"/>
          </a:xfrm>
          <a:prstGeom prst="rect">
            <a:avLst/>
          </a:prstGeom>
          <a:noFill/>
          <a:ln>
            <a:miter lim="800000"/>
          </a:ln>
        </p:spPr>
        <p:txBody>
          <a:bodyPr anchor="b"/>
          <a:lstStyle/>
          <a:p>
            <a:pPr>
              <a:defRPr/>
            </a:pPr>
            <a:fld id="{C9927882-917C-4B2F-9548-107E76332BF2}" type="datetime4">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5" name="Slide Number Placeholder 4"/>
          <p:cNvSpPr txBox="1">
            <a:spLocks noGrp="1"/>
          </p:cNvSpPr>
          <p:nvPr/>
        </p:nvSpPr>
        <p:spPr bwMode="auto">
          <a:xfrm>
            <a:off x="6553200" y="6243638"/>
            <a:ext cx="2133600" cy="457200"/>
          </a:xfrm>
          <a:prstGeom prst="rect">
            <a:avLst/>
          </a:prstGeom>
          <a:noFill/>
          <a:ln>
            <a:miter lim="800000"/>
          </a:ln>
        </p:spPr>
        <p:txBody>
          <a:bodyPr anchor="b"/>
          <a:lstStyle/>
          <a:p>
            <a:pPr algn="r">
              <a:defRPr/>
            </a:pPr>
            <a:fld id="{E7AA2D9A-FBB1-4AE2-856B-606727087F3D}" type="slidenum">
              <a:rPr kumimoji="0" lang="en-US" altLang="zh-TW" sz="1200">
                <a:latin typeface="+mj-lt"/>
                <a:ea typeface="PMingLiU" pitchFamily="18" charset="-120"/>
              </a:rPr>
            </a:fld>
            <a:endParaRPr kumimoji="0" lang="en-US" altLang="zh-TW" sz="1200" dirty="0">
              <a:latin typeface="+mj-lt"/>
              <a:ea typeface="PMingLiU" pitchFamily="18" charset="-120"/>
            </a:endParaRPr>
          </a:p>
        </p:txBody>
      </p:sp>
      <p:sp>
        <p:nvSpPr>
          <p:cNvPr id="6" name="Footer Placeholder 5"/>
          <p:cNvSpPr txBox="1">
            <a:spLocks noGrp="1"/>
          </p:cNvSpPr>
          <p:nvPr/>
        </p:nvSpPr>
        <p:spPr bwMode="auto">
          <a:xfrm>
            <a:off x="3124200" y="6248400"/>
            <a:ext cx="2895600" cy="457200"/>
          </a:xfrm>
          <a:prstGeom prst="rect">
            <a:avLst/>
          </a:prstGeom>
          <a:noFill/>
          <a:ln>
            <a:miter lim="800000"/>
          </a:ln>
        </p:spPr>
        <p:txBody>
          <a:bodyPr anchor="b"/>
          <a:lstStyle/>
          <a:p>
            <a:pPr algn="ctr">
              <a:defRPr/>
            </a:pPr>
            <a:r>
              <a:rPr kumimoji="0" lang="en-US" altLang="zh-TW" sz="1200">
                <a:latin typeface="+mj-lt"/>
                <a:ea typeface="PMingLiU" pitchFamily="18" charset="-120"/>
              </a:rPr>
              <a:t>The Hong Kong Polytechnic University</a:t>
            </a:r>
            <a:endParaRPr kumimoji="0" lang="en-US" altLang="zh-TW" sz="1200" dirty="0">
              <a:latin typeface="+mj-lt"/>
              <a:ea typeface="PMingLiU" pitchFamily="18" charset="-120"/>
            </a:endParaRPr>
          </a:p>
        </p:txBody>
      </p:sp>
      <p:pic>
        <p:nvPicPr>
          <p:cNvPr id="82947" name="Picture 3"/>
          <p:cNvPicPr>
            <a:picLocks noChangeAspect="1" noChangeArrowheads="1"/>
          </p:cNvPicPr>
          <p:nvPr/>
        </p:nvPicPr>
        <p:blipFill>
          <a:blip r:embed="rId1" cstate="print"/>
          <a:srcRect/>
          <a:stretch>
            <a:fillRect/>
          </a:stretch>
        </p:blipFill>
        <p:spPr bwMode="auto">
          <a:xfrm>
            <a:off x="539552" y="1412776"/>
            <a:ext cx="8176392" cy="460851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4000" b="0" i="0" u="none" strike="noStrike" cap="none" normalizeH="0" baseline="0" smtClean="0">
            <a:ln>
              <a:noFill/>
            </a:ln>
            <a:solidFill>
              <a:schemeClr val="tx1"/>
            </a:solidFill>
            <a:effectLst/>
            <a:latin typeface="Arial" panose="020B0604020202020204" pitchFamily="34" charset="0"/>
            <a:ea typeface="PMingLiU"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4000" b="0" i="0" u="none" strike="noStrike" cap="none" normalizeH="0" baseline="0" smtClean="0">
            <a:ln>
              <a:noFill/>
            </a:ln>
            <a:solidFill>
              <a:schemeClr val="tx1"/>
            </a:solidFill>
            <a:effectLst/>
            <a:latin typeface="Arial" panose="020B0604020202020204" pitchFamily="34" charset="0"/>
            <a:ea typeface="PMingLiU" pitchFamily="18" charset="-12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4388</Words>
  <Application>WPS 演示</Application>
  <PresentationFormat>On-screen Show (4:3)</PresentationFormat>
  <Paragraphs>329</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PMingLiU</vt:lpstr>
      <vt:lpstr>MingLiU-ExtB</vt:lpstr>
      <vt:lpstr>Garamond</vt:lpstr>
      <vt:lpstr>Segoe Print</vt:lpstr>
      <vt:lpstr>微软雅黑</vt:lpstr>
      <vt:lpstr>Arial Unicode MS</vt:lpstr>
      <vt:lpstr>Edge</vt:lpstr>
      <vt:lpstr>COMP3121 Social and Collaborative Computing</vt:lpstr>
      <vt:lpstr>Two key elements</vt:lpstr>
      <vt:lpstr>People and Network</vt:lpstr>
      <vt:lpstr>In Nature</vt:lpstr>
      <vt:lpstr>PowerPoint 演示文稿</vt:lpstr>
      <vt:lpstr>Arpanet (1979, 13 nodes)</vt:lpstr>
      <vt:lpstr>Hong Kong MTR</vt:lpstr>
      <vt:lpstr>China Railways</vt:lpstr>
      <vt:lpstr>Facebook users</vt:lpstr>
      <vt:lpstr>All kinds of networks</vt:lpstr>
      <vt:lpstr>The dependency of networks</vt:lpstr>
      <vt:lpstr>The impact of ICT</vt:lpstr>
      <vt:lpstr>ICT creates more opportunities</vt:lpstr>
      <vt:lpstr>ICT creates more opportunities</vt:lpstr>
      <vt:lpstr>ICT creates more opportunities</vt:lpstr>
      <vt:lpstr>Weibo, Jingming Guo 郭敬明</vt:lpstr>
      <vt:lpstr>A summary</vt:lpstr>
      <vt:lpstr>PowerPoint 演示文稿</vt:lpstr>
      <vt:lpstr>Graph</vt:lpstr>
      <vt:lpstr>Graph?</vt:lpstr>
      <vt:lpstr>Graph = object + connection</vt:lpstr>
      <vt:lpstr>Graph</vt:lpstr>
      <vt:lpstr>Graph</vt:lpstr>
      <vt:lpstr>Question</vt:lpstr>
      <vt:lpstr>Graph</vt:lpstr>
      <vt:lpstr>Graph</vt:lpstr>
      <vt:lpstr>Graph</vt:lpstr>
      <vt:lpstr>A summary</vt:lpstr>
    </vt:vector>
  </TitlesOfParts>
  <Company>hkpu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 Protection: A Cost-Efficient Backup Scheme for Link State Routing</dc:title>
  <dc:creator>hkpu</dc:creator>
  <cp:lastModifiedBy>tim</cp:lastModifiedBy>
  <cp:revision>3598</cp:revision>
  <dcterms:created xsi:type="dcterms:W3CDTF">2009-04-30T03:41:00Z</dcterms:created>
  <dcterms:modified xsi:type="dcterms:W3CDTF">2025-01-13T09:42:16Z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F3C02EF3BB9043C0BC08272848F88C47_12</vt:lpwstr>
  </property>
  <property fmtid="{D5CDD505-2E9C-101B-9397-08002B2CF9AE}" pid="3" name="KSOProductBuildVer">
    <vt:lpwstr>2052-12.1.0.19770</vt:lpwstr>
  </property>
</Properties>
</file>