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handoutMasters/handoutMaster1.xml" ContentType="application/vnd.openxmlformats-officedocument.presentationml.handoutMaster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0"/>
  </p:notesMasterIdLst>
  <p:handoutMasterIdLst>
    <p:handoutMasterId r:id="rId71"/>
  </p:handoutMasterIdLst>
  <p:sldIdLst>
    <p:sldId id="256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67" r:id="rId14"/>
    <p:sldId id="568" r:id="rId15"/>
    <p:sldId id="569" r:id="rId16"/>
    <p:sldId id="570" r:id="rId17"/>
    <p:sldId id="571" r:id="rId18"/>
    <p:sldId id="511" r:id="rId19"/>
    <p:sldId id="510" r:id="rId20"/>
    <p:sldId id="588" r:id="rId21"/>
    <p:sldId id="512" r:id="rId22"/>
    <p:sldId id="586" r:id="rId23"/>
    <p:sldId id="513" r:id="rId24"/>
    <p:sldId id="592" r:id="rId25"/>
    <p:sldId id="593" r:id="rId26"/>
    <p:sldId id="594" r:id="rId27"/>
    <p:sldId id="595" r:id="rId28"/>
    <p:sldId id="596" r:id="rId29"/>
    <p:sldId id="587" r:id="rId30"/>
    <p:sldId id="597" r:id="rId31"/>
    <p:sldId id="514" r:id="rId32"/>
    <p:sldId id="515" r:id="rId33"/>
    <p:sldId id="516" r:id="rId34"/>
    <p:sldId id="519" r:id="rId35"/>
    <p:sldId id="517" r:id="rId36"/>
    <p:sldId id="518" r:id="rId37"/>
    <p:sldId id="520" r:id="rId38"/>
    <p:sldId id="521" r:id="rId39"/>
    <p:sldId id="522" r:id="rId40"/>
    <p:sldId id="589" r:id="rId41"/>
    <p:sldId id="590" r:id="rId42"/>
    <p:sldId id="523" r:id="rId43"/>
    <p:sldId id="598" r:id="rId44"/>
    <p:sldId id="599" r:id="rId45"/>
    <p:sldId id="600" r:id="rId46"/>
    <p:sldId id="601" r:id="rId47"/>
    <p:sldId id="602" r:id="rId48"/>
    <p:sldId id="603" r:id="rId49"/>
    <p:sldId id="604" r:id="rId51"/>
    <p:sldId id="605" r:id="rId52"/>
    <p:sldId id="606" r:id="rId53"/>
    <p:sldId id="607" r:id="rId54"/>
    <p:sldId id="608" r:id="rId55"/>
    <p:sldId id="609" r:id="rId56"/>
    <p:sldId id="610" r:id="rId57"/>
    <p:sldId id="611" r:id="rId58"/>
    <p:sldId id="612" r:id="rId59"/>
    <p:sldId id="613" r:id="rId60"/>
    <p:sldId id="614" r:id="rId61"/>
    <p:sldId id="615" r:id="rId62"/>
    <p:sldId id="616" r:id="rId63"/>
    <p:sldId id="617" r:id="rId64"/>
    <p:sldId id="618" r:id="rId65"/>
    <p:sldId id="619" r:id="rId66"/>
    <p:sldId id="620" r:id="rId67"/>
    <p:sldId id="621" r:id="rId68"/>
    <p:sldId id="622" r:id="rId69"/>
    <p:sldId id="623" r:id="rId70"/>
  </p:sldIdLst>
  <p:sldSz cx="9144000" cy="6858000" type="screen4x3"/>
  <p:notesSz cx="6670675" cy="9929495"/>
  <p:embeddedFontLst>
    <p:embeddedFont>
      <p:font typeface="PMingLiU" panose="02020500000000000000" pitchFamily="18" charset="-120"/>
      <p:regular r:id="rId75"/>
    </p:embeddedFont>
    <p:embeddedFont>
      <p:font typeface="Original Garamond Std Roman" panose="02010600010101010101" charset="-122"/>
      <p:regular r:id="rId76"/>
    </p:embeddedFont>
  </p:embeddedFont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4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CE"/>
    <a:srgbClr val="FF3300"/>
    <a:srgbClr val="1D0AA6"/>
    <a:srgbClr val="C0C0C0"/>
    <a:srgbClr val="25258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91975" autoAdjust="0"/>
  </p:normalViewPr>
  <p:slideViewPr>
    <p:cSldViewPr showGuides="1">
      <p:cViewPr varScale="1">
        <p:scale>
          <a:sx n="150" d="100"/>
          <a:sy n="150" d="100"/>
        </p:scale>
        <p:origin x="4556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6" Type="http://schemas.openxmlformats.org/officeDocument/2006/relationships/font" Target="fonts/font2.fntdata"/><Relationship Id="rId75" Type="http://schemas.openxmlformats.org/officeDocument/2006/relationships/font" Target="fonts/font1.fntdata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8505" y="0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B4173-9CE1-4972-95C9-5A81708342E5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1599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8505" y="9431599"/>
            <a:ext cx="2890626" cy="496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D92A-F2BD-420B-A05D-B85F07BD97C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225.000 659.000,'0.018'-0.008,"0.027"-0.012,0.030-0.013,0.030-0.013,0.027-0.012,0.023-0.010,0.018-0.008,0.014-0.006,0.010-0.004,0.007-0.003,0.004-0.002,0.002-0.001,0.001-0.000,0.000-0.000,-0.000 0.000,-0.001 0.000,-0.001 0.000,-0.001 0.000,-0.001 0.000,-0.001 0.000,-0.001 0.000,-0.000 0.000,-0.000 0.000,-0.000 0.000,-0.000 0.000,-0.000 0.000,-0.000 0.000,0.000 0.000,0.000-0.000,0.000 0.000,0.000 0.000,0.000 0.000,0.000 0.000,0.000 0.000,0.742-0.429,0.747-0.388,1.200-0.654,0.921-0.481,0.602-0.296,0.764-0.389,0.206-0.081,-0.123 0.100,-0.331 0.212,0.563-0.136,-0.112 0.141,-0.370 0.224,-0.549 0.377,-0.443 0.282,-0.509 0.276,-0.519 0.253,-0.147 0.207,-0.331 0.233,-0.324 0.196,0.312 0.152,0.044 0.132,-0.058 0.095,-0.117 0.064,-0.531 0.070,0.126 0.094,0.185 0.106,0.946 0.322,0.250 0.189,0.041 0.122,-0.099 0.070,-0.018 0.129,-0.315-0.007,-0.370-0.061,-0.403-0.091,-0.395-0.103,-0.360-0.103,-0.901-0.462,0.533 0.315,-0.247-0.082,-0.218-0.066,-0.171 0.036,-0.162-0.021,-0.122-0.039,-0.088-0.047,-0.059-0.048,-0.036-0.045,-0.019-0.039,0.047-0.194,-0.046 0.282,0.001 0.073,0.004 0.044,-0.007 0.134,-0.018 0.096,-0.022 0.055,-0.024 0.023,-0.147 0.406,-0.082 0.122,-0.049 0.024,-0.353 0.598,-0.305 0.512,-0.220 0.313,-0.423 0.803,-0.124 0.184,0.019-0.100,0.108-0.275,-0.198 0.265,-0.012 0.002,0.109-0.166,-0.114 0.183,0.109-0.221,0.162-0.309,0.292-0.536,0.089-0.158,0.121-0.220,0.135-0.249,-0.043 0.104,0.019-0.021,0.059-0.105,0.083-0.155,0.116-0.185,0.081-0.151,0.076-0.164,0.044-0.015,0.106-0.155,0.101-0.158,0.090-0.149,-0.019 0.019,0.033-0.086,0.042-0.085,-0.049 0.012,-0.002-0.046,0.023-0.066,0.036-0.072,0.040-0.069,0.039-0.061,-0.051 0.378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369.000 528.000,'2.000'0.000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369.000 528.000,'0.009'0.012,"0.014"0.018,0.016 0.019,0.015 0.019,0.013 0.017,0.011 0.014,0.009 0.011,0.007 0.008,0.005 0.006,0.003 0.004,0.002 0.002,0.001 0.001,0.000 0.000,-0.000-0.000,-0.000-0.000,-0.000-0.001,-0.000-0.001,-0.000-0.001,-0.000-0.000,-0.000-0.000,-0.000-0.000,-0.000-0.000,-0.000-0.000,-0.000-0.000,-0.000-0.000,-0.000 0.000,0.000 0.000,0.000 0.000,0.000 0.000,0.000 0.000,0.000 0.000,0.000 0.000,0.000 0.000,0.000 0.000,0.000 0.000,0.000 0.000,0.000 0.000,0.000 0.000,0.000 0.000,0.473 1.038,0.738 1.611,0.840 1.832,0.834 1.821,1.532 3.537,0.837 1.995,0.239 0.666,-0.214-0.405,-0.281-0.580,-0.491-1.072,-0.596-1.325,-0.224-0.399,-0.558-1.194,-0.595-1.303,-0.798-1.760,-0.364-0.778,-0.318-0.716,-0.269-0.635,-0.187-0.341,-0.239-0.539,-0.188-0.443,-0.142-0.351,-0.060-0.249,-0.000-0.098,0.033-0.037,0.037-0.006,0.029-0.008,0.024 0.001,0.020 0.007,0.040 0.187,-0.021 0.077,-0.033 0.048,-0.162-0.567,0.301 0.898,0.105 0.243,0.059 0.117,0.025 0.026,0.286 0.689,0.184 0.356,0.142 0.218,0.071 0.191,0.112 0.229,0.057 0.059,0.016-0.060,-1.083-2.414,1.471 2.971,0.145 0.142,0.015-0.064,-0.242-0.422,-0.111-0.198,-0.135-0.263,-0.145-0.295,-0.104-0.115,-0.123-0.197,-0.130-0.243,-0.127-0.262,0.032 0.028,-0.067-0.201,-0.063-0.204,-0.057-0.192,-0.005 0.103,-0.017 0.064,-0.032 0.020,-0.484-1.070,0.488 1.121,0.010 0.035,-0.001-0.003,-0.009-0.029,-0.479-1.103,0.490 0.976,0.032-0.010,0.007-0.036,-0.497-0.925,0.694 1.225,0.053 0.083,0.001 0.011,-0.035-0.040,0.181 0.214,0.013-0.071,-0.030-0.129,-0.057-0.159,-0.785-1.149,0.751 1.058,0.017 0.005,-0.006-0.017,0.363 0.361,0.170 0.152,0.055 0.036,-0.026-0.044,0.438 0.425,-0.015-0.113,-0.117-0.224,-0.225-0.295,-0.009-0.047,-0.057-0.083,-0.086-0.102,0.218 0.229,0.001 0.033,-0.107-0.065,0.081 0.039,-0.124-0.152,-0.174-0.190,-0.193-0.200,-0.046 0.041,-0.196-0.141,-0.199-0.170,-0.183-0.173,-0.157-0.159,-0.127-0.137,-0.098-0.111,-0.072-0.085,-0.049-0.062,-0.031-0.043,-0.018-0.027,-0.008-0.016,-0.001-0.007,0.003-0.001,0.005 0.002,0.006 0.004,0.006 0.005,0.005 0.005,0.005 0.005,0.004 0.004,0.003 0.003,0.002 0.002,0.001 0.002,0.001 0.001,0.001 0.001,0.000 0.000,0.000 0.000,-0.000 0.000,-0.000-0.000,-0.000-0.000,-0.000-0.000,-0.000-0.000,-0.000-0.000,-0.000-0.000,-0.000-0.000,-0.000-0.000,-0.000-0.000,0.000-0.000,0.000 0.000,0.000 0.000,-0.000 0.000,0.000 0.000,0.000 0.000,0.000 0.000,0.000 0.000,0.000 0.000,0.000 0.000,0.000 0.000,0.000 0.000,0.000 0.000,0.000 0.000,0.000 0.000,0.055 0.076,0.095 0.140,0.104 0.182,0.053 0.119,0.028 0.089,0.010 0.063,0.532 1.207,0.266 0.719,0.094 0.388,-1.019-2.456,0.869 2.321,-0.009 0.058,-0.042-0.093,-0.061-0.189,0.093 0.360,-0.031 0.003,-0.074-0.134,-0.097-0.215,0.080 0.199,0.023 0.021,-0.027-0.131,0.149 0.459,-0.005 0.050,-0.060-0.088,-0.834-2.556,1.038 3.222,0.086 0.148,0.053-0.022,-1.112-3.220,1.194 3.168,0.147 0.286,0.049 0.073,0.436 1.002,-0.003-0.100,-0.119-0.374,-0.185-0.522,0.030-0.063,-0.180-0.516,-0.221-0.575,-0.344-0.800,-0.147-0.333,-0.155-0.331,-0.151-0.310,-0.078-0.133,-0.110-0.276,-0.078-0.248,-0.082-0.202,-0.066-0.134,-0.058-0.095,-0.048-0.062,-0.039-0.037,-0.030-0.018,-0.022-0.004,-0.023-0.022,-0.019-0.070,-0.014-0.077,-0.009-0.074,-0.006-0.066,-0.003-0.055,-0.001-0.043,-0.000-0.033,0.001-0.023,0.001-0.015,0.001-0.009,0.001-0.005,0.001-0.002,0.001 0.000,0.001 0.002,0.001 0.002,0.000 0.002,0.000 0.002,0.000 0.002,0.000 0.002,0.000 0.001,0.000 0.001,0.000 0.001,-0.000 0.000,0.000 0.000,-0.000 0.000,0.000 0.000,-0.000-0.000,0.000-0.000,-0.000-0.000,0.000-0.000,0.000-0.000,0.000 0.000,0.000-0.000,0.000-0.000,0.000 0.000,0.000 0.000,0.000-0.000,0.000 0.000,-0.000 0.000,0.000 0.000,-0.000 0.000,0.000 0.000,0.000 0.000,0.000 0.000,-0.000 0.000,0.000 0.000,0.000 0.000,0.000 0.000,-0.000 0.000,0.000 0.000,-0.000 0.000,0.000-0.000,0.000 0.000,0.000 0.000,0.000 0.000,-0.101-0.334,-0.167-0.573,-0.194-0.664,-0.196-0.674,-0.163-0.541,-0.206-0.683,-0.196-0.647,-0.177-0.581,-0.933-3.092,-0.471-1.411,-0.189-0.400,0.080 0.225,0.116 0.366,0.233 0.760,0.294 0.969,0.041-0.023,0.365 1.085,0.358 1.103,0.464 1.594,0.184 0.674,0.149 0.584,0.117 0.488,0.103 0.379,0.087 0.343,0.071 0.298,0.056 0.250,0.025 0.144,0.073 0.207,0.064 0.148,0.054 0.099,0.043 0.061,0.032 0.032,0.023 0.012,0.016-0.002,0.010-0.010,0.007-0.011,0.002 0.002,-0.000 0.005,-0.002 0.007,-0.003 0.007,-0.003 0.007,-0.003 0.006,-0.002 0.005,-0.002 0.004,-0.002 0.003,-0.001 0.002,-0.001 0.001,-0.001 0.001,-0.000 0.000,-0.000 0.000,-0.000-0.000,0.000-0.000,0.000-0.000,0.000-0.000,0.000-0.000,0.000-0.000,0.000-0.000,0.000-0.000,0.000-0.000,-0.056-0.102,-0.086-0.161,-0.097-0.182,-0.006-0.011,-0.029-0.076,-0.019-0.059,-0.010-0.045,-0.347-1.037,-0.181-0.577,-0.098-0.328,-0.150-0.307,-0.161-0.346,-0.090-0.157,-0.037-0.022,-0.195-0.606,-0.013-0.116,0.059 0.089,-0.170-0.179,-0.009 0.178,0.094 0.393,1.281 3.001,-1.012-2.097,0.074 0.331,0.105 0.350,0.121 0.344,0.795 1.395,-0.795-1.355,0.223 0.377,0.205 0.320,0.145 0.296,0.047 0.119,0.041 0.104,0.035 0.088,-0.008 0.056,0.019 0.098,0.011 0.085,0.027 0.053,0.022 0.022,0.022 0.005,0.021-0.007,0.019-0.014,0.016-0.018,0.013-0.019,0.005-0.006,0.023 0.036,0.022 0.048,0.020 0.051,0.017 0.048,0.013 0.043,0.010 0.036,0.008 0.029,0.005 0.022,0.003 0.016,0.002 0.011,0.001 0.007,0.000 0.004,-0.000 0.001,-0.001 0.000,-0.001-0.001,-0.001-0.001,-0.001-0.002,-0.001-0.002,-0.000-0.001,-0.000-0.001,-0.000-0.001,0.007-0.002,0.005 0.017,0.005 0.020,0.005 0.021,0.005 0.020,0.005 0.018,0.004 0.015,0.003 0.081,0.003 0.030,0.002 0.000,0.001-0.019,0.001-0.030,0.001-0.034,0.000-0.035,0.000-0.033,-0.000-0.029,-0.000-0.024,-0.000 0.013,-0.000 0.013,-0.000 0.022,-0.000 0.025,-0.000 0.024,-0.000 0.022,-0.000-0.005,-0.000-0.006,-0.000-0.012,-0.000-0.014,0.000-0.015,0.000-0.014,-0.000 1.437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443.000 669.000,'0.003'0.015,"0.005"0.023,0.005 0.025,0.005 0.025,0.005 0.023,0.004 0.019,0.003 0.015,0.002 0.012,0.002 0.008,0.001 0.006,0.001 0.004,0.000 0.002,0.000 0.001,0.000 0.000,-0.000-0.000,-0.000-0.001,-0.000-0.001,-0.000-0.001,-0.000-0.001,-0.000-0.001,-0.000-0.000,-0.000-0.000,-0.000-0.000,-0.000-0.000,0.000-0.000,-0.000-0.000,0.000-0.000,0.000 0.000,0.000 0.000,0.027 0.017,0.050 0.063,0.058 0.074,0.060 0.077,0.338 0.559,0.190 0.324,0.097 0.178,0.032 0.073,-0.031-0.010,0.029 0.081,-0.018-0.012,-0.049-0.073,-0.639-1.187,0.668 1.388,-0.021-0.001,-0.035-0.082,-0.043-0.130,0.125-0.004,0.015-0.115,-0.031-0.127,-0.019-0.119,0.010-0.033,-0.029-0.059,-0.053-0.073,0.303 0.148,0.085-0.034,-0.006-0.078,0.010-0.051,-0.054-0.104,-0.092-0.130,0.056 0.005,-0.041-0.061,-0.055-0.066,-0.160-0.161,-0.039-0.071,-0.057-0.071,-0.067-0.066,0.165 0.028,0.049-0.019,0.017-0.031,0.057-0.043,0.021-0.033,-0.033-0.031,-0.067-0.028,0.179-0.096,0.034-0.063,-0.033-0.035,-0.199-0.047,-0.048-0.036,-0.049-0.015,-0.047 0.001,0.070-0.028,-0.026-0.011,-0.043-0.013,0.003-0.013,-0.053-0.004,-0.077-0.001,-0.089 0.001,0.057-0.010,-0.018 0.039,-0.027 0.045,2.072-1.195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494.000 707.000,'0.005'0.000,"0.007"0.000,0.008 0.000,0.008 0.000,0.007 0.000,0.006 0.000,0.005 0.000,0.004 0.000,0.003 0.000,0.002 0.000,0.001 0.000,0.001 0.000,0.000 0.000,0.000 0.000,-0.000 0.000,-0.000 0.000,-0.000 0.000,-0.000 0.000,-0.000 0.000,-0.000 0.000,-0.000 0.000,-0.000 0.000,-0.000 0.000,-0.000 0.000,-0.000 0.000,-0.000 0.000,0.000 0.000,0.000 0.000,0.000 0.000,0.000 0.000,0.000 0.000,0.000 0.000,0.000 0.000,0.000 0.000,0.000 0.000,0.000 0.000,0.000 0.000,0.000 0.000,0.000 0.000,0.000 0.000,0.000 0.000,0.000 0.000,-0.000 0.000,0.000 0.000,0.000 0.000,0.000 0.000,-0.000 0.000,0.000 0.000,0.000 0.000,-0.000 0.000,0.000 0.000,0.000 0.000,0.000 0.000,-0.000 0.000,0.000 0.000,0.000 0.000,0.004 0.055,0.026 0.090,0.032 0.109,0.412 0.651,0.320 0.481,0.252 0.369,0.189 0.270,1.067 1.739,0.559 0.848,0.212 0.248,-2.543-3.949,1.980 3.147,-0.198-0.255,-0.275-0.385,-0.311-0.449,-0.210-0.257,-0.284-0.396,-0.271-0.390,-0.249-0.425,-0.175-0.330,-0.139-0.293,-0.106-0.250,-0.041-0.159,-0.064-0.189,-0.035-0.124,-0.014-0.073,0.000-0.035,0.009-0.009,0.014 0.008,0.015 0.018,0.015 0.022,0.014 0.023,0.073-0.201,0.083-0.138,0.052-0.101,-0.357 0.245,0.622-0.671,0.080-0.208,0.037-0.131,0.063-0.240,-0.010-0.120,-0.054-0.036,-0.691 1.182,0.495-1.534,-0.049-0.338,-0.066-0.185,-0.075-0.069,-0.049-0.930,-0.139-0.318,-0.134-0.178,-0.157 0.396,-0.107-0.036,-0.081 0.068,-0.059 0.137,0.189 2.514,-0.546-3.222,-0.145 0.207,-0.061 0.388,0.085 0.596,0.031 0.310,0.048 0.329,0.057 0.322,-0.035 0.007,0.073 0.342,0.064 0.308,0.119 0.344,0.068 0.180,0.065 0.146,0.060 0.115,0.021 0.065,0.025 0.096,0.008 0.070,-0.003 0.048,-0.009 0.031,-0.012 0.018,-0.013 0.008,-0.012 0.001,-0.011-0.003,-1.560-1.201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308.000 795.000,'0.000'0.000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1009.000 707.000,'0.018'0.004,"0.027"0.007,0.030 0.007,0.029 0.007,0.026 0.007,0.022 0.006,0.018 0.004,0.013 0.003,0.010 0.002,0.007 0.002,0.004 0.001,0.002 0.001,0.001 0.000,0.000 0.000,-0.000-0.000,-0.001-0.000,-0.001-0.000,-0.001-0.000,-0.001-0.000,-0.001-0.000,0.110 0.057,0.218 0.101,0.258 0.119,0.267 0.123,1.219 0.466,1.764 0.661,2.006 0.746,2.031 0.752,-6.274-2.391,13.714 5.162,3.223 1.209,0.879 0.340,-0.685-0.241,-1.636-0.595,-2.124-0.778,0.030 0.722,-0.259 0.349,-0.931-0.109,-1.311-0.404,1.154 0.695,-1.341-0.613,-1.804-0.888,-1.939-0.982,-1.859-0.958,-1.654-0.863,-0.948-0.863,-0.714-0.605,-0.722-0.505,-0.491-0.436,-0.536-0.382,-0.401-0.286,-0.070-1.482,-0.039-1.024,-0.074-0.641,-0.180-0.758,-0.101-0.764,-0.127-0.485,-0.137-0.268,-0.210-2.576,-0.272-0.991,-0.240-0.315,-0.985-3.660,-0.633-2.123,-0.358-0.654,-0.154 0.357,-0.460-0.882,-0.130 0.821,0.020 1.320,-0.058 0.684,0.117 1.109,0.221 1.300,0.277 1.429,0.245 1.177,0.288 1.308,0.297 1.307,0.171 1.058,0.238 1.236,0.219 1.051,0.229 1.058,0.098 0.535,0.074 0.436,0.054 0.345,-0.189 2.836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433.000 710.000,'1.867'0.020,"1.578"0.031,1.270 0.036,0.976 0.035,0.656 0.131,1.447 0.210,1.514 0.240,1.457 0.244,-8.453-0.738,10.096 1.011,-0.005 0.051,-0.811-0.054,-1.281-0.119,-1.499-0.153,-1.538-0.165,-1.507-0.477,-0.964-0.349,-0.878-0.278,-0.768-0.213,-0.308-2.154,-0.711-1.288,-0.615-0.692,-0.506-0.264,-0.398 0.026,-0.299 0.205,-2.100-6.180,-1.476-3.865,-0.975-2.001,-0.430 0.563,-0.584-0.705,-0.219 0.197,0.045 0.812,-0.319 0.052,0.031 0.745,0.272 1.187,0.424 1.430,3.855 9.618,-4.265-9.929,0.877 2.565,0.893 2.436,-2.857-3.188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414.000 365.000,'2.000'0.000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414.000 365.000,'0.015'0.194,"0.024"0.134,0.029 0.086,0.030 0.048,0.171 0.331,0.108 0.181,0.062 0.088,0.029 0.020,0.236 0.300,0.035-0.015,-0.045-0.101,-0.089-0.144,-0.108-0.157,-0.109-0.151,0.556 0.973,0.329 0.567,0.146 0.237,0.019 0.011,-0.062-0.132,-0.108-0.211,0.299 0.428,0.158 0.178,0.029-0.041,-0.055-0.179,0.055-0.059,-0.126-0.269,-0.194-0.325,-0.222-0.334,-0.221-0.314,-0.204-0.276,0.017 0.068,0.042 0.105,0.038 0.099,-0.109-0.173,0.028 0.010,0.030-0.002,0.030-0.011,0.559 0.870,0.229 0.374,0.099 0.160,-0.079-0.163,-0.005-0.035,-0.073-0.120,-0.115-0.171,0.082 0.156,-0.118-0.139,-0.133-0.169,-0.274-0.403,-0.109-0.147,-0.125-0.162,-0.129-0.164,-0.112-0.116,-0.094-0.130,-0.077-0.133,-0.061-0.128,-0.060-0.091,-0.056-0.061,-0.050-0.036,-0.043-0.017,-0.023-0.017,-0.008-0.015,0.003-0.014,0.011-0.012,0.045 0.042,0.031-0.004,0.031-0.001,-0.002 0.048,-0.012 0.021,-0.021-0.003,-0.026-0.019,-0.027-0.027,-0.026-0.031,-0.024-0.032,0.094 0.230,0.068 0.167,0.050 0.130,0.058 0.022,0.052 0.051,0.025 0.009,0.005-0.020,0.093 0.213,0.032 0.052,0.004-0.025,-0.057-0.050,-0.008 0.051,-0.032 0.003,-0.046-0.030,-0.041-0.065,-0.035-0.086,-0.028-0.096,-0.023-0.097,0.135 0.243,0.032 0.008,0.010-0.022,0.107 0.213,0.074 0.089,0.048 0.004,0.081 0.022,0.139 0.152,0.075 0.055,0.026-0.015,0.044 0.097,0.001 0.010,-0.029-0.051,-0.048-0.091,-0.007 0.016,-0.131-0.135,-0.141-0.132,-0.002 0.037,-0.124-0.183,-0.128-0.201,-0.120-0.195,-0.105-0.175,-0.087-0.148,-0.069-0.119,-0.052-0.091,-0.037-0.067,-0.025-0.046,-0.015-0.029,-0.008-0.016,-0.003-0.007,0.001-0.001,0.003 0.003,0.004 0.005,0.004 0.006,0.004 0.006,0.003 0.006,0.003 0.005,0.002 0.004,0.002 0.003,-0.009 0.002,-0.018 0.002,-0.021 0.001,-0.021 0.001,-0.020 0.000,-0.017 0.000,-0.015 0.000,-0.012-0.000,-0.009-0.000,-0.007-0.000,0.004 0.013,0.023 0.020,0.028 0.023,0.029 0.022,0.027 0.020,0.024 0.017,0.020 0.014,0.016 0.011,0.012 0.008,0.008 0.006,0.005 0.004,0.003 0.002,0.002 0.001,0.001 0.000,-0.000-0.000,-0.001-0.001,-0.001-0.001,-0.001-0.001,-0.001-0.001,0.048 0.077,0.076 0.136,0.089 0.158,0.759 1.195,0.572 0.905,0.418 0.672,0.861 1.498,0.514 0.921,0.175 0.352,-0.055-0.038,0.692 1.201,0.235 0.432,-0.074-0.092,-0.593-1.093,-0.316-0.569,-0.402-0.693,-0.436-0.735,-0.140-0.113,-0.508-0.804,-0.469-0.773,-0.408-0.694,-0.338-0.590,-0.268-0.478,-0.202-0.371,-0.131-0.254,-0.068-0.111,-0.037-0.050,-0.013-0.007,0.003 0.023,0.013 0.041,0.008-0.008,0.005 0.011,0.003 0.004,0.001-0.000,0.053 0.103,0.033 0.063,0.018 0.031,0.006 0.008,0.019 0.110,0.014 0.061,0.015 0.045,0.015 0.031,0.042 0.002,0.024 0.003,0.003-0.025,-0.012-0.044,0.099 0.172,0.063 0.099,0.036 0.044,0.014 0.003,0.049 0.229,-0.008 0.070,-0.016 0.026,0.060 0.183,-0.023-0.039,-0.053-0.116,-0.068-0.157,-0.321-0.977,0.238 0.787,-0.027-0.103,-0.015-0.106,-0.047-0.161,-0.028-0.083,-0.030-0.075,-0.030-0.065,-0.104-0.331,0.181 0.435,0.003-0.018,-0.016-0.027,-0.032 0.022,-0.029-0.004,-0.029-0.029,-0.027-0.043,-0.024-0.048,-0.020-0.048,-0.016-0.042,-0.010 0.004,-0.008 0.016,-0.005 0.022,-0.051 1.291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722.000 385.000,'-0.009'0.007,"-0.014"0.010,-0.016 0.012,-0.015 0.011,-0.013 0.010,-0.011 0.008,-0.009 0.007,-0.007 0.005,-0.005 0.004,-0.003 0.002,-0.002 0.001,-0.001 0.001,-0.000 0.000,0.000-0.000,0.000-0.000,0.000-0.000,0.000-0.000,0.000-0.000,0.000-0.000,0.000-0.000,0.000-0.000,0.000-0.000,0.000-0.000,0.000-0.000,0.000-0.000,0.000 0.000,0.000-0.000,0.000 0.000,0.000 0.000,0.000 0.000,-0.000 0.000,0.000 0.000,0.000 0.000,0.000 0.000,0.000 0.000,0.000 0.000,0.000 0.000,-0.000 0.000,0.000 0.000,-0.005 0.026,-0.039 0.066,-0.048 0.079,-0.050 0.083,-0.714 0.757,-0.443 0.467,-0.254 0.270,-0.114 0.124,-0.016 0.022,0.047-0.045,-1.511 2.259,-0.850 1.285,-0.365 0.567,-0.090 0.355,0.030 0.141,0.254-0.209,0.385-0.425,-0.391 0.716,0.355-0.476,0.492-0.724,0.926-1.203,0.383-0.448,0.356-0.483,0.316-0.477,1.135-2.197,-0.889 1.799,0.154-0.216,0.146-0.196,-0.011 0.018,0.015-0.041,0.045-0.107,0.063-0.147,-0.167 0.208,0.052-0.179,0.100-0.218,0.090-0.279,0.003-0.074,0.027-0.087,0.042-0.092,0.486-0.760,-0.834 1.125,-0.041 0.002,0.033-0.057,0.155-0.188,0.035-0.056,0.057-0.101,0.068-0.126,-0.017 0.036,0.029-0.032,0.041-0.053,-0.225 0.307,-0.068 0.084,-0.020 0.009,0.073-0.105,0.021-0.022,0.054-0.052,0.072-0.068,-0.164 0.176,0.000-0.029,0.046-0.081,-0.041-0.022,-0.007-0.068,0.014-0.091,0.713-0.672,-0.636 0.669,0.077-0.010,0.080-0.018,0.518-0.645,-0.443 0.493,-0.014-0.015,0.008-0.030,0.022-0.039,-0.171 0.200,-0.074 0.069,-0.041 0.014,-0.020 0.003,0.002-0.013,0.038-0.043,0.059-0.061,-0.002 0.004,-0.003 0.005,0.025-0.022,0.043-0.040,-0.099 0.239,0.086-0.035,0.084-0.095,0.507-0.634,-0.586 0.781,-0.020 0.036,0.020-0.031,0.121-0.172,0.003-0.001,0.019-0.015,0.030-0.023,-0.078 0.112,-0.000 0.016,0.018-0.001,0.460-0.659,-0.704 1.082,-0.104 0.205,-0.023 0.086,0.032 0.003,-0.010-0.019,-0.000-0.051,0.017-0.087,0.040 0.005,0.079-0.108,0.089-0.158,0.089-0.180,-0.021 0.020,0.020-0.017,0.054-0.052,0.098-0.093,0.044-0.038,0.040-0.055,0.035-0.064,0.013 0.024,0.028-0.037,0.023-0.049,0.018-0.054,-0.094 0.144,0.003 0.023,0.033 0.010,-0.049 0.011,-0.060 0.085,-0.029 0.053,-0.007 0.028,-0.278 0.538,-0.110 0.190,-0.051 0.064,0.115-0.264,0.029-0.070,0.065-0.114,0.086-0.137,0.482-0.869,-0.590 0.993,-0.002-0.085,0.028-0.139,0.069-0.066,0.091-0.087,0.098-0.095,0.021-0.019,0.045-0.043,0.056-0.055,-0.014 0.005,0.015-0.030,0.033-0.051,0.042-0.060,0.045-0.062,0.067-0.122,0.026-0.022,0.023-0.015,0.018 0.004,0.019-0.012,0.016-0.011,0.012-0.009,0.010 0.003,0.007 0.002,0.005 0.005,-0.011 0.057,-0.023 0.011,-0.028-0.013,-0.031-0.028,-0.057 0.012,-0.025-0.062,-0.015-0.060,-0.007-0.053,-0.002-0.045,0.001-0.036,0.003-0.027,0.004-0.019,0.004-0.013,0.004-0.008,0.003-0.004,0.003-0.002,0.003-0.015,-0.036-0.026,-0.043-0.030,-0.045-0.031,0.009 0.002,-0.013-0.001,-0.007 0.005,-0.002 0.009,-0.033-0.017,-0.002-0.019,-0.001-0.025,-0.018-0.037,0.012-0.021,0.015-0.016,0.016-0.011,0.033-0.014,0.042-0.014,0.045-0.014,0.028 0.012,0.016 0.028,0.007 0.036,0.000 0.038,-0.004 0.037,-0.006 0.034,-0.007 0.029,-0.007 0.024,-0.007 0.019,-0.006 0.014,-0.005 0.032,-0.004 0.041,-0.003 0.044,-0.002 0.043,-0.002 0.039,-0.001 0.033,-0.001 0.027,-0.000 0.021,-0.000 0.016,0.000 0.012,-0.039 0.145,-0.062 0.148,-0.053 0.111,-0.045 0.080,-0.133 0.280,-0.050 0.136,-0.038 0.122,-0.189 0.345,-0.151 0.298,-0.075 0.159,-0.018 0.056,-0.320 0.608,0.010-0.022,0.093-0.161,0.256-0.609,0.052-0.149,0.088-0.188,0.107-0.205,-0.014 0.051,0.177-0.293,0.160-0.254,0.110-0.223,0.018-0.046,0.016-0.055,0.014-0.058,-0.034 0.062,0.051-0.076,0.054-0.065,0.064-0.101,0.037-0.041,0.032-0.033,0.026-0.026,0.020 0.024,0.018 0.032,0.013 0.044,-0.022-0.024,-0.044 0.003,-0.055-0.005,-0.060-0.010,-0.103 0.110,-0.046-0.011,-0.028-0.045,0.077-0.098,0.022-0.014,0.030-0.007,-0.006 0.141,0.052 0.024,0.048-0.007,0.042-0.025,0.034-0.034,0.011-0.092,-0.016-0.009,-0.026-0.003,-0.043 0.047,0.007-0.048,0.020-0.055,0.026-0.054,0.027-0.049,0.026-0.041,0.022-0.033,0.018-0.025,0.014-0.018,0.011-0.012,0.007-0.007,0.005-0.004,0.003-0.002,0.001 0.000,0.000 0.001,-0.000 0.001,-0.001 0.002,-0.001 0.002,-0.001 0.001,-0.001 0.001,-0.001 0.001,-0.000 0.001,-0.000 0.000,-0.000 0.000,-0.000 0.000,-0.000 0.000,-0.000 0.000,0.000 0.000,-0.000 0.000,0.000-0.000,0.000-0.000,0.000 0.000,0.000-0.000,0.000-0.000,0.000 0.000,0.000-0.000,0.000 0.000,0.000 0.000,0.000 0.000,0.000 0.000,0.000 0.000,0.000 0.000,0.000 0.000,0.000 0.000,0.000 0.000,0.000 0.000,0.000 0.000,0.000 0.000,0.000 0.000,-0.000 0.000,0.000 0.000,0.000 0.000,0.000 0.000,0.000 0.000,0.000 0.000,-0.000 0.000,0.000-0.000,0.000 0.000,0.000 0.000,0.000 0.000,-0.000 0.000,0.000 0.000,0.000 0.000,0.000 0.000,0.000 0.000,0.000 0.000,-0.000 0.000,0.000 0.000,0.000 0.000,0.000 0.000,0.000 0.000,0.000 0.000,-0.000 0.000,0.000 0.000,0.000 0.000,0.000 0.000,0.000 0.000,-0.000 0.000,0.000 0.000,0.000 0.000,0.000 0.000,0.000 0.000,0.000 0.000,-0.000 0.000,0.000 0.000,0.000 0.000,0.000 0.000,0.000 0.000,0.000 0.000,-0.000 0.000,0.000 0.000,0.054-0.023,0.106-0.043,0.129-0.052,0.138-0.056,0.436-0.177,0.277-0.116,0.240-0.102,0.196-0.084,0.152-0.066,0.112-0.049,0.617-0.288,0.219-0.117,-0.079 0.013,-0.256 0.092,-0.344 0.133,-0.369 0.147,-0.213 0.156,-0.075 0.079,-0.117 0.088,-0.232 0.050,-0.124 0.014,-0.122 0.018,-0.113 0.020,-0.024-0.019,-0.126 0.059,-0.105 0.062,-0.083 0.060,-0.064 0.054,-0.029 0.031,-0.035 0.028,-0.020 0.016,-0.010 0.007,-0.003 0.001,0.002-0.003,0.005-0.005,0.006-0.006,0.006-0.006,-0.001-0.010,-0.000-0.014,-0.002-0.014,-0.002-0.013,-0.003-0.011,-0.002-0.009,-0.002-0.007,-0.002-0.006,-0.002-0.004,-0.001-0.003,-0.001-0.002,0.023 0.025,0.056 0.020,0.066 0.023,-0.023 0.021,0.015-0.006,0.007-0.012,0.001-0.016,0.155-0.053,0.017-0.011,-0.017-0.005,-0.037-0.000,-0.046 0.002,-0.048 0.004,-0.052 0.036,0.004 0.020,0.016 0.022,0.022 0.022,0.060-0.013,0.005-0.020,-0.003-0.030,-0.091 0.028,-0.010 0.004,-0.010 0.010,-0.009 0.013,0.067-0.031,-0.005-0.020,-0.004-0.028,0.067-0.002,0.021 0.014,-0.009 0.023,-0.027 0.026,-0.036 0.026,-0.038 0.024,-0.055 0.024,-0.075 0.024,-0.074 0.020,-0.067 0.016,-0.057 0.013,-0.046 0.009,-0.035 0.006,-0.025 0.004,-0.017 0.002,-0.011 0.001,-0.006 0.000,-0.002-0.000,-0.000-0.001,0.001-0.001,0.002-0.001,0.002-0.001,0.002-0.001,0.002-0.000,0.002-0.000,0.001-0.000,0.001-0.000,0.001-0.000,0.003 0.003,-0.022 0.014,-0.027 0.016,-0.028 0.017,-0.027 0.016,-0.024 0.014,-0.114 0.067,-0.082 0.054,-0.043 0.037,-0.014 0.023,0.395-0.235,-0.777 0.367,-0.175 0.047,-0.082 0.019,0.052 0.004,-0.007 0.021,0.032-0.002,0.056-0.018,-0.213 0.102,0.027 0.009,0.106-0.015,0.106-0.063,0.083-0.041,0.099-0.043,0.102-0.042,0.139-0.083,0.066-0.050,0.055-0.050,-0.053 0.035,0.018-0.012,0.031-0.025,0.037-0.032,0.039-0.034,0.060-0.025,0.015 0.005,0.009 0.014,-0.065 0.043,0.018-0.017,0.019-0.027,0.018-0.030,-0.623 0.105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371.000 538.000,'-0.003'0.015,"-0.005"0.023,-0.006 0.026,-0.006 0.025,-0.005 0.023,-0.004 0.019,-0.003 0.015,-0.003 0.012,-0.002 0.008,-0.001 0.006,-0.001 0.004,-0.000 0.002,-0.000 0.001,0.000 0.000,0.000-0.000,0.000-0.001,0.000-0.001,0.000-0.001,0.000-0.001,0.000-0.001,0.000-0.000,0.000-0.000,0.000-0.000,0.000-0.000,0.000-0.000,0.000 0.000,0.000-0.000,0.000 0.000,0.000 0.000,0.000 0.000,-0.000 0.000,0.000 0.000,0.000 0.000,0.000 0.000,0.000 0.000,0.000 0.000,0.000 0.000,0.000 0.000,0.000 0.000,-0.000 0.000,0.000 0.000,0.000 0.000,0.000 0.000,0.000-0.000,-0.000 0.000,0.000 0.000,0.000 0.000,0.000 0.000,-0.000 0.000,0.000 0.000,0.000-0.000,-0.000 0.000,-0.047 0.370,-0.077 0.589,-0.088 0.674,-0.088 0.674,-0.081 0.622,-0.070 0.540,-0.589 3.192,-0.455 2.425,-0.284 1.359,-0.149 0.915,-0.063 0.256,0.024-0.356,0.084-0.762,-0.308 0.616,0.077-1.104,0.177-1.337,0.231-1.401,1.382-5.929,-1.098 4.137,0.135-0.889,0.148-0.820,-0.217 0.008,0.043-0.601,0.090-0.558,0.114-0.489,0.034-0.262,0.055-0.244,0.064-0.215,0.098-0.155,-0.014 0.034,0.012-0.001,0.029-0.025,-0.527 0.737,-0.235 0.248,-0.129 0.078,0.169-0.135,0.046-0.018,0.078-0.108,0.096-0.162,0.074-0.124,0.041-0.070,0.068-0.109,0.084-0.130,-0.209 0.307,0.127-0.149,0.149-0.159,0.173-0.310,0.084-0.231,0.062-0.229,0.036-0.085,0.029-0.063,0.046-0.073,0.054-0.075,-0.005-0.012,0.058-0.071,0.049-0.057,0.057-0.061,0.072-0.074,0.069-0.068,0.060-0.058,0.050-0.048,0.039-0.037,0.029-0.027,0.021-0.019,0.014-0.012,0.008-0.007,0.004-0.003,0.001-0.001,-0.000 0.001,-0.002 0.002,-0.002 0.002,-0.002 0.002,-0.002 0.002,-0.002 0.002,-0.001 0.001,-0.001 0.001,-0.001 0.001,-0.001 0.001,-0.000 0.000,-0.000 0.000,-0.000 0.000,-0.000 0.000,0.000 0.000,0.000-0.000,0.000-0.000,0.000-0.000,0.000-0.000,0.000-0.000,0.000-0.000,0.000-0.000,0.000 0.000,0.000 0.000,0.000-0.000,0.000 0.000,0.000 0.000,0.000 0.000,0.000 0.000,0.000 0.000,0.000 0.000,0.000 0.000,0.000 0.000,-0.000 0.000,0.000 0.000,0.000-0.000,0.000 0.000,-0.229 0.229,-0.277 0.278,-0.290 0.290,-0.277 0.291,-0.291 0.313,-0.273 0.300,-0.247 0.275,-3.262 3.776,-2.147 2.589,-1.342 1.713,-0.718 1.018,-0.382 0.935,-0.174 0.583,0.342-0.121,0.682-0.603,0.603-0.400,0.834-0.823,0.951-1.073,0.981-1.189,0.724-0.768,0.720-0.860,0.678-0.878,0.614-0.844,0.230-0.111,0.271-0.287,0.285-0.395,0.279-0.448,0.135-0.294,0.188-0.394,0.190-0.389,0.096-0.324,0.098-0.290,0.110-0.289,0.113-0.272,0.122-0.259,0.122-0.237,0.116-0.208,0.105-0.178,0.052-0.109,0.038-0.106,0.012-0.070,-0.006-0.042,-0.117 0.109,-0.010 0.013,0.027-0.005,0.090-0.072,0.013-0.004,0.009-0.024,0.007-0.037,-0.067 0.066,-0.009 0.016,0.015 0.005,0.241-0.338,-0.291 0.469,-0.026 0.055,-0.009 0.012,0.004-0.018,-0.014 0.023,0.009-0.003,0.010 0.000,0.051-0.026,0.014 0.004,0.013-0.019,0.012-0.033,-0.046 0.053,0.005-0.054,0.003-0.052,0.032-0.136,-0.008-0.030,0.011-0.025,0.023-0.021,-0.006 0.034,0.047-0.010,0.047-0.005,0.054-0.037,0.032-0.006,0.027-0.005,0.023-0.004,0.092 0.841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1-20T17:52:3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286.000 733.000,'-0.012'0.008,"-0.017"0.012,-0.020 0.013,-0.019 0.013,-0.017 0.011,-0.014 0.010,-0.011 0.008,-0.009 0.006,-0.006 0.004,-0.004 0.003,-0.003 0.002,-0.001 0.001,-0.001 0.000,0.000 0.000,0.000-0.000,0.001-0.000,0.001-0.000,0.001-0.000,0.000-0.000,0.000-0.000,0.000-0.000,0.000-0.000,0.000-0.000,-0.002-0.005,-0.050 0.023,-0.061 0.029,0.183-0.100,-0.282 0.197,-0.054 0.073,-0.030 0.061,-0.011 0.050,0.324-0.306,-0.695 0.714,-0.197 0.216,-0.130 0.141,-0.121 0.138,-0.064 0.088,0.006 0.020,0.052-0.027,-0.004 0.018,0.003 0.017,0.056-0.038,0.090-0.074,-0.118 0.197,-0.042 0.109,0.012 0.042,0.049-0.007,0.005 0.046,0.069-0.085,0.092-0.149,0.028 0.154,0.137-0.068,0.132-0.115,0.121-0.139,-0.009 0.299,0.097-0.022,0.105-0.119,0.129-0.233,0.074-0.113,0.064-0.133,0.054-0.136,-0.032 0.079,-0.005 0.002,0.008-0.018,0.016-0.061,0.020-0.083,0.021-0.092,0.020-0.091,0.026-0.136,0.010 0.013,0.009 0.034,0.096 0.094,0.093 0.015,0.083 0.004,0.071-0.004,0.102 0.024,0.100 0.047,0.082 0.036,0.065 0.027,-0.496-0.564,1.145 0.786,0.424 0.116,0.281 0.049,0.168 0.001,1.024 0.363,0.295 0.019,0.053-0.075,-2.848-1.154,2.472 0.918,-0.172-0.124,-0.266-0.148,-0.314-0.156,0.005-0.070,-0.170-0.111,-0.215-0.112,0.046-0.040,-0.300-0.076,-0.307-0.050,-0.436-0.100,-0.135-0.037,-0.129-0.035,-0.118-0.032,-0.078-0.025,-0.100-0.026,-0.082-0.022,-0.065-0.017,0.029 0.014,0.003 0.031,0.026 0.041,-0.020 0.011,-0.022 0.000,-0.031-0.009,-0.034-0.015,-0.034-0.017,-0.031-0.017,-0.026-0.016,-0.056 0.020,-0.024 0.052,-0.024 0.066,-0.023 0.044,-0.019 0.034,-0.016 0.023,-0.014 0.014,0.004 0.026,0.014 0.001,0.022-0.004,0.025-0.007,0.062 0.221,0.042 0.083,0.037 0.027,-0.046-0.075,-0.009 0.035,-0.016 0.019,-0.020 0.006,0.007 0.248,-0.035-0.018,-0.032-0.065,-0.027-0.088,-0.026-0.204,-0.011-0.046,-0.009-0.039,-0.007 0.060,-0.006 0.009,-0.004-0.004,-0.003 0.014,-0.001-0.031,-0.000-0.036,0.000-0.036,-0.017 0.825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505" y="0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7068" y="4716661"/>
            <a:ext cx="5336540" cy="44684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599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505" y="9431599"/>
            <a:ext cx="2890626" cy="49649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7D0E2BF6-5564-4336-89C9-DCE010B9166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PMingLiU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6" name="Picture 2" descr="C:\Users\hkpuadmin\Desktop\Talk\polylogo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0" y="1258888"/>
            <a:ext cx="617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TW" altLang="en-US" dirty="0"/>
              <a:t>按一下以編輯母片副標題樣式</a:t>
            </a:r>
            <a:endParaRPr lang="zh-TW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81A4D7-0F73-4D61-8658-2915A551FFAB}" type="datetime4">
              <a:rPr lang="en-US" altLang="zh-TW"/>
            </a:fld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D9D293-4335-4BDC-B7C0-67198755EB53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F147A-44DC-487B-836A-9C15CD3E48B1}" type="datetime4">
              <a:rPr lang="en-US" altLang="zh-TW"/>
            </a:fld>
            <a:endParaRPr lang="en-US" altLang="zh-TW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6A07E-E6AC-474F-8842-B8C51C7D1164}" type="slidenum">
              <a:rPr lang="en-US" altLang="zh-TW"/>
            </a:fld>
            <a:endParaRPr lang="en-US" altLang="zh-TW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D1046F-5937-414D-A30E-EBF49584146D}" type="datetime4">
              <a:rPr lang="en-US" altLang="zh-TW"/>
            </a:fld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B526C-7804-4202-B0D9-13EB9A38C6B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62F189-8F4D-401B-8D1B-8C04708EAD52}" type="datetime4">
              <a:rPr lang="en-US" altLang="zh-TW"/>
            </a:fld>
            <a:endParaRPr lang="en-US" altLang="zh-TW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5D450C-8226-433B-89F2-91B0AEA2622A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Original Garamond Std Roman" panose="02010600010101010101" charset="-122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fld id="{DD452FB8-6591-453B-94A6-9F717FA38B8C}" type="datetime4">
              <a:rPr lang="en-US" altLang="zh-TW"/>
            </a:fld>
            <a:endParaRPr lang="en-US" altLang="zh-TW" dirty="0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kumimoji="0" sz="1200">
                <a:latin typeface="Original Garamond Std Roman" panose="02010600010101010101" charset="-122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Original Garamond Std Roman" panose="02010600010101010101" charset="-122"/>
                <a:ea typeface="PMingLiU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033" name="Picture 2" descr="C:\Users\hkpuadmin\Desktop\Talk\polylogo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75" y="249238"/>
            <a:ext cx="617538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Original Garamond Std Roman" panose="02010600010101010101" charset="-122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PMingLiU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customXml" Target="../ink/ink8.xml"/><Relationship Id="rId7" Type="http://schemas.openxmlformats.org/officeDocument/2006/relationships/image" Target="../media/image38.png"/><Relationship Id="rId6" Type="http://schemas.openxmlformats.org/officeDocument/2006/relationships/customXml" Target="../ink/ink7.xml"/><Relationship Id="rId5" Type="http://schemas.openxmlformats.org/officeDocument/2006/relationships/image" Target="../media/image37.png"/><Relationship Id="rId4" Type="http://schemas.openxmlformats.org/officeDocument/2006/relationships/customXml" Target="../ink/ink6.xml"/><Relationship Id="rId3" Type="http://schemas.openxmlformats.org/officeDocument/2006/relationships/image" Target="../media/image36.png"/><Relationship Id="rId2" Type="http://schemas.openxmlformats.org/officeDocument/2006/relationships/customXml" Target="../ink/ink5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43.png"/><Relationship Id="rId17" Type="http://schemas.openxmlformats.org/officeDocument/2006/relationships/customXml" Target="../ink/ink13.xml"/><Relationship Id="rId16" Type="http://schemas.openxmlformats.org/officeDocument/2006/relationships/image" Target="../media/image42.png"/><Relationship Id="rId15" Type="http://schemas.openxmlformats.org/officeDocument/2006/relationships/customXml" Target="../ink/ink12.xml"/><Relationship Id="rId14" Type="http://schemas.openxmlformats.org/officeDocument/2006/relationships/image" Target="../media/image41.png"/><Relationship Id="rId13" Type="http://schemas.openxmlformats.org/officeDocument/2006/relationships/customXml" Target="../ink/ink11.xml"/><Relationship Id="rId12" Type="http://schemas.openxmlformats.org/officeDocument/2006/relationships/customXml" Target="../ink/ink10.xml"/><Relationship Id="rId11" Type="http://schemas.openxmlformats.org/officeDocument/2006/relationships/image" Target="../media/image40.png"/><Relationship Id="rId10" Type="http://schemas.openxmlformats.org/officeDocument/2006/relationships/customXml" Target="../ink/ink9.xml"/><Relationship Id="rId1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9.png"/><Relationship Id="rId7" Type="http://schemas.openxmlformats.org/officeDocument/2006/relationships/customXml" Target="../ink/ink3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8380" y="1340768"/>
            <a:ext cx="8001000" cy="1976438"/>
          </a:xfrm>
        </p:spPr>
        <p:txBody>
          <a:bodyPr/>
          <a:lstStyle/>
          <a:p>
            <a:r>
              <a:rPr lang="en-US" sz="4400" dirty="0"/>
              <a:t>COMP3121: Social and Collaborative Computing</a:t>
            </a:r>
            <a:endParaRPr lang="en-US" sz="4400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Dan Wang</a:t>
            </a:r>
            <a:endParaRPr lang="en-US" altLang="zh-CN" b="1" dirty="0"/>
          </a:p>
          <a:p>
            <a:pPr eaLnBrk="1" hangingPunct="1"/>
            <a:r>
              <a:rPr lang="en-US" altLang="zh-CN" sz="2400" dirty="0"/>
              <a:t>Department of Computing,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The Hong Kong Polytechnic University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3C0B001-5D31-45F9-BD9B-7485A0DDD1F6}" type="datetime4">
              <a:rPr lang="en-US" altLang="zh-TW"/>
            </a:fld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C1352-315F-4993-A0AB-94EFA1704342}" type="slidenum">
              <a:rPr lang="en-US" altLang="zh-TW" smtClean="0"/>
            </a:fld>
            <a:endParaRPr lang="en-US" altLang="zh-TW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The Hong Kong Polytechnic University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Bipartite graph</a:t>
            </a:r>
            <a:endParaRPr lang="en-US" altLang="zh-TW" sz="3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6710" y="1700808"/>
            <a:ext cx="4801354" cy="437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Bipartite graph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76056" y="1196752"/>
            <a:ext cx="4032448" cy="4916488"/>
          </a:xfrm>
        </p:spPr>
        <p:txBody>
          <a:bodyPr/>
          <a:lstStyle/>
          <a:p>
            <a:r>
              <a:rPr lang="en-US" altLang="zh-CN" sz="2800" dirty="0"/>
              <a:t>It does not contain  cycle with an odd number of nodes 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46710" y="1700808"/>
            <a:ext cx="4801354" cy="4377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Bipartite graph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How to judge whether there is a cycle of odd number of nodes or not? 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2420888"/>
            <a:ext cx="3744416" cy="328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60032" y="2348880"/>
            <a:ext cx="3822425" cy="368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Breadth first search (Computer Science)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Starting from any node, enumerate all the nodes one by one following links (algorithm)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3140968"/>
            <a:ext cx="4618905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85227" y="3212976"/>
            <a:ext cx="3291229" cy="2225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Breadth first search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CN" sz="2800" dirty="0"/>
              <a:t>	</a:t>
            </a:r>
            <a:r>
              <a:rPr lang="en-US" altLang="zh-CN" sz="3200" dirty="0"/>
              <a:t>Starting from any node, use breadth first search. If you can find two nodes from the same layer having links, there must be a cycle of odd number of nodes</a:t>
            </a:r>
            <a:endParaRPr lang="en-US" altLang="zh-CN" sz="3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 summary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600" dirty="0"/>
              <a:t>We have learned some basics (definitions) of graph</a:t>
            </a:r>
            <a:endParaRPr lang="en-US" altLang="zh-CN" sz="2600" dirty="0"/>
          </a:p>
          <a:p>
            <a:pPr lvl="1"/>
            <a:r>
              <a:rPr lang="en-US" altLang="zh-CN" sz="2400" dirty="0"/>
              <a:t>Graph elements, node, link</a:t>
            </a:r>
            <a:endParaRPr lang="en-US" altLang="zh-CN" sz="2400" dirty="0"/>
          </a:p>
          <a:p>
            <a:pPr lvl="1"/>
            <a:r>
              <a:rPr lang="en-US" altLang="zh-CN" sz="2400" dirty="0"/>
              <a:t>Path, connected graph, connected component</a:t>
            </a:r>
            <a:endParaRPr lang="en-US" altLang="zh-CN" sz="2400" dirty="0"/>
          </a:p>
          <a:p>
            <a:pPr lvl="1">
              <a:buNone/>
            </a:pPr>
            <a:endParaRPr lang="en-US" altLang="zh-CN" dirty="0"/>
          </a:p>
          <a:p>
            <a:r>
              <a:rPr lang="en-US" altLang="zh-CN" sz="2600" dirty="0"/>
              <a:t>We learned some basic modeling of the real world relationship into graphs (e.g., student relationship)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We also learned some problem solving skills (develop an algorithm, i.e., breadth first search)</a:t>
            </a:r>
            <a:endParaRPr lang="en-US" altLang="zh-CN" sz="2600" dirty="0"/>
          </a:p>
          <a:p>
            <a:pPr lvl="1"/>
            <a:r>
              <a:rPr lang="en-US" altLang="zh-CN" sz="2400" dirty="0"/>
              <a:t>Search from one node to another</a:t>
            </a:r>
            <a:endParaRPr lang="en-US" altLang="zh-CN" sz="2400" dirty="0"/>
          </a:p>
          <a:p>
            <a:endParaRPr lang="en-US" altLang="zh-CN" sz="2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The general study methodologies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We will gradually study more properties of the nodes, links, graphs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We will gradually study how real world problems can be transformed into graphs (with properties)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We will study how to do inference from the properties (and finally solve problems)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      Clustering  Coefficient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How to describe the property of a node?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TW" sz="2800" dirty="0"/>
              <a:t>For example, the importance of certain node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861667" y="2276872"/>
            <a:ext cx="3438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The property of a node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600" dirty="0"/>
              <a:t>Clustering coefficient of A = the probability of any two nodes who are neighbors of A are also neighbors = the friend-pairs of A / total pairs</a:t>
            </a:r>
            <a:endParaRPr lang="en-US" altLang="zh-CN" sz="2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2924944"/>
            <a:ext cx="3438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     Path, Connected Graph, 			Connected Component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The property of a node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600" dirty="0"/>
              <a:t>Clustering coefficient of A = the probability of any two nodes who are neighbors of A are also neighbors = the friend-pairs of A / total pairs</a:t>
            </a:r>
            <a:endParaRPr lang="en-US" altLang="zh-CN" sz="2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39552" y="2924944"/>
            <a:ext cx="3438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55976" y="2996952"/>
            <a:ext cx="401186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Pairs = {BC, BD, </a:t>
            </a:r>
            <a:endParaRPr lang="en-US" sz="2400" dirty="0"/>
          </a:p>
          <a:p>
            <a:r>
              <a:rPr lang="en-US" sz="2400" dirty="0"/>
              <a:t>BE, CD, CE, DE}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Friend pairs = {CD}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clustering coefficient of </a:t>
            </a:r>
            <a:endParaRPr lang="en-US" sz="2400" dirty="0"/>
          </a:p>
          <a:p>
            <a:r>
              <a:rPr lang="en-US" sz="2400" dirty="0"/>
              <a:t>A is 1/6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The property of a node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The interpretation of cluster coefficient, from social science point of view, is how coerce this person can be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275856" y="2852936"/>
            <a:ext cx="3438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Question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What is A’s clustering coefficient?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987824" y="2420888"/>
            <a:ext cx="3419475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latin typeface="+mj-lt"/>
              </a:rPr>
              <a:t>	</a:t>
            </a: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    Triadic Closure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An angle to look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Consider not only a snapshot, but evolution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8" name="图片 3" descr="1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4882" y="1768574"/>
            <a:ext cx="220345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线箭头连接符 7"/>
          <p:cNvCxnSpPr>
            <a:cxnSpLocks noChangeShapeType="1"/>
          </p:cNvCxnSpPr>
          <p:nvPr/>
        </p:nvCxnSpPr>
        <p:spPr bwMode="auto">
          <a:xfrm flipV="1">
            <a:off x="539750" y="3790156"/>
            <a:ext cx="8280400" cy="71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箭头连接符 9"/>
          <p:cNvCxnSpPr>
            <a:cxnSpLocks noChangeShapeType="1"/>
          </p:cNvCxnSpPr>
          <p:nvPr/>
        </p:nvCxnSpPr>
        <p:spPr bwMode="auto">
          <a:xfrm flipV="1">
            <a:off x="539750" y="1124744"/>
            <a:ext cx="0" cy="2736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7884368" y="4077618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  <a:endParaRPr lang="en-US" sz="32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An angle to look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Consider not only a snapshot, but evolution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8" name="图片 3" descr="1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4882" y="1768574"/>
            <a:ext cx="220345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4" descr="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294" y="1768574"/>
            <a:ext cx="2224088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线箭头连接符 7"/>
          <p:cNvCxnSpPr>
            <a:cxnSpLocks noChangeShapeType="1"/>
          </p:cNvCxnSpPr>
          <p:nvPr/>
        </p:nvCxnSpPr>
        <p:spPr bwMode="auto">
          <a:xfrm flipV="1">
            <a:off x="539750" y="3790156"/>
            <a:ext cx="8280400" cy="71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箭头连接符 9"/>
          <p:cNvCxnSpPr>
            <a:cxnSpLocks noChangeShapeType="1"/>
          </p:cNvCxnSpPr>
          <p:nvPr/>
        </p:nvCxnSpPr>
        <p:spPr bwMode="auto">
          <a:xfrm flipV="1">
            <a:off x="539750" y="1124744"/>
            <a:ext cx="0" cy="2736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7884368" y="4077618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  <a:endParaRPr lang="en-US" sz="3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An angle to look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Consider not only a snapshot, but evolution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8" name="图片 3" descr="1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4882" y="1768574"/>
            <a:ext cx="220345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4" descr="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294" y="1768574"/>
            <a:ext cx="2224088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557" y="1768574"/>
            <a:ext cx="2174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线箭头连接符 7"/>
          <p:cNvCxnSpPr>
            <a:cxnSpLocks noChangeShapeType="1"/>
          </p:cNvCxnSpPr>
          <p:nvPr/>
        </p:nvCxnSpPr>
        <p:spPr bwMode="auto">
          <a:xfrm flipV="1">
            <a:off x="539750" y="3790156"/>
            <a:ext cx="8280400" cy="71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箭头连接符 9"/>
          <p:cNvCxnSpPr>
            <a:cxnSpLocks noChangeShapeType="1"/>
          </p:cNvCxnSpPr>
          <p:nvPr/>
        </p:nvCxnSpPr>
        <p:spPr bwMode="auto">
          <a:xfrm flipV="1">
            <a:off x="539750" y="1124744"/>
            <a:ext cx="0" cy="2736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7884368" y="4077618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</a:t>
            </a:r>
            <a:endParaRPr lang="en-US" sz="3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Triadic Closure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The possible reasoning from sociology: </a:t>
            </a:r>
            <a:r>
              <a:rPr lang="en-US" sz="2800" dirty="0" err="1"/>
              <a:t>Anatole</a:t>
            </a:r>
            <a:r>
              <a:rPr lang="en-US" sz="2800" dirty="0"/>
              <a:t> </a:t>
            </a:r>
            <a:r>
              <a:rPr lang="en-US" sz="2800" dirty="0" err="1"/>
              <a:t>Rapoport</a:t>
            </a:r>
            <a:r>
              <a:rPr lang="en-US" sz="2800" dirty="0"/>
              <a:t>, 1953</a:t>
            </a:r>
            <a:endParaRPr lang="en-US" altLang="zh-CN" sz="2800" dirty="0"/>
          </a:p>
          <a:p>
            <a:pPr lvl="1"/>
            <a:r>
              <a:rPr lang="en-US" altLang="zh-CN" sz="2400" dirty="0"/>
              <a:t>Triadic closure: if two people, who originally don’t know each other, have a common friend, they have an increasing chance to get to know each other</a:t>
            </a:r>
            <a:endParaRPr lang="en-US" altLang="zh-CN" sz="2400" dirty="0"/>
          </a:p>
          <a:p>
            <a:pPr lvl="2"/>
            <a:r>
              <a:rPr lang="en-US" altLang="zh-CN" sz="2000" dirty="0"/>
              <a:t>Opportunity</a:t>
            </a:r>
            <a:endParaRPr lang="en-US" altLang="zh-CN" sz="2000" dirty="0"/>
          </a:p>
          <a:p>
            <a:pPr lvl="2"/>
            <a:r>
              <a:rPr lang="en-US" altLang="zh-CN" sz="2000" dirty="0"/>
              <a:t>Trust of common friends</a:t>
            </a:r>
            <a:r>
              <a:rPr lang="zh-CN" altLang="en-US" sz="2000" dirty="0"/>
              <a:t>，</a:t>
            </a:r>
            <a:r>
              <a:rPr lang="en-US" altLang="zh-CN" sz="2000" dirty="0"/>
              <a:t>e.g.</a:t>
            </a:r>
            <a:r>
              <a:rPr lang="zh-CN" altLang="en-US" sz="2000" dirty="0"/>
              <a:t>，宋江 </a:t>
            </a:r>
            <a:r>
              <a:rPr lang="en-US" altLang="zh-CN" sz="2000" dirty="0"/>
              <a:t>/ </a:t>
            </a:r>
            <a:r>
              <a:rPr lang="zh-CN" altLang="en-US" sz="2000" dirty="0"/>
              <a:t>水滸傳</a:t>
            </a:r>
            <a:endParaRPr lang="en-US" altLang="zh-CN" sz="2000" dirty="0"/>
          </a:p>
          <a:p>
            <a:pPr lvl="2"/>
            <a:r>
              <a:rPr lang="en-US" altLang="zh-CN" sz="2000" dirty="0"/>
              <a:t>Incentive </a:t>
            </a:r>
            <a:endParaRPr lang="en-US" altLang="zh-CN" sz="2000" dirty="0"/>
          </a:p>
          <a:p>
            <a:r>
              <a:rPr lang="zh-CN" altLang="en-US" sz="2800" dirty="0"/>
              <a:t>林南</a:t>
            </a:r>
            <a:r>
              <a:rPr lang="en-US" altLang="zh-CN" sz="2800" dirty="0"/>
              <a:t>: 2004</a:t>
            </a:r>
            <a:endParaRPr lang="en-US" altLang="zh-CN" sz="2800" dirty="0"/>
          </a:p>
          <a:p>
            <a:pPr lvl="1"/>
            <a:r>
              <a:rPr lang="en-US" altLang="zh-CN" sz="2400" dirty="0"/>
              <a:t>A network can form by natural</a:t>
            </a:r>
            <a:endParaRPr lang="en-US" altLang="zh-CN" sz="2400" dirty="0"/>
          </a:p>
          <a:p>
            <a:pPr lvl="1"/>
            <a:r>
              <a:rPr lang="en-US" altLang="zh-CN" sz="2400" dirty="0"/>
              <a:t>Or formed by common interest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228184" y="4149080"/>
            <a:ext cx="22383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 summary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600" dirty="0"/>
              <a:t>In a graph, node in certain location can have different properties</a:t>
            </a:r>
            <a:endParaRPr lang="en-US" altLang="zh-CN" sz="2600" dirty="0"/>
          </a:p>
          <a:p>
            <a:r>
              <a:rPr lang="en-US" altLang="zh-CN" sz="2600" dirty="0"/>
              <a:t>Clustering coefficient is one way to describe this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The relationship between nodes can change along time</a:t>
            </a:r>
            <a:endParaRPr lang="en-US" altLang="zh-CN" sz="2600" dirty="0"/>
          </a:p>
          <a:p>
            <a:r>
              <a:rPr lang="en-US" altLang="zh-CN" sz="2600" dirty="0"/>
              <a:t>One structural mechanism, i.e., if there are two links among three nodes, it is likely to spin off another link</a:t>
            </a:r>
            <a:endParaRPr lang="en-US" altLang="zh-CN" sz="2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 summary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600" dirty="0"/>
              <a:t>In a graph, node in certain location can have different properties</a:t>
            </a:r>
            <a:endParaRPr lang="en-US" altLang="zh-CN" sz="2600" dirty="0"/>
          </a:p>
          <a:p>
            <a:r>
              <a:rPr lang="en-US" altLang="zh-CN" sz="2600" dirty="0"/>
              <a:t>Clustering coefficient is one way to describe this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The relationship between nodes can change along time</a:t>
            </a:r>
            <a:endParaRPr lang="en-US" altLang="zh-CN" sz="2600" dirty="0"/>
          </a:p>
          <a:p>
            <a:r>
              <a:rPr lang="en-US" altLang="zh-CN" sz="2600" dirty="0"/>
              <a:t>One structural mechanism, i.e., if there are two links among three nodes, it is likely to spin off another link</a:t>
            </a:r>
            <a:endParaRPr lang="en-US" altLang="zh-CN" sz="2600" dirty="0"/>
          </a:p>
          <a:p>
            <a:pPr marL="0" indent="0" algn="ctr">
              <a:buNone/>
            </a:pPr>
            <a:r>
              <a:rPr lang="en-US" altLang="zh-CN" sz="2600" dirty="0">
                <a:solidFill>
                  <a:srgbClr val="4646CE"/>
                </a:solidFill>
              </a:rPr>
              <a:t>Really? Can we verify this, i.e., triadic closure?</a:t>
            </a:r>
            <a:endParaRPr lang="en-US" altLang="zh-CN" sz="2600" dirty="0">
              <a:solidFill>
                <a:srgbClr val="4646CE"/>
              </a:solidFill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4600" dirty="0"/>
              <a:t>Path, Shortest path, Distance</a:t>
            </a:r>
            <a:endParaRPr lang="en-US" altLang="zh-TW" sz="4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48816"/>
            <a:ext cx="7560840" cy="4916488"/>
          </a:xfrm>
        </p:spPr>
        <p:txBody>
          <a:bodyPr/>
          <a:lstStyle/>
          <a:p>
            <a:r>
              <a:rPr lang="en-US" altLang="zh-CN" sz="3200" dirty="0"/>
              <a:t>How to describe indirect relationship between two people?</a:t>
            </a:r>
            <a:endParaRPr lang="en-US" altLang="zh-CN" sz="32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       Triadic Closure Verification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>
              <a:buNone/>
            </a:pPr>
            <a:r>
              <a:rPr lang="en-US" altLang="zh-CN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  			using Big Data</a:t>
            </a:r>
            <a:endParaRPr lang="en-US" altLang="zh-CN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Two problems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Transforming triadic closure from qualitative statement to quantitative statement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Find an appropriate data set to verify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Two Statements of Triadic Closure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sz="2800" dirty="0"/>
              <a:t>Original statement</a:t>
            </a:r>
            <a:endParaRPr lang="en-US" sz="2800" dirty="0"/>
          </a:p>
          <a:p>
            <a:pPr lvl="1"/>
            <a:r>
              <a:rPr lang="en-US" sz="2400" dirty="0"/>
              <a:t>If two people in a social network have a friend in common, then there is an increased likelihood that they will become friends themselves at some point in the future</a:t>
            </a:r>
            <a:endParaRPr lang="en-US" sz="2400" dirty="0"/>
          </a:p>
          <a:p>
            <a:endParaRPr lang="en-US" altLang="zh-CN" sz="2800" dirty="0"/>
          </a:p>
          <a:p>
            <a:r>
              <a:rPr lang="en-US" altLang="zh-CN" sz="2800" dirty="0"/>
              <a:t>Can be transformed to:</a:t>
            </a:r>
            <a:endParaRPr lang="en-US" altLang="zh-CN" sz="2800" dirty="0"/>
          </a:p>
          <a:p>
            <a:pPr lvl="1"/>
            <a:r>
              <a:rPr lang="en-US" altLang="zh-CN" sz="2400" dirty="0"/>
              <a:t>If there is greater number of common friends of two people, who originally don’t know each other, then there is greater probability that they will become a friend.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Triadic closure: which one is more likely?</a:t>
            </a:r>
            <a:endParaRPr lang="en-US" altLang="zh-CN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		    now				      after some time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1916832"/>
            <a:ext cx="7189549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077072"/>
            <a:ext cx="7108856" cy="1222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Transformed statement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If there is greater number of common friends of two people, who originally don’t know each other, then there is greater probability that they will become a friend.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771800" y="3429000"/>
            <a:ext cx="3096344" cy="1927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55976" y="537321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number of friends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 rot="10800000">
            <a:off x="2267744" y="3212976"/>
            <a:ext cx="461665" cy="250324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1800" dirty="0"/>
              <a:t>Probability to be friends</a:t>
            </a:r>
            <a:endParaRPr lang="en-US" sz="1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How to verify?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Email network </a:t>
            </a:r>
            <a:r>
              <a:rPr lang="zh-CN" altLang="en-US" sz="2800" dirty="0"/>
              <a:t>～ </a:t>
            </a:r>
            <a:r>
              <a:rPr lang="en-US" altLang="zh-CN" sz="2800" dirty="0"/>
              <a:t>social network</a:t>
            </a:r>
            <a:endParaRPr lang="en-US" altLang="zh-CN" sz="2800" dirty="0"/>
          </a:p>
          <a:p>
            <a:pPr lvl="1"/>
            <a:r>
              <a:rPr lang="en-US" altLang="zh-CN" sz="2400" dirty="0"/>
              <a:t>The emails of the 20,000 students in a university</a:t>
            </a:r>
            <a:endParaRPr lang="en-US" altLang="zh-CN" sz="2400" dirty="0"/>
          </a:p>
          <a:p>
            <a:pPr lvl="1"/>
            <a:r>
              <a:rPr lang="en-US" altLang="zh-CN" sz="2400" dirty="0"/>
              <a:t>Only cares of who emailed who, do not need to care about the email contents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How to measure such probability?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400" dirty="0"/>
              <a:t>Assume there are 100 node pairs, and there are no links between them. Also assume that each pair of them have 5 common friends.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If, in a month, 20 node pairs have communications, we say that the probability that two people who do not know each other become friends is 20%.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How to measure such probability?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 algn="ctr">
              <a:buNone/>
            </a:pPr>
            <a:r>
              <a:rPr lang="en-US" sz="2000" dirty="0"/>
              <a:t>“Empirical Analysis of an evolving social network,” Science 2006</a:t>
            </a:r>
            <a:endParaRPr lang="en-US" altLang="zh-CN" sz="20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23950" y="1484784"/>
            <a:ext cx="68961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How to measure such probability?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r>
              <a:rPr lang="en-US" sz="2400" dirty="0"/>
              <a:t>		at different time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484784"/>
            <a:ext cx="19716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84784"/>
            <a:ext cx="20738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How to measure such probability?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r>
              <a:rPr lang="en-US" sz="2400" dirty="0"/>
              <a:t>		at different time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484784"/>
            <a:ext cx="19716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84784"/>
            <a:ext cx="20738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5064"/>
            <a:ext cx="9048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4600" dirty="0"/>
              <a:t>Path, Shortest path, Distance</a:t>
            </a:r>
            <a:endParaRPr lang="en-US" altLang="zh-TW" sz="4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248816"/>
            <a:ext cx="7560840" cy="4916488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/>
              <a:t>path</a:t>
            </a:r>
            <a:r>
              <a:rPr lang="en-US" sz="2800" dirty="0"/>
              <a:t> is simply a sequence of nodes with the property that each consecutive pair in the sequence is connected by an edge</a:t>
            </a:r>
            <a:endParaRPr lang="en-US" altLang="zh-CN" sz="2800" dirty="0"/>
          </a:p>
          <a:p>
            <a:r>
              <a:rPr lang="en-US" altLang="zh-CN" sz="2800" dirty="0"/>
              <a:t>The path between F and L</a:t>
            </a:r>
            <a:endParaRPr lang="en-US" altLang="zh-CN" sz="2800" dirty="0"/>
          </a:p>
          <a:p>
            <a:pPr lvl="1"/>
            <a:r>
              <a:rPr lang="en-US" altLang="zh-CN" sz="2400" dirty="0"/>
              <a:t>F-H-J-K-L, </a:t>
            </a:r>
            <a:endParaRPr lang="en-US" altLang="zh-CN" sz="2400" dirty="0"/>
          </a:p>
          <a:p>
            <a:pPr lvl="1"/>
            <a:r>
              <a:rPr lang="en-US" altLang="zh-CN" sz="2400" dirty="0"/>
              <a:t>F-H-L</a:t>
            </a:r>
            <a:endParaRPr lang="en-US" altLang="zh-CN" sz="2400" dirty="0"/>
          </a:p>
          <a:p>
            <a:pPr lvl="1"/>
            <a:r>
              <a:rPr lang="en-US" altLang="zh-CN" sz="2400" dirty="0"/>
              <a:t>F-G-J-K-L, </a:t>
            </a:r>
            <a:endParaRPr lang="en-US" altLang="zh-CN" sz="2400" dirty="0"/>
          </a:p>
          <a:p>
            <a:pPr lvl="1"/>
            <a:r>
              <a:rPr lang="en-US" altLang="zh-CN" sz="2400" dirty="0"/>
              <a:t>F-H-J-G-I-K-L</a:t>
            </a:r>
            <a:endParaRPr lang="en-US" altLang="zh-CN" sz="2400" dirty="0"/>
          </a:p>
          <a:p>
            <a:endParaRPr lang="en-US" altLang="zh-CN" sz="1200" dirty="0"/>
          </a:p>
          <a:p>
            <a:r>
              <a:rPr lang="en-US" altLang="zh-CN" sz="2800" dirty="0"/>
              <a:t>Shortest path: F-H-L</a:t>
            </a:r>
            <a:endParaRPr lang="en-US" altLang="zh-CN" sz="2800" dirty="0"/>
          </a:p>
          <a:p>
            <a:r>
              <a:rPr lang="en-US" altLang="zh-CN" sz="2800" dirty="0"/>
              <a:t>Distance: 2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76056" y="3429000"/>
            <a:ext cx="3522032" cy="2262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How  to  measure  such  probability?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pPr>
              <a:buNone/>
            </a:pPr>
            <a:r>
              <a:rPr lang="en-US" sz="2400" dirty="0"/>
              <a:t>		at different time</a:t>
            </a:r>
            <a:endParaRPr lang="en-US" sz="2400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27584" y="1484784"/>
            <a:ext cx="1971675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1484784"/>
            <a:ext cx="207383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4128" y="1484784"/>
            <a:ext cx="2952328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9592" y="4005064"/>
            <a:ext cx="9048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9592" y="4005064"/>
            <a:ext cx="196215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707904" y="4293096"/>
          <a:ext cx="4968550" cy="1473696"/>
        </p:xfrm>
        <a:graphic>
          <a:graphicData uri="http://schemas.openxmlformats.org/drawingml/2006/table">
            <a:tbl>
              <a:tblPr/>
              <a:tblGrid>
                <a:gridCol w="1818200"/>
                <a:gridCol w="630070"/>
                <a:gridCol w="630070"/>
                <a:gridCol w="630070"/>
                <a:gridCol w="630070"/>
                <a:gridCol w="630070"/>
              </a:tblGrid>
              <a:tr h="43204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Common friends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409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Probability to become friends</a:t>
                      </a:r>
                      <a:endParaRPr lang="en-US" sz="20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0.75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0.5</a:t>
                      </a:r>
                      <a:endParaRPr lang="en-US" sz="200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-</a:t>
                      </a:r>
                      <a:endParaRPr lang="en-US" sz="2000" dirty="0">
                        <a:latin typeface="Calibri" panose="020F05020202040302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A summary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853244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800" kern="0" dirty="0"/>
              <a:t>We have studied t</a:t>
            </a:r>
            <a:r>
              <a:rPr lang="en-US" altLang="zh-CN" sz="2800" kern="0" baseline="0" dirty="0">
                <a:latin typeface="+mn-lt"/>
                <a:ea typeface="+mn-ea"/>
              </a:rPr>
              <a:t>he property of nodes</a:t>
            </a:r>
            <a:endParaRPr lang="en-US" altLang="zh-CN" sz="2800" kern="0" baseline="0" dirty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social interpretation of the properties of nodes and links</a:t>
            </a:r>
            <a:endParaRPr kumimoji="1" lang="en-US" altLang="zh-CN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800" kern="0" dirty="0"/>
              <a:t>The relationship of nodes changes along time</a:t>
            </a:r>
            <a:endParaRPr lang="en-US" altLang="zh-CN" sz="2800" kern="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800" kern="0" baseline="0" dirty="0">
                <a:latin typeface="+mn-lt"/>
                <a:ea typeface="+mn-ea"/>
              </a:rPr>
              <a:t>Triadic</a:t>
            </a:r>
            <a:r>
              <a:rPr lang="en-US" altLang="zh-CN" sz="2800" kern="0" dirty="0">
                <a:latin typeface="+mn-lt"/>
                <a:ea typeface="+mn-ea"/>
              </a:rPr>
              <a:t> closure and its validation through big data</a:t>
            </a:r>
            <a:endParaRPr lang="en-US" altLang="zh-CN" sz="2800" kern="0" dirty="0"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</a:rPr>
              <a:t>From social principles </a:t>
            </a:r>
            <a:r>
              <a:rPr lang="en-US" altLang="zh-CN" sz="2400" kern="0" dirty="0">
                <a:latin typeface="+mn-lt"/>
                <a:ea typeface="+mn-ea"/>
                <a:sym typeface="Wingdings" panose="05000000000000000000" pitchFamily="2" charset="2"/>
              </a:rPr>
              <a:t> qualitative description  quantitative description</a:t>
            </a:r>
            <a:endParaRPr lang="en-US" altLang="zh-CN" sz="2400" kern="0" dirty="0">
              <a:latin typeface="+mn-lt"/>
              <a:ea typeface="+mn-ea"/>
              <a:sym typeface="Wingdings" panose="05000000000000000000" pitchFamily="2" charset="2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dirty="0">
                <a:latin typeface="+mn-lt"/>
                <a:ea typeface="+mn-ea"/>
                <a:sym typeface="Wingdings" panose="05000000000000000000" pitchFamily="2" charset="2"/>
              </a:rPr>
              <a:t>Find appropriate data sets, and a systematic verification process</a:t>
            </a:r>
            <a:endParaRPr lang="en-US" altLang="zh-CN" sz="2400" kern="0" dirty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Review: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320824"/>
            <a:ext cx="7920880" cy="4916488"/>
          </a:xfrm>
        </p:spPr>
        <p:txBody>
          <a:bodyPr/>
          <a:lstStyle/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400" dirty="0"/>
              <a:t>This considered whether links will be formed between nodes along time.</a:t>
            </a:r>
            <a:endParaRPr lang="en-US" altLang="zh-CN" sz="2400" dirty="0"/>
          </a:p>
          <a:p>
            <a:r>
              <a:rPr lang="en-US" altLang="zh-CN" sz="2400" dirty="0"/>
              <a:t>We discuss more on node and also link properties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8" name="图片 3" descr="1.JPG"/>
          <p:cNvPicPr>
            <a:picLocks noChangeAspect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84882" y="1759317"/>
            <a:ext cx="2203450" cy="180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4" descr="2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50294" y="1759317"/>
            <a:ext cx="2224088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5" descr="3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85557" y="1759317"/>
            <a:ext cx="2174875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直线箭头连接符 7"/>
          <p:cNvCxnSpPr>
            <a:cxnSpLocks noChangeShapeType="1"/>
          </p:cNvCxnSpPr>
          <p:nvPr/>
        </p:nvCxnSpPr>
        <p:spPr bwMode="auto">
          <a:xfrm flipV="1">
            <a:off x="539750" y="3780899"/>
            <a:ext cx="8280400" cy="71438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12" name="直线箭头连接符 9"/>
          <p:cNvCxnSpPr>
            <a:cxnSpLocks noChangeShapeType="1"/>
          </p:cNvCxnSpPr>
          <p:nvPr/>
        </p:nvCxnSpPr>
        <p:spPr bwMode="auto">
          <a:xfrm flipV="1">
            <a:off x="539750" y="1115487"/>
            <a:ext cx="0" cy="2736850"/>
          </a:xfrm>
          <a:prstGeom prst="straightConnector1">
            <a:avLst/>
          </a:prstGeom>
          <a:noFill/>
          <a:ln w="57150">
            <a:solidFill>
              <a:srgbClr val="FF0000"/>
            </a:solidFill>
            <a:rou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13" name="TextBox 12"/>
          <p:cNvSpPr txBox="1"/>
          <p:nvPr/>
        </p:nvSpPr>
        <p:spPr>
          <a:xfrm>
            <a:off x="7884368" y="3933056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time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1331511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At one point of time</a:t>
            </a:r>
            <a:endParaRPr lang="en-US" sz="1800" dirty="0"/>
          </a:p>
        </p:txBody>
      </p:sp>
      <p:sp>
        <p:nvSpPr>
          <p:cNvPr id="15" name="TextBox 14"/>
          <p:cNvSpPr txBox="1"/>
          <p:nvPr/>
        </p:nvSpPr>
        <p:spPr>
          <a:xfrm>
            <a:off x="6300192" y="140351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After some time</a:t>
            </a:r>
            <a:endParaRPr lang="en-US" sz="1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	     Structural Holes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Review: clustering coefficient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r>
              <a:rPr lang="en-US" altLang="zh-CN" sz="2800" dirty="0"/>
              <a:t>Clustering coefficient of A = the probability of any two neighboring nodes of A are friends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619672" y="2780928"/>
            <a:ext cx="34385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Structural hole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4392488" cy="4916488"/>
          </a:xfrm>
        </p:spPr>
        <p:txBody>
          <a:bodyPr/>
          <a:lstStyle/>
          <a:p>
            <a:r>
              <a:rPr lang="en-US" altLang="zh-CN" sz="2800" dirty="0"/>
              <a:t>Another way to describe the property of a node</a:t>
            </a:r>
            <a:endParaRPr lang="en-US" altLang="zh-CN" sz="2800" dirty="0"/>
          </a:p>
          <a:p>
            <a:pPr lvl="1"/>
            <a:r>
              <a:rPr lang="en-US" altLang="zh-CN" sz="2400" dirty="0"/>
              <a:t>The node, after removing of which, makes the network become multiple connected components</a:t>
            </a:r>
            <a:endParaRPr lang="en-US" altLang="zh-CN" sz="2400" dirty="0"/>
          </a:p>
          <a:p>
            <a:pPr lvl="1"/>
            <a:endParaRPr lang="en-US" altLang="zh-CN" sz="2400" dirty="0"/>
          </a:p>
          <a:p>
            <a:pPr lvl="1"/>
            <a:r>
              <a:rPr lang="en-US" altLang="zh-CN" sz="2400" dirty="0"/>
              <a:t>See B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788024" y="1988790"/>
            <a:ext cx="4200525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The interpretation of structural hole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4752528" cy="4916488"/>
          </a:xfrm>
        </p:spPr>
        <p:txBody>
          <a:bodyPr/>
          <a:lstStyle/>
          <a:p>
            <a:r>
              <a:rPr lang="en-US" sz="2400" dirty="0"/>
              <a:t>B has early access to information originating in multiple, non-interacting parts of the network</a:t>
            </a:r>
            <a:endParaRPr lang="en-US" sz="2400" dirty="0"/>
          </a:p>
          <a:p>
            <a:r>
              <a:rPr lang="en-US" sz="2400" dirty="0"/>
              <a:t>Standing at one end of a “bridging link” can amplify its influence</a:t>
            </a:r>
            <a:endParaRPr lang="en-US" sz="2400" dirty="0"/>
          </a:p>
          <a:p>
            <a:r>
              <a:rPr lang="en-US" sz="2400" dirty="0"/>
              <a:t>Social “gate-keeping”, it regulates the access of both C and D</a:t>
            </a:r>
            <a:endParaRPr lang="en-US" sz="2400" dirty="0"/>
          </a:p>
          <a:p>
            <a:r>
              <a:rPr lang="en-US" sz="2400" dirty="0"/>
              <a:t>The less redundancy, the more social capital it has</a:t>
            </a:r>
            <a:endParaRPr lang="en-US" sz="2400" dirty="0"/>
          </a:p>
          <a:p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56101" y="2132856"/>
            <a:ext cx="4032448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Question: Which are structural holes?</a:t>
            </a:r>
            <a:endParaRPr lang="en-US" altLang="zh-TW" sz="3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899592" y="2060848"/>
            <a:ext cx="744855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	       </a:t>
            </a:r>
            <a:r>
              <a:rPr lang="en-US" altLang="zh-TW" sz="4000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Embeddedness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 err="1"/>
              <a:t>Embeddedness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792088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concept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400" dirty="0"/>
              <a:t>Karl Polanyi (1944) first proposed in “The Great Transformation”, behavior is embedded in the </a:t>
            </a:r>
            <a:r>
              <a:rPr lang="en-US" altLang="zh-CN" sz="2400" dirty="0"/>
              <a:t>social structure</a:t>
            </a:r>
            <a:endParaRPr lang="en-US" altLang="zh-CN" sz="2400" dirty="0"/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sz="2400" dirty="0" err="1"/>
              <a:t>Granovetter</a:t>
            </a:r>
            <a:r>
              <a:rPr lang="en-US" sz="2400" dirty="0"/>
              <a:t> (1985) proposed the relationship between economic behavior and social structure. He proposed that economic behavior is embedded in social structure, and is one kind of social behavior</a:t>
            </a: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Embeddedness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was introduced to analyze network structure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Connected graph, Connected Component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5040560" cy="4916488"/>
          </a:xfrm>
        </p:spPr>
        <p:txBody>
          <a:bodyPr/>
          <a:lstStyle/>
          <a:p>
            <a:r>
              <a:rPr lang="en-US" altLang="zh-CN" sz="2800" dirty="0"/>
              <a:t>Nodes are </a:t>
            </a:r>
            <a:r>
              <a:rPr lang="en-US" altLang="zh-CN" sz="2800" i="1" dirty="0"/>
              <a:t>connected</a:t>
            </a:r>
            <a:endParaRPr lang="en-US" altLang="zh-CN" sz="2800" i="1" dirty="0"/>
          </a:p>
          <a:p>
            <a:pPr lvl="1"/>
            <a:r>
              <a:rPr lang="en-US" altLang="zh-CN" sz="2400" dirty="0"/>
              <a:t>If there is a path between them</a:t>
            </a:r>
            <a:endParaRPr lang="en-US" altLang="zh-CN" sz="2400" dirty="0"/>
          </a:p>
          <a:p>
            <a:r>
              <a:rPr lang="en-US" altLang="zh-CN" sz="2800" dirty="0"/>
              <a:t>Connected component</a:t>
            </a:r>
            <a:endParaRPr lang="en-US" altLang="zh-CN" sz="2800" dirty="0"/>
          </a:p>
          <a:p>
            <a:pPr lvl="1"/>
            <a:r>
              <a:rPr lang="en-US" altLang="zh-CN" sz="2400" dirty="0">
                <a:cs typeface="+mn-cs"/>
              </a:rPr>
              <a:t>Every node in the subset has a path to every other </a:t>
            </a:r>
            <a:endParaRPr lang="en-US" altLang="zh-CN" sz="2400" dirty="0">
              <a:cs typeface="+mn-cs"/>
            </a:endParaRPr>
          </a:p>
          <a:p>
            <a:pPr lvl="1"/>
            <a:r>
              <a:rPr lang="en-US" altLang="zh-CN" sz="2400" dirty="0">
                <a:cs typeface="+mn-cs"/>
              </a:rPr>
              <a:t>The subset is not part of some larger set </a:t>
            </a:r>
            <a:r>
              <a:rPr lang="en-US" altLang="zh-CN" sz="2400" dirty="0"/>
              <a:t>with the property that every node can reach every other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158203" y="3068960"/>
            <a:ext cx="3878293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 err="1"/>
              <a:t>Embeddedness</a:t>
            </a:r>
            <a:r>
              <a:rPr lang="en-US" altLang="zh-CN" sz="3800" dirty="0"/>
              <a:t>: the property of links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196752"/>
            <a:ext cx="4608512" cy="4916488"/>
          </a:xfrm>
        </p:spPr>
        <p:txBody>
          <a:bodyPr/>
          <a:lstStyle/>
          <a:p>
            <a:r>
              <a:rPr lang="en-US" sz="2400" dirty="0" err="1"/>
              <a:t>Embeddedness</a:t>
            </a:r>
            <a:endParaRPr lang="en-US" sz="2400" dirty="0"/>
          </a:p>
          <a:p>
            <a:pPr lvl="1"/>
            <a:r>
              <a:rPr lang="en-US" sz="2000" dirty="0"/>
              <a:t>The common neighbors of a link</a:t>
            </a:r>
            <a:endParaRPr lang="en-US" sz="2000" dirty="0"/>
          </a:p>
          <a:p>
            <a:pPr lvl="1"/>
            <a:r>
              <a:rPr lang="en-US" sz="2000" dirty="0"/>
              <a:t>Common neighbors of link (A, B), are E and F</a:t>
            </a:r>
            <a:endParaRPr lang="en-US" sz="2000" dirty="0"/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embeddedness</a:t>
            </a:r>
            <a:r>
              <a:rPr lang="en-US" sz="2000" dirty="0"/>
              <a:t> of (A, B) is 2</a:t>
            </a: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From a social point of view</a:t>
            </a:r>
            <a:endParaRPr lang="en-US" sz="2000" dirty="0"/>
          </a:p>
          <a:p>
            <a:pPr lvl="1"/>
            <a:r>
              <a:rPr lang="en-US" sz="2000" dirty="0"/>
              <a:t>The higher the </a:t>
            </a:r>
            <a:r>
              <a:rPr lang="en-US" sz="2000" dirty="0" err="1"/>
              <a:t>embeddedness</a:t>
            </a:r>
            <a:r>
              <a:rPr lang="en-US" sz="2000" dirty="0"/>
              <a:t>, the higher the trust between the two</a:t>
            </a:r>
            <a:endParaRPr lang="en-US" sz="2000" dirty="0"/>
          </a:p>
          <a:p>
            <a:pPr lvl="1"/>
            <a:r>
              <a:rPr lang="en-US" sz="2000" dirty="0"/>
              <a:t>The higher the </a:t>
            </a:r>
            <a:r>
              <a:rPr lang="en-US" sz="2000" dirty="0" err="1"/>
              <a:t>embeddedness</a:t>
            </a:r>
            <a:r>
              <a:rPr lang="en-US" sz="2000" dirty="0"/>
              <a:t>, the more the social capital</a:t>
            </a:r>
            <a:endParaRPr lang="en-US" sz="2000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792088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5004048" y="1887468"/>
            <a:ext cx="3960440" cy="3446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A summary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064896" cy="4916488"/>
          </a:xfrm>
        </p:spPr>
        <p:txBody>
          <a:bodyPr/>
          <a:lstStyle/>
          <a:p>
            <a:r>
              <a:rPr lang="en-US" sz="2400" dirty="0"/>
              <a:t>We studied more properties of a graph</a:t>
            </a:r>
            <a:endParaRPr lang="en-US" sz="2400" dirty="0"/>
          </a:p>
          <a:p>
            <a:endParaRPr lang="en-US" altLang="zh-CN" sz="2400" dirty="0"/>
          </a:p>
          <a:p>
            <a:r>
              <a:rPr lang="en-US" altLang="zh-CN" sz="2400" dirty="0"/>
              <a:t>For a node, we can not only use clustering coefficient, but also structural hole to evaluate it</a:t>
            </a:r>
            <a:endParaRPr lang="en-US" altLang="zh-CN" sz="2400" dirty="0"/>
          </a:p>
          <a:p>
            <a:r>
              <a:rPr lang="en-US" altLang="zh-CN" sz="2400" dirty="0"/>
              <a:t>Embeddedness can be one property of a link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       Strong tie, Weak tie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Passive engagement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792088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many contacts do you use in you phone book?</a:t>
            </a:r>
            <a:endParaRPr kumimoji="1" lang="en-US" altLang="zh-CN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Triadic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closure indicate that, </a:t>
            </a:r>
            <a:r>
              <a:rPr kumimoji="1" lang="en-US" altLang="zh-CN" sz="2400" b="0" i="1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along with time</a:t>
            </a:r>
            <a:endParaRPr kumimoji="1" lang="en-US" altLang="zh-CN" sz="2400" b="0" i="1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zh-CN" sz="2400" kern="0" dirty="0">
                <a:latin typeface="+mn-lt"/>
                <a:ea typeface="+mn-ea"/>
              </a:rPr>
              <a:t>P</a:t>
            </a:r>
            <a:r>
              <a:rPr lang="en-US" altLang="zh-CN" sz="2400" kern="0" baseline="0" dirty="0">
                <a:latin typeface="+mn-lt"/>
                <a:ea typeface="+mn-ea"/>
              </a:rPr>
              <a:t>eople may be passively</a:t>
            </a:r>
            <a:r>
              <a:rPr lang="en-US" altLang="zh-CN" sz="2400" kern="0" dirty="0">
                <a:latin typeface="+mn-lt"/>
                <a:ea typeface="+mn-ea"/>
              </a:rPr>
              <a:t> </a:t>
            </a:r>
            <a:r>
              <a:rPr lang="en-US" altLang="zh-CN" sz="2400" kern="0" baseline="0" dirty="0">
                <a:latin typeface="+mn-lt"/>
                <a:ea typeface="+mn-ea"/>
              </a:rPr>
              <a:t>engaged into a network</a:t>
            </a:r>
            <a:endParaRPr lang="en-US" altLang="zh-CN" sz="2400" kern="0" baseline="0" dirty="0">
              <a:latin typeface="+mn-lt"/>
              <a:ea typeface="+mn-ea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dirty="0"/>
              <a:t>The study of Twitter by </a:t>
            </a:r>
            <a:r>
              <a:rPr lang="en-US" sz="2400" dirty="0" err="1"/>
              <a:t>Huberman</a:t>
            </a:r>
            <a:r>
              <a:rPr lang="en-US" sz="2400" dirty="0"/>
              <a:t> et al. 2009, even that people have over 500 friends, the active contacts are 10 – 20 and passive contacts are usually less than 50</a:t>
            </a:r>
            <a:endParaRPr lang="en-US" sz="2400" dirty="0"/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US" altLang="zh-CN" sz="24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property of links are thus very important</a:t>
            </a:r>
            <a:endParaRPr kumimoji="1" lang="en-US" altLang="zh-CN" sz="24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800" dirty="0"/>
              <a:t>The property of a link</a:t>
            </a:r>
            <a:endParaRPr lang="en-US" altLang="zh-CN" sz="38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11560" y="1124744"/>
            <a:ext cx="792088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time that B</a:t>
            </a:r>
            <a:r>
              <a:rPr lang="en-US" altLang="zh-CN" sz="2400" kern="0" dirty="0">
                <a:latin typeface="+mn-lt"/>
                <a:ea typeface="+mn-ea"/>
              </a:rPr>
              <a:t>, 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 construct a link</a:t>
            </a:r>
            <a:endParaRPr kumimoji="1" lang="en-US" altLang="zh-CN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noProof="0" dirty="0">
                <a:latin typeface="+mn-lt"/>
                <a:ea typeface="+mn-ea"/>
              </a:rPr>
              <a:t>The closeness of (B, C) should not be the same as (A, B), (A, C)</a:t>
            </a:r>
            <a:endParaRPr lang="en-US" altLang="zh-CN" sz="2400" kern="0" noProof="0" dirty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400" kern="0" noProof="0" dirty="0">
                <a:latin typeface="+mn-lt"/>
                <a:ea typeface="+mn-ea"/>
              </a:rPr>
              <a:t>How to describe this formally?</a:t>
            </a:r>
            <a:endParaRPr lang="en-US" altLang="zh-CN" sz="2400" kern="0" noProof="0" dirty="0">
              <a:latin typeface="+mn-lt"/>
              <a:ea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1" lang="en-US" altLang="zh-CN" sz="2400" b="0" i="0" u="none" strike="noStrike" kern="0" cap="none" spc="0" normalizeH="0" baseline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dirty="0" err="1"/>
              <a:t>Granovetter</a:t>
            </a:r>
            <a:r>
              <a:rPr lang="en-US" sz="2400" dirty="0"/>
              <a:t> (1973) propose: </a:t>
            </a:r>
            <a:endParaRPr lang="en-US" sz="2400" dirty="0"/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sz="2400" dirty="0"/>
              <a:t>Strong – Weak</a:t>
            </a:r>
            <a:endParaRPr lang="en-US" sz="2400" dirty="0"/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a simple 0-1 description.</a:t>
            </a: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1" lang="en-US" altLang="zh-CN" sz="2400" b="0" i="0" u="none" strike="noStrike" kern="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kumimoji="1" lang="en-US" altLang="zh-CN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investigate more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6084168" y="2276872"/>
            <a:ext cx="2200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Strong tie and weak tie vs. Triadic Closure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200800" cy="4916488"/>
          </a:xfrm>
        </p:spPr>
        <p:txBody>
          <a:bodyPr/>
          <a:lstStyle/>
          <a:p>
            <a:r>
              <a:rPr lang="en-US" altLang="zh-CN" sz="2400" dirty="0"/>
              <a:t>Assume people can name whether its connection with another node is strong or weak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From triadic closure, if (A, B), (A, C) have strong ties, it is unlikely that B and C has no relationship at all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067944" y="4077072"/>
            <a:ext cx="4814249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The Strong Triadic Closure Property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200800" cy="4916488"/>
          </a:xfrm>
        </p:spPr>
        <p:txBody>
          <a:bodyPr/>
          <a:lstStyle/>
          <a:p>
            <a:r>
              <a:rPr lang="en-US" sz="2400" dirty="0"/>
              <a:t>If a node A has edges to nodes B and C, then the (B, C) edge is especially likely to form if A's edges to B and C are both strong ties.</a:t>
            </a:r>
            <a:endParaRPr lang="en-US" sz="2400" dirty="0"/>
          </a:p>
          <a:p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Or </a:t>
            </a:r>
            <a:r>
              <a:rPr lang="en-US" sz="2400" dirty="0" err="1"/>
              <a:t>Granovetter</a:t>
            </a:r>
            <a:r>
              <a:rPr lang="en-US" sz="2400" dirty="0"/>
              <a:t> suggested a more formal version</a:t>
            </a:r>
            <a:endParaRPr lang="en-US" altLang="zh-CN" sz="2400" dirty="0"/>
          </a:p>
          <a:p>
            <a:pPr>
              <a:buNone/>
            </a:pPr>
            <a:endParaRPr lang="en-US" altLang="zh-CN" sz="2400" dirty="0"/>
          </a:p>
          <a:p>
            <a:r>
              <a:rPr lang="en-US" sz="2400" dirty="0"/>
              <a:t>We say that a node A violates the Strong Triadic Closure Property if it has strong ties to two other nodes B and C, and there is no edge at all (either a strong or weak tie) between B and C. We say that a node A satisfies the Strong Triadic Closure Property if it does not violate it.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Which node violates the strong triadic closure property?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200800" cy="4916488"/>
          </a:xfrm>
        </p:spPr>
        <p:txBody>
          <a:bodyPr/>
          <a:lstStyle/>
          <a:p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67544" y="1772816"/>
            <a:ext cx="8267700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Which node violates the strong triadic closure property?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7200800" cy="4916488"/>
          </a:xfrm>
        </p:spPr>
        <p:txBody>
          <a:bodyPr/>
          <a:lstStyle/>
          <a:p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69978" y="1988841"/>
            <a:ext cx="7834470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2628900" y="2317750"/>
              <a:ext cx="12700" cy="36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2628900" y="2317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2628900" y="2317750"/>
              <a:ext cx="882650" cy="17018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2628900" y="2317750"/>
                <a:ext cx="882650" cy="170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7" name="墨迹 6"/>
              <p14:cNvContentPartPr/>
              <p14:nvPr/>
            </p14:nvContentPartPr>
            <p14:xfrm>
              <a:off x="3448050" y="2444750"/>
              <a:ext cx="1136650" cy="1657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7"/>
            </p:blipFill>
            <p:spPr>
              <a:xfrm>
                <a:off x="3448050" y="2444750"/>
                <a:ext cx="1136650" cy="165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958850" y="3416300"/>
              <a:ext cx="1397000" cy="2705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958850" y="3416300"/>
                <a:ext cx="1397000" cy="270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1600200" y="4654550"/>
              <a:ext cx="361950" cy="571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1600200" y="4654550"/>
                <a:ext cx="3619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2343150" y="335280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3"/>
            </p:blipFill>
            <p:spPr>
              <a:xfrm>
                <a:off x="2343150" y="33528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2343150" y="3352800"/>
              <a:ext cx="1212850" cy="2533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2343150" y="3352800"/>
                <a:ext cx="1212850" cy="2533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2813050" y="4248150"/>
              <a:ext cx="323850" cy="266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2813050" y="4248150"/>
                <a:ext cx="323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3136900" y="4330700"/>
              <a:ext cx="266700" cy="457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3136900" y="4330700"/>
                <a:ext cx="266700" cy="457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Wingdings" panose="05000000000000000000" pitchFamily="2" charset="2"/>
              </a:rPr>
              <a:t>Validation of </a:t>
            </a:r>
            <a:r>
              <a:rPr lang="en-US" altLang="zh-CN" sz="3600" dirty="0"/>
              <a:t>strong triadic closure property</a:t>
            </a:r>
            <a:r>
              <a:rPr lang="en-US" altLang="zh-CN" sz="3600" dirty="0">
                <a:sym typeface="Wingdings" panose="05000000000000000000" pitchFamily="2" charset="2"/>
              </a:rPr>
              <a:t> from big data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z="4600" dirty="0"/>
              <a:t>A summary</a:t>
            </a:r>
            <a:endParaRPr lang="en-US" altLang="zh-TW" sz="4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0063" y="1327150"/>
            <a:ext cx="8229600" cy="4916488"/>
          </a:xfrm>
        </p:spPr>
        <p:txBody>
          <a:bodyPr/>
          <a:lstStyle/>
          <a:p>
            <a:r>
              <a:rPr lang="en-US" altLang="zh-CN" sz="2800" dirty="0"/>
              <a:t>Path is one of the most important concepts in graph theory; we can study the interaction of two non-neighboring nodes</a:t>
            </a:r>
            <a:endParaRPr lang="en-US" altLang="zh-CN" sz="2800" dirty="0"/>
          </a:p>
          <a:p>
            <a:pPr>
              <a:buNone/>
            </a:pPr>
            <a:endParaRPr lang="en-US" altLang="zh-CN" sz="2800" dirty="0"/>
          </a:p>
          <a:p>
            <a:r>
              <a:rPr lang="en-US" altLang="zh-CN" sz="2800" dirty="0"/>
              <a:t>Connected component emphasizes on its “maximal” property; this makes it possible for us to more accurately discuss problems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>
                <a:sym typeface="Wingdings" panose="05000000000000000000" pitchFamily="2" charset="2"/>
              </a:rPr>
              <a:t>Validation of </a:t>
            </a:r>
            <a:r>
              <a:rPr lang="en-US" altLang="zh-CN" sz="3600" dirty="0"/>
              <a:t>strong triadic closure property</a:t>
            </a:r>
            <a:r>
              <a:rPr lang="en-US" altLang="zh-CN" sz="3600" dirty="0">
                <a:sym typeface="Wingdings" panose="05000000000000000000" pitchFamily="2" charset="2"/>
              </a:rPr>
              <a:t> from big data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52872"/>
            <a:ext cx="8208912" cy="4916488"/>
          </a:xfrm>
        </p:spPr>
        <p:txBody>
          <a:bodyPr/>
          <a:lstStyle/>
          <a:p>
            <a:r>
              <a:rPr lang="en-US" altLang="zh-CN" sz="2800" dirty="0"/>
              <a:t>The spirit of strong triadic closure property:</a:t>
            </a:r>
            <a:endParaRPr lang="en-US" altLang="zh-CN" sz="2800" dirty="0"/>
          </a:p>
          <a:p>
            <a:pPr lvl="1"/>
            <a:r>
              <a:rPr lang="en-US" altLang="zh-CN" sz="2400" dirty="0"/>
              <a:t>No common friend </a:t>
            </a:r>
            <a:r>
              <a:rPr lang="en-US" altLang="zh-CN" sz="2400" dirty="0">
                <a:sym typeface="Wingdings" panose="05000000000000000000" pitchFamily="2" charset="2"/>
              </a:rPr>
              <a:t> weak ties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Quantitative description: the more common friends, the higher the strength of the connection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/>
            <a:r>
              <a:rPr lang="en-US" altLang="zh-CN" sz="2400" dirty="0">
                <a:sym typeface="Wingdings" panose="05000000000000000000" pitchFamily="2" charset="2"/>
              </a:rPr>
              <a:t>i.e., we expect to see the strength of the connection is proportional to the number of common friends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Find appropriate data set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endParaRPr lang="en-US" altLang="zh-CN" sz="2800" dirty="0">
              <a:sym typeface="Wingdings" panose="05000000000000000000" pitchFamily="2" charset="2"/>
            </a:endParaRPr>
          </a:p>
          <a:p>
            <a:r>
              <a:rPr lang="en-US" altLang="zh-CN" sz="2800" dirty="0">
                <a:sym typeface="Wingdings" panose="05000000000000000000" pitchFamily="2" charset="2"/>
              </a:rPr>
              <a:t>One example in book chapter 3.3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7920880" cy="4916488"/>
          </a:xfrm>
        </p:spPr>
        <p:txBody>
          <a:bodyPr/>
          <a:lstStyle/>
          <a:p>
            <a:pPr>
              <a:buNone/>
            </a:pPr>
            <a:r>
              <a:rPr lang="en-US" altLang="zh-TW" sz="2800" dirty="0"/>
              <a:t>				</a:t>
            </a:r>
            <a:endParaRPr lang="en-US" altLang="zh-TW" sz="2800" dirty="0"/>
          </a:p>
          <a:p>
            <a:pPr>
              <a:buNone/>
            </a:pPr>
            <a:endParaRPr lang="en-US" altLang="zh-TW" sz="2800" dirty="0"/>
          </a:p>
          <a:p>
            <a:pPr>
              <a:buNone/>
            </a:pPr>
            <a:r>
              <a:rPr lang="en-US" altLang="zh-TW" sz="2800" dirty="0"/>
              <a:t>		</a:t>
            </a:r>
            <a:endParaRPr lang="en-US" altLang="zh-TW" sz="2800" dirty="0"/>
          </a:p>
          <a:p>
            <a:pPr>
              <a:buNone/>
            </a:pPr>
            <a:r>
              <a:rPr lang="en-US" altLang="zh-TW" sz="4000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			     	Short cut</a:t>
            </a:r>
            <a:endParaRPr lang="en-US" altLang="zh-TW" sz="4000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Short cuts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064896" cy="4916488"/>
          </a:xfrm>
        </p:spPr>
        <p:txBody>
          <a:bodyPr/>
          <a:lstStyle/>
          <a:p>
            <a:r>
              <a:rPr lang="en-US" altLang="zh-CN" sz="2400" dirty="0"/>
              <a:t>There are links connecting two nodes, without which will lead to a long distance (a distance of at least 3)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71733" y="2564904"/>
            <a:ext cx="4575043" cy="1715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Short cuts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064896" cy="4916488"/>
          </a:xfrm>
        </p:spPr>
        <p:txBody>
          <a:bodyPr/>
          <a:lstStyle/>
          <a:p>
            <a:r>
              <a:rPr lang="en-US" altLang="zh-CN" sz="2400" dirty="0"/>
              <a:t>There are links connecting two nodes, without which will lead to a long distance (a distance of at least 3)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2123728" y="2564904"/>
            <a:ext cx="4646053" cy="1817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Question: bridge and short cut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04800"/>
            <a:ext cx="8208912" cy="4916488"/>
          </a:xfrm>
        </p:spPr>
        <p:txBody>
          <a:bodyPr/>
          <a:lstStyle/>
          <a:p>
            <a:r>
              <a:rPr lang="en-US" altLang="zh-CN" sz="2800" dirty="0"/>
              <a:t>Two important definitions in graph theory on special links </a:t>
            </a:r>
            <a:endParaRPr lang="en-US" altLang="zh-CN" sz="2800" dirty="0"/>
          </a:p>
          <a:p>
            <a:pPr lvl="1"/>
            <a:r>
              <a:rPr lang="en-US" altLang="zh-CN" sz="2400" dirty="0"/>
              <a:t>Bridge: after removal, the number of connected components increases</a:t>
            </a:r>
            <a:endParaRPr lang="en-US" altLang="zh-CN" sz="2400" dirty="0"/>
          </a:p>
          <a:p>
            <a:pPr lvl="1"/>
            <a:r>
              <a:rPr lang="en-US" altLang="zh-CN" sz="2400" dirty="0"/>
              <a:t>Short-cut:</a:t>
            </a:r>
            <a:endParaRPr lang="en-US" altLang="zh-CN" sz="2400" dirty="0"/>
          </a:p>
          <a:p>
            <a:r>
              <a:rPr lang="en-US" altLang="zh-CN" sz="2800" dirty="0"/>
              <a:t>Which links are short cuts? Which links are bridges?</a:t>
            </a:r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115616" y="4278213"/>
            <a:ext cx="6848475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Bridge vs. weak ties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r>
              <a:rPr lang="en-US" altLang="zh-CN" sz="2400" dirty="0"/>
              <a:t>Theorem: If A conforms to strong triadic closure, and has two strong tie neighbors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endParaRPr lang="en-US" altLang="zh-CN" sz="2400" dirty="0"/>
          </a:p>
          <a:p>
            <a:r>
              <a:rPr lang="en-US" altLang="zh-CN" sz="2400" dirty="0"/>
              <a:t>Then any bridge connecting to A must be weak tie.</a:t>
            </a:r>
            <a:endParaRPr lang="en-US" altLang="zh-CN" sz="2400" dirty="0"/>
          </a:p>
          <a:p>
            <a:r>
              <a:rPr lang="en-US" altLang="zh-CN" sz="2400" dirty="0"/>
              <a:t>proof: by contradiction: </a:t>
            </a:r>
            <a:endParaRPr lang="en-US" altLang="zh-CN" sz="2400" dirty="0"/>
          </a:p>
          <a:p>
            <a:pPr lvl="1"/>
            <a:r>
              <a:rPr lang="en-US" altLang="zh-CN" sz="2080" dirty="0"/>
              <a:t>assume bridge is strong </a:t>
            </a:r>
            <a:endParaRPr lang="en-US" altLang="zh-CN" sz="208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connection between bridge of Graph Theory from Math with Weak ties from Sociology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Bridge vs. weak ties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r>
              <a:rPr lang="en-US" altLang="zh-CN" sz="2400" dirty="0"/>
              <a:t>Theorem: If A conforms to strong triadic closure, and has two strong tie neighbors </a:t>
            </a:r>
            <a:r>
              <a:rPr lang="en-US" altLang="zh-CN" sz="2400" dirty="0">
                <a:sym typeface="Wingdings" panose="05000000000000000000" pitchFamily="2" charset="2"/>
              </a:rPr>
              <a:t></a:t>
            </a:r>
            <a:endParaRPr lang="en-US" altLang="zh-CN" sz="2400" dirty="0"/>
          </a:p>
          <a:p>
            <a:r>
              <a:rPr lang="en-US" altLang="zh-CN" sz="2400" dirty="0"/>
              <a:t>Then any bridge connecting to A must be weak tie.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A connection between bridge of Graph Theory from Math with Weak ties from Sociology</a:t>
            </a:r>
            <a:endParaRPr lang="en-US" altLang="zh-CN" sz="24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979712" y="3717032"/>
            <a:ext cx="5112568" cy="222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sz="3600" dirty="0"/>
              <a:t>A Summary</a:t>
            </a:r>
            <a:endParaRPr lang="en-US" altLang="zh-CN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08912" cy="4916488"/>
          </a:xfrm>
        </p:spPr>
        <p:txBody>
          <a:bodyPr/>
          <a:lstStyle/>
          <a:p>
            <a:r>
              <a:rPr lang="en-US" altLang="zh-CN" sz="2600" dirty="0"/>
              <a:t>We studied properties in graph theory, and sociology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We saw different properties can be linked together, i.e., from one property to another property</a:t>
            </a:r>
            <a:endParaRPr lang="en-US" altLang="zh-CN" sz="2600" dirty="0"/>
          </a:p>
          <a:p>
            <a:endParaRPr lang="en-US" altLang="zh-CN" sz="2600" dirty="0"/>
          </a:p>
          <a:p>
            <a:r>
              <a:rPr lang="en-US" altLang="zh-CN" sz="2600" dirty="0"/>
              <a:t>We studied from social science problems </a:t>
            </a:r>
            <a:r>
              <a:rPr lang="en-US" altLang="zh-CN" sz="2600" dirty="0">
                <a:sym typeface="Wingdings" panose="05000000000000000000" pitchFamily="2" charset="2"/>
              </a:rPr>
              <a:t></a:t>
            </a:r>
            <a:r>
              <a:rPr lang="en-US" altLang="zh-CN" sz="2600" dirty="0"/>
              <a:t> </a:t>
            </a:r>
            <a:r>
              <a:rPr lang="en-US" altLang="zh-CN" sz="2600" dirty="0">
                <a:sym typeface="Wingdings" panose="05000000000000000000" pitchFamily="2" charset="2"/>
              </a:rPr>
              <a:t>abstract into graph and  study its properties (with new definitions)  validation from big data</a:t>
            </a:r>
            <a:endParaRPr lang="en-US" altLang="zh-CN" sz="2600" dirty="0">
              <a:sym typeface="Wingdings" panose="05000000000000000000" pitchFamily="2" charset="2"/>
            </a:endParaRPr>
          </a:p>
          <a:p>
            <a:endParaRPr lang="en-US" altLang="zh-CN" sz="2600" dirty="0">
              <a:sym typeface="Wingdings" panose="05000000000000000000" pitchFamily="2" charset="2"/>
            </a:endParaRPr>
          </a:p>
          <a:p>
            <a:r>
              <a:rPr lang="en-US" altLang="zh-CN" sz="2600" dirty="0">
                <a:sym typeface="Wingdings" panose="05000000000000000000" pitchFamily="2" charset="2"/>
              </a:rPr>
              <a:t>This is a procedure you need to learn and practice</a:t>
            </a:r>
            <a:endParaRPr lang="en-US" altLang="zh-CN" sz="26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Bipartite graph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4824536" cy="4916488"/>
          </a:xfrm>
        </p:spPr>
        <p:txBody>
          <a:bodyPr/>
          <a:lstStyle/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5536" y="1268760"/>
            <a:ext cx="194421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Gentleman 1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5536" y="2276872"/>
            <a:ext cx="194421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Gentleman 2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3212976"/>
            <a:ext cx="194421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Gentleman 3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203848" y="1268760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Lady 1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203848" y="2276872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Lady 2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203848" y="3212976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Lady</a:t>
            </a:r>
            <a:r>
              <a:rPr kumimoji="1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3</a:t>
            </a:r>
            <a:endParaRPr kumimoji="1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15" name="直接连接符 14"/>
          <p:cNvCxnSpPr>
            <a:stCxn id="8" idx="3"/>
            <a:endCxn id="11" idx="1"/>
          </p:cNvCxnSpPr>
          <p:nvPr/>
        </p:nvCxnSpPr>
        <p:spPr bwMode="auto">
          <a:xfrm>
            <a:off x="2339752" y="1520788"/>
            <a:ext cx="86409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9" idx="3"/>
            <a:endCxn id="13" idx="1"/>
          </p:cNvCxnSpPr>
          <p:nvPr/>
        </p:nvCxnSpPr>
        <p:spPr bwMode="auto">
          <a:xfrm>
            <a:off x="2339752" y="2528900"/>
            <a:ext cx="86409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10" idx="3"/>
            <a:endCxn id="12" idx="1"/>
          </p:cNvCxnSpPr>
          <p:nvPr/>
        </p:nvCxnSpPr>
        <p:spPr bwMode="auto">
          <a:xfrm flipV="1">
            <a:off x="2339752" y="2528900"/>
            <a:ext cx="864096" cy="9361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矩形 15"/>
          <p:cNvSpPr/>
          <p:nvPr/>
        </p:nvSpPr>
        <p:spPr bwMode="auto">
          <a:xfrm>
            <a:off x="4788024" y="3789040"/>
            <a:ext cx="194421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University 1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4788024" y="4725144"/>
            <a:ext cx="1944216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University 2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7524328" y="3140968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Student 1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7524328" y="4149080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Student 2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524328" y="5085184"/>
            <a:ext cx="1152128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Student</a:t>
            </a:r>
            <a:r>
              <a:rPr kumimoji="1" 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PMingLiU" panose="02020500000000000000" pitchFamily="18" charset="-120"/>
              </a:rPr>
              <a:t> 3</a:t>
            </a:r>
            <a:endParaRPr kumimoji="1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PMingLiU" panose="02020500000000000000" pitchFamily="18" charset="-120"/>
            </a:endParaRPr>
          </a:p>
        </p:txBody>
      </p:sp>
      <p:cxnSp>
        <p:nvCxnSpPr>
          <p:cNvPr id="24" name="直接连接符 23"/>
          <p:cNvCxnSpPr>
            <a:stCxn id="18" idx="3"/>
            <a:endCxn id="21" idx="1"/>
          </p:cNvCxnSpPr>
          <p:nvPr/>
        </p:nvCxnSpPr>
        <p:spPr bwMode="auto">
          <a:xfrm flipV="1">
            <a:off x="6732240" y="3392996"/>
            <a:ext cx="792088" cy="15841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16" idx="3"/>
            <a:endCxn id="23" idx="1"/>
          </p:cNvCxnSpPr>
          <p:nvPr/>
        </p:nvCxnSpPr>
        <p:spPr bwMode="auto">
          <a:xfrm>
            <a:off x="6732240" y="4041068"/>
            <a:ext cx="792088" cy="12961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>
            <a:stCxn id="16" idx="3"/>
            <a:endCxn id="22" idx="1"/>
          </p:cNvCxnSpPr>
          <p:nvPr/>
        </p:nvCxnSpPr>
        <p:spPr bwMode="auto">
          <a:xfrm>
            <a:off x="6732240" y="4041068"/>
            <a:ext cx="792088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/>
              <a:t>Bipartite graph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4824536" cy="4916488"/>
          </a:xfrm>
        </p:spPr>
        <p:txBody>
          <a:bodyPr/>
          <a:lstStyle/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971600" y="1268760"/>
            <a:ext cx="729615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 sz="3600" dirty="0"/>
              <a:t>How to decide if it is bipartite graph?</a:t>
            </a:r>
            <a:endParaRPr lang="en-US" altLang="zh-TW" sz="36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196752"/>
            <a:ext cx="4824536" cy="4916488"/>
          </a:xfrm>
        </p:spPr>
        <p:txBody>
          <a:bodyPr/>
          <a:lstStyle/>
          <a:p>
            <a:endParaRPr lang="en-US" altLang="zh-CN" sz="2800" dirty="0"/>
          </a:p>
        </p:txBody>
      </p:sp>
      <p:sp>
        <p:nvSpPr>
          <p:cNvPr id="4" name="Date Placeholder 3"/>
          <p:cNvSpPr txBox="1">
            <a:spLocks noGrp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>
              <a:defRPr/>
            </a:pPr>
            <a:fld id="{C9927882-917C-4B2F-9548-107E76332BF2}" type="datetime4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r">
              <a:defRPr/>
            </a:pPr>
            <a:fld id="{E7AA2D9A-FBB1-4AE2-856B-606727087F3D}" type="slidenum">
              <a:rPr kumimoji="0" lang="en-US" altLang="zh-TW" sz="1200">
                <a:latin typeface="+mj-lt"/>
                <a:ea typeface="PMingLiU" panose="02020500000000000000" pitchFamily="18" charset="-120"/>
              </a:rPr>
            </a:fld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sp>
        <p:nvSpPr>
          <p:cNvPr id="6" name="Footer Placeholder 5"/>
          <p:cNvSpPr txBox="1">
            <a:spLocks noGrp="1"/>
          </p:cNvSpPr>
          <p:nvPr/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miter lim="800000"/>
          </a:ln>
        </p:spPr>
        <p:txBody>
          <a:bodyPr anchor="b"/>
          <a:lstStyle/>
          <a:p>
            <a:pPr algn="ctr">
              <a:defRPr/>
            </a:pPr>
            <a:r>
              <a:rPr kumimoji="0" lang="en-US" altLang="zh-TW" sz="1200">
                <a:latin typeface="+mj-lt"/>
                <a:ea typeface="PMingLiU" panose="02020500000000000000" pitchFamily="18" charset="-120"/>
              </a:rPr>
              <a:t>The Hong Kong Polytechnic University</a:t>
            </a:r>
            <a:endParaRPr kumimoji="0" lang="en-US" altLang="zh-TW" sz="1200" dirty="0">
              <a:latin typeface="+mj-lt"/>
              <a:ea typeface="PMingLiU" panose="02020500000000000000" pitchFamily="18" charset="-12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95536" y="1988840"/>
            <a:ext cx="3744416" cy="3281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040" y="1762304"/>
            <a:ext cx="3822425" cy="3682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" name="墨迹 1"/>
              <p14:cNvContentPartPr/>
              <p14:nvPr/>
            </p14:nvContentPartPr>
            <p14:xfrm>
              <a:off x="1428750" y="3949700"/>
              <a:ext cx="800100" cy="6032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4"/>
            </p:blipFill>
            <p:spPr>
              <a:xfrm>
                <a:off x="1428750" y="3949700"/>
                <a:ext cx="8001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3" name="墨迹 2"/>
              <p14:cNvContentPartPr/>
              <p14:nvPr/>
            </p14:nvContentPartPr>
            <p14:xfrm>
              <a:off x="1955800" y="5048250"/>
              <a:ext cx="36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6"/>
            </p:blipFill>
            <p:spPr>
              <a:xfrm>
                <a:off x="1955800" y="5048250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407150" y="3600450"/>
              <a:ext cx="1733550" cy="15875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407150" y="3600450"/>
                <a:ext cx="1733550" cy="158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749550" y="3067050"/>
              <a:ext cx="895350" cy="14986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749550" y="3067050"/>
                <a:ext cx="895350" cy="1498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Original Garamond Std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TW" altLang="en-US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PMingLiU" panose="02020500000000000000" pitchFamily="18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13757</Words>
  <Application>WPS 演示</Application>
  <PresentationFormat>On-screen Show (4:3)</PresentationFormat>
  <Paragraphs>955</Paragraphs>
  <Slides>67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67</vt:i4>
      </vt:variant>
    </vt:vector>
  </HeadingPairs>
  <TitlesOfParts>
    <vt:vector size="79" baseType="lpstr">
      <vt:lpstr>Arial</vt:lpstr>
      <vt:lpstr>宋体</vt:lpstr>
      <vt:lpstr>Wingdings</vt:lpstr>
      <vt:lpstr>PMingLiU</vt:lpstr>
      <vt:lpstr>Garamond</vt:lpstr>
      <vt:lpstr>Segoe Print</vt:lpstr>
      <vt:lpstr>微软雅黑</vt:lpstr>
      <vt:lpstr>Arial Unicode MS</vt:lpstr>
      <vt:lpstr>Times New Roman</vt:lpstr>
      <vt:lpstr>Calibri</vt:lpstr>
      <vt:lpstr>Original Garamond Std Roman</vt:lpstr>
      <vt:lpstr>Edge</vt:lpstr>
      <vt:lpstr>COMP3121: Social and Collaborative Computing</vt:lpstr>
      <vt:lpstr>PowerPoint 演示文稿</vt:lpstr>
      <vt:lpstr>Path, Shortest path, Distance</vt:lpstr>
      <vt:lpstr>Path, Shortest path, Distance</vt:lpstr>
      <vt:lpstr>Connected graph, Connected Component</vt:lpstr>
      <vt:lpstr>A summary</vt:lpstr>
      <vt:lpstr>Bipartite graph</vt:lpstr>
      <vt:lpstr>Bipartite graph</vt:lpstr>
      <vt:lpstr>How to decide if it is bipartite graph?</vt:lpstr>
      <vt:lpstr>Bipartite graph</vt:lpstr>
      <vt:lpstr>Bipartite graph</vt:lpstr>
      <vt:lpstr>Bipartite graph</vt:lpstr>
      <vt:lpstr>Breadth first search (Computer Science)</vt:lpstr>
      <vt:lpstr>Breadth first search</vt:lpstr>
      <vt:lpstr>A summary</vt:lpstr>
      <vt:lpstr>The general study methodologies</vt:lpstr>
      <vt:lpstr>PowerPoint 演示文稿</vt:lpstr>
      <vt:lpstr>How to describe the property of a node?</vt:lpstr>
      <vt:lpstr>The property of a node</vt:lpstr>
      <vt:lpstr>The property of a node</vt:lpstr>
      <vt:lpstr>The property of a node</vt:lpstr>
      <vt:lpstr>Question</vt:lpstr>
      <vt:lpstr>PowerPoint 演示文稿</vt:lpstr>
      <vt:lpstr>An angle to look</vt:lpstr>
      <vt:lpstr>An angle to look</vt:lpstr>
      <vt:lpstr>An angle to look</vt:lpstr>
      <vt:lpstr>Triadic Closure</vt:lpstr>
      <vt:lpstr>A summary</vt:lpstr>
      <vt:lpstr>A summary</vt:lpstr>
      <vt:lpstr>PowerPoint 演示文稿</vt:lpstr>
      <vt:lpstr>Two problems</vt:lpstr>
      <vt:lpstr>Two Statements of Triadic Closure</vt:lpstr>
      <vt:lpstr>Triadic closure: which one is more likely?</vt:lpstr>
      <vt:lpstr>Transformed statement</vt:lpstr>
      <vt:lpstr>How to verify?</vt:lpstr>
      <vt:lpstr>How to measure such probability?</vt:lpstr>
      <vt:lpstr>How to measure such probability?</vt:lpstr>
      <vt:lpstr>How to measure such probability?</vt:lpstr>
      <vt:lpstr>How to measure such probability?</vt:lpstr>
      <vt:lpstr>How to measure such probability?</vt:lpstr>
      <vt:lpstr>A summary</vt:lpstr>
      <vt:lpstr>Review:</vt:lpstr>
      <vt:lpstr>PowerPoint 演示文稿</vt:lpstr>
      <vt:lpstr>Review: clustering coefficient</vt:lpstr>
      <vt:lpstr>Structural hole</vt:lpstr>
      <vt:lpstr>The interpretation of structural hole</vt:lpstr>
      <vt:lpstr>Question: Which are structural holes?</vt:lpstr>
      <vt:lpstr>PowerPoint 演示文稿</vt:lpstr>
      <vt:lpstr>Embeddedness</vt:lpstr>
      <vt:lpstr>Embeddedness: the property of links</vt:lpstr>
      <vt:lpstr>A summary</vt:lpstr>
      <vt:lpstr>PowerPoint 演示文稿</vt:lpstr>
      <vt:lpstr>Passive engagement</vt:lpstr>
      <vt:lpstr>The property of a link</vt:lpstr>
      <vt:lpstr>Strong tie and weak tie vs. Triadic Closure</vt:lpstr>
      <vt:lpstr>The Strong Triadic Closure Property</vt:lpstr>
      <vt:lpstr>Which node violates the strong triadic closure property?</vt:lpstr>
      <vt:lpstr>Which node violates the strong triadic closure property?</vt:lpstr>
      <vt:lpstr>Validation of strong triadic closure property from big data</vt:lpstr>
      <vt:lpstr>Validation of strong triadic closure property from big data</vt:lpstr>
      <vt:lpstr>PowerPoint 演示文稿</vt:lpstr>
      <vt:lpstr>Short cuts</vt:lpstr>
      <vt:lpstr>Short cuts</vt:lpstr>
      <vt:lpstr>Question: bridge and short cut</vt:lpstr>
      <vt:lpstr>Bridge vs. weak ties</vt:lpstr>
      <vt:lpstr>Bridge vs. weak ties</vt:lpstr>
      <vt:lpstr>A Summary</vt:lpstr>
    </vt:vector>
  </TitlesOfParts>
  <Company>hkpu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Selective Protection: A Cost-Efficient Backup Scheme for Link State Routing</dc:title>
  <dc:creator>hkpu</dc:creator>
  <cp:lastModifiedBy>tim</cp:lastModifiedBy>
  <cp:revision>4171</cp:revision>
  <dcterms:created xsi:type="dcterms:W3CDTF">2009-04-30T03:41:00Z</dcterms:created>
  <dcterms:modified xsi:type="dcterms:W3CDTF">2025-01-20T09:52:34Z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BEE2DE16D1034CFCA46024AC219CFCE0_12</vt:lpwstr>
  </property>
  <property fmtid="{D5CDD505-2E9C-101B-9397-08002B2CF9AE}" pid="3" name="KSOProductBuildVer">
    <vt:lpwstr>2052-12.1.0.19770</vt:lpwstr>
  </property>
</Properties>
</file>