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3"/>
    <p:sldId id="689" r:id="rId4"/>
    <p:sldId id="690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75" r:id="rId23"/>
    <p:sldId id="574" r:id="rId24"/>
    <p:sldId id="575" r:id="rId25"/>
    <p:sldId id="688" r:id="rId26"/>
    <p:sldId id="576" r:id="rId27"/>
    <p:sldId id="577" r:id="rId28"/>
    <p:sldId id="578" r:id="rId29"/>
    <p:sldId id="676" r:id="rId30"/>
    <p:sldId id="579" r:id="rId31"/>
    <p:sldId id="580" r:id="rId32"/>
    <p:sldId id="581" r:id="rId33"/>
    <p:sldId id="582" r:id="rId34"/>
    <p:sldId id="594" r:id="rId35"/>
    <p:sldId id="677" r:id="rId36"/>
    <p:sldId id="584" r:id="rId37"/>
    <p:sldId id="595" r:id="rId38"/>
    <p:sldId id="597" r:id="rId39"/>
    <p:sldId id="596" r:id="rId40"/>
    <p:sldId id="678" r:id="rId41"/>
    <p:sldId id="679" r:id="rId42"/>
    <p:sldId id="598" r:id="rId43"/>
    <p:sldId id="599" r:id="rId44"/>
    <p:sldId id="681" r:id="rId45"/>
    <p:sldId id="682" r:id="rId46"/>
    <p:sldId id="680" r:id="rId47"/>
    <p:sldId id="604" r:id="rId48"/>
    <p:sldId id="601" r:id="rId49"/>
  </p:sldIdLst>
  <p:sldSz cx="9144000" cy="6858000" type="screen4x3"/>
  <p:notesSz cx="6670675" cy="992949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CE"/>
    <a:srgbClr val="FF3300"/>
    <a:srgbClr val="1D0AA6"/>
    <a:srgbClr val="C0C0C0"/>
    <a:srgbClr val="25258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75" autoAdjust="0"/>
  </p:normalViewPr>
  <p:slideViewPr>
    <p:cSldViewPr showGuides="1">
      <p:cViewPr varScale="1">
        <p:scale>
          <a:sx n="150" d="100"/>
          <a:sy n="150" d="100"/>
        </p:scale>
        <p:origin x="455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4173-9CE1-4972-95C9-5A81708342E5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505" y="9431599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D92A-F2BD-420B-A05D-B85F07BD97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505" y="0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8" y="4716661"/>
            <a:ext cx="5336540" cy="44684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99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505" y="9431599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7D0E2BF6-5564-4336-89C9-DCE010B9166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C:\Users\hkpuadmin\Desktop\Talk\poly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25888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4D7-0F73-4D61-8658-2915A551FFAB}" type="datetime4">
              <a:rPr lang="en-US" altLang="zh-TW"/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9D293-4335-4BDC-B7C0-67198755EB53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147A-44DC-487B-836A-9C15CD3E48B1}" type="datetime4">
              <a:rPr lang="en-US" altLang="zh-TW"/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A07E-E6AC-474F-8842-B8C51C7D1164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046F-5937-414D-A30E-EBF49584146D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526C-7804-4202-B0D9-13EB9A38C6B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F189-8F4D-401B-8D1B-8C04708EAD52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D450C-8226-433B-89F2-91B0AEA2622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DD452FB8-6591-453B-94A6-9F717FA38B8C}" type="datetime4">
              <a:rPr lang="en-US" altLang="zh-TW"/>
            </a:fld>
            <a:endParaRPr lang="en-US" altLang="zh-TW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2" descr="C:\Users\hkpuadmin\Desktop\Talk\poly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923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524000"/>
            <a:ext cx="8001000" cy="1976438"/>
          </a:xfrm>
        </p:spPr>
        <p:txBody>
          <a:bodyPr/>
          <a:lstStyle/>
          <a:p>
            <a:r>
              <a:rPr lang="en-US" sz="4400"/>
              <a:t>COMP3121: Social    and Collaborative    Computing</a:t>
            </a:r>
            <a:endParaRPr lang="en-US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Dan Wang</a:t>
            </a:r>
            <a:endParaRPr lang="en-US" altLang="zh-CN" b="1" dirty="0"/>
          </a:p>
          <a:p>
            <a:pPr eaLnBrk="1" hangingPunct="1"/>
            <a:r>
              <a:rPr lang="en-US" altLang="zh-CN" sz="2400" dirty="0"/>
              <a:t>Department of Computing,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The Hong Kong Polytechnic University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C0B001-5D31-45F9-BD9B-7485A0DDD1F6}" type="datetime4">
              <a:rPr lang="en-US" altLang="zh-TW"/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1352-315F-4993-A0AB-94EFA1704342}" type="slidenum">
              <a:rPr lang="en-US" altLang="zh-TW" smtClean="0"/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Discussion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Facts:</a:t>
            </a:r>
            <a:endParaRPr lang="en-US" altLang="zh-CN" sz="2800" dirty="0"/>
          </a:p>
          <a:p>
            <a:pPr lvl="1"/>
            <a:r>
              <a:rPr lang="en-US" altLang="zh-CN" sz="2400" dirty="0"/>
              <a:t>Hong Kong has a lot of universities</a:t>
            </a:r>
            <a:endParaRPr lang="en-US" altLang="zh-CN" sz="2400" dirty="0"/>
          </a:p>
          <a:p>
            <a:pPr lvl="1"/>
            <a:r>
              <a:rPr lang="en-US" altLang="zh-CN" sz="2400" dirty="0"/>
              <a:t>Students are coming from different high schools at different places (maybe around the worlds)</a:t>
            </a:r>
            <a:endParaRPr lang="en-US" altLang="zh-CN" sz="2400" dirty="0"/>
          </a:p>
          <a:p>
            <a:pPr lvl="1"/>
            <a:r>
              <a:rPr lang="en-US" altLang="zh-CN" sz="2400" dirty="0"/>
              <a:t>Assume a few students from the same high school enter HK </a:t>
            </a:r>
            <a:r>
              <a:rPr lang="en-US" altLang="zh-CN" sz="2400" dirty="0" err="1"/>
              <a:t>PolyU</a:t>
            </a:r>
            <a:endParaRPr lang="en-US" altLang="zh-CN" sz="2400" dirty="0"/>
          </a:p>
          <a:p>
            <a:r>
              <a:rPr lang="en-US" altLang="zh-CN" sz="2800" dirty="0"/>
              <a:t>Discussion:</a:t>
            </a:r>
            <a:endParaRPr lang="en-US" altLang="zh-CN" sz="2800" dirty="0"/>
          </a:p>
          <a:p>
            <a:pPr lvl="1"/>
            <a:r>
              <a:rPr lang="en-US" altLang="zh-CN" sz="2400" dirty="0"/>
              <a:t>At the time these students graduate, what do their friendship (social structure) look like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	Measuring 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Homophily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err="1"/>
              <a:t>Homophily</a:t>
            </a:r>
            <a:r>
              <a:rPr lang="en-US" altLang="zh-CN" sz="3600" dirty="0"/>
              <a:t> in social networks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Friend ~ Similar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The definition of similarity can be different in different problems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7704" y="1844824"/>
            <a:ext cx="482487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Given a social network where the </a:t>
            </a:r>
            <a:r>
              <a:rPr lang="en-US" altLang="zh-CN" sz="2800"/>
              <a:t>nodes have only </a:t>
            </a:r>
            <a:r>
              <a:rPr lang="en-US" altLang="zh-CN" sz="2800" dirty="0"/>
              <a:t>two properties: red and white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The information we can have:</a:t>
            </a:r>
            <a:endParaRPr lang="en-US" altLang="zh-CN" sz="2800" dirty="0"/>
          </a:p>
          <a:p>
            <a:pPr lvl="1"/>
            <a:r>
              <a:rPr lang="en-US" altLang="zh-CN" sz="2400" dirty="0"/>
              <a:t>The number of nodes (n), the number of links (e)</a:t>
            </a:r>
            <a:endParaRPr lang="en-US" altLang="zh-CN" sz="2400" dirty="0"/>
          </a:p>
          <a:p>
            <a:pPr lvl="1"/>
            <a:r>
              <a:rPr lang="en-US" altLang="zh-CN" sz="2400" dirty="0"/>
              <a:t>The ratio of different colors: p, q = 1 – p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number of links (s) where the two end nodes have the same color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280920" cy="4916488"/>
          </a:xfrm>
        </p:spPr>
        <p:txBody>
          <a:bodyPr/>
          <a:lstStyle/>
          <a:p>
            <a:pPr lvl="1"/>
            <a:r>
              <a:rPr lang="en-US" altLang="zh-CN" sz="2400" dirty="0"/>
              <a:t>The number of nodes n =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number of links e =</a:t>
            </a:r>
            <a:endParaRPr lang="en-US" altLang="zh-CN" sz="2400" dirty="0"/>
          </a:p>
          <a:p>
            <a:pPr lvl="1"/>
            <a:r>
              <a:rPr lang="en-US" altLang="zh-CN" sz="2400" dirty="0"/>
              <a:t>The ratio of red nodes p = </a:t>
            </a:r>
            <a:endParaRPr lang="en-US" altLang="zh-CN" sz="2400" dirty="0"/>
          </a:p>
          <a:p>
            <a:pPr lvl="1"/>
            <a:r>
              <a:rPr lang="en-US" altLang="zh-CN" sz="2400" dirty="0"/>
              <a:t>The ratio of white nodes q =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number of links where the two end nodes have the same color s =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6056" y="3234630"/>
            <a:ext cx="3679701" cy="285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280920" cy="4916488"/>
          </a:xfrm>
        </p:spPr>
        <p:txBody>
          <a:bodyPr/>
          <a:lstStyle/>
          <a:p>
            <a:pPr lvl="1"/>
            <a:r>
              <a:rPr lang="en-US" altLang="zh-CN" sz="2400" dirty="0"/>
              <a:t>The number of nodes n = 9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number of links e = 18</a:t>
            </a:r>
            <a:endParaRPr lang="en-US" altLang="zh-CN" sz="2400" dirty="0"/>
          </a:p>
          <a:p>
            <a:pPr lvl="1"/>
            <a:r>
              <a:rPr lang="en-US" altLang="zh-CN" sz="2400" dirty="0"/>
              <a:t>The ratio of red nodes p = 1/3</a:t>
            </a:r>
            <a:endParaRPr lang="en-US" altLang="zh-CN" sz="2400" dirty="0"/>
          </a:p>
          <a:p>
            <a:pPr lvl="1"/>
            <a:r>
              <a:rPr lang="en-US" altLang="zh-CN" sz="2400" dirty="0"/>
              <a:t>The ratio of white nodes q = 2/3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number of links where the two end nodes have the same color s = 13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6056" y="3234630"/>
            <a:ext cx="3679701" cy="285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Insights: the more links with the same color end-nodes, the higher the </a:t>
            </a:r>
            <a:r>
              <a:rPr lang="en-US" altLang="zh-CN" sz="2800" dirty="0" err="1"/>
              <a:t>homophily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96755" y="2348880"/>
            <a:ext cx="3175645" cy="246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029" y="2492896"/>
            <a:ext cx="26758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Insights: the more links with the same color end-nodes, the higher the </a:t>
            </a:r>
            <a:r>
              <a:rPr lang="en-US" altLang="zh-CN" sz="2800" dirty="0" err="1"/>
              <a:t>homophily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How high is high? Is there a benchmark?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2132856"/>
            <a:ext cx="6477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measure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Use random probability as a benchmark</a:t>
            </a:r>
            <a:endParaRPr lang="en-US" altLang="zh-CN" sz="2800" dirty="0"/>
          </a:p>
          <a:p>
            <a:r>
              <a:rPr lang="en-US" altLang="zh-CN" sz="2800" dirty="0"/>
              <a:t>Assume, red ratio is p, white ratio q,</a:t>
            </a:r>
            <a:endParaRPr lang="en-US" altLang="zh-CN" sz="2800" dirty="0"/>
          </a:p>
          <a:p>
            <a:r>
              <a:rPr lang="en-US" altLang="zh-CN" sz="2800" dirty="0"/>
              <a:t>In random, the probability of a node is red is p, the probability of a node is white is q 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The probability that a link has the same-color end-nodes is p^2 + q^2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4293096"/>
            <a:ext cx="71056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How to evaluate the degree of similarity?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The number of nodes n = 9 </a:t>
            </a:r>
            <a:endParaRPr lang="en-US" altLang="zh-CN" sz="1800" dirty="0"/>
          </a:p>
          <a:p>
            <a:r>
              <a:rPr lang="en-US" altLang="zh-CN" sz="1800" dirty="0"/>
              <a:t>The number of links e = 18</a:t>
            </a:r>
            <a:endParaRPr lang="en-US" altLang="zh-CN" sz="1800" dirty="0"/>
          </a:p>
          <a:p>
            <a:r>
              <a:rPr lang="en-US" altLang="zh-CN" sz="1800" dirty="0"/>
              <a:t>The ratio of red nodes p = 1/3</a:t>
            </a:r>
            <a:endParaRPr lang="en-US" altLang="zh-CN" sz="1800" dirty="0"/>
          </a:p>
          <a:p>
            <a:r>
              <a:rPr lang="en-US" altLang="zh-CN" sz="1800" dirty="0"/>
              <a:t>The ratio of white nodes q = 2/3</a:t>
            </a:r>
            <a:endParaRPr lang="en-US" altLang="zh-CN" sz="1800" dirty="0"/>
          </a:p>
          <a:p>
            <a:r>
              <a:rPr lang="en-US" altLang="zh-CN" sz="1800" dirty="0"/>
              <a:t>The number of links where the two end nodes have the same color s = 13</a:t>
            </a:r>
            <a:endParaRPr lang="en-US" altLang="zh-CN" sz="1800" dirty="0"/>
          </a:p>
          <a:p>
            <a:endParaRPr lang="en-US" altLang="zh-CN" sz="2800" dirty="0"/>
          </a:p>
          <a:p>
            <a:r>
              <a:rPr lang="en-US" altLang="zh-CN" sz="2800" dirty="0"/>
              <a:t>13/18  vs.  (1/3)^2 + (2/3)^2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1196752"/>
            <a:ext cx="199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3679701" cy="285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	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Homophily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(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同質性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)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A summary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A quantitative description of </a:t>
            </a:r>
            <a:r>
              <a:rPr lang="en-US" altLang="zh-CN" sz="2800" dirty="0" err="1"/>
              <a:t>homophily</a:t>
            </a:r>
            <a:r>
              <a:rPr lang="en-US" altLang="zh-CN" sz="2800" dirty="0"/>
              <a:t> in social network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Next to come</a:t>
            </a:r>
            <a:endParaRPr lang="en-US" altLang="zh-CN" sz="2800" dirty="0"/>
          </a:p>
          <a:p>
            <a:r>
              <a:rPr lang="en-US" altLang="zh-CN" sz="2800" dirty="0"/>
              <a:t>Selection vs. social influence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Review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 dirty="0"/>
              <a:t>We introduced </a:t>
            </a:r>
            <a:r>
              <a:rPr lang="en-US" sz="2800" dirty="0" err="1"/>
              <a:t>homophily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know two important factors affecting </a:t>
            </a:r>
            <a:r>
              <a:rPr lang="en-US" sz="2800" dirty="0" err="1"/>
              <a:t>homophily</a:t>
            </a:r>
            <a:r>
              <a:rPr lang="en-US" sz="2800" dirty="0"/>
              <a:t>: selection and social influence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also study one method to compute the degree of </a:t>
            </a:r>
            <a:r>
              <a:rPr lang="en-US" sz="2800" dirty="0" err="1"/>
              <a:t>homophily</a:t>
            </a:r>
            <a:r>
              <a:rPr lang="en-US" sz="2800" dirty="0"/>
              <a:t> (i.e., how to measure similarity)</a:t>
            </a:r>
            <a:endParaRPr lang="en-US" sz="2800" dirty="0"/>
          </a:p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</a:t>
            </a:r>
            <a:r>
              <a:rPr lang="en-US" altLang="zh-TW" sz="4000" b="1" u="sng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Selection</a:t>
            </a: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vs. Social Influence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Selection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Plato (</a:t>
            </a:r>
            <a:r>
              <a:rPr lang="zh-CN" altLang="en-US" sz="2800" dirty="0"/>
              <a:t>柏拉圖</a:t>
            </a:r>
            <a:r>
              <a:rPr lang="en-US" altLang="zh-CN" sz="2800" dirty="0"/>
              <a:t>): </a:t>
            </a:r>
            <a:r>
              <a:rPr lang="en-US" sz="2800" dirty="0"/>
              <a:t>similarity begets friendship</a:t>
            </a:r>
            <a:endParaRPr lang="en-US" sz="2800" dirty="0"/>
          </a:p>
          <a:p>
            <a:endParaRPr lang="en-US" altLang="zh-CN" sz="2800" dirty="0"/>
          </a:p>
          <a:p>
            <a:r>
              <a:rPr lang="zh-TW" altLang="en-US" sz="2800" dirty="0"/>
              <a:t>物以類聚</a:t>
            </a:r>
            <a:r>
              <a:rPr lang="zh-CN" altLang="en-US" sz="2800" dirty="0"/>
              <a:t>，</a:t>
            </a:r>
            <a:r>
              <a:rPr lang="zh-TW" altLang="en-US" sz="2800" dirty="0"/>
              <a:t>人以群分</a:t>
            </a:r>
            <a:endParaRPr lang="en-US" altLang="zh-TW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Selection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/>
              <a:t>Aristotle (</a:t>
            </a:r>
            <a:r>
              <a:rPr lang="zh-CN" altLang="en-US" sz="2800"/>
              <a:t>亞裏士多德</a:t>
            </a:r>
            <a:r>
              <a:rPr lang="en-US" sz="2800"/>
              <a:t>): love those who are like themselves</a:t>
            </a:r>
            <a:endParaRPr lang="en-US" sz="2800"/>
          </a:p>
          <a:p>
            <a:endParaRPr lang="en-US" altLang="zh-CN" sz="2800" dirty="0"/>
          </a:p>
          <a:p>
            <a:r>
              <a:rPr lang="zh-TW" altLang="en-US" sz="2800" dirty="0"/>
              <a:t>物以類聚</a:t>
            </a:r>
            <a:r>
              <a:rPr lang="zh-CN" altLang="en-US" sz="2800" dirty="0"/>
              <a:t>，</a:t>
            </a:r>
            <a:r>
              <a:rPr lang="zh-TW" altLang="en-US" sz="2800" dirty="0"/>
              <a:t>人以群分</a:t>
            </a:r>
            <a:endParaRPr lang="en-US" altLang="zh-TW" sz="2800" dirty="0"/>
          </a:p>
          <a:p>
            <a:pPr lvl="1"/>
            <a:r>
              <a:rPr lang="en-US" altLang="zh-CN" sz="2400" dirty="0"/>
              <a:t>There are exceptions, e.g., </a:t>
            </a:r>
            <a:r>
              <a:rPr lang="zh-CN" altLang="en-US" sz="2400" dirty="0"/>
              <a:t>一山不容二虎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Theory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 dirty="0" err="1"/>
              <a:t>Lazarsfeld</a:t>
            </a:r>
            <a:r>
              <a:rPr lang="en-US" sz="2800" dirty="0"/>
              <a:t> and Merton (1954)</a:t>
            </a:r>
            <a:endParaRPr lang="en-US" sz="2800" dirty="0"/>
          </a:p>
          <a:p>
            <a:pPr lvl="1"/>
            <a:r>
              <a:rPr lang="en-US" sz="2400" dirty="0"/>
              <a:t>Status </a:t>
            </a:r>
            <a:r>
              <a:rPr lang="en-US" sz="2400" dirty="0" err="1"/>
              <a:t>homophily</a:t>
            </a:r>
            <a:r>
              <a:rPr lang="en-US" sz="2400" dirty="0"/>
              <a:t>: common social status, races</a:t>
            </a:r>
            <a:endParaRPr lang="en-US" sz="2400" dirty="0"/>
          </a:p>
          <a:p>
            <a:pPr lvl="1"/>
            <a:r>
              <a:rPr lang="en-US" sz="2400" dirty="0"/>
              <a:t>Value </a:t>
            </a:r>
            <a:r>
              <a:rPr lang="en-US" sz="2400" dirty="0" err="1"/>
              <a:t>homophily</a:t>
            </a:r>
            <a:r>
              <a:rPr lang="en-US" sz="2400" dirty="0"/>
              <a:t>: common believes, value systems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core is “selection” of similar group of people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Interpretation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 dirty="0"/>
              <a:t>Why social status and value systems may influence the </a:t>
            </a:r>
            <a:r>
              <a:rPr lang="en-US" sz="2800" dirty="0" err="1"/>
              <a:t>homophily</a:t>
            </a:r>
            <a:r>
              <a:rPr lang="en-US" sz="2800" dirty="0"/>
              <a:t> of social networks</a:t>
            </a:r>
            <a:endParaRPr lang="en-US" sz="2800" dirty="0"/>
          </a:p>
          <a:p>
            <a:pPr lvl="1"/>
            <a:r>
              <a:rPr lang="en-US" sz="2400" dirty="0" err="1"/>
              <a:t>Giddens</a:t>
            </a:r>
            <a:r>
              <a:rPr lang="en-US" sz="2400" dirty="0"/>
              <a:t>, 1984; 1991, people have the incentive and freedom to join</a:t>
            </a:r>
            <a:endParaRPr lang="en-US" sz="2400" dirty="0"/>
          </a:p>
          <a:p>
            <a:pPr lvl="1"/>
            <a:r>
              <a:rPr lang="en-US" sz="2400" dirty="0"/>
              <a:t>Example, your friend brings a friend (to you, he is a stranger)</a:t>
            </a:r>
            <a:endParaRPr lang="en-US" sz="2400" dirty="0"/>
          </a:p>
          <a:p>
            <a:pPr lvl="1"/>
            <a:r>
              <a:rPr lang="en-US" sz="2400" dirty="0"/>
              <a:t>People also have the freedom to leave</a:t>
            </a:r>
            <a:endParaRPr lang="en-US" sz="2400" dirty="0"/>
          </a:p>
          <a:p>
            <a:pPr lvl="1"/>
            <a:r>
              <a:rPr lang="en-US" sz="2400" dirty="0"/>
              <a:t>Example: Club members, add-drop subjects</a:t>
            </a:r>
            <a:endParaRPr lang="en-US" sz="2400" dirty="0"/>
          </a:p>
          <a:p>
            <a:pPr lvl="1"/>
            <a:r>
              <a:rPr lang="en-US" sz="2400" dirty="0" err="1"/>
              <a:t>Homophily</a:t>
            </a:r>
            <a:r>
              <a:rPr lang="en-US" sz="2400" dirty="0"/>
              <a:t> is a self-selection; it is a dynamic process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Interpretation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200" dirty="0"/>
          </a:p>
          <a:p>
            <a:r>
              <a:rPr lang="en-US" sz="2200" dirty="0"/>
              <a:t>Become friend because of common interests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2125" y="1648569"/>
            <a:ext cx="5619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Interpretation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200" dirty="0"/>
          </a:p>
          <a:p>
            <a:r>
              <a:rPr lang="en-US" sz="2200" dirty="0"/>
              <a:t>Become friend because of common interests</a:t>
            </a:r>
            <a:endParaRPr lang="en-US" sz="2200" dirty="0"/>
          </a:p>
          <a:p>
            <a:r>
              <a:rPr lang="en-US" sz="2200" dirty="0"/>
              <a:t>Anna – karate club – Daniel form a closure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3688" y="1628800"/>
            <a:ext cx="5619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 bwMode="auto">
          <a:xfrm>
            <a:off x="2917379" y="2689151"/>
            <a:ext cx="0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Interpretation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3928" y="1052736"/>
            <a:ext cx="4896544" cy="4916488"/>
          </a:xfrm>
        </p:spPr>
        <p:txBody>
          <a:bodyPr/>
          <a:lstStyle/>
          <a:p>
            <a:r>
              <a:rPr lang="en-US" sz="2800" dirty="0"/>
              <a:t>Real world example</a:t>
            </a:r>
            <a:endParaRPr lang="en-US" sz="2800" dirty="0"/>
          </a:p>
          <a:p>
            <a:pPr lvl="1"/>
            <a:r>
              <a:rPr lang="en-US" sz="2400" dirty="0"/>
              <a:t>Affiliation network: the memberships of people on corporate boards of directors</a:t>
            </a:r>
            <a:endParaRPr lang="en-US" sz="2400" dirty="0"/>
          </a:p>
          <a:p>
            <a:pPr lvl="1"/>
            <a:r>
              <a:rPr lang="en-US" sz="2400" dirty="0"/>
              <a:t>A very small portion of this network (as of mid-2009) is shown here</a:t>
            </a:r>
            <a:endParaRPr lang="en-US" sz="2400" dirty="0"/>
          </a:p>
          <a:p>
            <a:pPr lvl="1"/>
            <a:r>
              <a:rPr lang="en-US" sz="2400" dirty="0"/>
              <a:t>It usually helps to analyze the construction of the board</a:t>
            </a:r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980728"/>
            <a:ext cx="331747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err="1"/>
              <a:t>Homophily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altLang="zh-CN" sz="2800" dirty="0"/>
              <a:t>We focus on one property between nodes, </a:t>
            </a:r>
            <a:r>
              <a:rPr lang="en-US" altLang="zh-CN" sz="2800" dirty="0" err="1"/>
              <a:t>homophily</a:t>
            </a:r>
            <a:r>
              <a:rPr lang="en-US" altLang="zh-CN" sz="2800" dirty="0"/>
              <a:t>, and discuss many interesting problems related to it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 phenomenon and </a:t>
            </a:r>
            <a:endParaRPr lang="en-US" altLang="zh-CN" sz="2800" dirty="0"/>
          </a:p>
          <a:p>
            <a:r>
              <a:rPr lang="en-US" altLang="zh-CN" sz="2800" dirty="0"/>
              <a:t>What influence this phenomenon</a:t>
            </a:r>
            <a:endParaRPr lang="en-US" altLang="zh-CN" sz="2800" dirty="0"/>
          </a:p>
          <a:p>
            <a:r>
              <a:rPr lang="en-US" altLang="zh-CN" sz="2800" dirty="0"/>
              <a:t>What this phenomenon influences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Selection and friendship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176808"/>
            <a:ext cx="8208912" cy="4916488"/>
          </a:xfrm>
        </p:spPr>
        <p:txBody>
          <a:bodyPr/>
          <a:lstStyle/>
          <a:p>
            <a:r>
              <a:rPr lang="en-US" sz="2800" dirty="0"/>
              <a:t>Primarily a proactive process, you can create opportunities</a:t>
            </a:r>
            <a:endParaRPr lang="en-US" sz="2800" dirty="0"/>
          </a:p>
          <a:p>
            <a:r>
              <a:rPr lang="en-US" sz="2800" dirty="0"/>
              <a:t>A passive join is possible (</a:t>
            </a:r>
            <a:r>
              <a:rPr lang="en-US" sz="2800" dirty="0" err="1"/>
              <a:t>embeddedness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Selection</a:t>
            </a: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vs. </a:t>
            </a:r>
            <a:r>
              <a:rPr lang="en-US" altLang="zh-TW" sz="4000" b="1" u="sng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Social Influence</a:t>
            </a:r>
            <a:endParaRPr lang="en-US" altLang="zh-TW" sz="4000" b="1" u="sng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Social Influence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48816"/>
            <a:ext cx="8208912" cy="4628456"/>
          </a:xfrm>
        </p:spPr>
        <p:txBody>
          <a:bodyPr/>
          <a:lstStyle/>
          <a:p>
            <a:r>
              <a:rPr lang="zh-TW" altLang="en-US" sz="2800" dirty="0"/>
              <a:t>孟母三遷</a:t>
            </a:r>
            <a:endParaRPr lang="zh-TW" altLang="en-US" sz="2800" dirty="0"/>
          </a:p>
          <a:p>
            <a:endParaRPr lang="en-US" altLang="zh-TW" sz="2800" dirty="0"/>
          </a:p>
          <a:p>
            <a:r>
              <a:rPr lang="zh-TW" altLang="en-US" sz="2800" dirty="0"/>
              <a:t>近朱者赤</a:t>
            </a:r>
            <a:r>
              <a:rPr lang="zh-CN" altLang="en-US" sz="2800" dirty="0"/>
              <a:t>，</a:t>
            </a:r>
            <a:r>
              <a:rPr lang="zh-TW" altLang="en-US" sz="2800" dirty="0"/>
              <a:t>近墨者黑</a:t>
            </a:r>
            <a:endParaRPr lang="en-US" altLang="zh-TW" sz="2800" dirty="0"/>
          </a:p>
          <a:p>
            <a:endParaRPr lang="zh-TW" altLang="en-US" sz="2800" dirty="0"/>
          </a:p>
          <a:p>
            <a:r>
              <a:rPr lang="zh-TW" altLang="en-US" sz="2800" dirty="0"/>
              <a:t>先結婚，後戀愛</a:t>
            </a:r>
            <a:endParaRPr lang="en-US" altLang="zh-TW" sz="2800" dirty="0"/>
          </a:p>
          <a:p>
            <a:endParaRPr lang="en-US" sz="2800" dirty="0"/>
          </a:p>
          <a:p>
            <a:r>
              <a:rPr lang="en-US" sz="2800" dirty="0"/>
              <a:t>These are phenomena; we need to abstract them into theory</a:t>
            </a:r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Miller McPherson, et al. 2001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568952" cy="4916488"/>
          </a:xfrm>
        </p:spPr>
        <p:txBody>
          <a:bodyPr/>
          <a:lstStyle/>
          <a:p>
            <a:r>
              <a:rPr lang="en-US" sz="2800" dirty="0"/>
              <a:t>“Birds of a feather”, introduces the mechanism of </a:t>
            </a:r>
            <a:r>
              <a:rPr lang="en-US" sz="2800" dirty="0" err="1"/>
              <a:t>homophily</a:t>
            </a:r>
            <a:endParaRPr lang="en-US" sz="2800" dirty="0"/>
          </a:p>
          <a:p>
            <a:pPr lvl="1"/>
            <a:r>
              <a:rPr lang="en-US" altLang="zh-CN" sz="2400" dirty="0"/>
              <a:t>The basic ecological processes that link organizations, associations, cultural communities, social movements, and many other social forms; </a:t>
            </a:r>
            <a:endParaRPr lang="en-US" altLang="zh-CN" sz="2400" dirty="0"/>
          </a:p>
          <a:p>
            <a:pPr lvl="1"/>
            <a:r>
              <a:rPr lang="en-US" altLang="zh-CN" sz="2400" dirty="0"/>
              <a:t>The impact of multiplex ties on the patterns of </a:t>
            </a:r>
            <a:r>
              <a:rPr lang="en-US" altLang="zh-CN" sz="2400" dirty="0" err="1"/>
              <a:t>homophily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/>
            <a:r>
              <a:rPr lang="en-US" altLang="zh-CN" sz="2400" dirty="0"/>
              <a:t>The dynamics of network change over time through which networks and other social entities co-evolve.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Emphasize that affiliations are also important</a:t>
            </a:r>
            <a:endParaRPr lang="en-US" altLang="zh-CN" sz="2800" dirty="0"/>
          </a:p>
          <a:p>
            <a:pPr lvl="1"/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Social Influence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200" dirty="0"/>
          </a:p>
          <a:p>
            <a:r>
              <a:rPr lang="en-US" sz="2200" dirty="0"/>
              <a:t>Become friend because of common interests</a:t>
            </a:r>
            <a:endParaRPr lang="en-US" sz="2200" dirty="0"/>
          </a:p>
          <a:p>
            <a:r>
              <a:rPr lang="en-US" sz="2200" dirty="0"/>
              <a:t>Anna – karate club – Daniel form a closure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3688" y="1052736"/>
            <a:ext cx="5619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 bwMode="auto">
          <a:xfrm>
            <a:off x="2917379" y="2113087"/>
            <a:ext cx="0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Social Influence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4881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Two people don’t know each other, get to know each other in karate club, become friends, </a:t>
            </a:r>
            <a:endParaRPr lang="en-US" sz="2400" dirty="0"/>
          </a:p>
          <a:p>
            <a:r>
              <a:rPr lang="en-US" sz="2400" dirty="0"/>
              <a:t>Daniel even join literacy volunteers</a:t>
            </a:r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2125" y="1000497"/>
            <a:ext cx="5619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 flipH="1">
            <a:off x="3491880" y="2060848"/>
            <a:ext cx="1368152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2915816" y="2060848"/>
            <a:ext cx="0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Social Influence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4881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r>
              <a:rPr lang="en-US" sz="2400" dirty="0"/>
              <a:t>				after some time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 closure, but not because of a common friend, but because of </a:t>
            </a:r>
            <a:r>
              <a:rPr lang="en-US" altLang="zh-CN" sz="2400" dirty="0"/>
              <a:t>influence by a friend</a:t>
            </a:r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700808"/>
            <a:ext cx="27051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00808"/>
            <a:ext cx="27051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Three types of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Selection </a:t>
            </a:r>
            <a:r>
              <a:rPr lang="en-US" sz="2800" dirty="0">
                <a:sym typeface="Wingdings" panose="05000000000000000000" pitchFamily="2" charset="2"/>
              </a:rPr>
              <a:t> focal closure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Social influence  membership closure</a:t>
            </a:r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980728"/>
            <a:ext cx="683292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/>
              <a:t>Co-evolution of social and affiliation network</a:t>
            </a:r>
            <a:endParaRPr lang="en-US" altLang="zh-CN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400150"/>
            <a:ext cx="65722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focal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Recall how we validate triadic closure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err="1"/>
              <a:t>Homophily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altLang="zh-CN" sz="2800" dirty="0"/>
              <a:t>Plato (</a:t>
            </a:r>
            <a:r>
              <a:rPr lang="zh-CN" altLang="en-US" sz="2800" dirty="0"/>
              <a:t>柏拉圖</a:t>
            </a:r>
            <a:r>
              <a:rPr lang="en-US" altLang="zh-CN" sz="2800" dirty="0"/>
              <a:t>): </a:t>
            </a:r>
            <a:r>
              <a:rPr lang="en-US" sz="2800" dirty="0"/>
              <a:t>similarity begets friendship</a:t>
            </a:r>
            <a:endParaRPr lang="en-US" sz="2800" dirty="0"/>
          </a:p>
          <a:p>
            <a:endParaRPr lang="en-US" altLang="zh-CN" sz="2800" dirty="0"/>
          </a:p>
          <a:p>
            <a:r>
              <a:rPr lang="en-US" sz="2800" dirty="0"/>
              <a:t>Aristotle (</a:t>
            </a:r>
            <a:r>
              <a:rPr lang="zh-CN" altLang="en-US" sz="2800" dirty="0"/>
              <a:t>亞裏士多德</a:t>
            </a:r>
            <a:r>
              <a:rPr lang="en-US" sz="2800" dirty="0"/>
              <a:t>): love those who are like themselves</a:t>
            </a:r>
            <a:endParaRPr lang="en-US" sz="2800" dirty="0"/>
          </a:p>
          <a:p>
            <a:endParaRPr lang="en-US" altLang="zh-CN" sz="2800" dirty="0"/>
          </a:p>
          <a:p>
            <a:r>
              <a:rPr lang="en-US" sz="2800" dirty="0"/>
              <a:t>Proverbs: birds of a feather flock together</a:t>
            </a:r>
            <a:endParaRPr lang="en-US" sz="2800" dirty="0"/>
          </a:p>
          <a:p>
            <a:r>
              <a:rPr lang="zh-CN" altLang="en-US" sz="2800" dirty="0"/>
              <a:t>夫妻相，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lvl="1"/>
            <a:r>
              <a:rPr lang="zh-TW" altLang="en-US" sz="2400" dirty="0"/>
              <a:t>物以類聚人以群分</a:t>
            </a:r>
            <a:r>
              <a:rPr lang="zh-CN" altLang="en-US" sz="2400" dirty="0"/>
              <a:t>乎？</a:t>
            </a:r>
            <a:r>
              <a:rPr lang="zh-TW" altLang="en-US" sz="2400" dirty="0"/>
              <a:t>近朱者赤近墨者黑</a:t>
            </a:r>
            <a:r>
              <a:rPr lang="zh-CN" altLang="en-US" sz="2400"/>
              <a:t>乎？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focal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Focal closure</a:t>
            </a:r>
            <a:endParaRPr lang="en-US" sz="2800" dirty="0"/>
          </a:p>
          <a:p>
            <a:pPr lvl="1"/>
            <a:r>
              <a:rPr lang="en-US" sz="2400" dirty="0"/>
              <a:t>Connection is established when working on the same “focus”</a:t>
            </a:r>
            <a:endParaRPr lang="en-US" sz="2400" dirty="0"/>
          </a:p>
          <a:p>
            <a:pPr lvl="1"/>
            <a:r>
              <a:rPr lang="en-US" sz="2400" dirty="0"/>
              <a:t>The more shared foci, the higher the chance of connections (selection), i.e., establishing an edge in the graph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focal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Joint subject selection, the more common subjects, the higher the probability that they are connected (i.e., sending emails)</a:t>
            </a:r>
            <a:endParaRPr lang="en-US" sz="2400" dirty="0"/>
          </a:p>
          <a:p>
            <a:r>
              <a:rPr lang="en-US" sz="2400" dirty="0"/>
              <a:t>Details see the book</a:t>
            </a:r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1340768"/>
            <a:ext cx="4833342" cy="299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membership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membership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Membership closure</a:t>
            </a:r>
            <a:endParaRPr lang="en-US" sz="2800" dirty="0"/>
          </a:p>
          <a:p>
            <a:pPr lvl="1"/>
            <a:r>
              <a:rPr lang="en-US" sz="2400" dirty="0"/>
              <a:t>Because a friend has certain “focus” </a:t>
            </a:r>
            <a:r>
              <a:rPr lang="en-US" sz="2400" dirty="0">
                <a:sym typeface="Wingdings" panose="05000000000000000000" pitchFamily="2" charset="2"/>
              </a:rPr>
              <a:t> join the focus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membership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Membership closure</a:t>
            </a:r>
            <a:endParaRPr lang="en-US" sz="2800" dirty="0"/>
          </a:p>
          <a:p>
            <a:pPr lvl="1"/>
            <a:r>
              <a:rPr lang="en-US" sz="2400" dirty="0"/>
              <a:t>Because a friend has certain “focus” </a:t>
            </a:r>
            <a:r>
              <a:rPr lang="en-US" sz="2400" dirty="0">
                <a:sym typeface="Wingdings" panose="05000000000000000000" pitchFamily="2" charset="2"/>
              </a:rPr>
              <a:t> join the focus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The more friends are in a focus, the higher probability one will join this focus (get influenced)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Validation of membership closure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200" dirty="0"/>
              <a:t>The plot shows the probability of joining a </a:t>
            </a:r>
            <a:r>
              <a:rPr lang="en-US" sz="2200" dirty="0" err="1"/>
              <a:t>LiveJournal</a:t>
            </a:r>
            <a:r>
              <a:rPr lang="en-US" sz="2200" dirty="0"/>
              <a:t> community as a function of the number of friends who are already members</a:t>
            </a:r>
            <a:endParaRPr lang="en-US" sz="2200" dirty="0"/>
          </a:p>
          <a:p>
            <a:r>
              <a:rPr lang="en-US" sz="2200" dirty="0"/>
              <a:t>Details see the book</a:t>
            </a:r>
            <a:endParaRPr lang="en-US" sz="2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79712" y="1124744"/>
            <a:ext cx="494097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A summary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We studied a topic, </a:t>
            </a:r>
            <a:r>
              <a:rPr lang="en-US" sz="2800" dirty="0" err="1"/>
              <a:t>homophily</a:t>
            </a:r>
            <a:r>
              <a:rPr lang="en-US" sz="2800" dirty="0"/>
              <a:t>, a special property of social networks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mechanism underlying </a:t>
            </a:r>
            <a:r>
              <a:rPr lang="en-US" sz="2800" dirty="0" err="1"/>
              <a:t>homophily</a:t>
            </a:r>
            <a:r>
              <a:rPr lang="en-US" sz="2800" dirty="0"/>
              <a:t>: selection and social influence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Discussion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208912" cy="4628456"/>
          </a:xfrm>
        </p:spPr>
        <p:txBody>
          <a:bodyPr/>
          <a:lstStyle/>
          <a:p>
            <a:r>
              <a:rPr lang="en-US" sz="2800" dirty="0"/>
              <a:t>Interplay of the following groups in Hong Kong</a:t>
            </a:r>
            <a:endParaRPr lang="en-US" sz="2800" dirty="0"/>
          </a:p>
          <a:p>
            <a:pPr lvl="1"/>
            <a:r>
              <a:rPr lang="en-US" sz="2400" dirty="0"/>
              <a:t>triadic closure, membership closure, focal closure </a:t>
            </a:r>
            <a:endParaRPr lang="en-US" sz="2400" dirty="0"/>
          </a:p>
          <a:p>
            <a:pPr lvl="1"/>
            <a:r>
              <a:rPr lang="en-US" sz="2400" dirty="0"/>
              <a:t>Hong Kong resident, visitors from mainland and foreign countries, immigrants from mainland and foreign countries</a:t>
            </a:r>
            <a:endParaRPr lang="en-US" sz="2400" dirty="0"/>
          </a:p>
          <a:p>
            <a:pPr lvl="1"/>
            <a:r>
              <a:rPr lang="en-US" sz="2400" dirty="0"/>
              <a:t>Age, and affiliations, etc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err="1"/>
              <a:t>Lazarsfeld</a:t>
            </a:r>
            <a:r>
              <a:rPr lang="en-US" sz="3600" dirty="0"/>
              <a:t> and Merton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sz="2800" dirty="0"/>
              <a:t>Berger, et al. 1954. </a:t>
            </a:r>
            <a:r>
              <a:rPr lang="en-US" sz="2800" i="1" dirty="0"/>
              <a:t>Freedom and Control in Modern Society</a:t>
            </a:r>
            <a:endParaRPr lang="en-US" sz="2800" i="1" dirty="0"/>
          </a:p>
          <a:p>
            <a:pPr lvl="1"/>
            <a:r>
              <a:rPr lang="en-US" altLang="zh-CN" sz="2400" dirty="0"/>
              <a:t>Society, people and individuals</a:t>
            </a:r>
            <a:endParaRPr lang="en-US" altLang="zh-CN" sz="2400" dirty="0"/>
          </a:p>
          <a:p>
            <a:pPr lvl="1"/>
            <a:r>
              <a:rPr lang="en-US" altLang="zh-CN" sz="2400" dirty="0"/>
              <a:t>State and society</a:t>
            </a:r>
            <a:endParaRPr lang="en-US" altLang="zh-CN" sz="2400" dirty="0"/>
          </a:p>
          <a:p>
            <a:r>
              <a:rPr lang="en-US" sz="2800" dirty="0" err="1"/>
              <a:t>Lazarsfeld</a:t>
            </a:r>
            <a:r>
              <a:rPr lang="en-US" sz="2800" dirty="0"/>
              <a:t> and Merton (1954) distinguished</a:t>
            </a:r>
            <a:endParaRPr lang="en-US" sz="2800" dirty="0"/>
          </a:p>
          <a:p>
            <a:pPr lvl="1"/>
            <a:r>
              <a:rPr lang="en-US" altLang="zh-CN" sz="2400" dirty="0"/>
              <a:t>Status </a:t>
            </a:r>
            <a:r>
              <a:rPr lang="en-US" altLang="zh-CN" sz="2400" dirty="0" err="1"/>
              <a:t>homophily</a:t>
            </a:r>
            <a:r>
              <a:rPr lang="en-US" altLang="zh-CN" sz="2400" dirty="0"/>
              <a:t>: people with the same social status</a:t>
            </a:r>
            <a:endParaRPr lang="en-US" altLang="zh-CN" sz="2400" dirty="0"/>
          </a:p>
          <a:p>
            <a:pPr lvl="1"/>
            <a:r>
              <a:rPr lang="en-US" altLang="zh-CN" sz="2400" dirty="0"/>
              <a:t>Value </a:t>
            </a:r>
            <a:r>
              <a:rPr lang="en-US" altLang="zh-CN" sz="2400" dirty="0" err="1"/>
              <a:t>homophily</a:t>
            </a:r>
            <a:r>
              <a:rPr lang="en-US" altLang="zh-CN" sz="2400" dirty="0"/>
              <a:t>: people with the same value systems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Miller McPherson, et al. 2001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8568952" cy="4916488"/>
          </a:xfrm>
        </p:spPr>
        <p:txBody>
          <a:bodyPr/>
          <a:lstStyle/>
          <a:p>
            <a:r>
              <a:rPr lang="en-US" sz="2800" dirty="0"/>
              <a:t>“Birds of a feather”, introduces the mechanism of </a:t>
            </a:r>
            <a:r>
              <a:rPr lang="en-US" sz="2800" dirty="0" err="1"/>
              <a:t>homophily</a:t>
            </a:r>
            <a:endParaRPr lang="en-US" sz="2800" dirty="0"/>
          </a:p>
          <a:p>
            <a:pPr lvl="1"/>
            <a:r>
              <a:rPr lang="en-US" altLang="zh-CN" sz="2400" dirty="0"/>
              <a:t>The basic ecological processes that link organizations, associations, cultural communities, social movements, and many other social forms; </a:t>
            </a:r>
            <a:endParaRPr lang="en-US" altLang="zh-CN" sz="2400" dirty="0"/>
          </a:p>
          <a:p>
            <a:pPr lvl="1"/>
            <a:r>
              <a:rPr lang="en-US" altLang="zh-CN" sz="2400" dirty="0"/>
              <a:t>The impact of multiplex ties on the patterns of </a:t>
            </a:r>
            <a:r>
              <a:rPr lang="en-US" altLang="zh-CN" sz="2400" dirty="0" err="1"/>
              <a:t>homophily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/>
            <a:r>
              <a:rPr lang="en-US" altLang="zh-CN" sz="2400" dirty="0"/>
              <a:t>The dynamics of network change over time through which networks and other social entities co-evolve.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James Moody 2001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40960" cy="4916488"/>
          </a:xfrm>
        </p:spPr>
        <p:txBody>
          <a:bodyPr/>
          <a:lstStyle/>
          <a:p>
            <a:r>
              <a:rPr lang="en-US" sz="2800" dirty="0"/>
              <a:t>Friendship of high school students</a:t>
            </a:r>
            <a:endParaRPr lang="en-US" sz="2800" dirty="0"/>
          </a:p>
          <a:p>
            <a:pPr lvl="1"/>
            <a:r>
              <a:rPr lang="en-US" altLang="zh-CN" sz="2000" dirty="0"/>
              <a:t>Dark</a:t>
            </a:r>
            <a:r>
              <a:rPr lang="en-US" altLang="zh-CN" sz="2000"/>
              <a:t>: Black</a:t>
            </a:r>
            <a:r>
              <a:rPr lang="en-US" altLang="zh-CN" sz="2000" dirty="0"/>
              <a:t>, White: White</a:t>
            </a:r>
            <a:endParaRPr lang="en-US" altLang="zh-CN" sz="2000" dirty="0"/>
          </a:p>
          <a:p>
            <a:pPr lvl="1"/>
            <a:r>
              <a:rPr lang="en-US" altLang="zh-CN" sz="2000" dirty="0"/>
              <a:t>Circle: grade 9, Square: grade 10, Diamond: grade 11, Triangle: grade 12</a:t>
            </a:r>
            <a:endParaRPr lang="en-US" altLang="zh-CN" sz="20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2852936"/>
            <a:ext cx="3600400" cy="330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996952"/>
            <a:ext cx="4976766" cy="297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Homophily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and Friendship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Friendship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280920" cy="4916488"/>
          </a:xfrm>
        </p:spPr>
        <p:txBody>
          <a:bodyPr/>
          <a:lstStyle/>
          <a:p>
            <a:r>
              <a:rPr lang="en-US" altLang="zh-CN" sz="2800" dirty="0"/>
              <a:t>For an individual, he has two types of characteristics</a:t>
            </a:r>
            <a:endParaRPr lang="en-US" altLang="zh-CN" sz="2800" dirty="0"/>
          </a:p>
          <a:p>
            <a:pPr lvl="1"/>
            <a:r>
              <a:rPr lang="en-US" altLang="zh-CN" sz="2400" dirty="0"/>
              <a:t>Intrinsic: gender, race, mother tongue, etc</a:t>
            </a:r>
            <a:endParaRPr lang="en-US" altLang="zh-CN" sz="2400" dirty="0"/>
          </a:p>
          <a:p>
            <a:pPr lvl="1"/>
            <a:r>
              <a:rPr lang="en-US" altLang="zh-CN" sz="2400" dirty="0"/>
              <a:t>Changeable: where he lives, expertise, what he likes, etc</a:t>
            </a:r>
            <a:endParaRPr lang="en-US" altLang="zh-CN" sz="2400" dirty="0"/>
          </a:p>
          <a:p>
            <a:r>
              <a:rPr lang="en-US" altLang="zh-CN" sz="2800" dirty="0" err="1"/>
              <a:t>Homophily</a:t>
            </a:r>
            <a:r>
              <a:rPr lang="en-US" altLang="zh-CN" sz="2800" dirty="0"/>
              <a:t> is the external reason for the creation of social networks</a:t>
            </a:r>
            <a:endParaRPr lang="en-US" altLang="zh-CN" sz="2800" dirty="0"/>
          </a:p>
          <a:p>
            <a:pPr lvl="1"/>
            <a:r>
              <a:rPr lang="en-US" altLang="zh-CN" sz="2400" dirty="0"/>
              <a:t>Common in race, locations, expertise, interests</a:t>
            </a:r>
            <a:endParaRPr lang="en-US" altLang="zh-CN" sz="2400" dirty="0"/>
          </a:p>
          <a:p>
            <a:r>
              <a:rPr lang="en-US" altLang="zh-CN" sz="2800" dirty="0"/>
              <a:t>One key question in social sciences</a:t>
            </a:r>
            <a:endParaRPr lang="en-US" altLang="zh-CN" sz="2800" dirty="0"/>
          </a:p>
          <a:p>
            <a:pPr lvl="1"/>
            <a:r>
              <a:rPr lang="en-US" altLang="zh-CN" sz="2400" dirty="0"/>
              <a:t>Commonality </a:t>
            </a:r>
            <a:r>
              <a:rPr lang="en-US" altLang="zh-CN" sz="2400" dirty="0">
                <a:sym typeface="Wingdings" panose="05000000000000000000" pitchFamily="2" charset="2"/>
              </a:rPr>
              <a:t> friendship ? (selection)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Friendship  commonality ? (social influence)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9492</Words>
  <Application>WPS 演示</Application>
  <PresentationFormat>On-screen Show (4:3)</PresentationFormat>
  <Paragraphs>683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宋体</vt:lpstr>
      <vt:lpstr>Wingdings</vt:lpstr>
      <vt:lpstr>PMingLiU</vt:lpstr>
      <vt:lpstr>Garamond</vt:lpstr>
      <vt:lpstr>Original Garamond Std Roman</vt:lpstr>
      <vt:lpstr>微软雅黑</vt:lpstr>
      <vt:lpstr>Arial Unicode MS</vt:lpstr>
      <vt:lpstr>Edge</vt:lpstr>
      <vt:lpstr>COMP3121: Social and Collaborative Computing</vt:lpstr>
      <vt:lpstr>PowerPoint 演示文稿</vt:lpstr>
      <vt:lpstr>Homophily</vt:lpstr>
      <vt:lpstr>Homophily</vt:lpstr>
      <vt:lpstr>Lazarsfeld and Merton</vt:lpstr>
      <vt:lpstr>Miller McPherson, et al. 2001</vt:lpstr>
      <vt:lpstr>James Moody 2001</vt:lpstr>
      <vt:lpstr>PowerPoint 演示文稿</vt:lpstr>
      <vt:lpstr>Friendship</vt:lpstr>
      <vt:lpstr>Discussion</vt:lpstr>
      <vt:lpstr>PowerPoint 演示文稿</vt:lpstr>
      <vt:lpstr>Homophily in social networks</vt:lpstr>
      <vt:lpstr>How to measure the degree of similarity?</vt:lpstr>
      <vt:lpstr>How to measure the degree of similarity?</vt:lpstr>
      <vt:lpstr>How to measure the degree of similarity?</vt:lpstr>
      <vt:lpstr>How to measure the degree of similarity?</vt:lpstr>
      <vt:lpstr>How to measure the degree of similarity?</vt:lpstr>
      <vt:lpstr>How to measure the degree of similarity?</vt:lpstr>
      <vt:lpstr>How to evaluate the degree of similarity?</vt:lpstr>
      <vt:lpstr>A summary</vt:lpstr>
      <vt:lpstr>Review</vt:lpstr>
      <vt:lpstr>PowerPoint 演示文稿</vt:lpstr>
      <vt:lpstr>Selection</vt:lpstr>
      <vt:lpstr>Selection</vt:lpstr>
      <vt:lpstr>Theory</vt:lpstr>
      <vt:lpstr>Interpretation</vt:lpstr>
      <vt:lpstr>Interpretation</vt:lpstr>
      <vt:lpstr>Interpretation</vt:lpstr>
      <vt:lpstr>Interpretation</vt:lpstr>
      <vt:lpstr>Selection and friendship</vt:lpstr>
      <vt:lpstr>PowerPoint 演示文稿</vt:lpstr>
      <vt:lpstr>Social Influence</vt:lpstr>
      <vt:lpstr>Miller McPherson, et al. 2001</vt:lpstr>
      <vt:lpstr>Social Influence</vt:lpstr>
      <vt:lpstr>Social Influence</vt:lpstr>
      <vt:lpstr>Social Influence</vt:lpstr>
      <vt:lpstr>Three types of closure</vt:lpstr>
      <vt:lpstr>Co-evolution of social and affiliation network</vt:lpstr>
      <vt:lpstr>Validation of focal closure</vt:lpstr>
      <vt:lpstr>Validation of focal closure</vt:lpstr>
      <vt:lpstr>Validation of focal closure</vt:lpstr>
      <vt:lpstr>Validation of membership closure</vt:lpstr>
      <vt:lpstr>Validation of membership closure</vt:lpstr>
      <vt:lpstr>Validation of membership closure</vt:lpstr>
      <vt:lpstr>Validation of membership closure</vt:lpstr>
      <vt:lpstr>A summary</vt:lpstr>
      <vt:lpstr>Discussion</vt:lpstr>
    </vt:vector>
  </TitlesOfParts>
  <Company>hkpu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Protection: A Cost-Efficient Backup Scheme for Link State Routing</dc:title>
  <dc:creator>hkpu</dc:creator>
  <cp:lastModifiedBy>tim</cp:lastModifiedBy>
  <cp:revision>5519</cp:revision>
  <dcterms:created xsi:type="dcterms:W3CDTF">2009-04-30T03:41:00Z</dcterms:created>
  <dcterms:modified xsi:type="dcterms:W3CDTF">2025-02-03T07:36:44Z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3720579DB5284120A0BEABC65A9CC94C_12</vt:lpwstr>
  </property>
  <property fmtid="{D5CDD505-2E9C-101B-9397-08002B2CF9AE}" pid="3" name="KSOProductBuildVer">
    <vt:lpwstr>2052-12.1.0.19770</vt:lpwstr>
  </property>
</Properties>
</file>