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472" r:id="rId4"/>
    <p:sldId id="409" r:id="rId5"/>
    <p:sldId id="473" r:id="rId6"/>
    <p:sldId id="491" r:id="rId7"/>
    <p:sldId id="494" r:id="rId8"/>
    <p:sldId id="482" r:id="rId9"/>
    <p:sldId id="471" r:id="rId10"/>
    <p:sldId id="470" r:id="rId11"/>
    <p:sldId id="483" r:id="rId13"/>
    <p:sldId id="484" r:id="rId14"/>
    <p:sldId id="485" r:id="rId15"/>
    <p:sldId id="475" r:id="rId16"/>
    <p:sldId id="488" r:id="rId17"/>
    <p:sldId id="489" r:id="rId18"/>
    <p:sldId id="490" r:id="rId19"/>
    <p:sldId id="486" r:id="rId20"/>
    <p:sldId id="477" r:id="rId21"/>
    <p:sldId id="478" r:id="rId22"/>
    <p:sldId id="479" r:id="rId23"/>
    <p:sldId id="480" r:id="rId24"/>
    <p:sldId id="481" r:id="rId25"/>
    <p:sldId id="476" r:id="rId26"/>
  </p:sldIdLst>
  <p:sldSz cx="9144000" cy="6858000" type="screen4x3"/>
  <p:notesSz cx="7103745" cy="1023429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AA6"/>
    <a:srgbClr val="FF3300"/>
    <a:srgbClr val="C0C0C0"/>
    <a:srgbClr val="4646CE"/>
    <a:srgbClr val="25258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6842" autoAdjust="0"/>
  </p:normalViewPr>
  <p:slideViewPr>
    <p:cSldViewPr showGuides="1">
      <p:cViewPr varScale="1">
        <p:scale>
          <a:sx n="142" d="100"/>
          <a:sy n="142" d="100"/>
        </p:scale>
        <p:origin x="47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>
              <a:defRPr sz="13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>
              <a:defRPr sz="13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>
              <a:defRPr sz="13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>
              <a:defRPr sz="13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7D0E2BF6-5564-4336-89C9-DCE010B9166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0E2BF6-5564-4336-89C9-DCE010B91668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C:\Users\hkpuadmin\Desktop\Talk\poly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1258888"/>
            <a:ext cx="617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TW" altLang="en-US" dirty="0"/>
              <a:t>按一下以編輯母片副標題樣式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4D7-0F73-4D61-8658-2915A551FFAB}" type="datetime4">
              <a:rPr lang="en-US" altLang="zh-TW"/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9D293-4335-4BDC-B7C0-67198755EB53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147A-44DC-487B-836A-9C15CD3E48B1}" type="datetime4">
              <a:rPr lang="en-US" altLang="zh-TW"/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A07E-E6AC-474F-8842-B8C51C7D1164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1046F-5937-414D-A30E-EBF49584146D}" type="datetime4">
              <a:rPr lang="en-US" altLang="zh-TW"/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B526C-7804-4202-B0D9-13EB9A38C6B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F189-8F4D-401B-8D1B-8C04708EAD52}" type="datetime4">
              <a:rPr lang="en-US" altLang="zh-TW"/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D450C-8226-433B-89F2-91B0AEA2622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+mj-lt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DD452FB8-6591-453B-94A6-9F717FA38B8C}" type="datetime4">
              <a:rPr lang="en-US" altLang="zh-TW"/>
            </a:fld>
            <a:endParaRPr lang="en-US" altLang="zh-TW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latin typeface="+mj-lt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+mj-lt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2" descr="C:\Users\hkpuadmin\Desktop\Talk\poly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9238"/>
            <a:ext cx="617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earn.polyu.edu.h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mailto:yyjie6@gmail.com" TargetMode="External"/><Relationship Id="rId2" Type="http://schemas.openxmlformats.org/officeDocument/2006/relationships/hyperlink" Target="mailto:23126004r@connect.polyu.hk" TargetMode="External"/><Relationship Id="rId1" Type="http://schemas.openxmlformats.org/officeDocument/2006/relationships/hyperlink" Target="mailto:dan.wang@polyu.edu.h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s.cornell.edu/home/kleinber/networks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40768"/>
            <a:ext cx="8001000" cy="1976438"/>
          </a:xfrm>
        </p:spPr>
        <p:txBody>
          <a:bodyPr/>
          <a:lstStyle/>
          <a:p>
            <a:r>
              <a:rPr lang="en-US" sz="4400" dirty="0"/>
              <a:t>COMP3121: Social and Collaborative Computing</a:t>
            </a:r>
            <a:endParaRPr lang="en-US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Dan Wang</a:t>
            </a:r>
            <a:endParaRPr lang="en-US" altLang="zh-CN" b="1" dirty="0"/>
          </a:p>
          <a:p>
            <a:pPr eaLnBrk="1" hangingPunct="1"/>
            <a:r>
              <a:rPr lang="en-US" altLang="zh-CN" sz="2400" dirty="0"/>
              <a:t>Department of Computing,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The Hong Kong Polytechnic University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C0B001-5D31-45F9-BD9B-7485A0DDD1F6}" type="datetime4">
              <a:rPr lang="en-US" altLang="zh-TW"/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1352-315F-4993-A0AB-94EFA1704342}" type="slidenum">
              <a:rPr lang="en-US" altLang="zh-TW" smtClean="0"/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fundamentals?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r>
              <a:rPr lang="en-US" altLang="zh-CN" dirty="0"/>
              <a:t>For example, why study physics?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2050" name="Picture 2" descr="http://upload.wikimedia.org/wikipedia/commons/3/39/GodfreyKneller-IsaacNewton-1689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05125" y="2132856"/>
            <a:ext cx="2723259" cy="3740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fundamentals?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study physics?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32776" name="Picture 8" descr="https://encrypted-tbn2.gstatic.com/images?q=tbn:ANd9GcR38jn92Evrc-4cyfa6l2Ukrr0fPRTg7EaLikoPl2y8mQpV4K9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3068960"/>
            <a:ext cx="3076299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fundamentals?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study physics?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32772" name="Picture 4" descr="Quarter view of quadjet on approach over clouds.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68144" y="2564904"/>
            <a:ext cx="2095500" cy="1314451"/>
          </a:xfrm>
          <a:prstGeom prst="rect">
            <a:avLst/>
          </a:prstGeom>
          <a:noFill/>
        </p:spPr>
      </p:pic>
      <p:pic>
        <p:nvPicPr>
          <p:cNvPr id="32774" name="Picture 6" descr="https://encrypted-tbn1.gstatic.com/images?q=tbn:ANd9GcQ975JhS01Zl3JAoiPkpZZXx6DSt8vLdnwJjnX3ugCsFMdV6aP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149080"/>
            <a:ext cx="1943100" cy="1943101"/>
          </a:xfrm>
          <a:prstGeom prst="rect">
            <a:avLst/>
          </a:prstGeom>
          <a:noFill/>
        </p:spPr>
      </p:pic>
      <p:pic>
        <p:nvPicPr>
          <p:cNvPr id="32776" name="Picture 8" descr="https://encrypted-tbn2.gstatic.com/images?q=tbn:ANd9GcR38jn92Evrc-4cyfa6l2Ukrr0fPRTg7EaLikoPl2y8mQpV4K9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3076299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Insights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WeChat</a:t>
            </a:r>
            <a:r>
              <a:rPr lang="en-US" altLang="zh-CN" dirty="0"/>
              <a:t> (</a:t>
            </a:r>
            <a:r>
              <a:rPr lang="zh-CN" altLang="en-US" dirty="0"/>
              <a:t>微信</a:t>
            </a:r>
            <a:r>
              <a:rPr lang="en-US" altLang="zh-CN" dirty="0"/>
              <a:t>) from </a:t>
            </a:r>
            <a:r>
              <a:rPr lang="en-US" altLang="zh-CN" dirty="0" err="1"/>
              <a:t>Tencent</a:t>
            </a:r>
            <a:r>
              <a:rPr lang="en-US" altLang="zh-CN" dirty="0"/>
              <a:t> (</a:t>
            </a:r>
            <a:r>
              <a:rPr lang="zh-CN" altLang="en-US" dirty="0"/>
              <a:t>騰訊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15816" y="2780928"/>
            <a:ext cx="3667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Insights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30725"/>
          </a:xfrm>
        </p:spPr>
        <p:txBody>
          <a:bodyPr/>
          <a:lstStyle/>
          <a:p>
            <a:r>
              <a:rPr lang="en-US" altLang="zh-CN" dirty="0"/>
              <a:t>First generation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Second generation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1928801"/>
            <a:ext cx="1928826" cy="113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714488"/>
            <a:ext cx="33623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6221" y="3643314"/>
            <a:ext cx="270898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Insights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30725"/>
          </a:xfrm>
        </p:spPr>
        <p:txBody>
          <a:bodyPr/>
          <a:lstStyle/>
          <a:p>
            <a:r>
              <a:rPr lang="en-US" altLang="zh-CN" dirty="0"/>
              <a:t>First generation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85918" y="1643049"/>
            <a:ext cx="6000792" cy="437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Insights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530725"/>
          </a:xfrm>
        </p:spPr>
        <p:txBody>
          <a:bodyPr/>
          <a:lstStyle/>
          <a:p>
            <a:r>
              <a:rPr lang="en-US" altLang="zh-CN" dirty="0"/>
              <a:t>Second generation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00232" y="1764308"/>
            <a:ext cx="4857784" cy="416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1: Insights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WeChat</a:t>
            </a:r>
            <a:r>
              <a:rPr lang="en-US" altLang="zh-CN" dirty="0"/>
              <a:t> (</a:t>
            </a:r>
            <a:r>
              <a:rPr lang="zh-CN" altLang="en-US" dirty="0"/>
              <a:t>微信</a:t>
            </a:r>
            <a:r>
              <a:rPr lang="en-US" altLang="zh-CN" dirty="0"/>
              <a:t>) from </a:t>
            </a:r>
            <a:r>
              <a:rPr lang="en-US" altLang="zh-CN" dirty="0" err="1"/>
              <a:t>Tencent</a:t>
            </a:r>
            <a:r>
              <a:rPr lang="en-US" altLang="zh-CN" dirty="0"/>
              <a:t> (</a:t>
            </a:r>
            <a:r>
              <a:rPr lang="zh-CN" altLang="en-US" dirty="0"/>
              <a:t>騰訊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15816" y="2780928"/>
            <a:ext cx="36671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2: 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are a company, how </a:t>
            </a:r>
            <a:r>
              <a:rPr lang="en-US" altLang="zh-CN" dirty="0">
                <a:solidFill>
                  <a:srgbClr val="FF0000"/>
                </a:solidFill>
              </a:rPr>
              <a:t>MUCH</a:t>
            </a:r>
            <a:r>
              <a:rPr lang="en-US" altLang="zh-CN" dirty="0"/>
              <a:t> do you want to pay for your advertisement on YouTube?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2: 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王安石 </a:t>
            </a:r>
            <a:r>
              <a:rPr lang="en-US" altLang="zh-TW" dirty="0"/>
              <a:t>(</a:t>
            </a:r>
            <a:r>
              <a:rPr lang="zh-TW" altLang="en-US" dirty="0"/>
              <a:t>宋</a:t>
            </a:r>
            <a:r>
              <a:rPr lang="en-US" altLang="zh-TW" dirty="0"/>
              <a:t>)《</a:t>
            </a:r>
            <a:r>
              <a:rPr lang="zh-TW" altLang="en-US" dirty="0"/>
              <a:t>泊船瓜洲</a:t>
            </a:r>
            <a:r>
              <a:rPr lang="en-US" altLang="zh-TW" dirty="0"/>
              <a:t>》</a:t>
            </a:r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r>
              <a:rPr lang="zh-TW" altLang="en-US" dirty="0"/>
              <a:t>京口瓜洲一水間，鐘山只隔數重山。 　　</a:t>
            </a:r>
            <a:endParaRPr lang="zh-TW" altLang="en-US" dirty="0"/>
          </a:p>
          <a:p>
            <a:pPr>
              <a:buNone/>
            </a:pPr>
            <a:r>
              <a:rPr lang="zh-TW" altLang="en-US" dirty="0"/>
              <a:t>春風又綠江南岸，明月何時照我還？</a:t>
            </a:r>
            <a:endParaRPr lang="en-US" altLang="zh-TW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A81463-9E7C-4F8E-8366-FCF7BE22B4C4}" type="slidenum">
              <a:rPr lang="en-US" altLang="zh-TW" smtClean="0"/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Subject Information</a:t>
            </a:r>
            <a:endParaRPr lang="en-US" altLang="zh-TW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7483475" cy="4114800"/>
          </a:xfrm>
        </p:spPr>
        <p:txBody>
          <a:bodyPr/>
          <a:lstStyle/>
          <a:p>
            <a:pPr eaLnBrk="1" hangingPunct="1"/>
            <a:r>
              <a:rPr lang="en-US" altLang="zh-TW" dirty="0"/>
              <a:t>Lecture: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Venue</a:t>
            </a:r>
            <a:r>
              <a:rPr lang="en-US" altLang="zh-CN" dirty="0"/>
              <a:t>: Y304</a:t>
            </a:r>
            <a:endParaRPr lang="en-US" altLang="zh-CN" dirty="0"/>
          </a:p>
          <a:p>
            <a:pPr lvl="1" eaLnBrk="1" hangingPunct="1"/>
            <a:r>
              <a:rPr lang="en-US" altLang="zh-TW" dirty="0"/>
              <a:t>Time</a:t>
            </a:r>
            <a:r>
              <a:rPr lang="en-US" altLang="zh-CN" dirty="0"/>
              <a:t>: Monday 15:30 – 17:20</a:t>
            </a:r>
            <a:endParaRPr lang="en-US" altLang="zh-CN" dirty="0"/>
          </a:p>
          <a:p>
            <a:pPr eaLnBrk="1" hangingPunct="1"/>
            <a:r>
              <a:rPr lang="en-US" altLang="zh-TW" dirty="0"/>
              <a:t>Tutorials: starts at week 3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Monday 17:30 – 18:20</a:t>
            </a:r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Subject info is available on</a:t>
            </a:r>
            <a:endParaRPr lang="en-US" altLang="zh-TW" dirty="0"/>
          </a:p>
          <a:p>
            <a:pPr eaLnBrk="1" hangingPunct="1"/>
            <a:r>
              <a:rPr lang="en-US" altLang="zh-TW" dirty="0">
                <a:hlinkClick r:id="rId1"/>
              </a:rPr>
              <a:t>https://learn.polyu.edu.hk/</a:t>
            </a: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2: 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王安石 </a:t>
            </a:r>
            <a:r>
              <a:rPr lang="en-US" altLang="zh-TW" dirty="0"/>
              <a:t>(</a:t>
            </a:r>
            <a:r>
              <a:rPr lang="zh-TW" altLang="en-US" dirty="0"/>
              <a:t>宋</a:t>
            </a:r>
            <a:r>
              <a:rPr lang="en-US" altLang="zh-TW" dirty="0"/>
              <a:t>)《</a:t>
            </a:r>
            <a:r>
              <a:rPr lang="zh-TW" altLang="en-US" dirty="0"/>
              <a:t>泊船瓜洲</a:t>
            </a:r>
            <a:r>
              <a:rPr lang="en-US" altLang="zh-TW" dirty="0"/>
              <a:t>》</a:t>
            </a:r>
            <a:endParaRPr lang="en-US" altLang="zh-TW" dirty="0"/>
          </a:p>
          <a:p>
            <a:endParaRPr lang="en-US" altLang="zh-TW" dirty="0"/>
          </a:p>
          <a:p>
            <a:pPr>
              <a:buNone/>
            </a:pPr>
            <a:r>
              <a:rPr lang="zh-TW" altLang="en-US" dirty="0"/>
              <a:t>京口瓜洲一水間，鐘山只隔數重山。 　　</a:t>
            </a:r>
            <a:endParaRPr lang="zh-TW" altLang="en-US" dirty="0"/>
          </a:p>
          <a:p>
            <a:pPr>
              <a:buNone/>
            </a:pPr>
            <a:r>
              <a:rPr lang="zh-TW" altLang="en-US" dirty="0"/>
              <a:t>春風又</a:t>
            </a:r>
            <a:r>
              <a:rPr lang="zh-TW" altLang="en-US" dirty="0">
                <a:solidFill>
                  <a:srgbClr val="FF3300"/>
                </a:solidFill>
              </a:rPr>
              <a:t>綠</a:t>
            </a:r>
            <a:r>
              <a:rPr lang="zh-TW" altLang="en-US" dirty="0"/>
              <a:t>江南岸，明月何時照我還？</a:t>
            </a:r>
            <a:endParaRPr lang="en-US" altLang="zh-TW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zh-TW" altLang="en-US" dirty="0"/>
              <a:t>到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過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入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滿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綠</a:t>
            </a:r>
            <a:r>
              <a:rPr lang="en-US" altLang="zh-TW" dirty="0"/>
              <a:t> </a:t>
            </a:r>
            <a:endParaRPr lang="en-US" altLang="zh-TW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this subject 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discipline point of view:</a:t>
            </a:r>
            <a:endParaRPr lang="en-US" altLang="zh-CN" dirty="0"/>
          </a:p>
          <a:p>
            <a:pPr lvl="1"/>
            <a:r>
              <a:rPr lang="en-US" altLang="zh-CN" dirty="0"/>
              <a:t>Social sciences</a:t>
            </a:r>
            <a:endParaRPr lang="en-US" altLang="zh-CN" dirty="0"/>
          </a:p>
          <a:p>
            <a:pPr lvl="1"/>
            <a:r>
              <a:rPr lang="en-US" altLang="zh-CN" dirty="0"/>
              <a:t>Computer sciences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this subject 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mathematical tool’s point of view:</a:t>
            </a:r>
            <a:endParaRPr lang="en-US" altLang="zh-CN" dirty="0"/>
          </a:p>
          <a:p>
            <a:pPr lvl="1"/>
            <a:r>
              <a:rPr lang="en-US" altLang="zh-CN" dirty="0"/>
              <a:t>Graph Theory</a:t>
            </a:r>
            <a:endParaRPr lang="en-US" altLang="zh-CN" dirty="0"/>
          </a:p>
          <a:p>
            <a:pPr lvl="1"/>
            <a:r>
              <a:rPr lang="en-US" altLang="zh-CN" dirty="0"/>
              <a:t>Game Theory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FB6FBB-E583-4FC9-9EE2-430AFF50615E}" type="slidenum">
              <a:rPr lang="en-US" altLang="zh-TW" smtClean="0"/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Acknowledgement and terms of usage</a:t>
            </a:r>
            <a:endParaRPr lang="en-US" sz="40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Prof. </a:t>
            </a:r>
            <a:r>
              <a:rPr lang="en-US" sz="2800" dirty="0" err="1"/>
              <a:t>Xiaoming</a:t>
            </a:r>
            <a:r>
              <a:rPr lang="en-US" sz="2800" dirty="0"/>
              <a:t> Li of Peking University for a lot of materials used in this subject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Academic use ONLY</a:t>
            </a:r>
            <a:endParaRPr lang="en-US" sz="2800" dirty="0"/>
          </a:p>
          <a:p>
            <a:r>
              <a:rPr lang="en-US" sz="2800" dirty="0"/>
              <a:t>You can NOT disclose the materials used in this subject to others; the materials are only for you.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4600" dirty="0"/>
              <a:t>Subject lecturers</a:t>
            </a:r>
            <a:endParaRPr lang="en-US" altLang="zh-TW" sz="4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27150"/>
            <a:ext cx="8229600" cy="4916488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Name: Dan WANG</a:t>
            </a:r>
            <a:endParaRPr lang="en-US" altLang="zh-TW" sz="2600" dirty="0"/>
          </a:p>
          <a:p>
            <a:pPr lvl="1" eaLnBrk="1" hangingPunct="1"/>
            <a:r>
              <a:rPr lang="en-US" altLang="zh-TW" sz="2200" dirty="0"/>
              <a:t>Office: PQ708, Phone: 27667267</a:t>
            </a:r>
            <a:endParaRPr lang="en-US" altLang="zh-TW" sz="2200" dirty="0"/>
          </a:p>
          <a:p>
            <a:pPr lvl="1" eaLnBrk="1" hangingPunct="1"/>
            <a:r>
              <a:rPr lang="en-US" altLang="zh-TW" sz="2200" dirty="0"/>
              <a:t>Email: </a:t>
            </a:r>
            <a:r>
              <a:rPr lang="en-US" altLang="zh-TW" sz="2200" dirty="0">
                <a:hlinkClick r:id="rId1"/>
              </a:rPr>
              <a:t>dan.wang@polyu.edu.hk</a:t>
            </a:r>
            <a:r>
              <a:rPr lang="en-US" altLang="zh-TW" sz="2200" dirty="0"/>
              <a:t> </a:t>
            </a:r>
            <a:endParaRPr lang="en-US" altLang="zh-TW" sz="2200" dirty="0"/>
          </a:p>
          <a:p>
            <a:pPr lvl="1" eaLnBrk="1" hangingPunct="1"/>
            <a:r>
              <a:rPr lang="en-US" altLang="zh-TW" sz="2200" dirty="0"/>
              <a:t>Office hour: Monday 14:30 – 15:20</a:t>
            </a:r>
            <a:endParaRPr lang="en-US" altLang="zh-TW" sz="2200" dirty="0"/>
          </a:p>
          <a:p>
            <a:pPr lvl="1" eaLnBrk="1" hangingPunct="1"/>
            <a:r>
              <a:rPr lang="en-US" altLang="zh-TW" sz="2200" dirty="0"/>
              <a:t>Email is the best way to contact me</a:t>
            </a:r>
            <a:endParaRPr lang="en-US" altLang="zh-TW" sz="2200" dirty="0"/>
          </a:p>
          <a:p>
            <a:pPr lvl="1" eaLnBrk="1" hangingPunct="1"/>
            <a:endParaRPr lang="en-US" altLang="zh-TW" sz="2200" dirty="0"/>
          </a:p>
          <a:p>
            <a:pPr eaLnBrk="1" hangingPunct="1"/>
            <a:r>
              <a:rPr lang="en-US" altLang="zh-TW" sz="2600" dirty="0"/>
              <a:t>TAs</a:t>
            </a:r>
            <a:r>
              <a:rPr lang="en-US" altLang="zh-CN" sz="2600" dirty="0"/>
              <a:t>: </a:t>
            </a:r>
            <a:endParaRPr lang="en-US" altLang="zh-CN" sz="2600" dirty="0"/>
          </a:p>
          <a:p>
            <a:pPr lvl="1" eaLnBrk="1" hangingPunct="1"/>
            <a:r>
              <a:rPr lang="en-US" altLang="zh-CN" sz="2200" dirty="0"/>
              <a:t>Liang Rui: </a:t>
            </a:r>
            <a:r>
              <a:rPr lang="en-US" sz="2200" dirty="0">
                <a:solidFill>
                  <a:srgbClr val="0000FF"/>
                </a:solidFill>
                <a:hlinkClick r:id="rId2"/>
              </a:rPr>
              <a:t>23126004r@connect.polyu.hk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endParaRPr lang="en-US" sz="2200" b="0" i="0" dirty="0">
              <a:solidFill>
                <a:srgbClr val="0000FF"/>
              </a:solidFill>
              <a:effectLst/>
            </a:endParaRPr>
          </a:p>
          <a:p>
            <a:pPr lvl="1" eaLnBrk="1" hangingPunct="1"/>
            <a:r>
              <a:rPr lang="en-US" altLang="zh-CN" sz="2200" dirty="0"/>
              <a:t>Yang </a:t>
            </a:r>
            <a:r>
              <a:rPr lang="en-US" altLang="zh-CN" sz="2200" dirty="0" err="1"/>
              <a:t>Yijie</a:t>
            </a:r>
            <a:r>
              <a:rPr lang="en-US" altLang="zh-CN" sz="2200" dirty="0"/>
              <a:t>: </a:t>
            </a:r>
            <a:r>
              <a:rPr lang="en-US" altLang="zh-CN" sz="2200" dirty="0">
                <a:hlinkClick r:id="rId3"/>
              </a:rPr>
              <a:t>yyjie6@gmail.com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lvl="1" eaLnBrk="1" hangingPunct="1"/>
            <a:endParaRPr lang="en-US" altLang="zh-CN" sz="2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FB6FBB-E583-4FC9-9EE2-430AFF50615E}" type="slidenum">
              <a:rPr lang="en-US" altLang="zh-TW" smtClean="0"/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Textbook</a:t>
            </a:r>
            <a:endParaRPr lang="en-US" altLang="zh-TW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19256" cy="4530725"/>
          </a:xfrm>
        </p:spPr>
        <p:txBody>
          <a:bodyPr/>
          <a:lstStyle/>
          <a:p>
            <a:r>
              <a:rPr lang="en-US" sz="2800" dirty="0"/>
              <a:t>Title: Networks, Crowds, and Markets: 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Reasoning About a Highly Connected World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Authors: David Easley and Jon Kleinberg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Publisher: Cambridge University Press (2010)</a:t>
            </a:r>
            <a:endParaRPr lang="en-US" sz="2800" dirty="0"/>
          </a:p>
          <a:p>
            <a:r>
              <a:rPr lang="en-US" sz="2800" dirty="0"/>
              <a:t>Online available:</a:t>
            </a:r>
            <a:endParaRPr lang="en-US" sz="2800" dirty="0"/>
          </a:p>
          <a:p>
            <a:r>
              <a:rPr lang="en-US" sz="2800" dirty="0">
                <a:hlinkClick r:id="rId1"/>
              </a:rPr>
              <a:t>http://www.cs.cornell.edu/home/kleinber/networks-book/</a:t>
            </a:r>
            <a:endParaRPr lang="en-US" sz="2800" dirty="0"/>
          </a:p>
          <a:p>
            <a:endParaRPr lang="en-US" sz="2800" dirty="0"/>
          </a:p>
          <a:p>
            <a:pPr eaLnBrk="1" hangingPunct="1"/>
            <a:endParaRPr lang="en-US" altLang="zh-TW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04ABB3-9D3C-4BDD-9BEE-0A2B25AA92DC}" type="slidenum">
              <a:rPr lang="en-US" altLang="zh-TW" smtClean="0"/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Schedule and Assessments</a:t>
            </a:r>
            <a:endParaRPr lang="en-US" altLang="zh-TW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1340768"/>
            <a:ext cx="8435280" cy="4530725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Homework </a:t>
            </a:r>
            <a:r>
              <a:rPr lang="en-US" altLang="zh-TW" sz="2400" dirty="0"/>
              <a:t>x 6</a:t>
            </a:r>
            <a:r>
              <a:rPr lang="en-US" altLang="zh-TW" sz="2400" dirty="0"/>
              <a:t>: 30%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Tutorial attendance: 5%</a:t>
            </a:r>
            <a:endParaRPr lang="en-US" altLang="zh-TW" sz="2400" dirty="0"/>
          </a:p>
          <a:p>
            <a:pPr eaLnBrk="1" hangingPunct="1"/>
            <a:r>
              <a:rPr lang="en-US" altLang="zh-CN" sz="2400" dirty="0"/>
              <a:t>Midterm</a:t>
            </a:r>
            <a:r>
              <a:rPr lang="en-US" altLang="zh-TW" sz="2400" dirty="0"/>
              <a:t>: 25%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Final exam: 40%</a:t>
            </a:r>
            <a:endParaRPr lang="en-US" altLang="zh-TW" sz="2400" dirty="0"/>
          </a:p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400" dirty="0"/>
              <a:t>Rubric -- A 85, B 65, C 45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TW" sz="2400" dirty="0"/>
              <a:t>rough)   no curve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No late homework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04ABB3-9D3C-4BDD-9BEE-0A2B25AA92DC}" type="slidenum">
              <a:rPr lang="en-US" altLang="zh-TW" smtClean="0"/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Schedule and Assessments</a:t>
            </a:r>
            <a:endParaRPr lang="en-US" altLang="zh-TW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784976" cy="4530725"/>
          </a:xfrm>
        </p:spPr>
        <p:txBody>
          <a:bodyPr/>
          <a:lstStyle/>
          <a:p>
            <a:pPr eaLnBrk="1" hangingPunct="1"/>
            <a:r>
              <a:rPr lang="en-US" altLang="zh-TW" sz="1800" dirty="0"/>
              <a:t>Jan 13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Lecture 1 Overview, Introduction, Graph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Jan 20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(3H): Lecture 2 Graph, big data verification, Homophily,    	           </a:t>
            </a:r>
            <a:r>
              <a:rPr lang="en-US" altLang="zh-CN" sz="1800" dirty="0"/>
              <a:t>– H1</a:t>
            </a:r>
            <a:endParaRPr lang="en-US" altLang="zh-TW" sz="1800" dirty="0"/>
          </a:p>
          <a:p>
            <a:pPr eaLnBrk="1" hangingPunct="1"/>
            <a:r>
              <a:rPr lang="en-US" altLang="zh-TW" sz="1800" dirty="0">
                <a:solidFill>
                  <a:srgbClr val="1D0AA6"/>
                </a:solidFill>
              </a:rPr>
              <a:t>Jan 27</a:t>
            </a:r>
            <a:r>
              <a:rPr lang="en-US" altLang="zh-TW" sz="1800" baseline="30000" dirty="0">
                <a:solidFill>
                  <a:srgbClr val="1D0AA6"/>
                </a:solidFill>
              </a:rPr>
              <a:t>th</a:t>
            </a:r>
            <a:r>
              <a:rPr lang="en-US" altLang="zh-TW" sz="1800" dirty="0">
                <a:solidFill>
                  <a:srgbClr val="1D0AA6"/>
                </a:solidFill>
              </a:rPr>
              <a:t> : Chinese New Year break</a:t>
            </a:r>
            <a:endParaRPr lang="en-US" altLang="zh-TW" sz="1800" dirty="0">
              <a:solidFill>
                <a:srgbClr val="1D0AA6"/>
              </a:solidFill>
            </a:endParaRPr>
          </a:p>
          <a:p>
            <a:pPr eaLnBrk="1" hangingPunct="1"/>
            <a:r>
              <a:rPr lang="en-US" altLang="zh-TW" sz="1800" dirty="0"/>
              <a:t>Feb 3</a:t>
            </a:r>
            <a:r>
              <a:rPr lang="en-US" altLang="zh-TW" sz="1800" baseline="30000" dirty="0"/>
              <a:t>rd</a:t>
            </a:r>
            <a:r>
              <a:rPr lang="en-US" altLang="zh-TW" sz="1800" dirty="0"/>
              <a:t> (2H): Lecture 3 Homophily, (1H) Tutorial 1 	                         	           – H2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Feb 10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Lecture 4 Small World, (1H) Tutorial 2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Feb 17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Lecture 5 Small World, Directed Graph, Web Structure</a:t>
            </a:r>
            <a:r>
              <a:rPr lang="en-US" altLang="zh-TW" sz="1800" dirty="0"/>
              <a:t>,</a:t>
            </a:r>
            <a:r>
              <a:rPr lang="zh-CN" altLang="en-US" sz="1800" dirty="0"/>
              <a:t> </a:t>
            </a:r>
            <a:r>
              <a:rPr lang="en-US" altLang="zh-TW" sz="1800" dirty="0"/>
              <a:t>(1H) Tutorial 3                                                                                                          – H3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Feb 24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Lecture 6</a:t>
            </a:r>
            <a:r>
              <a:rPr lang="zh-CN" altLang="en-US" sz="1800" dirty="0"/>
              <a:t> </a:t>
            </a:r>
            <a:r>
              <a:rPr lang="en-US" altLang="zh-CN" sz="1800" dirty="0"/>
              <a:t>PageRank, </a:t>
            </a:r>
            <a:r>
              <a:rPr lang="en-US" altLang="zh-TW" sz="1800" dirty="0"/>
              <a:t>Game Theory, (1H) Tutorial 4</a:t>
            </a:r>
            <a:endParaRPr lang="en-US" altLang="zh-TW" sz="1800" dirty="0"/>
          </a:p>
          <a:p>
            <a:pPr eaLnBrk="1" hangingPunct="1"/>
            <a:r>
              <a:rPr lang="en-US" altLang="zh-TW" sz="1800" dirty="0">
                <a:solidFill>
                  <a:srgbClr val="1D0AA6"/>
                </a:solidFill>
              </a:rPr>
              <a:t>Mar 3</a:t>
            </a:r>
            <a:r>
              <a:rPr lang="en-US" altLang="zh-TW" sz="1800" baseline="30000" dirty="0">
                <a:solidFill>
                  <a:srgbClr val="1D0AA6"/>
                </a:solidFill>
              </a:rPr>
              <a:t>rd</a:t>
            </a:r>
            <a:r>
              <a:rPr lang="en-US" altLang="zh-TW" sz="1800" dirty="0">
                <a:solidFill>
                  <a:srgbClr val="1D0AA6"/>
                </a:solidFill>
              </a:rPr>
              <a:t> (2H):	Midterm Exam (up to PageRank)</a:t>
            </a:r>
            <a:endParaRPr lang="en-US" altLang="zh-TW" sz="1800" dirty="0">
              <a:solidFill>
                <a:srgbClr val="1D0AA6"/>
              </a:solidFill>
            </a:endParaRPr>
          </a:p>
          <a:p>
            <a:pPr eaLnBrk="1" hangingPunct="1"/>
            <a:r>
              <a:rPr lang="en-US" altLang="zh-TW" sz="1800" dirty="0"/>
              <a:t>Mar 10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  Lecture 7 Game Theory</a:t>
            </a:r>
            <a:r>
              <a:rPr lang="en-US" altLang="zh-TW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(1H) Tutorial 5           </a:t>
            </a:r>
            <a:r>
              <a:rPr lang="en-US" altLang="zh-TW" sz="1800" dirty="0"/>
              <a:t>	           – H4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Mar 17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  Lecture 8 Game Theory (1H) Tutorial 6                                  – H5 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Mar 24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  Lecture 9 Network Traffic, Auction (1H) Tutorial 7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Mar 31</a:t>
            </a:r>
            <a:r>
              <a:rPr lang="en-US" altLang="zh-TW" sz="1800" baseline="30000" dirty="0"/>
              <a:t>st</a:t>
            </a:r>
            <a:r>
              <a:rPr lang="en-US" altLang="zh-TW" sz="1800" dirty="0"/>
              <a:t> (2H):   Lecture 10 Matching market, Sponsored search market (1H) Tutorial 8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Apr 7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Lecture 11 Sponsored search market (1H) Tutorial 9	           – H6</a:t>
            </a:r>
            <a:endParaRPr lang="en-US" altLang="zh-TW" sz="1800" dirty="0"/>
          </a:p>
          <a:p>
            <a:pPr eaLnBrk="1" hangingPunct="1"/>
            <a:r>
              <a:rPr lang="en-US" altLang="zh-TW" sz="1800" dirty="0"/>
              <a:t>Apr 14</a:t>
            </a:r>
            <a:r>
              <a:rPr lang="en-US" altLang="zh-TW" sz="1800" baseline="30000" dirty="0"/>
              <a:t>th</a:t>
            </a:r>
            <a:r>
              <a:rPr lang="en-US" altLang="zh-TW" sz="1800" dirty="0"/>
              <a:t> (2H): Lecture 12 Sponsored search market, Review Tutorial 10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  What is this subject?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4600" dirty="0"/>
              <a:t>What this subject is NOT</a:t>
            </a:r>
            <a:endParaRPr lang="en-US" altLang="zh-TW" sz="4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27150"/>
            <a:ext cx="8229600" cy="4916488"/>
          </a:xfrm>
        </p:spPr>
        <p:txBody>
          <a:bodyPr/>
          <a:lstStyle/>
          <a:p>
            <a:pPr marL="571500" indent="-571500" eaLnBrk="1" hangingPunct="1"/>
            <a:r>
              <a:rPr lang="en-US" altLang="zh-TW" sz="2800" dirty="0"/>
              <a:t>How to </a:t>
            </a:r>
            <a:r>
              <a:rPr lang="en-US" altLang="zh-TW" sz="2800" dirty="0" err="1"/>
              <a:t>Facebooking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Blogging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</a:t>
            </a:r>
            <a:r>
              <a:rPr lang="en-US" altLang="zh-TW" sz="2800" dirty="0" err="1"/>
              <a:t>Microblogging</a:t>
            </a:r>
            <a:r>
              <a:rPr lang="en-US" altLang="zh-TW" sz="2800" dirty="0"/>
              <a:t> </a:t>
            </a:r>
            <a:r>
              <a:rPr lang="en-US" altLang="zh-TW" sz="2800" dirty="0" err="1"/>
              <a:t>a.k.a</a:t>
            </a:r>
            <a:r>
              <a:rPr lang="en-US" altLang="zh-TW" sz="2800" dirty="0"/>
              <a:t> </a:t>
            </a:r>
            <a:r>
              <a:rPr lang="en-US" altLang="zh-TW" sz="2800" dirty="0" err="1"/>
              <a:t>Weiboing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</a:t>
            </a:r>
            <a:r>
              <a:rPr lang="en-US" altLang="zh-TW" sz="2800" dirty="0" err="1"/>
              <a:t>WeChatting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</a:t>
            </a:r>
            <a:r>
              <a:rPr lang="en-US" altLang="zh-TW" sz="2800" dirty="0" err="1"/>
              <a:t>WhatsApping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Twittering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</a:t>
            </a:r>
            <a:r>
              <a:rPr lang="en-US" altLang="zh-TW" sz="2800" dirty="0" err="1"/>
              <a:t>Flickring</a:t>
            </a:r>
            <a:endParaRPr lang="en-US" altLang="zh-TW" sz="2800" dirty="0"/>
          </a:p>
          <a:p>
            <a:pPr marL="571500" indent="-571500" eaLnBrk="1" hangingPunct="1"/>
            <a:r>
              <a:rPr lang="en-US" altLang="zh-TW" sz="2800" dirty="0"/>
              <a:t>How to </a:t>
            </a:r>
            <a:r>
              <a:rPr lang="en-US" altLang="zh-TW" sz="2800" dirty="0" err="1"/>
              <a:t>YouTubing</a:t>
            </a:r>
            <a:endParaRPr lang="en-US" altLang="zh-TW" sz="2800" dirty="0"/>
          </a:p>
          <a:p>
            <a:pPr marL="571500" indent="-571500" eaLnBrk="1" hangingPunct="1">
              <a:buNone/>
            </a:pPr>
            <a:endParaRPr lang="en-US" altLang="zh-TW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this subject 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the teaching point of view: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study insights</a:t>
            </a:r>
            <a:endParaRPr lang="en-US" altLang="zh-CN" dirty="0"/>
          </a:p>
          <a:p>
            <a:r>
              <a:rPr lang="en-US" altLang="zh-CN" dirty="0"/>
              <a:t>But more on the fundamentals</a:t>
            </a:r>
            <a:endParaRPr lang="en-US" altLang="zh-CN" dirty="0"/>
          </a:p>
          <a:p>
            <a:pPr lvl="1"/>
            <a:r>
              <a:rPr lang="en-US" altLang="zh-CN" dirty="0"/>
              <a:t>Quantification: </a:t>
            </a:r>
            <a:r>
              <a:rPr lang="en-US" altLang="zh-CN" dirty="0" err="1"/>
              <a:t>a.k.a</a:t>
            </a:r>
            <a:r>
              <a:rPr lang="en-US" altLang="zh-CN" dirty="0"/>
              <a:t>, Math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9F147A-44DC-487B-836A-9C15CD3E48B1}" type="datetime4">
              <a:rPr lang="en-US" altLang="zh-TW" smtClean="0"/>
            </a:fld>
            <a:endParaRPr lang="en-US" altLang="zh-TW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07E-E6AC-474F-8842-B8C51C7D1164}" type="slidenum">
              <a:rPr lang="en-US" altLang="zh-TW" smtClean="0"/>
            </a:fld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4052</Words>
  <Application>WPS 演示</Application>
  <PresentationFormat>On-screen Show (4:3)</PresentationFormat>
  <Paragraphs>313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PMingLiU</vt:lpstr>
      <vt:lpstr>Garamond</vt:lpstr>
      <vt:lpstr>Original Garamond Std Roman</vt:lpstr>
      <vt:lpstr>微软雅黑</vt:lpstr>
      <vt:lpstr>Arial Unicode MS</vt:lpstr>
      <vt:lpstr>Edge</vt:lpstr>
      <vt:lpstr>COMP3121: Social and Collaborative Computing</vt:lpstr>
      <vt:lpstr>Subject Information</vt:lpstr>
      <vt:lpstr>Subject lecturers</vt:lpstr>
      <vt:lpstr>Textbook</vt:lpstr>
      <vt:lpstr>Schedule and Assessments</vt:lpstr>
      <vt:lpstr>Schedule and Assessments</vt:lpstr>
      <vt:lpstr>PowerPoint 演示文稿</vt:lpstr>
      <vt:lpstr>What this subject is NOT</vt:lpstr>
      <vt:lpstr>What this subject is</vt:lpstr>
      <vt:lpstr>Why fundamentals?</vt:lpstr>
      <vt:lpstr>Why fundamentals?</vt:lpstr>
      <vt:lpstr>Why fundamentals?</vt:lpstr>
      <vt:lpstr>Example 1: Insights</vt:lpstr>
      <vt:lpstr>Example 1: Insights</vt:lpstr>
      <vt:lpstr>Example 1: Insights</vt:lpstr>
      <vt:lpstr>Example 1: Insights</vt:lpstr>
      <vt:lpstr>Example 1: Insights</vt:lpstr>
      <vt:lpstr>Example 2: Quantification</vt:lpstr>
      <vt:lpstr>Example 2: Quantification</vt:lpstr>
      <vt:lpstr>Example 2: Quantification</vt:lpstr>
      <vt:lpstr>What this subject is</vt:lpstr>
      <vt:lpstr>What this subject is</vt:lpstr>
      <vt:lpstr>Acknowledgement and terms of usage</vt:lpstr>
    </vt:vector>
  </TitlesOfParts>
  <Company>hkpu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Protection: A Cost-Efficient Backup Scheme for Link State Routing</dc:title>
  <dc:creator>hkpu</dc:creator>
  <cp:lastModifiedBy>tim</cp:lastModifiedBy>
  <cp:revision>3359</cp:revision>
  <dcterms:created xsi:type="dcterms:W3CDTF">2009-04-30T03:41:00Z</dcterms:created>
  <dcterms:modified xsi:type="dcterms:W3CDTF">2025-01-20T09:52:37Z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62D7D7F25F0D425B8DC411E25BE35132_12</vt:lpwstr>
  </property>
  <property fmtid="{D5CDD505-2E9C-101B-9397-08002B2CF9AE}" pid="3" name="KSOProductBuildVer">
    <vt:lpwstr>2052-12.1.0.19770</vt:lpwstr>
  </property>
</Properties>
</file>