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77" r:id="rId2"/>
    <p:sldId id="275" r:id="rId3"/>
    <p:sldId id="274" r:id="rId4"/>
    <p:sldId id="278" r:id="rId5"/>
    <p:sldId id="279" r:id="rId6"/>
    <p:sldId id="281" r:id="rId7"/>
    <p:sldId id="282" r:id="rId8"/>
    <p:sldId id="287" r:id="rId9"/>
    <p:sldId id="283" r:id="rId10"/>
    <p:sldId id="284" r:id="rId11"/>
    <p:sldId id="289" r:id="rId12"/>
    <p:sldId id="285" r:id="rId13"/>
    <p:sldId id="286" r:id="rId14"/>
    <p:sldId id="290" r:id="rId15"/>
    <p:sldId id="276" r:id="rId16"/>
  </p:sldIdLst>
  <p:sldSz cx="12192000" cy="6858000"/>
  <p:notesSz cx="6858000" cy="9144000"/>
  <p:embeddedFontLst>
    <p:embeddedFont>
      <p:font typeface="等线" panose="02010600030101010101" pitchFamily="2" charset="-122"/>
      <p:regular r:id="rId18"/>
      <p:bold r:id="rId19"/>
    </p:embeddedFont>
    <p:embeddedFont>
      <p:font typeface="等线 Light" panose="02010600030101010101" pitchFamily="2" charset="-122"/>
      <p:regular r:id="rId20"/>
    </p:embeddedFont>
    <p:embeddedFont>
      <p:font typeface="微軟正黑體" panose="020B0604030504040204" pitchFamily="34" charset="-120"/>
      <p:regular r:id="rId21"/>
      <p:bold r:id="rId22"/>
    </p:embeddedFont>
    <p:embeddedFont>
      <p:font typeface="標楷體" panose="02010601000101010101" pitchFamily="2" charset="-120"/>
      <p:regular r:id="rId2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D6D5"/>
    <a:srgbClr val="48A2A0"/>
    <a:srgbClr val="B0C4DD"/>
    <a:srgbClr val="C79142"/>
    <a:srgbClr val="C69040"/>
    <a:srgbClr val="6C92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5" autoAdjust="0"/>
    <p:restoredTop sz="95788" autoAdjust="0"/>
  </p:normalViewPr>
  <p:slideViewPr>
    <p:cSldViewPr snapToGrid="0" showGuides="1">
      <p:cViewPr varScale="1">
        <p:scale>
          <a:sx n="106" d="100"/>
          <a:sy n="106" d="100"/>
        </p:scale>
        <p:origin x="312" y="168"/>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pPr/>
              <a:t>2022/10/20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pPr/>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a:solidFill>
                  <a:schemeClr val="tx1"/>
                </a:solidFill>
                <a:effectLst/>
                <a:latin typeface="+mn-lt"/>
                <a:ea typeface="+mn-ea"/>
                <a:cs typeface="+mn-cs"/>
              </a:rPr>
              <a:t>[1]	B. E. </a:t>
            </a:r>
            <a:r>
              <a:rPr lang="en-US" altLang="zh-TW" sz="1200" kern="1200" dirty="0" err="1">
                <a:solidFill>
                  <a:schemeClr val="tx1"/>
                </a:solidFill>
                <a:effectLst/>
                <a:latin typeface="+mn-lt"/>
                <a:ea typeface="+mn-ea"/>
                <a:cs typeface="+mn-cs"/>
              </a:rPr>
              <a:t>Stopschinski</a:t>
            </a:r>
            <a:r>
              <a:rPr lang="en-US" altLang="zh-TW" sz="1200" kern="1200" dirty="0">
                <a:solidFill>
                  <a:schemeClr val="tx1"/>
                </a:solidFill>
                <a:effectLst/>
                <a:latin typeface="+mn-lt"/>
                <a:ea typeface="+mn-ea"/>
                <a:cs typeface="+mn-cs"/>
              </a:rPr>
              <a:t>, K. Del </a:t>
            </a:r>
            <a:r>
              <a:rPr lang="en-US" altLang="zh-TW" sz="1200" kern="1200" dirty="0" err="1">
                <a:solidFill>
                  <a:schemeClr val="tx1"/>
                </a:solidFill>
                <a:effectLst/>
                <a:latin typeface="+mn-lt"/>
                <a:ea typeface="+mn-ea"/>
                <a:cs typeface="+mn-cs"/>
              </a:rPr>
              <a:t>Tredici</a:t>
            </a:r>
            <a:r>
              <a:rPr lang="en-US" altLang="zh-TW" sz="1200" kern="1200" dirty="0">
                <a:solidFill>
                  <a:schemeClr val="tx1"/>
                </a:solidFill>
                <a:effectLst/>
                <a:latin typeface="+mn-lt"/>
                <a:ea typeface="+mn-ea"/>
                <a:cs typeface="+mn-cs"/>
              </a:rPr>
              <a:t>, S.-J. Estill-</a:t>
            </a:r>
            <a:r>
              <a:rPr lang="en-US" altLang="zh-TW" sz="1200" kern="1200" dirty="0" err="1">
                <a:solidFill>
                  <a:schemeClr val="tx1"/>
                </a:solidFill>
                <a:effectLst/>
                <a:latin typeface="+mn-lt"/>
                <a:ea typeface="+mn-ea"/>
                <a:cs typeface="+mn-cs"/>
              </a:rPr>
              <a:t>Terpack</a:t>
            </a:r>
            <a:r>
              <a:rPr lang="en-US" altLang="zh-TW" sz="1200" kern="1200" dirty="0">
                <a:solidFill>
                  <a:schemeClr val="tx1"/>
                </a:solidFill>
                <a:effectLst/>
                <a:latin typeface="+mn-lt"/>
                <a:ea typeface="+mn-ea"/>
                <a:cs typeface="+mn-cs"/>
              </a:rPr>
              <a:t>, E. </a:t>
            </a:r>
            <a:r>
              <a:rPr lang="en-US" altLang="zh-TW" sz="1200" kern="1200" dirty="0" err="1">
                <a:solidFill>
                  <a:schemeClr val="tx1"/>
                </a:solidFill>
                <a:effectLst/>
                <a:latin typeface="+mn-lt"/>
                <a:ea typeface="+mn-ea"/>
                <a:cs typeface="+mn-cs"/>
              </a:rPr>
              <a:t>Ghebremdehin</a:t>
            </a:r>
            <a:r>
              <a:rPr lang="en-US" altLang="zh-TW" sz="1200" kern="1200" dirty="0">
                <a:solidFill>
                  <a:schemeClr val="tx1"/>
                </a:solidFill>
                <a:effectLst/>
                <a:latin typeface="+mn-lt"/>
                <a:ea typeface="+mn-ea"/>
                <a:cs typeface="+mn-cs"/>
              </a:rPr>
              <a:t>, F. F. Yu, H. </a:t>
            </a:r>
            <a:r>
              <a:rPr lang="en-US" altLang="zh-TW" sz="1200" kern="1200" dirty="0" err="1">
                <a:solidFill>
                  <a:schemeClr val="tx1"/>
                </a:solidFill>
                <a:effectLst/>
                <a:latin typeface="+mn-lt"/>
                <a:ea typeface="+mn-ea"/>
                <a:cs typeface="+mn-cs"/>
              </a:rPr>
              <a:t>Braak</a:t>
            </a:r>
            <a:r>
              <a:rPr lang="en-US" altLang="zh-TW" sz="1200" kern="1200" dirty="0">
                <a:solidFill>
                  <a:schemeClr val="tx1"/>
                </a:solidFill>
                <a:effectLst/>
                <a:latin typeface="+mn-lt"/>
                <a:ea typeface="+mn-ea"/>
                <a:cs typeface="+mn-cs"/>
              </a:rPr>
              <a:t>, and M. I. Diamond, "Anatomic survey of seeding in Alzheimer’s disease brains reveals unexpected patterns," Acta </a:t>
            </a:r>
            <a:r>
              <a:rPr lang="en-US" altLang="zh-TW" sz="1200" kern="1200" dirty="0" err="1">
                <a:solidFill>
                  <a:schemeClr val="tx1"/>
                </a:solidFill>
                <a:effectLst/>
                <a:latin typeface="+mn-lt"/>
                <a:ea typeface="+mn-ea"/>
                <a:cs typeface="+mn-cs"/>
              </a:rPr>
              <a:t>neuropathologica</a:t>
            </a:r>
            <a:r>
              <a:rPr lang="en-US" altLang="zh-TW" sz="1200" kern="1200" dirty="0">
                <a:solidFill>
                  <a:schemeClr val="tx1"/>
                </a:solidFill>
                <a:effectLst/>
                <a:latin typeface="+mn-lt"/>
                <a:ea typeface="+mn-ea"/>
                <a:cs typeface="+mn-cs"/>
              </a:rPr>
              <a:t> communications, vol. 9, pp. 1-19, 2021.</a:t>
            </a:r>
            <a:endParaRPr lang="zh-TW"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 </a:t>
            </a:r>
            <a:endParaRPr lang="zh-TW"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[2] 	</a:t>
            </a:r>
            <a:r>
              <a:rPr lang="zh-TW" altLang="zh-TW" sz="1200" kern="1200" dirty="0">
                <a:solidFill>
                  <a:schemeClr val="tx1"/>
                </a:solidFill>
                <a:effectLst/>
                <a:latin typeface="+mn-lt"/>
                <a:ea typeface="+mn-ea"/>
                <a:cs typeface="+mn-cs"/>
              </a:rPr>
              <a:t>傅中玲（</a:t>
            </a:r>
            <a:r>
              <a:rPr lang="en-US" altLang="zh-TW" sz="1200" kern="1200" dirty="0">
                <a:solidFill>
                  <a:schemeClr val="tx1"/>
                </a:solidFill>
                <a:effectLst/>
                <a:latin typeface="+mn-lt"/>
                <a:ea typeface="+mn-ea"/>
                <a:cs typeface="+mn-cs"/>
              </a:rPr>
              <a:t>2008</a:t>
            </a:r>
            <a:r>
              <a:rPr lang="zh-TW" altLang="zh-TW" sz="1200" kern="1200" dirty="0">
                <a:solidFill>
                  <a:schemeClr val="tx1"/>
                </a:solidFill>
                <a:effectLst/>
                <a:latin typeface="+mn-lt"/>
                <a:ea typeface="+mn-ea"/>
                <a:cs typeface="+mn-cs"/>
              </a:rPr>
              <a:t>）。台灣失智症現況。台灣老年醫學暨老年學雜誌，</a:t>
            </a:r>
            <a:r>
              <a:rPr lang="en-US" altLang="zh-TW" sz="1200" kern="1200" dirty="0">
                <a:solidFill>
                  <a:schemeClr val="tx1"/>
                </a:solidFill>
                <a:effectLst/>
                <a:latin typeface="+mn-lt"/>
                <a:ea typeface="+mn-ea"/>
                <a:cs typeface="+mn-cs"/>
              </a:rPr>
              <a:t>3</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3</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169-181</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 Fu, Tsung-His and Pau-Ching Lu</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2012</a:t>
            </a:r>
            <a:r>
              <a:rPr lang="zh-TW" altLang="zh-TW" sz="1200" kern="1200" dirty="0">
                <a:solidFill>
                  <a:schemeClr val="tx1"/>
                </a:solidFill>
                <a:effectLst/>
                <a:latin typeface="+mn-lt"/>
                <a:ea typeface="+mn-ea"/>
                <a:cs typeface="+mn-cs"/>
              </a:rPr>
              <a:t>）。台灣的人口老化與社會政策。載於</a:t>
            </a:r>
            <a:r>
              <a:rPr lang="en-US" altLang="zh-TW" sz="1200" kern="1200" dirty="0">
                <a:solidFill>
                  <a:schemeClr val="tx1"/>
                </a:solidFill>
                <a:effectLst/>
                <a:latin typeface="+mn-lt"/>
                <a:ea typeface="+mn-ea"/>
                <a:cs typeface="+mn-cs"/>
              </a:rPr>
              <a:t> Tsung-His Fu and </a:t>
            </a:r>
            <a:r>
              <a:rPr lang="en-US" altLang="zh-TW" sz="1200" kern="1200" dirty="0" err="1">
                <a:solidFill>
                  <a:schemeClr val="tx1"/>
                </a:solidFill>
                <a:effectLst/>
                <a:latin typeface="+mn-lt"/>
                <a:ea typeface="+mn-ea"/>
                <a:cs typeface="+mn-cs"/>
              </a:rPr>
              <a:t>Rhidian</a:t>
            </a:r>
            <a:r>
              <a:rPr lang="en-US" altLang="zh-TW" sz="1200" kern="1200" dirty="0">
                <a:solidFill>
                  <a:schemeClr val="tx1"/>
                </a:solidFill>
                <a:effectLst/>
                <a:latin typeface="+mn-lt"/>
                <a:ea typeface="+mn-ea"/>
                <a:cs typeface="+mn-cs"/>
              </a:rPr>
              <a:t> Hughes </a:t>
            </a:r>
            <a:r>
              <a:rPr lang="zh-TW" altLang="zh-TW" sz="1200" kern="1200" dirty="0">
                <a:solidFill>
                  <a:schemeClr val="tx1"/>
                </a:solidFill>
                <a:effectLst/>
                <a:latin typeface="+mn-lt"/>
                <a:ea typeface="+mn-ea"/>
                <a:cs typeface="+mn-cs"/>
              </a:rPr>
              <a:t>主編。東亞的人口高齡問題︰</a:t>
            </a:r>
            <a:r>
              <a:rPr lang="en-US" altLang="zh-TW" sz="1200" kern="1200" dirty="0">
                <a:solidFill>
                  <a:schemeClr val="tx1"/>
                </a:solidFill>
                <a:effectLst/>
                <a:latin typeface="+mn-lt"/>
                <a:ea typeface="+mn-ea"/>
                <a:cs typeface="+mn-cs"/>
              </a:rPr>
              <a:t>21 </a:t>
            </a:r>
            <a:r>
              <a:rPr lang="zh-TW" altLang="zh-TW" sz="1200" kern="1200" dirty="0">
                <a:solidFill>
                  <a:schemeClr val="tx1"/>
                </a:solidFill>
                <a:effectLst/>
                <a:latin typeface="+mn-lt"/>
                <a:ea typeface="+mn-ea"/>
                <a:cs typeface="+mn-cs"/>
              </a:rPr>
              <a:t>世紀的挑戰與政策發展（頁</a:t>
            </a:r>
            <a:r>
              <a:rPr lang="en-US" altLang="zh-TW" sz="1200" kern="1200" dirty="0">
                <a:solidFill>
                  <a:schemeClr val="tx1"/>
                </a:solidFill>
                <a:effectLst/>
                <a:latin typeface="+mn-lt"/>
                <a:ea typeface="+mn-ea"/>
                <a:cs typeface="+mn-cs"/>
              </a:rPr>
              <a:t> 101-116</a:t>
            </a:r>
            <a:r>
              <a:rPr lang="zh-TW" altLang="zh-TW" sz="1200" kern="1200" dirty="0">
                <a:solidFill>
                  <a:schemeClr val="tx1"/>
                </a:solidFill>
                <a:effectLst/>
                <a:latin typeface="+mn-lt"/>
                <a:ea typeface="+mn-ea"/>
                <a:cs typeface="+mn-cs"/>
              </a:rPr>
              <a:t>）。臺北：巨流。</a:t>
            </a:r>
          </a:p>
          <a:p>
            <a:r>
              <a:rPr lang="en-US" altLang="zh-TW" sz="1200" kern="1200" dirty="0">
                <a:solidFill>
                  <a:schemeClr val="tx1"/>
                </a:solidFill>
                <a:effectLst/>
                <a:latin typeface="+mn-lt"/>
                <a:ea typeface="+mn-ea"/>
                <a:cs typeface="+mn-cs"/>
              </a:rPr>
              <a:t>[3] 	</a:t>
            </a:r>
            <a:r>
              <a:rPr lang="zh-TW" altLang="zh-TW" sz="1200" kern="1200" dirty="0">
                <a:solidFill>
                  <a:schemeClr val="tx1"/>
                </a:solidFill>
                <a:effectLst/>
                <a:latin typeface="+mn-lt"/>
                <a:ea typeface="+mn-ea"/>
                <a:cs typeface="+mn-cs"/>
              </a:rPr>
              <a:t>陳達夫（</a:t>
            </a:r>
            <a:r>
              <a:rPr lang="en-US" altLang="zh-TW" sz="1200" kern="1200" dirty="0">
                <a:solidFill>
                  <a:schemeClr val="tx1"/>
                </a:solidFill>
                <a:effectLst/>
                <a:latin typeface="+mn-lt"/>
                <a:ea typeface="+mn-ea"/>
                <a:cs typeface="+mn-cs"/>
              </a:rPr>
              <a:t>2008</a:t>
            </a:r>
            <a:r>
              <a:rPr lang="zh-TW" altLang="zh-TW" sz="1200" kern="1200" dirty="0">
                <a:solidFill>
                  <a:schemeClr val="tx1"/>
                </a:solidFill>
                <a:effectLst/>
                <a:latin typeface="+mn-lt"/>
                <a:ea typeface="+mn-ea"/>
                <a:cs typeface="+mn-cs"/>
              </a:rPr>
              <a:t>）。台灣長期照護機構失智症患者的盛行率。載於李明濱等主編。失智症完全手冊（頁</a:t>
            </a:r>
            <a:r>
              <a:rPr lang="en-US" altLang="zh-TW" sz="1200" kern="1200" dirty="0">
                <a:solidFill>
                  <a:schemeClr val="tx1"/>
                </a:solidFill>
                <a:effectLst/>
                <a:latin typeface="+mn-lt"/>
                <a:ea typeface="+mn-ea"/>
                <a:cs typeface="+mn-cs"/>
              </a:rPr>
              <a:t> 53-56</a:t>
            </a:r>
            <a:r>
              <a:rPr lang="zh-TW" altLang="zh-TW" sz="1200" kern="1200" dirty="0">
                <a:solidFill>
                  <a:schemeClr val="tx1"/>
                </a:solidFill>
                <a:effectLst/>
                <a:latin typeface="+mn-lt"/>
                <a:ea typeface="+mn-ea"/>
                <a:cs typeface="+mn-cs"/>
              </a:rPr>
              <a:t>）。台北市︰健康文化。</a:t>
            </a:r>
          </a:p>
          <a:p>
            <a:r>
              <a:rPr lang="en-US" altLang="zh-TW" sz="1200" kern="1200" dirty="0">
                <a:solidFill>
                  <a:schemeClr val="tx1"/>
                </a:solidFill>
                <a:effectLst/>
                <a:latin typeface="+mn-lt"/>
                <a:ea typeface="+mn-ea"/>
                <a:cs typeface="+mn-cs"/>
              </a:rPr>
              <a:t>[4]	F. </a:t>
            </a:r>
            <a:r>
              <a:rPr lang="en-US" altLang="zh-TW" sz="1200" kern="1200" dirty="0" err="1">
                <a:solidFill>
                  <a:schemeClr val="tx1"/>
                </a:solidFill>
                <a:effectLst/>
                <a:latin typeface="+mn-lt"/>
                <a:ea typeface="+mn-ea"/>
                <a:cs typeface="+mn-cs"/>
              </a:rPr>
              <a:t>Demrozi</a:t>
            </a:r>
            <a:r>
              <a:rPr lang="en-US" altLang="zh-TW" sz="1200" kern="1200" dirty="0">
                <a:solidFill>
                  <a:schemeClr val="tx1"/>
                </a:solidFill>
                <a:effectLst/>
                <a:latin typeface="+mn-lt"/>
                <a:ea typeface="+mn-ea"/>
                <a:cs typeface="+mn-cs"/>
              </a:rPr>
              <a:t>, G. </a:t>
            </a:r>
            <a:r>
              <a:rPr lang="en-US" altLang="zh-TW" sz="1200" kern="1200" dirty="0" err="1">
                <a:solidFill>
                  <a:schemeClr val="tx1"/>
                </a:solidFill>
                <a:effectLst/>
                <a:latin typeface="+mn-lt"/>
                <a:ea typeface="+mn-ea"/>
                <a:cs typeface="+mn-cs"/>
              </a:rPr>
              <a:t>Pravadelli</a:t>
            </a:r>
            <a:r>
              <a:rPr lang="en-US" altLang="zh-TW" sz="1200" kern="1200" dirty="0">
                <a:solidFill>
                  <a:schemeClr val="tx1"/>
                </a:solidFill>
                <a:effectLst/>
                <a:latin typeface="+mn-lt"/>
                <a:ea typeface="+mn-ea"/>
                <a:cs typeface="+mn-cs"/>
              </a:rPr>
              <a:t>, A. </a:t>
            </a:r>
            <a:r>
              <a:rPr lang="en-US" altLang="zh-TW" sz="1200" kern="1200" dirty="0" err="1">
                <a:solidFill>
                  <a:schemeClr val="tx1"/>
                </a:solidFill>
                <a:effectLst/>
                <a:latin typeface="+mn-lt"/>
                <a:ea typeface="+mn-ea"/>
                <a:cs typeface="+mn-cs"/>
              </a:rPr>
              <a:t>Bihorac</a:t>
            </a:r>
            <a:r>
              <a:rPr lang="en-US" altLang="zh-TW" sz="1200" kern="1200" dirty="0">
                <a:solidFill>
                  <a:schemeClr val="tx1"/>
                </a:solidFill>
                <a:effectLst/>
                <a:latin typeface="+mn-lt"/>
                <a:ea typeface="+mn-ea"/>
                <a:cs typeface="+mn-cs"/>
              </a:rPr>
              <a:t>, and P. Rashidi, "Human activity recognition using inertial, physiological and environmental sensors: A comprehensive survey," IEEE Access, vol. 8, pp. 210816-210836, 2020.</a:t>
            </a:r>
            <a:endParaRPr lang="zh-TW"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[5]	D. R. </a:t>
            </a:r>
            <a:r>
              <a:rPr lang="en-US" altLang="zh-TW" sz="1200" kern="1200" dirty="0" err="1">
                <a:solidFill>
                  <a:schemeClr val="tx1"/>
                </a:solidFill>
                <a:effectLst/>
                <a:latin typeface="+mn-lt"/>
                <a:ea typeface="+mn-ea"/>
                <a:cs typeface="+mn-cs"/>
              </a:rPr>
              <a:t>Beddiar</a:t>
            </a:r>
            <a:r>
              <a:rPr lang="en-US" altLang="zh-TW" sz="1200" kern="1200" dirty="0">
                <a:solidFill>
                  <a:schemeClr val="tx1"/>
                </a:solidFill>
                <a:effectLst/>
                <a:latin typeface="+mn-lt"/>
                <a:ea typeface="+mn-ea"/>
                <a:cs typeface="+mn-cs"/>
              </a:rPr>
              <a:t>, B. </a:t>
            </a:r>
            <a:r>
              <a:rPr lang="en-US" altLang="zh-TW" sz="1200" kern="1200" dirty="0" err="1">
                <a:solidFill>
                  <a:schemeClr val="tx1"/>
                </a:solidFill>
                <a:effectLst/>
                <a:latin typeface="+mn-lt"/>
                <a:ea typeface="+mn-ea"/>
                <a:cs typeface="+mn-cs"/>
              </a:rPr>
              <a:t>Nini</a:t>
            </a:r>
            <a:r>
              <a:rPr lang="en-US" altLang="zh-TW" sz="1200" kern="1200" dirty="0">
                <a:solidFill>
                  <a:schemeClr val="tx1"/>
                </a:solidFill>
                <a:effectLst/>
                <a:latin typeface="+mn-lt"/>
                <a:ea typeface="+mn-ea"/>
                <a:cs typeface="+mn-cs"/>
              </a:rPr>
              <a:t>, M. </a:t>
            </a:r>
            <a:r>
              <a:rPr lang="en-US" altLang="zh-TW" sz="1200" kern="1200" dirty="0" err="1">
                <a:solidFill>
                  <a:schemeClr val="tx1"/>
                </a:solidFill>
                <a:effectLst/>
                <a:latin typeface="+mn-lt"/>
                <a:ea typeface="+mn-ea"/>
                <a:cs typeface="+mn-cs"/>
              </a:rPr>
              <a:t>Sabokrou</a:t>
            </a:r>
            <a:r>
              <a:rPr lang="en-US" altLang="zh-TW" sz="1200" kern="1200" dirty="0">
                <a:solidFill>
                  <a:schemeClr val="tx1"/>
                </a:solidFill>
                <a:effectLst/>
                <a:latin typeface="+mn-lt"/>
                <a:ea typeface="+mn-ea"/>
                <a:cs typeface="+mn-cs"/>
              </a:rPr>
              <a:t>, and A. Hadid, "Vision-based human activity recognition: a survey," Multimedia Tools and Applications, vol. 79, pp. 30509-30555, 2020.</a:t>
            </a:r>
            <a:endParaRPr lang="zh-TW"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[6]	D. </a:t>
            </a:r>
            <a:r>
              <a:rPr lang="en-US" altLang="zh-TW" sz="1200" kern="1200" dirty="0" err="1">
                <a:solidFill>
                  <a:schemeClr val="tx1"/>
                </a:solidFill>
                <a:effectLst/>
                <a:latin typeface="+mn-lt"/>
                <a:ea typeface="+mn-ea"/>
                <a:cs typeface="+mn-cs"/>
              </a:rPr>
              <a:t>Bouchabou</a:t>
            </a:r>
            <a:r>
              <a:rPr lang="en-US" altLang="zh-TW" sz="1200" kern="1200" dirty="0">
                <a:solidFill>
                  <a:schemeClr val="tx1"/>
                </a:solidFill>
                <a:effectLst/>
                <a:latin typeface="+mn-lt"/>
                <a:ea typeface="+mn-ea"/>
                <a:cs typeface="+mn-cs"/>
              </a:rPr>
              <a:t>, S. M. Nguyen, C. </a:t>
            </a:r>
            <a:r>
              <a:rPr lang="en-US" altLang="zh-TW" sz="1200" kern="1200" dirty="0" err="1">
                <a:solidFill>
                  <a:schemeClr val="tx1"/>
                </a:solidFill>
                <a:effectLst/>
                <a:latin typeface="+mn-lt"/>
                <a:ea typeface="+mn-ea"/>
                <a:cs typeface="+mn-cs"/>
              </a:rPr>
              <a:t>Lohr</a:t>
            </a:r>
            <a:r>
              <a:rPr lang="en-US" altLang="zh-TW" sz="1200" kern="1200" dirty="0">
                <a:solidFill>
                  <a:schemeClr val="tx1"/>
                </a:solidFill>
                <a:effectLst/>
                <a:latin typeface="+mn-lt"/>
                <a:ea typeface="+mn-ea"/>
                <a:cs typeface="+mn-cs"/>
              </a:rPr>
              <a:t>, B. </a:t>
            </a:r>
            <a:r>
              <a:rPr lang="en-US" altLang="zh-TW" sz="1200" kern="1200" dirty="0" err="1">
                <a:solidFill>
                  <a:schemeClr val="tx1"/>
                </a:solidFill>
                <a:effectLst/>
                <a:latin typeface="+mn-lt"/>
                <a:ea typeface="+mn-ea"/>
                <a:cs typeface="+mn-cs"/>
              </a:rPr>
              <a:t>LeDuc</a:t>
            </a:r>
            <a:r>
              <a:rPr lang="en-US" altLang="zh-TW" sz="1200" kern="1200" dirty="0">
                <a:solidFill>
                  <a:schemeClr val="tx1"/>
                </a:solidFill>
                <a:effectLst/>
                <a:latin typeface="+mn-lt"/>
                <a:ea typeface="+mn-ea"/>
                <a:cs typeface="+mn-cs"/>
              </a:rPr>
              <a:t>, and I. </a:t>
            </a:r>
            <a:r>
              <a:rPr lang="en-US" altLang="zh-TW" sz="1200" kern="1200" dirty="0" err="1">
                <a:solidFill>
                  <a:schemeClr val="tx1"/>
                </a:solidFill>
                <a:effectLst/>
                <a:latin typeface="+mn-lt"/>
                <a:ea typeface="+mn-ea"/>
                <a:cs typeface="+mn-cs"/>
              </a:rPr>
              <a:t>Kanellos</a:t>
            </a:r>
            <a:r>
              <a:rPr lang="en-US" altLang="zh-TW" sz="1200" kern="1200" dirty="0">
                <a:solidFill>
                  <a:schemeClr val="tx1"/>
                </a:solidFill>
                <a:effectLst/>
                <a:latin typeface="+mn-lt"/>
                <a:ea typeface="+mn-ea"/>
                <a:cs typeface="+mn-cs"/>
              </a:rPr>
              <a:t>, "A survey of human activity recognition in smart homes based on IoT sensors algorithms: Taxonomies, challenges, and opportunities with deep learning," Sensors, vol. 21, p. 6037, 2021.</a:t>
            </a:r>
            <a:endParaRPr lang="zh-TW"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[7] 	</a:t>
            </a:r>
            <a:r>
              <a:rPr lang="zh-TW" altLang="zh-TW" sz="1200" kern="1200" dirty="0">
                <a:solidFill>
                  <a:schemeClr val="tx1"/>
                </a:solidFill>
                <a:effectLst/>
                <a:latin typeface="+mn-lt"/>
                <a:ea typeface="+mn-ea"/>
                <a:cs typeface="+mn-cs"/>
              </a:rPr>
              <a:t>楊于進</a:t>
            </a:r>
            <a:r>
              <a:rPr lang="en-US" altLang="zh-TW"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多感測器系統與即時性動作辨識</a:t>
            </a:r>
            <a:r>
              <a:rPr lang="en-US" altLang="zh-TW"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交通大學資訊科學與工程研究所學位論 文</a:t>
            </a:r>
            <a:r>
              <a:rPr lang="en-US" altLang="zh-TW" sz="1200" kern="1200" dirty="0">
                <a:solidFill>
                  <a:schemeClr val="tx1"/>
                </a:solidFill>
                <a:effectLst/>
                <a:latin typeface="+mn-lt"/>
                <a:ea typeface="+mn-ea"/>
                <a:cs typeface="+mn-cs"/>
              </a:rPr>
              <a:t>, pages 1–32, 2017.</a:t>
            </a:r>
            <a:endParaRPr lang="zh-TW"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[8] 	</a:t>
            </a:r>
            <a:r>
              <a:rPr lang="zh-TW" altLang="zh-TW" sz="1200" kern="1200" dirty="0">
                <a:solidFill>
                  <a:schemeClr val="tx1"/>
                </a:solidFill>
                <a:effectLst/>
                <a:latin typeface="+mn-lt"/>
                <a:ea typeface="+mn-ea"/>
                <a:cs typeface="+mn-cs"/>
              </a:rPr>
              <a:t>張書瑜</a:t>
            </a:r>
            <a:r>
              <a:rPr lang="en-US" altLang="zh-TW"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利用加速規與陀螺儀進行樓梯、斜坡與平地行走之動作判讀 國立台灣師範大學運動與休閒學院 運動競技學系碩士論文</a:t>
            </a:r>
            <a:r>
              <a:rPr lang="en-US" altLang="zh-TW" sz="1200" kern="1200" dirty="0">
                <a:solidFill>
                  <a:schemeClr val="tx1"/>
                </a:solidFill>
                <a:effectLst/>
                <a:latin typeface="+mn-lt"/>
                <a:ea typeface="+mn-ea"/>
                <a:cs typeface="+mn-cs"/>
              </a:rPr>
              <a:t>,page1-51,2014</a:t>
            </a:r>
            <a:endParaRPr lang="zh-TW"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[9] 	Emily </a:t>
            </a:r>
            <a:r>
              <a:rPr lang="en-US" altLang="zh-TW" sz="1200" kern="1200" dirty="0" err="1">
                <a:solidFill>
                  <a:schemeClr val="tx1"/>
                </a:solidFill>
                <a:effectLst/>
                <a:latin typeface="+mn-lt"/>
                <a:ea typeface="+mn-ea"/>
                <a:cs typeface="+mn-cs"/>
              </a:rPr>
              <a:t>J.Huang</a:t>
            </a:r>
            <a:r>
              <a:rPr lang="en-US" altLang="zh-TW" sz="1200" kern="1200" dirty="0">
                <a:solidFill>
                  <a:schemeClr val="tx1"/>
                </a:solidFill>
                <a:effectLst/>
                <a:latin typeface="+mn-lt"/>
                <a:ea typeface="+mn-ea"/>
                <a:cs typeface="+mn-cs"/>
              </a:rPr>
              <a:t> Jukka-</a:t>
            </a:r>
            <a:r>
              <a:rPr lang="en-US" altLang="zh-TW" sz="1200" kern="1200" dirty="0" err="1">
                <a:solidFill>
                  <a:schemeClr val="tx1"/>
                </a:solidFill>
                <a:effectLst/>
                <a:latin typeface="+mn-lt"/>
                <a:ea typeface="+mn-ea"/>
                <a:cs typeface="+mn-cs"/>
              </a:rPr>
              <a:t>Pekka</a:t>
            </a:r>
            <a:r>
              <a:rPr lang="en-US" altLang="zh-TW" sz="1200" kern="1200" dirty="0">
                <a:solidFill>
                  <a:schemeClr val="tx1"/>
                </a:solidFill>
                <a:effectLst/>
                <a:latin typeface="+mn-lt"/>
                <a:ea typeface="+mn-ea"/>
                <a:cs typeface="+mn-cs"/>
              </a:rPr>
              <a:t> </a:t>
            </a:r>
            <a:r>
              <a:rPr lang="en-US" altLang="zh-TW" sz="1200" kern="1200" dirty="0" err="1">
                <a:solidFill>
                  <a:schemeClr val="tx1"/>
                </a:solidFill>
                <a:effectLst/>
                <a:latin typeface="+mn-lt"/>
                <a:ea typeface="+mn-ea"/>
                <a:cs typeface="+mn-cs"/>
              </a:rPr>
              <a:t>Onela</a:t>
            </a:r>
            <a:r>
              <a:rPr lang="en-US" altLang="zh-TW" sz="1200" kern="1200" dirty="0">
                <a:solidFill>
                  <a:schemeClr val="tx1"/>
                </a:solidFill>
                <a:effectLst/>
                <a:latin typeface="+mn-lt"/>
                <a:ea typeface="+mn-ea"/>
                <a:cs typeface="+mn-cs"/>
              </a:rPr>
              <a:t>. Augmented </a:t>
            </a:r>
            <a:r>
              <a:rPr lang="en-US" altLang="zh-TW" sz="1200" kern="1200" dirty="0" err="1">
                <a:solidFill>
                  <a:schemeClr val="tx1"/>
                </a:solidFill>
                <a:effectLst/>
                <a:latin typeface="+mn-lt"/>
                <a:ea typeface="+mn-ea"/>
                <a:cs typeface="+mn-cs"/>
              </a:rPr>
              <a:t>Movelet</a:t>
            </a:r>
            <a:r>
              <a:rPr lang="en-US" altLang="zh-TW" sz="1200" kern="1200" dirty="0">
                <a:solidFill>
                  <a:schemeClr val="tx1"/>
                </a:solidFill>
                <a:effectLst/>
                <a:latin typeface="+mn-lt"/>
                <a:ea typeface="+mn-ea"/>
                <a:cs typeface="+mn-cs"/>
              </a:rPr>
              <a:t> Method for Activity Classification Using Smartphone Gyroscope and Accelerometer Data </a:t>
            </a:r>
            <a:r>
              <a:rPr lang="en-US" altLang="zh-TW" sz="1200" i="1" kern="1200" dirty="0">
                <a:solidFill>
                  <a:schemeClr val="tx1"/>
                </a:solidFill>
                <a:effectLst/>
                <a:latin typeface="+mn-lt"/>
                <a:ea typeface="+mn-ea"/>
                <a:cs typeface="+mn-cs"/>
              </a:rPr>
              <a:t>Sensors</a:t>
            </a:r>
            <a:r>
              <a:rPr lang="en-US" altLang="zh-TW" sz="1200" kern="1200" dirty="0">
                <a:solidFill>
                  <a:schemeClr val="tx1"/>
                </a:solidFill>
                <a:effectLst/>
                <a:latin typeface="+mn-lt"/>
                <a:ea typeface="+mn-ea"/>
                <a:cs typeface="+mn-cs"/>
              </a:rPr>
              <a:t> 2020, </a:t>
            </a:r>
            <a:r>
              <a:rPr lang="en-US" altLang="zh-TW" sz="1200" i="1" kern="1200" dirty="0">
                <a:solidFill>
                  <a:schemeClr val="tx1"/>
                </a:solidFill>
                <a:effectLst/>
                <a:latin typeface="+mn-lt"/>
                <a:ea typeface="+mn-ea"/>
                <a:cs typeface="+mn-cs"/>
              </a:rPr>
              <a:t>20</a:t>
            </a:r>
            <a:r>
              <a:rPr lang="en-US" altLang="zh-TW" sz="1200" kern="1200" dirty="0">
                <a:solidFill>
                  <a:schemeClr val="tx1"/>
                </a:solidFill>
                <a:effectLst/>
                <a:latin typeface="+mn-lt"/>
                <a:ea typeface="+mn-ea"/>
                <a:cs typeface="+mn-cs"/>
              </a:rPr>
              <a:t>(13),3706; doi.org/10.3390/s20133706</a:t>
            </a:r>
            <a:endParaRPr lang="zh-TW" altLang="zh-TW" sz="120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74B31000-9408-426B-B873-D4C066E48AF8}" type="slidenum">
              <a:rPr lang="zh-CN" altLang="en-US" smtClean="0"/>
              <a:pPr/>
              <a:t>13</a:t>
            </a:fld>
            <a:endParaRPr lang="zh-CN" altLang="en-US"/>
          </a:p>
        </p:txBody>
      </p:sp>
    </p:spTree>
    <p:extLst>
      <p:ext uri="{BB962C8B-B14F-4D97-AF65-F5344CB8AC3E}">
        <p14:creationId xmlns:p14="http://schemas.microsoft.com/office/powerpoint/2010/main" val="3872524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7" Type="http://schemas.microsoft.com/office/2007/relationships/hdphoto" Target="../media/hdphoto6.wdp"/><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5.wdp"/><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hyperlink" Target="https://drive.google.com/file/d/1ZYHCo6ua4MKFg6ZJ7jc00Pvr64kzvFkI/view"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rot="10800000">
            <a:off x="-1975031" y="46143"/>
            <a:ext cx="11487248" cy="7779224"/>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chemeClr val="bg2">
              <a:lumMod val="90000"/>
              <a:alpha val="20000"/>
            </a:schemeClr>
          </a:solidFill>
          <a:ln>
            <a:noFill/>
          </a:ln>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86264" y="-9235"/>
            <a:ext cx="13629735" cy="4396894"/>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199845" y="398066"/>
            <a:ext cx="11792309" cy="677108"/>
          </a:xfrm>
          <a:prstGeom prst="rect">
            <a:avLst/>
          </a:prstGeom>
          <a:noFill/>
        </p:spPr>
        <p:txBody>
          <a:bodyPr wrap="square" rtlCol="0">
            <a:spAutoFit/>
          </a:bodyPr>
          <a:lstStyle/>
          <a:p>
            <a:r>
              <a:rPr lang="zh-TW" altLang="zh-TW" sz="3800" b="1" dirty="0">
                <a:solidFill>
                  <a:schemeClr val="bg1"/>
                </a:solidFill>
                <a:latin typeface="標楷體" panose="03000509000000000000" pitchFamily="65" charset="-120"/>
                <a:ea typeface="標楷體" panose="03000509000000000000" pitchFamily="65" charset="-120"/>
              </a:rPr>
              <a:t>結合小型相機與動作辨識於照護年長者系統之應用研究</a:t>
            </a:r>
            <a:endParaRPr lang="zh-CN" altLang="en-US" sz="3800" b="1" dirty="0">
              <a:solidFill>
                <a:schemeClr val="bg1"/>
              </a:solidFill>
              <a:latin typeface="標楷體" panose="03000509000000000000" pitchFamily="65" charset="-120"/>
              <a:ea typeface="標楷體" panose="03000509000000000000" pitchFamily="65" charset="-120"/>
            </a:endParaRPr>
          </a:p>
        </p:txBody>
      </p:sp>
      <p:sp>
        <p:nvSpPr>
          <p:cNvPr id="10" name="矩形 9"/>
          <p:cNvSpPr/>
          <p:nvPr/>
        </p:nvSpPr>
        <p:spPr>
          <a:xfrm>
            <a:off x="343585" y="1347688"/>
            <a:ext cx="341760"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 </a:t>
            </a:r>
            <a:endParaRPr lang="zh-CN" altLang="en-US" sz="5400" dirty="0"/>
          </a:p>
        </p:txBody>
      </p:sp>
      <p:sp>
        <p:nvSpPr>
          <p:cNvPr id="16" name="文本框 1">
            <a:extLst>
              <a:ext uri="{FF2B5EF4-FFF2-40B4-BE49-F238E27FC236}">
                <a16:creationId xmlns:a16="http://schemas.microsoft.com/office/drawing/2014/main" id="{47458C73-0F78-4D2C-955F-FE1259CC423A}"/>
              </a:ext>
            </a:extLst>
          </p:cNvPr>
          <p:cNvSpPr txBox="1"/>
          <p:nvPr/>
        </p:nvSpPr>
        <p:spPr>
          <a:xfrm>
            <a:off x="199845" y="1307890"/>
            <a:ext cx="3198112" cy="584775"/>
          </a:xfrm>
          <a:prstGeom prst="rect">
            <a:avLst/>
          </a:prstGeom>
          <a:noFill/>
        </p:spPr>
        <p:txBody>
          <a:bodyPr wrap="square" rtlCol="0">
            <a:spAutoFit/>
          </a:bodyPr>
          <a:lstStyle/>
          <a:p>
            <a:r>
              <a:rPr lang="en-US" altLang="zh-TW" sz="3200" b="1" dirty="0">
                <a:solidFill>
                  <a:schemeClr val="bg1"/>
                </a:solidFill>
                <a:ea typeface="標楷體" panose="03000509000000000000" pitchFamily="65" charset="-120"/>
              </a:rPr>
              <a:t>111-CSIE-S012</a:t>
            </a:r>
            <a:endParaRPr lang="zh-CN" altLang="en-US" sz="6600" b="1" dirty="0">
              <a:solidFill>
                <a:schemeClr val="bg1"/>
              </a:solidFill>
              <a:ea typeface="標楷體" panose="03000509000000000000" pitchFamily="65" charset="-120"/>
            </a:endParaRPr>
          </a:p>
        </p:txBody>
      </p:sp>
      <p:pic>
        <p:nvPicPr>
          <p:cNvPr id="15" name="圖片 14">
            <a:extLst>
              <a:ext uri="{FF2B5EF4-FFF2-40B4-BE49-F238E27FC236}">
                <a16:creationId xmlns:a16="http://schemas.microsoft.com/office/drawing/2014/main" id="{EB9F23AC-2772-4A64-9DCE-5D23615AE0D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2667" b="98800" l="10000" r="97089">
                        <a14:foregroundMark x1="38575" y1="20689" x2="37387" y2="24060"/>
                        <a14:foregroundMark x1="62166" y1="12969" x2="65190" y2="12933"/>
                        <a14:foregroundMark x1="53797" y1="13067" x2="55352" y2="13049"/>
                        <a14:foregroundMark x1="65190" y1="12933" x2="84051" y2="19333"/>
                        <a14:foregroundMark x1="84051" y1="19333" x2="90000" y2="27200"/>
                        <a14:foregroundMark x1="90000" y1="27200" x2="85063" y2="32267"/>
                        <a14:foregroundMark x1="74304" y1="44933" x2="67118" y2="48660"/>
                        <a14:foregroundMark x1="80253" y1="35200" x2="93038" y2="11200"/>
                        <a14:foregroundMark x1="76835" y1="2933" x2="88481" y2="9333"/>
                        <a14:foregroundMark x1="94810" y1="15733" x2="97089" y2="22267"/>
                        <a14:foregroundMark x1="39069" y1="96068" x2="40884" y2="96168"/>
                        <a14:foregroundMark x1="57632" y1="93723" x2="57722" y2="93600"/>
                        <a14:foregroundMark x1="47975" y1="25600" x2="57468" y2="71200"/>
                        <a14:foregroundMark x1="57468" y1="71200" x2="36203" y2="21467"/>
                        <a14:foregroundMark x1="36203" y1="21467" x2="27468" y2="13333"/>
                        <a14:foregroundMark x1="27468" y1="13333" x2="23797" y2="25067"/>
                        <a14:foregroundMark x1="23797" y1="25067" x2="30000" y2="37333"/>
                        <a14:foregroundMark x1="30000" y1="37333" x2="33291" y2="25867"/>
                        <a14:foregroundMark x1="33291" y1="25867" x2="33418" y2="37467"/>
                        <a14:foregroundMark x1="33418" y1="37467" x2="37595" y2="48267"/>
                        <a14:foregroundMark x1="37595" y1="48267" x2="37975" y2="37333"/>
                        <a14:foregroundMark x1="37975" y1="37333" x2="34177" y2="27467"/>
                        <a14:foregroundMark x1="34177" y1="27467" x2="40759" y2="54000"/>
                        <a14:foregroundMark x1="40759" y1="54000" x2="42278" y2="41733"/>
                        <a14:foregroundMark x1="42278" y1="41733" x2="45063" y2="78400"/>
                        <a14:foregroundMark x1="45063" y1="78400" x2="41519" y2="87600"/>
                        <a14:foregroundMark x1="41519" y1="87600" x2="51519" y2="95600"/>
                        <a14:foregroundMark x1="51519" y1="95600" x2="49367" y2="82400"/>
                        <a14:foregroundMark x1="49367" y1="82400" x2="54051" y2="94667"/>
                        <a14:foregroundMark x1="54051" y1="94667" x2="54557" y2="78267"/>
                        <a14:foregroundMark x1="54557" y1="78267" x2="53291" y2="92533"/>
                        <a14:foregroundMark x1="53291" y1="92533" x2="52025" y2="69600"/>
                        <a14:foregroundMark x1="52025" y1="69600" x2="51519" y2="79733"/>
                        <a14:foregroundMark x1="51519" y1="79733" x2="50127" y2="67867"/>
                        <a14:foregroundMark x1="50127" y1="67867" x2="44051" y2="56667"/>
                        <a14:foregroundMark x1="44051" y1="56667" x2="41899" y2="75733"/>
                        <a14:foregroundMark x1="41899" y1="75733" x2="49494" y2="58800"/>
                        <a14:foregroundMark x1="49494" y1="58800" x2="46203" y2="41733"/>
                        <a14:foregroundMark x1="46203" y1="41733" x2="53291" y2="67733"/>
                        <a14:foregroundMark x1="53291" y1="67733" x2="52785" y2="47733"/>
                        <a14:foregroundMark x1="52785" y1="47733" x2="57848" y2="71867"/>
                        <a14:foregroundMark x1="57848" y1="71867" x2="54304" y2="44000"/>
                        <a14:foregroundMark x1="54304" y1="44000" x2="60000" y2="76267"/>
                        <a14:foregroundMark x1="60000" y1="76267" x2="58608" y2="49200"/>
                        <a14:foregroundMark x1="58608" y1="49200" x2="57215" y2="62000"/>
                        <a14:foregroundMark x1="57215" y1="62000" x2="55190" y2="43200"/>
                        <a14:foregroundMark x1="55190" y1="43200" x2="50506" y2="30400"/>
                        <a14:foregroundMark x1="50506" y1="30400" x2="44430" y2="42667"/>
                        <a14:foregroundMark x1="44430" y1="42667" x2="44684" y2="52800"/>
                        <a14:foregroundMark x1="44684" y1="52800" x2="39747" y2="21200"/>
                        <a14:foregroundMark x1="39747" y1="21200" x2="50886" y2="49600"/>
                        <a14:foregroundMark x1="50886" y1="49600" x2="44937" y2="16267"/>
                        <a14:foregroundMark x1="44937" y1="16267" x2="58481" y2="38533"/>
                        <a14:foregroundMark x1="58481" y1="38533" x2="61139" y2="28667"/>
                        <a14:foregroundMark x1="61139" y1="28667" x2="59494" y2="14000"/>
                        <a14:foregroundMark x1="59494" y1="14000" x2="59241" y2="29467"/>
                        <a14:foregroundMark x1="59241" y1="29467" x2="58228" y2="14133"/>
                        <a14:foregroundMark x1="58228" y1="14133" x2="58481" y2="27733"/>
                        <a14:foregroundMark x1="55063" y1="21067" x2="61392" y2="41600"/>
                        <a14:foregroundMark x1="61392" y1="41600" x2="60633" y2="30800"/>
                        <a14:foregroundMark x1="60633" y1="30800" x2="60380" y2="42267"/>
                        <a14:foregroundMark x1="60380" y1="42267" x2="62405" y2="51067"/>
                        <a14:foregroundMark x1="61392" y1="40800" x2="68481" y2="56267"/>
                        <a14:foregroundMark x1="62025" y1="41467" x2="70253" y2="55067"/>
                        <a14:foregroundMark x1="56076" y1="8800" x2="61266" y2="17733"/>
                        <a14:foregroundMark x1="61266" y1="17733" x2="59620" y2="9733"/>
                        <a14:foregroundMark x1="60127" y1="10000" x2="55443" y2="20400"/>
                        <a14:foregroundMark x1="48228" y1="14267" x2="45823" y2="30800"/>
                        <a14:foregroundMark x1="44177" y1="20533" x2="45570" y2="30800"/>
                        <a14:foregroundMark x1="41013" y1="12267" x2="39873" y2="22933"/>
                        <a14:foregroundMark x1="37848" y1="8400" x2="40127" y2="24133"/>
                        <a14:foregroundMark x1="32911" y1="19200" x2="36835" y2="28267"/>
                        <a14:foregroundMark x1="36835" y1="28267" x2="38987" y2="30800"/>
                        <a14:foregroundMark x1="30633" y1="21467" x2="43671" y2="34267"/>
                        <a14:foregroundMark x1="41013" y1="36933" x2="45443" y2="44000"/>
                        <a14:foregroundMark x1="41646" y1="35733" x2="45443" y2="45467"/>
                        <a14:foregroundMark x1="40127" y1="34400" x2="44557" y2="49600"/>
                        <a14:foregroundMark x1="39235" y1="64987" x2="42911" y2="74667"/>
                        <a14:foregroundMark x1="39367" y1="70000" x2="40633" y2="81333"/>
                        <a14:foregroundMark x1="41013" y1="74400" x2="41392" y2="88800"/>
                        <a14:foregroundMark x1="39241" y1="87600" x2="41266" y2="95333"/>
                        <a14:foregroundMark x1="40253" y1="91333" x2="41646" y2="96533"/>
                        <a14:foregroundMark x1="39123" y1="94938" x2="50000" y2="98800"/>
                        <a14:foregroundMark x1="50000" y1="98800" x2="50000" y2="98800"/>
                        <a14:foregroundMark x1="40127" y1="95067" x2="44684" y2="96400"/>
                        <a14:foregroundMark x1="39367" y1="95600" x2="45443" y2="92800"/>
                        <a14:foregroundMark x1="41772" y1="91467" x2="48481" y2="92267"/>
                        <a14:foregroundMark x1="45949" y1="76000" x2="50886" y2="86667"/>
                        <a14:foregroundMark x1="45443" y1="72400" x2="47468" y2="83067"/>
                        <a14:foregroundMark x1="47468" y1="83067" x2="49494" y2="86667"/>
                        <a14:foregroundMark x1="48481" y1="66800" x2="51519" y2="85067"/>
                        <a14:foregroundMark x1="49494" y1="57600" x2="50759" y2="78533"/>
                        <a14:foregroundMark x1="50759" y1="78533" x2="57089" y2="95867"/>
                        <a14:foregroundMark x1="52405" y1="94800" x2="61266" y2="95600"/>
                        <a14:foregroundMark x1="50759" y1="30667" x2="53797" y2="35733"/>
                        <a14:backgroundMark x1="23291" y1="40000" x2="33671" y2="71067"/>
                        <a14:backgroundMark x1="33671" y1="71067" x2="31899" y2="95467"/>
                        <a14:backgroundMark x1="37722" y1="59467" x2="31519" y2="52000"/>
                        <a14:backgroundMark x1="31519" y1="52000" x2="28354" y2="43467"/>
                        <a14:backgroundMark x1="68921" y1="56058" x2="70759" y2="59200"/>
                        <a14:backgroundMark x1="70759" y1="59200" x2="69299" y2="55879"/>
                        <a14:backgroundMark x1="56572" y1="72159" x2="58228" y2="86933"/>
                        <a14:backgroundMark x1="61633" y1="95025" x2="63671" y2="99867"/>
                        <a14:backgroundMark x1="58228" y1="86933" x2="61029" y2="93589"/>
                        <a14:backgroundMark x1="52765" y1="96822" x2="53038" y2="97867"/>
                        <a14:backgroundMark x1="46486" y1="83271" x2="48090" y2="90054"/>
                        <a14:backgroundMark x1="17215" y1="47467" x2="33038" y2="88400"/>
                        <a14:backgroundMark x1="10253" y1="45867" x2="16709" y2="78800"/>
                        <a14:backgroundMark x1="16709" y1="78800" x2="26709" y2="99067"/>
                        <a14:backgroundMark x1="53926" y1="96927" x2="55063" y2="99467"/>
                        <a14:backgroundMark x1="45835" y1="94823" x2="45935" y2="95110"/>
                        <a14:backgroundMark x1="45523" y1="93930" x2="45731" y2="94525"/>
                        <a14:backgroundMark x1="53749" y1="96911" x2="54177" y2="99467"/>
                        <a14:backgroundMark x1="41027" y1="97861" x2="41266" y2="98400"/>
                        <a14:backgroundMark x1="31056" y1="34601" x2="31234" y2="34628"/>
                        <a14:backgroundMark x1="42441" y1="19180" x2="43511" y2="20633"/>
                        <a14:backgroundMark x1="59873" y1="8800" x2="59910" y2="9899"/>
                        <a14:backgroundMark x1="57354" y1="97236" x2="59114" y2="99867"/>
                        <a14:backgroundMark x1="59114" y1="99867" x2="59114" y2="99867"/>
                        <a14:backgroundMark x1="35316" y1="54800" x2="38608" y2="65200"/>
                        <a14:backgroundMark x1="38608" y1="65200" x2="35316" y2="52667"/>
                        <a14:backgroundMark x1="35063" y1="56533" x2="35190" y2="87867"/>
                        <a14:backgroundMark x1="35190" y1="87867" x2="38228" y2="77733"/>
                        <a14:backgroundMark x1="38228" y1="77733" x2="33291" y2="86800"/>
                        <a14:backgroundMark x1="33291" y1="86800" x2="24937" y2="92133"/>
                        <a14:backgroundMark x1="24937" y1="92133" x2="6329" y2="91733"/>
                        <a14:backgroundMark x1="6329" y1="91733" x2="7089" y2="91200"/>
                        <a14:backgroundMark x1="10759" y1="93733" x2="29494" y2="94933"/>
                        <a14:backgroundMark x1="29494" y1="94933" x2="33418" y2="94267"/>
                        <a14:backgroundMark x1="32278" y1="94533" x2="23418" y2="90133"/>
                        <a14:backgroundMark x1="23418" y1="90133" x2="7722" y2="91733"/>
                        <a14:backgroundMark x1="33038" y1="94400" x2="36329" y2="84267"/>
                        <a14:backgroundMark x1="36329" y1="84267" x2="36076" y2="83333"/>
                        <a14:backgroundMark x1="35316" y1="94800" x2="35949" y2="84533"/>
                        <a14:backgroundMark x1="35949" y1="84533" x2="35190" y2="80000"/>
                        <a14:backgroundMark x1="34304" y1="94800" x2="35823" y2="82267"/>
                        <a14:backgroundMark x1="35949" y1="83733" x2="35949" y2="94000"/>
                        <a14:backgroundMark x1="35949" y1="94000" x2="35823" y2="92400"/>
                        <a14:backgroundMark x1="35316" y1="83733" x2="36329" y2="94000"/>
                        <a14:backgroundMark x1="36329" y1="94000" x2="35190" y2="83733"/>
                        <a14:backgroundMark x1="35190" y1="83733" x2="33291" y2="87867"/>
                        <a14:backgroundMark x1="23418" y1="47067" x2="4937" y2="46133"/>
                        <a14:backgroundMark x1="4937" y1="46133" x2="4937" y2="46133"/>
                        <a14:backgroundMark x1="22405" y1="46400" x2="5570" y2="44000"/>
                        <a14:backgroundMark x1="10380" y1="44133" x2="10759" y2="53733"/>
                        <a14:backgroundMark x1="7468" y1="42400" x2="6076" y2="71600"/>
                        <a14:backgroundMark x1="2911" y1="46133" x2="2152" y2="81200"/>
                        <a14:backgroundMark x1="4557" y1="56533" x2="5570" y2="89867"/>
                        <a14:backgroundMark x1="5443" y1="66800" x2="4684" y2="91067"/>
                        <a14:backgroundMark x1="4684" y1="91067" x2="9114" y2="95867"/>
                        <a14:backgroundMark x1="29747" y1="82133" x2="31772" y2="96400"/>
                        <a14:backgroundMark x1="35443" y1="76533" x2="35696" y2="98800"/>
                        <a14:backgroundMark x1="35696" y1="98800" x2="35696" y2="98133"/>
                        <a14:backgroundMark x1="35823" y1="80533" x2="36962" y2="96800"/>
                        <a14:backgroundMark x1="37215" y1="78533" x2="36962" y2="95467"/>
                        <a14:backgroundMark x1="36835" y1="76400" x2="36076" y2="95067"/>
                        <a14:backgroundMark x1="35696" y1="67333" x2="35443" y2="88267"/>
                        <a14:backgroundMark x1="34051" y1="55600" x2="35443" y2="75467"/>
                        <a14:backgroundMark x1="30633" y1="46400" x2="13165" y2="46667"/>
                        <a14:backgroundMark x1="24557" y1="45867" x2="16076" y2="41867"/>
                        <a14:backgroundMark x1="16076" y1="41867" x2="11266" y2="46133"/>
                        <a14:backgroundMark x1="17848" y1="43333" x2="9747" y2="48533"/>
                        <a14:backgroundMark x1="9747" y1="48533" x2="18608" y2="50000"/>
                        <a14:backgroundMark x1="18608" y1="50000" x2="8987" y2="47067"/>
                        <a14:backgroundMark x1="8987" y1="47067" x2="20380" y2="47867"/>
                        <a14:backgroundMark x1="20380" y1="47867" x2="29367" y2="47067"/>
                        <a14:backgroundMark x1="29367" y1="47067" x2="28101" y2="46400"/>
                        <a14:backgroundMark x1="28861" y1="48133" x2="15823" y2="45333"/>
                        <a14:backgroundMark x1="24937" y1="47200" x2="10886" y2="45333"/>
                        <a14:backgroundMark x1="21646" y1="46933" x2="5316" y2="49067"/>
                        <a14:backgroundMark x1="12025" y1="43333" x2="3797" y2="46933"/>
                        <a14:backgroundMark x1="3544" y1="46400" x2="4177" y2="72933"/>
                        <a14:backgroundMark x1="4810" y1="46667" x2="4051" y2="78267"/>
                        <a14:backgroundMark x1="4051" y1="78267" x2="5443" y2="88267"/>
                        <a14:backgroundMark x1="5443" y1="88267" x2="5570" y2="88267"/>
                        <a14:backgroundMark x1="34557" y1="56267" x2="29241" y2="80400"/>
                        <a14:backgroundMark x1="29241" y1="80400" x2="25190" y2="89333"/>
                        <a14:backgroundMark x1="25190" y1="89333" x2="25190" y2="89333"/>
                        <a14:backgroundMark x1="7975" y1="48133" x2="3038" y2="91333"/>
                        <a14:backgroundMark x1="3544" y1="87333" x2="10886" y2="94267"/>
                        <a14:backgroundMark x1="10886" y1="94267" x2="19873" y2="92800"/>
                        <a14:backgroundMark x1="19873" y1="92800" x2="29241" y2="92933"/>
                        <a14:backgroundMark x1="29241" y1="92933" x2="37215" y2="88400"/>
                        <a14:backgroundMark x1="37215" y1="88400" x2="35696" y2="57333"/>
                        <a14:backgroundMark x1="35696" y1="57333" x2="30633" y2="47067"/>
                        <a14:backgroundMark x1="30886" y1="48667" x2="24430" y2="41867"/>
                        <a14:backgroundMark x1="29747" y1="46933" x2="23165" y2="44933"/>
                        <a14:backgroundMark x1="30127" y1="46000" x2="30000" y2="47467"/>
                        <a14:backgroundMark x1="30506" y1="46000" x2="12025" y2="45467"/>
                        <a14:backgroundMark x1="12025" y1="45467" x2="4430" y2="47867"/>
                        <a14:backgroundMark x1="3671" y1="46933" x2="3544" y2="82800"/>
                      </a14:backgroundRemoval>
                    </a14:imgEffect>
                    <a14:imgEffect>
                      <a14:artisticPaintBrush brushSize="0"/>
                    </a14:imgEffect>
                  </a14:imgLayer>
                </a14:imgProps>
              </a:ext>
              <a:ext uri="{28A0092B-C50C-407E-A947-70E740481C1C}">
                <a14:useLocalDpi xmlns:a14="http://schemas.microsoft.com/office/drawing/2010/main" val="0"/>
              </a:ext>
            </a:extLst>
          </a:blip>
          <a:srcRect t="-1709" b="1709"/>
          <a:stretch/>
        </p:blipFill>
        <p:spPr>
          <a:xfrm>
            <a:off x="405443" y="2054965"/>
            <a:ext cx="5365034" cy="4776144"/>
          </a:xfrm>
          <a:prstGeom prst="rect">
            <a:avLst/>
          </a:prstGeom>
          <a:ln>
            <a:noFill/>
          </a:ln>
          <a:effectLst>
            <a:outerShdw blurRad="292100" dist="139700" dir="2700000" algn="tl" rotWithShape="0">
              <a:srgbClr val="333333">
                <a:alpha val="65000"/>
              </a:srgbClr>
            </a:outerShdw>
          </a:effectLst>
        </p:spPr>
      </p:pic>
      <p:sp>
        <p:nvSpPr>
          <p:cNvPr id="4" name="文字方塊 3">
            <a:extLst>
              <a:ext uri="{FF2B5EF4-FFF2-40B4-BE49-F238E27FC236}">
                <a16:creationId xmlns:a16="http://schemas.microsoft.com/office/drawing/2014/main" id="{E5A39E49-86BC-4DFD-AEA9-0A1946E577BE}"/>
              </a:ext>
            </a:extLst>
          </p:cNvPr>
          <p:cNvSpPr txBox="1"/>
          <p:nvPr/>
        </p:nvSpPr>
        <p:spPr>
          <a:xfrm>
            <a:off x="1121434" y="4423831"/>
            <a:ext cx="184731" cy="369332"/>
          </a:xfrm>
          <a:prstGeom prst="rect">
            <a:avLst/>
          </a:prstGeom>
          <a:noFill/>
        </p:spPr>
        <p:txBody>
          <a:bodyPr wrap="none" rtlCol="0">
            <a:spAutoFit/>
          </a:bodyPr>
          <a:lstStyle/>
          <a:p>
            <a:endParaRPr lang="zh-TW" altLang="en-US" dirty="0"/>
          </a:p>
        </p:txBody>
      </p:sp>
      <p:sp>
        <p:nvSpPr>
          <p:cNvPr id="7" name="矩形: 圓角 6">
            <a:extLst>
              <a:ext uri="{FF2B5EF4-FFF2-40B4-BE49-F238E27FC236}">
                <a16:creationId xmlns:a16="http://schemas.microsoft.com/office/drawing/2014/main" id="{473BE9CF-2813-4251-A180-35FBC644CFAD}"/>
              </a:ext>
            </a:extLst>
          </p:cNvPr>
          <p:cNvSpPr/>
          <p:nvPr/>
        </p:nvSpPr>
        <p:spPr>
          <a:xfrm>
            <a:off x="7815018" y="1715981"/>
            <a:ext cx="2606501" cy="43512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srgbClr val="48A2A0"/>
                </a:solidFill>
                <a:latin typeface="標楷體" panose="03000509000000000000" pitchFamily="65" charset="-120"/>
                <a:ea typeface="標楷體" panose="03000509000000000000" pitchFamily="65" charset="-120"/>
              </a:rPr>
              <a:t>指導教授</a:t>
            </a:r>
            <a:r>
              <a:rPr lang="en-US" altLang="zh-TW" sz="2400" b="1" dirty="0">
                <a:solidFill>
                  <a:srgbClr val="48A2A0"/>
                </a:solidFill>
                <a:latin typeface="標楷體" panose="03000509000000000000" pitchFamily="65" charset="-120"/>
                <a:ea typeface="標楷體" panose="03000509000000000000" pitchFamily="65" charset="-120"/>
              </a:rPr>
              <a:t>:</a:t>
            </a:r>
            <a:r>
              <a:rPr lang="zh-TW" altLang="en-US" sz="2400" b="1" dirty="0">
                <a:solidFill>
                  <a:srgbClr val="48A2A0"/>
                </a:solidFill>
                <a:latin typeface="標楷體" panose="03000509000000000000" pitchFamily="65" charset="-120"/>
                <a:ea typeface="標楷體" panose="03000509000000000000" pitchFamily="65" charset="-120"/>
              </a:rPr>
              <a:t>白敦文</a:t>
            </a:r>
          </a:p>
        </p:txBody>
      </p:sp>
      <p:grpSp>
        <p:nvGrpSpPr>
          <p:cNvPr id="8" name="群組 7">
            <a:extLst>
              <a:ext uri="{FF2B5EF4-FFF2-40B4-BE49-F238E27FC236}">
                <a16:creationId xmlns:a16="http://schemas.microsoft.com/office/drawing/2014/main" id="{45A8BA3B-B5B7-4464-8E28-ABE36A0618CE}"/>
              </a:ext>
            </a:extLst>
          </p:cNvPr>
          <p:cNvGrpSpPr/>
          <p:nvPr/>
        </p:nvGrpSpPr>
        <p:grpSpPr>
          <a:xfrm>
            <a:off x="8891459" y="3600587"/>
            <a:ext cx="2673497" cy="3558028"/>
            <a:chOff x="9397378" y="3540027"/>
            <a:chExt cx="2673497" cy="3558028"/>
          </a:xfrm>
        </p:grpSpPr>
        <p:grpSp>
          <p:nvGrpSpPr>
            <p:cNvPr id="5" name="群組 4">
              <a:extLst>
                <a:ext uri="{FF2B5EF4-FFF2-40B4-BE49-F238E27FC236}">
                  <a16:creationId xmlns:a16="http://schemas.microsoft.com/office/drawing/2014/main" id="{25C3A5A6-B982-4852-9384-5B7780C92ABF}"/>
                </a:ext>
              </a:extLst>
            </p:cNvPr>
            <p:cNvGrpSpPr/>
            <p:nvPr/>
          </p:nvGrpSpPr>
          <p:grpSpPr>
            <a:xfrm>
              <a:off x="9397378" y="4050290"/>
              <a:ext cx="2506227" cy="3047765"/>
              <a:chOff x="1663292" y="2469889"/>
              <a:chExt cx="3738407" cy="4341968"/>
            </a:xfrm>
          </p:grpSpPr>
          <p:grpSp>
            <p:nvGrpSpPr>
              <p:cNvPr id="3" name="群組 2">
                <a:extLst>
                  <a:ext uri="{FF2B5EF4-FFF2-40B4-BE49-F238E27FC236}">
                    <a16:creationId xmlns:a16="http://schemas.microsoft.com/office/drawing/2014/main" id="{05B15293-FC87-4A10-93CC-C8CF137791F3}"/>
                  </a:ext>
                </a:extLst>
              </p:cNvPr>
              <p:cNvGrpSpPr/>
              <p:nvPr/>
            </p:nvGrpSpPr>
            <p:grpSpPr>
              <a:xfrm>
                <a:off x="1663292" y="2469889"/>
                <a:ext cx="3738407" cy="4341968"/>
                <a:chOff x="3067835" y="3418118"/>
                <a:chExt cx="2288968" cy="2658519"/>
              </a:xfrm>
            </p:grpSpPr>
            <p:pic>
              <p:nvPicPr>
                <p:cNvPr id="11" name="圖片 10">
                  <a:extLst>
                    <a:ext uri="{FF2B5EF4-FFF2-40B4-BE49-F238E27FC236}">
                      <a16:creationId xmlns:a16="http://schemas.microsoft.com/office/drawing/2014/main" id="{42B31903-F1CD-4684-A0FA-A06AB3E6C036}"/>
                    </a:ext>
                  </a:extLst>
                </p:cNvPr>
                <p:cNvPicPr>
                  <a:picLocks noChangeAspect="1"/>
                </p:cNvPicPr>
                <p:nvPr/>
              </p:nvPicPr>
              <p:blipFill rotWithShape="1">
                <a:blip r:embed="rId4">
                  <a:extLst>
                    <a:ext uri="{BEBA8EAE-BF5A-486C-A8C5-ECC9F3942E4B}">
                      <a14:imgProps xmlns:a14="http://schemas.microsoft.com/office/drawing/2010/main">
                        <a14:imgLayer r:embed="rId3">
                          <a14:imgEffect>
                            <a14:backgroundRemoval t="9600" b="95467" l="5316" r="90000">
                              <a14:foregroundMark x1="9747" y1="54667" x2="5443" y2="73733"/>
                              <a14:foregroundMark x1="13924" y1="83067" x2="20633" y2="95467"/>
                              <a14:backgroundMark x1="43544" y1="21067" x2="67342" y2="69200"/>
                              <a14:backgroundMark x1="47722" y1="84133" x2="51392" y2="39867"/>
                              <a14:backgroundMark x1="42785" y1="33600" x2="45570" y2="65867"/>
                              <a14:backgroundMark x1="45570" y1="65867" x2="41013" y2="85733"/>
                              <a14:backgroundMark x1="41013" y1="85733" x2="41139" y2="89867"/>
                              <a14:backgroundMark x1="41646" y1="80933" x2="35570" y2="28933"/>
                              <a14:backgroundMark x1="35570" y1="28933" x2="35570" y2="28933"/>
                              <a14:backgroundMark x1="28608" y1="40400" x2="45823" y2="45867"/>
                              <a14:backgroundMark x1="41013" y1="45467" x2="32278" y2="39733"/>
                              <a14:backgroundMark x1="36835" y1="48933" x2="33797" y2="44667"/>
                            </a14:backgroundRemoval>
                          </a14:imgEffect>
                          <a14:imgEffect>
                            <a14:artisticPaintBrush trans="20000" brushSize="10"/>
                          </a14:imgEffect>
                        </a14:imgLayer>
                      </a14:imgProps>
                    </a:ext>
                    <a:ext uri="{28A0092B-C50C-407E-A947-70E740481C1C}">
                      <a14:useLocalDpi xmlns:a14="http://schemas.microsoft.com/office/drawing/2010/main" val="0"/>
                    </a:ext>
                  </a:extLst>
                </a:blip>
                <a:srcRect l="-1748" t="43383" r="63359" b="1430"/>
                <a:stretch/>
              </p:blipFill>
              <p:spPr>
                <a:xfrm>
                  <a:off x="3067835" y="3429000"/>
                  <a:ext cx="2068825" cy="2647637"/>
                </a:xfrm>
                <a:prstGeom prst="rect">
                  <a:avLst/>
                </a:prstGeom>
                <a:ln>
                  <a:noFill/>
                </a:ln>
                <a:effectLst>
                  <a:outerShdw blurRad="292100" dist="139700" dir="2700000" algn="tl" rotWithShape="0">
                    <a:srgbClr val="333333">
                      <a:alpha val="65000"/>
                    </a:srgbClr>
                  </a:outerShdw>
                </a:effectLst>
              </p:spPr>
            </p:pic>
            <p:pic>
              <p:nvPicPr>
                <p:cNvPr id="17" name="圖片 16">
                  <a:extLst>
                    <a:ext uri="{FF2B5EF4-FFF2-40B4-BE49-F238E27FC236}">
                      <a16:creationId xmlns:a16="http://schemas.microsoft.com/office/drawing/2014/main" id="{8DDF0ED4-441B-4077-A94E-F4B5D90E6E6A}"/>
                    </a:ext>
                  </a:extLst>
                </p:cNvPr>
                <p:cNvPicPr>
                  <a:picLocks noChangeAspect="1"/>
                </p:cNvPicPr>
                <p:nvPr/>
              </p:nvPicPr>
              <p:blipFill rotWithShape="1">
                <a:blip r:embed="rId4">
                  <a:extLst>
                    <a:ext uri="{BEBA8EAE-BF5A-486C-A8C5-ECC9F3942E4B}">
                      <a14:imgProps xmlns:a14="http://schemas.microsoft.com/office/drawing/2010/main">
                        <a14:imgLayer r:embed="rId3">
                          <a14:imgEffect>
                            <a14:backgroundRemoval t="9600" b="95467" l="5316" r="90000">
                              <a14:foregroundMark x1="9747" y1="54667" x2="5443" y2="73733"/>
                              <a14:foregroundMark x1="13924" y1="83067" x2="20633" y2="95467"/>
                              <a14:backgroundMark x1="43544" y1="21067" x2="67342" y2="69200"/>
                              <a14:backgroundMark x1="47722" y1="84133" x2="51392" y2="39867"/>
                              <a14:backgroundMark x1="42785" y1="33600" x2="45570" y2="65867"/>
                              <a14:backgroundMark x1="45570" y1="65867" x2="41013" y2="85733"/>
                              <a14:backgroundMark x1="41013" y1="85733" x2="41139" y2="89867"/>
                              <a14:backgroundMark x1="41646" y1="80933" x2="35570" y2="28933"/>
                              <a14:backgroundMark x1="35570" y1="28933" x2="35570" y2="28933"/>
                              <a14:backgroundMark x1="28608" y1="40400" x2="45823" y2="45867"/>
                              <a14:backgroundMark x1="41013" y1="45467" x2="32278" y2="39733"/>
                              <a14:backgroundMark x1="36835" y1="48933" x2="33797" y2="44667"/>
                            </a14:backgroundRemoval>
                          </a14:imgEffect>
                          <a14:imgEffect>
                            <a14:artisticPaintBrush trans="20000" brushSize="10"/>
                          </a14:imgEffect>
                        </a14:imgLayer>
                      </a14:imgProps>
                    </a:ext>
                    <a:ext uri="{28A0092B-C50C-407E-A947-70E740481C1C}">
                      <a14:useLocalDpi xmlns:a14="http://schemas.microsoft.com/office/drawing/2010/main" val="0"/>
                    </a:ext>
                  </a:extLst>
                </a:blip>
                <a:srcRect t="43135" r="62438" b="5246"/>
                <a:stretch/>
              </p:blipFill>
              <p:spPr>
                <a:xfrm flipH="1">
                  <a:off x="3332586" y="3418118"/>
                  <a:ext cx="2024217" cy="2476412"/>
                </a:xfrm>
                <a:prstGeom prst="rect">
                  <a:avLst/>
                </a:prstGeom>
                <a:ln>
                  <a:noFill/>
                </a:ln>
                <a:effectLst>
                  <a:outerShdw blurRad="292100" dist="139700" dir="2700000" algn="tl" rotWithShape="0">
                    <a:srgbClr val="333333">
                      <a:alpha val="65000"/>
                    </a:srgbClr>
                  </a:outerShdw>
                </a:effectLst>
              </p:spPr>
            </p:pic>
          </p:grpSp>
          <p:sp>
            <p:nvSpPr>
              <p:cNvPr id="14" name="矩形 13"/>
              <p:cNvSpPr/>
              <p:nvPr/>
            </p:nvSpPr>
            <p:spPr>
              <a:xfrm>
                <a:off x="2934141" y="4430957"/>
                <a:ext cx="301708" cy="603204"/>
              </a:xfrm>
              <a:prstGeom prst="rect">
                <a:avLst/>
              </a:prstGeom>
            </p:spPr>
            <p:txBody>
              <a:bodyPr wrap="square">
                <a:spAutoFit/>
              </a:bodyPr>
              <a:lstStyle/>
              <a:p>
                <a:endParaRPr lang="zh-CN" altLang="en-US" dirty="0">
                  <a:solidFill>
                    <a:schemeClr val="bg1"/>
                  </a:solidFill>
                </a:endParaRPr>
              </a:p>
            </p:txBody>
          </p:sp>
          <p:sp>
            <p:nvSpPr>
              <p:cNvPr id="21" name="矩形: 圓角 20">
                <a:extLst>
                  <a:ext uri="{FF2B5EF4-FFF2-40B4-BE49-F238E27FC236}">
                    <a16:creationId xmlns:a16="http://schemas.microsoft.com/office/drawing/2014/main" id="{DABFBA52-1126-4505-B4E6-B320CAFA8ECF}"/>
                  </a:ext>
                </a:extLst>
              </p:cNvPr>
              <p:cNvSpPr/>
              <p:nvPr/>
            </p:nvSpPr>
            <p:spPr>
              <a:xfrm>
                <a:off x="2429389" y="2938550"/>
                <a:ext cx="2422404" cy="570802"/>
              </a:xfrm>
              <a:prstGeom prst="roundRect">
                <a:avLst/>
              </a:prstGeom>
              <a:solidFill>
                <a:srgbClr val="C69040"/>
              </a:solidFill>
              <a:ln>
                <a:solidFill>
                  <a:srgbClr val="C791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latin typeface="標楷體" panose="03000509000000000000" pitchFamily="65" charset="-120"/>
                    <a:ea typeface="標楷體" panose="03000509000000000000" pitchFamily="65" charset="-120"/>
                  </a:rPr>
                  <a:t>黃品宥</a:t>
                </a:r>
              </a:p>
            </p:txBody>
          </p:sp>
          <p:sp>
            <p:nvSpPr>
              <p:cNvPr id="22" name="矩形: 圓角 21">
                <a:extLst>
                  <a:ext uri="{FF2B5EF4-FFF2-40B4-BE49-F238E27FC236}">
                    <a16:creationId xmlns:a16="http://schemas.microsoft.com/office/drawing/2014/main" id="{F080FC20-E1FE-41E5-B41B-2C64E93D1D76}"/>
                  </a:ext>
                </a:extLst>
              </p:cNvPr>
              <p:cNvSpPr/>
              <p:nvPr/>
            </p:nvSpPr>
            <p:spPr>
              <a:xfrm>
                <a:off x="2429389" y="3835256"/>
                <a:ext cx="2422404" cy="570802"/>
              </a:xfrm>
              <a:prstGeom prst="roundRect">
                <a:avLst/>
              </a:prstGeom>
              <a:solidFill>
                <a:srgbClr val="C69040"/>
              </a:solidFill>
              <a:ln>
                <a:solidFill>
                  <a:srgbClr val="C791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latin typeface="標楷體" panose="03000509000000000000" pitchFamily="65" charset="-120"/>
                    <a:ea typeface="標楷體" panose="03000509000000000000" pitchFamily="65" charset="-120"/>
                  </a:rPr>
                  <a:t>何柏憲</a:t>
                </a:r>
              </a:p>
            </p:txBody>
          </p:sp>
          <p:sp>
            <p:nvSpPr>
              <p:cNvPr id="23" name="矩形: 圓角 22">
                <a:extLst>
                  <a:ext uri="{FF2B5EF4-FFF2-40B4-BE49-F238E27FC236}">
                    <a16:creationId xmlns:a16="http://schemas.microsoft.com/office/drawing/2014/main" id="{E542E44B-8FAC-4352-BA4D-11DC488A7938}"/>
                  </a:ext>
                </a:extLst>
              </p:cNvPr>
              <p:cNvSpPr/>
              <p:nvPr/>
            </p:nvSpPr>
            <p:spPr>
              <a:xfrm>
                <a:off x="2424549" y="4727948"/>
                <a:ext cx="2422404" cy="570802"/>
              </a:xfrm>
              <a:prstGeom prst="roundRect">
                <a:avLst/>
              </a:prstGeom>
              <a:solidFill>
                <a:srgbClr val="C69040"/>
              </a:solidFill>
              <a:ln>
                <a:solidFill>
                  <a:srgbClr val="C791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latin typeface="標楷體" panose="03000509000000000000" pitchFamily="65" charset="-120"/>
                    <a:ea typeface="標楷體" panose="03000509000000000000" pitchFamily="65" charset="-120"/>
                  </a:rPr>
                  <a:t>林峻霆</a:t>
                </a:r>
              </a:p>
            </p:txBody>
          </p:sp>
          <p:sp>
            <p:nvSpPr>
              <p:cNvPr id="24" name="矩形: 圓角 23">
                <a:extLst>
                  <a:ext uri="{FF2B5EF4-FFF2-40B4-BE49-F238E27FC236}">
                    <a16:creationId xmlns:a16="http://schemas.microsoft.com/office/drawing/2014/main" id="{5A4B31F1-DB2A-49AB-9E06-C62D386DA6C6}"/>
                  </a:ext>
                </a:extLst>
              </p:cNvPr>
              <p:cNvSpPr/>
              <p:nvPr/>
            </p:nvSpPr>
            <p:spPr>
              <a:xfrm>
                <a:off x="2444506" y="5634827"/>
                <a:ext cx="2422404" cy="570802"/>
              </a:xfrm>
              <a:prstGeom prst="roundRect">
                <a:avLst/>
              </a:prstGeom>
              <a:solidFill>
                <a:srgbClr val="C69040"/>
              </a:solidFill>
              <a:ln>
                <a:solidFill>
                  <a:srgbClr val="C791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latin typeface="標楷體" panose="03000509000000000000" pitchFamily="65" charset="-120"/>
                    <a:ea typeface="標楷體" panose="03000509000000000000" pitchFamily="65" charset="-120"/>
                  </a:rPr>
                  <a:t>陸詠涵</a:t>
                </a:r>
              </a:p>
            </p:txBody>
          </p:sp>
        </p:grpSp>
        <p:pic>
          <p:nvPicPr>
            <p:cNvPr id="25" name="圖片 24">
              <a:extLst>
                <a:ext uri="{FF2B5EF4-FFF2-40B4-BE49-F238E27FC236}">
                  <a16:creationId xmlns:a16="http://schemas.microsoft.com/office/drawing/2014/main" id="{4CEFFD31-57FF-4B8B-96F3-3FD22BA1F22A}"/>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2667" b="95333" l="10000" r="97089">
                          <a14:foregroundMark x1="38575" y1="20689" x2="37387" y2="24060"/>
                          <a14:foregroundMark x1="62166" y1="12969" x2="65190" y2="12933"/>
                          <a14:foregroundMark x1="53797" y1="13067" x2="55352" y2="13049"/>
                          <a14:foregroundMark x1="65190" y1="12933" x2="84051" y2="19333"/>
                          <a14:foregroundMark x1="84051" y1="19333" x2="90000" y2="27200"/>
                          <a14:foregroundMark x1="90000" y1="27200" x2="85063" y2="32267"/>
                          <a14:foregroundMark x1="74304" y1="44933" x2="69169" y2="47596"/>
                          <a14:foregroundMark x1="80253" y1="35200" x2="93038" y2="11200"/>
                          <a14:foregroundMark x1="76835" y1="2933" x2="88481" y2="9333"/>
                          <a14:foregroundMark x1="94810" y1="15733" x2="97089" y2="22267"/>
                          <a14:foregroundMark x1="57632" y1="93723" x2="57722" y2="93600"/>
                          <a14:foregroundMark x1="66582" y1="46667" x2="65443" y2="49600"/>
                          <a14:foregroundMark x1="66203" y1="46000" x2="67468" y2="46933"/>
                          <a14:foregroundMark x1="67595" y1="46000" x2="67595" y2="46000"/>
                          <a14:backgroundMark x1="23291" y1="40000" x2="33671" y2="71067"/>
                          <a14:backgroundMark x1="33671" y1="71067" x2="31899" y2="95467"/>
                          <a14:backgroundMark x1="37722" y1="59467" x2="31519" y2="52000"/>
                          <a14:backgroundMark x1="31519" y1="52000" x2="28354" y2="43467"/>
                          <a14:backgroundMark x1="44177" y1="26667" x2="45949" y2="50267"/>
                          <a14:backgroundMark x1="45949" y1="50267" x2="47595" y2="28267"/>
                          <a14:backgroundMark x1="47595" y1="28267" x2="58354" y2="38000"/>
                          <a14:backgroundMark x1="65047" y1="49438" x2="70759" y2="59200"/>
                          <a14:backgroundMark x1="58354" y1="38000" x2="63925" y2="47520"/>
                          <a14:backgroundMark x1="64960" y1="46004" x2="57342" y2="28667"/>
                          <a14:backgroundMark x1="70759" y1="59200" x2="66781" y2="50147"/>
                          <a14:backgroundMark x1="38861" y1="13867" x2="44810" y2="34533"/>
                          <a14:backgroundMark x1="44810" y1="34533" x2="54684" y2="55333"/>
                          <a14:backgroundMark x1="54684" y1="55333" x2="58228" y2="86933"/>
                          <a14:backgroundMark x1="58228" y1="86933" x2="63671" y2="99867"/>
                          <a14:backgroundMark x1="32278" y1="18533" x2="53038" y2="97867"/>
                          <a14:backgroundMark x1="42785" y1="32267" x2="56582" y2="92400"/>
                          <a14:backgroundMark x1="42911" y1="40000" x2="41646" y2="62800"/>
                          <a14:backgroundMark x1="41646" y1="62800" x2="50000" y2="98133"/>
                          <a14:backgroundMark x1="17215" y1="47467" x2="33038" y2="88400"/>
                          <a14:backgroundMark x1="10253" y1="45867" x2="16709" y2="78800"/>
                          <a14:backgroundMark x1="16709" y1="78800" x2="26709" y2="99067"/>
                          <a14:backgroundMark x1="39367" y1="64400" x2="55063" y2="99467"/>
                          <a14:backgroundMark x1="39620" y1="70133" x2="41266" y2="81733"/>
                          <a14:backgroundMark x1="41266" y1="81733" x2="47595" y2="99867"/>
                          <a14:backgroundMark x1="48734" y1="66933" x2="54177" y2="99467"/>
                          <a14:backgroundMark x1="40759" y1="78267" x2="45570" y2="96800"/>
                          <a14:backgroundMark x1="40000" y1="85600" x2="40380" y2="96400"/>
                          <a14:backgroundMark x1="40380" y1="96400" x2="41266" y2="98400"/>
                          <a14:backgroundMark x1="41392" y1="80533" x2="43797" y2="98400"/>
                          <a14:backgroundMark x1="29747" y1="34400" x2="42785" y2="36400"/>
                          <a14:backgroundMark x1="40000" y1="15867" x2="45696" y2="23600"/>
                          <a14:backgroundMark x1="45696" y1="23600" x2="46582" y2="24133"/>
                          <a14:backgroundMark x1="57468" y1="12267" x2="57975" y2="22267"/>
                          <a14:backgroundMark x1="57975" y1="22267" x2="58101" y2="22667"/>
                          <a14:backgroundMark x1="59873" y1="8800" x2="60127" y2="16400"/>
                          <a14:backgroundMark x1="60253" y1="13333" x2="59873" y2="20533"/>
                          <a14:backgroundMark x1="46203" y1="32800" x2="49114" y2="42667"/>
                          <a14:backgroundMark x1="49114" y1="42667" x2="49114" y2="44533"/>
                          <a14:backgroundMark x1="33671" y1="23067" x2="38987" y2="29333"/>
                          <a14:backgroundMark x1="53671" y1="91733" x2="59114" y2="99867"/>
                          <a14:backgroundMark x1="59114" y1="99867" x2="59114" y2="99867"/>
                          <a14:backgroundMark x1="44051" y1="92400" x2="36076" y2="96533"/>
                          <a14:backgroundMark x1="42785" y1="95867" x2="31266" y2="95600"/>
                          <a14:backgroundMark x1="40127" y1="44000" x2="12911" y2="68133"/>
                          <a14:backgroundMark x1="12911" y1="68133" x2="9620" y2="77867"/>
                          <a14:backgroundMark x1="9620" y1="77867" x2="16582" y2="84400"/>
                          <a14:backgroundMark x1="16582" y1="84400" x2="27595" y2="84267"/>
                          <a14:backgroundMark x1="27595" y1="84267" x2="42532" y2="70000"/>
                          <a14:backgroundMark x1="42532" y1="70000" x2="55316" y2="46267"/>
                          <a14:backgroundMark x1="55316" y1="46267" x2="57722" y2="36667"/>
                          <a14:backgroundMark x1="57722" y1="36667" x2="50633" y2="30000"/>
                          <a14:backgroundMark x1="50633" y1="30000" x2="43165" y2="43200"/>
                          <a14:backgroundMark x1="43165" y1="43200" x2="41899" y2="55200"/>
                          <a14:backgroundMark x1="41899" y1="55200" x2="51772" y2="51867"/>
                          <a14:backgroundMark x1="51772" y1="51867" x2="55823" y2="37733"/>
                          <a14:backgroundMark x1="55823" y1="37733" x2="50633" y2="35200"/>
                          <a14:backgroundMark x1="50253" y1="34800" x2="59620" y2="36933"/>
                          <a14:backgroundMark x1="59620" y1="36933" x2="67215" y2="42933"/>
                          <a14:backgroundMark x1="66901" y1="50197" x2="66835" y2="51733"/>
                          <a14:backgroundMark x1="67215" y1="42933" x2="67123" y2="45069"/>
                          <a14:backgroundMark x1="50127" y1="29733" x2="58101" y2="36400"/>
                          <a14:backgroundMark x1="58101" y1="36400" x2="64051" y2="45867"/>
                          <a14:backgroundMark x1="64872" y1="49366" x2="66835" y2="57733"/>
                          <a14:backgroundMark x1="64051" y1="45867" x2="64245" y2="46695"/>
                          <a14:backgroundMark x1="66215" y1="49916" x2="72278" y2="57733"/>
                          <a14:backgroundMark x1="56456" y1="37333" x2="64069" y2="47149"/>
                          <a14:backgroundMark x1="65514" y1="49629" x2="70886" y2="57733"/>
                          <a14:backgroundMark x1="55949" y1="35200" x2="63995" y2="47338"/>
                        </a14:backgroundRemoval>
                      </a14:imgEffect>
                      <a14:imgEffect>
                        <a14:artisticPaintBrush brushSize="0"/>
                      </a14:imgEffect>
                    </a14:imgLayer>
                  </a14:imgProps>
                </a:ext>
                <a:ext uri="{28A0092B-C50C-407E-A947-70E740481C1C}">
                  <a14:useLocalDpi xmlns:a14="http://schemas.microsoft.com/office/drawing/2010/main" val="0"/>
                </a:ext>
              </a:extLst>
            </a:blip>
            <a:srcRect t="-1709" b="1709"/>
            <a:stretch/>
          </p:blipFill>
          <p:spPr>
            <a:xfrm>
              <a:off x="9805686" y="3540027"/>
              <a:ext cx="2265189" cy="2016552"/>
            </a:xfrm>
            <a:prstGeom prst="rect">
              <a:avLst/>
            </a:prstGeom>
            <a:ln>
              <a:noFill/>
            </a:ln>
            <a:effectLst>
              <a:outerShdw blurRad="292100" dist="139700" dir="2700000" algn="tl" rotWithShape="0">
                <a:srgbClr val="333333">
                  <a:alpha val="65000"/>
                </a:srgbClr>
              </a:outerShdw>
            </a:effectLst>
          </p:spPr>
        </p:pic>
      </p:grpSp>
    </p:spTree>
    <p:extLst>
      <p:ext uri="{BB962C8B-B14F-4D97-AF65-F5344CB8AC3E}">
        <p14:creationId xmlns:p14="http://schemas.microsoft.com/office/powerpoint/2010/main" val="2440977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421092" y="387264"/>
            <a:ext cx="4314001" cy="646331"/>
          </a:xfrm>
          <a:prstGeom prst="rect">
            <a:avLst/>
          </a:prstGeom>
        </p:spPr>
        <p:txBody>
          <a:bodyPr wrap="none">
            <a:spAutoFit/>
          </a:bodyPr>
          <a:lstStyle/>
          <a:p>
            <a:r>
              <a:rPr lang="zh-TW" altLang="en-US" sz="3600" b="1" dirty="0">
                <a:solidFill>
                  <a:schemeClr val="tx1">
                    <a:lumMod val="75000"/>
                    <a:lumOff val="25000"/>
                  </a:schemeClr>
                </a:solidFill>
                <a:latin typeface="標楷體" panose="03000509000000000000" pitchFamily="65" charset="-120"/>
                <a:ea typeface="標楷體" panose="03000509000000000000" pitchFamily="65" charset="-120"/>
              </a:rPr>
              <a:t>研究方法</a:t>
            </a:r>
            <a:r>
              <a:rPr lang="en-US" altLang="zh-TW" sz="3600" b="1" dirty="0">
                <a:solidFill>
                  <a:schemeClr val="tx1">
                    <a:lumMod val="75000"/>
                    <a:lumOff val="25000"/>
                  </a:schemeClr>
                </a:solidFill>
                <a:latin typeface="標楷體" panose="03000509000000000000" pitchFamily="65" charset="-120"/>
                <a:ea typeface="標楷體" panose="03000509000000000000" pitchFamily="65" charset="-120"/>
              </a:rPr>
              <a:t>(</a:t>
            </a:r>
            <a:r>
              <a:rPr lang="en-US" altLang="zh-TW" sz="3600" b="1"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APP</a:t>
            </a:r>
            <a:r>
              <a:rPr lang="zh-TW" altLang="en-US" sz="3600" b="1"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系統</a:t>
            </a:r>
            <a:r>
              <a:rPr lang="en-US" altLang="zh-TW" sz="3600" b="1" dirty="0">
                <a:solidFill>
                  <a:schemeClr val="tx1">
                    <a:lumMod val="75000"/>
                    <a:lumOff val="25000"/>
                  </a:schemeClr>
                </a:solidFill>
                <a:latin typeface="標楷體" panose="03000509000000000000" pitchFamily="65" charset="-120"/>
                <a:ea typeface="標楷體" panose="03000509000000000000" pitchFamily="65" charset="-120"/>
              </a:rPr>
              <a:t>)</a:t>
            </a:r>
            <a:endParaRPr lang="zh-CN" altLang="en-US" sz="3600" b="1" dirty="0">
              <a:solidFill>
                <a:schemeClr val="tx1">
                  <a:lumMod val="75000"/>
                  <a:lumOff val="25000"/>
                </a:schemeClr>
              </a:solidFill>
              <a:latin typeface="標楷體" panose="03000509000000000000" pitchFamily="65" charset="-120"/>
              <a:ea typeface="標楷體" panose="03000509000000000000" pitchFamily="65" charset="-120"/>
            </a:endParaRPr>
          </a:p>
        </p:txBody>
      </p:sp>
      <p:sp>
        <p:nvSpPr>
          <p:cNvPr id="11" name="內容版面配置區 2">
            <a:extLst>
              <a:ext uri="{FF2B5EF4-FFF2-40B4-BE49-F238E27FC236}">
                <a16:creationId xmlns:a16="http://schemas.microsoft.com/office/drawing/2014/main" id="{38627D0B-DD14-4D81-9290-EFE696FD1511}"/>
              </a:ext>
            </a:extLst>
          </p:cNvPr>
          <p:cNvSpPr txBox="1">
            <a:spLocks/>
          </p:cNvSpPr>
          <p:nvPr/>
        </p:nvSpPr>
        <p:spPr>
          <a:xfrm>
            <a:off x="1226820" y="7200548"/>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rPr>
              <a:t>分別為存取照片介面、搜尋關鍵日期介面、顯示圖片介面</a:t>
            </a:r>
            <a:endParaRPr lang="zh-TW" altLang="en-US" dirty="0"/>
          </a:p>
        </p:txBody>
      </p:sp>
      <p:pic>
        <p:nvPicPr>
          <p:cNvPr id="12" name="圖片 11">
            <a:extLst>
              <a:ext uri="{FF2B5EF4-FFF2-40B4-BE49-F238E27FC236}">
                <a16:creationId xmlns:a16="http://schemas.microsoft.com/office/drawing/2014/main" id="{3C38F470-7C4A-4A17-BBED-9CB459F572E7}"/>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2969" b="98381" l="1596" r="94415">
                        <a14:foregroundMark x1="72074" y1="12686" x2="70479" y2="8097"/>
                        <a14:foregroundMark x1="70479" y1="8097" x2="64362" y2="4318"/>
                        <a14:foregroundMark x1="64362" y1="4318" x2="56915" y2="3644"/>
                        <a14:foregroundMark x1="56915" y1="3644" x2="46277" y2="4723"/>
                        <a14:foregroundMark x1="46277" y1="4723" x2="34043" y2="8232"/>
                        <a14:foregroundMark x1="34043" y1="8232" x2="27660" y2="13360"/>
                        <a14:foregroundMark x1="27660" y1="13360" x2="27128" y2="19163"/>
                        <a14:foregroundMark x1="27128" y1="19163" x2="35372" y2="24022"/>
                        <a14:foregroundMark x1="35372" y1="24022" x2="48670" y2="26721"/>
                        <a14:foregroundMark x1="48670" y1="26721" x2="60904" y2="26721"/>
                        <a14:foregroundMark x1="60904" y1="26721" x2="69947" y2="23617"/>
                        <a14:foregroundMark x1="69947" y1="23617" x2="73138" y2="18489"/>
                        <a14:foregroundMark x1="73138" y1="18489" x2="67553" y2="12281"/>
                        <a14:foregroundMark x1="67553" y1="12281" x2="55053" y2="8097"/>
                        <a14:foregroundMark x1="55053" y1="8097" x2="39096" y2="8367"/>
                        <a14:foregroundMark x1="39096" y1="8367" x2="31117" y2="10526"/>
                        <a14:foregroundMark x1="31117" y1="10526" x2="25266" y2="13765"/>
                        <a14:foregroundMark x1="25266" y1="13765" x2="21809" y2="18354"/>
                        <a14:foregroundMark x1="21809" y1="18354" x2="25532" y2="25506"/>
                        <a14:foregroundMark x1="25532" y1="25506" x2="31915" y2="27260"/>
                        <a14:foregroundMark x1="31915" y1="27260" x2="44415" y2="27126"/>
                        <a14:foregroundMark x1="44415" y1="27126" x2="52128" y2="23212"/>
                        <a14:foregroundMark x1="52128" y1="23212" x2="52128" y2="16734"/>
                        <a14:foregroundMark x1="52128" y1="16734" x2="46011" y2="9852"/>
                        <a14:foregroundMark x1="46011" y1="9852" x2="37234" y2="5398"/>
                        <a14:foregroundMark x1="37234" y1="5398" x2="18883" y2="1754"/>
                        <a14:foregroundMark x1="18883" y1="1754" x2="11702" y2="1484"/>
                        <a14:foregroundMark x1="11702" y1="1484" x2="5585" y2="3779"/>
                        <a14:foregroundMark x1="5585" y1="3779" x2="2660" y2="8097"/>
                        <a14:foregroundMark x1="2660" y1="8097" x2="3191" y2="12955"/>
                        <a14:foregroundMark x1="3191" y1="12955" x2="12234" y2="5128"/>
                        <a14:foregroundMark x1="12234" y1="5128" x2="19947" y2="3374"/>
                        <a14:foregroundMark x1="19947" y1="3374" x2="13032" y2="1754"/>
                        <a14:foregroundMark x1="13032" y1="1754" x2="20213" y2="1350"/>
                        <a14:foregroundMark x1="20213" y1="1350" x2="36170" y2="1889"/>
                        <a14:foregroundMark x1="36170" y1="1889" x2="43351" y2="1889"/>
                        <a14:foregroundMark x1="43351" y1="1889" x2="50532" y2="1889"/>
                        <a14:foregroundMark x1="50532" y1="1889" x2="65691" y2="1350"/>
                        <a14:foregroundMark x1="65691" y1="1350" x2="86355" y2="2473"/>
                        <a14:foregroundMark x1="92655" y1="46271" x2="93085" y2="92848"/>
                        <a14:foregroundMark x1="92287" y1="6478" x2="92536" y2="33419"/>
                        <a14:foregroundMark x1="93085" y1="92848" x2="91223" y2="98381"/>
                        <a14:foregroundMark x1="91223" y1="98381" x2="83245" y2="99460"/>
                        <a14:foregroundMark x1="83245" y1="99460" x2="37766" y2="97841"/>
                        <a14:foregroundMark x1="37766" y1="97841" x2="25000" y2="98381"/>
                        <a14:foregroundMark x1="18085" y1="98246" x2="3191" y2="95682"/>
                        <a14:foregroundMark x1="3191" y1="95682" x2="1596" y2="91363"/>
                        <a14:foregroundMark x1="1596" y1="91363" x2="5585" y2="62348"/>
                        <a14:foregroundMark x1="5585" y1="62348" x2="1596" y2="14980"/>
                        <a14:foregroundMark x1="2660" y1="6478" x2="8777" y2="3104"/>
                        <a14:foregroundMark x1="8777" y1="3104" x2="15957" y2="2969"/>
                        <a14:foregroundMark x1="15957" y1="2969" x2="15957" y2="2969"/>
                        <a14:foregroundMark x1="38298" y1="19433" x2="44947" y2="23077"/>
                        <a14:foregroundMark x1="44947" y1="23077" x2="52660" y2="22267"/>
                        <a14:foregroundMark x1="52660" y1="22267" x2="43617" y2="20378"/>
                        <a14:foregroundMark x1="43617" y1="20378" x2="35638" y2="20513"/>
                        <a14:foregroundMark x1="35638" y1="20513" x2="54787" y2="23752"/>
                        <a14:foregroundMark x1="54787" y1="23752" x2="61968" y2="23752"/>
                        <a14:foregroundMark x1="61968" y1="23752" x2="50532" y2="21323"/>
                        <a14:foregroundMark x1="50532" y1="21323" x2="39096" y2="21188"/>
                        <a14:foregroundMark x1="39096" y1="21188" x2="49468" y2="22672"/>
                        <a14:foregroundMark x1="49468" y1="22672" x2="49202" y2="19973"/>
                        <a14:foregroundMark x1="40426" y1="20378" x2="57447" y2="21862"/>
                        <a14:foregroundMark x1="57447" y1="21862" x2="51064" y2="20513"/>
                        <a14:foregroundMark x1="51064" y1="20513" x2="43351" y2="20918"/>
                        <a14:foregroundMark x1="43351" y1="20918" x2="51330" y2="23212"/>
                        <a14:foregroundMark x1="51330" y1="23212" x2="58511" y2="23212"/>
                        <a14:foregroundMark x1="58511" y1="23212" x2="51330" y2="19298"/>
                        <a14:foregroundMark x1="51330" y1="19298" x2="30851" y2="18623"/>
                        <a14:foregroundMark x1="30851" y1="18623" x2="29787" y2="19568"/>
                        <a14:foregroundMark x1="46011" y1="19973" x2="68883" y2="21997"/>
                        <a14:foregroundMark x1="85106" y1="2294" x2="90957" y2="4993"/>
                        <a14:foregroundMark x1="90957" y1="4993" x2="91489" y2="7018"/>
                        <a14:foregroundMark x1="87234" y1="3239" x2="91489" y2="6748"/>
                        <a14:foregroundMark x1="91489" y1="6748" x2="91489" y2="6883"/>
                        <a14:foregroundMark x1="2926" y1="55196" x2="1862" y2="67476"/>
                        <a14:foregroundMark x1="94168" y1="46231" x2="94415" y2="48313"/>
                        <a14:foregroundMark x1="92553" y1="32659" x2="92643" y2="33416"/>
                        <a14:foregroundMark x1="92021" y1="33198" x2="92021" y2="37112"/>
                        <a14:foregroundMark x1="92553" y1="33603" x2="92819" y2="39811"/>
                        <a14:foregroundMark x1="92021" y1="35628" x2="92553" y2="41296"/>
                        <a14:foregroundMark x1="92553" y1="37922" x2="92553" y2="42645"/>
                        <a14:foregroundMark x1="92021" y1="42375" x2="92021" y2="45344"/>
                        <a14:backgroundMark x1="89096" y1="1080" x2="95745" y2="3239"/>
                        <a14:backgroundMark x1="95745" y1="3239" x2="99468" y2="6208"/>
                        <a14:backgroundMark x1="95453" y1="4691" x2="97872" y2="6613"/>
                        <a14:backgroundMark x1="94139" y1="3648" x2="95439" y2="4681"/>
                        <a14:backgroundMark x1="91755" y1="1754" x2="93360" y2="3029"/>
                        <a14:backgroundMark x1="97340" y1="33738" x2="97872" y2="44130"/>
                        <a14:backgroundMark x1="96711" y1="42645" x2="97074" y2="46154"/>
                        <a14:backgroundMark x1="96950" y1="41189" x2="97340" y2="45749"/>
                        <a14:backgroundMark x1="96277" y1="33333" x2="96297" y2="33562"/>
                      </a14:backgroundRemoval>
                    </a14:imgEffect>
                  </a14:imgLayer>
                </a14:imgProps>
              </a:ext>
              <a:ext uri="{28A0092B-C50C-407E-A947-70E740481C1C}">
                <a14:useLocalDpi xmlns:a14="http://schemas.microsoft.com/office/drawing/2010/main" val="0"/>
              </a:ext>
            </a:extLst>
          </a:blip>
          <a:stretch>
            <a:fillRect/>
          </a:stretch>
        </p:blipFill>
        <p:spPr>
          <a:xfrm>
            <a:off x="2056792" y="1290154"/>
            <a:ext cx="1874520" cy="3688080"/>
          </a:xfrm>
          <a:prstGeom prst="rect">
            <a:avLst/>
          </a:prstGeom>
        </p:spPr>
      </p:pic>
      <p:pic>
        <p:nvPicPr>
          <p:cNvPr id="13" name="圖片 12">
            <a:extLst>
              <a:ext uri="{FF2B5EF4-FFF2-40B4-BE49-F238E27FC236}">
                <a16:creationId xmlns:a16="http://schemas.microsoft.com/office/drawing/2014/main" id="{14C6BDC6-21AC-496A-BCF4-A60DF1A78492}"/>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1350" b="98111" l="1359" r="95109">
                        <a14:foregroundMark x1="10326" y1="2699" x2="29076" y2="2294"/>
                        <a14:foregroundMark x1="21739" y1="2159" x2="45652" y2="3374"/>
                        <a14:foregroundMark x1="45652" y1="3374" x2="49185" y2="5398"/>
                        <a14:foregroundMark x1="32662" y1="2071" x2="52989" y2="3374"/>
                        <a14:foregroundMark x1="52989" y1="3374" x2="58424" y2="7422"/>
                        <a14:foregroundMark x1="50543" y1="5398" x2="70924" y2="13630"/>
                        <a14:foregroundMark x1="70924" y1="13630" x2="70652" y2="29825"/>
                        <a14:foregroundMark x1="70652" y1="29825" x2="62500" y2="41161"/>
                        <a14:foregroundMark x1="48098" y1="7287" x2="33967" y2="24696"/>
                        <a14:foregroundMark x1="33967" y1="24696" x2="32337" y2="41565"/>
                        <a14:foregroundMark x1="32337" y1="41565" x2="44837" y2="40081"/>
                        <a14:foregroundMark x1="63859" y1="18219" x2="49728" y2="33468"/>
                        <a14:foregroundMark x1="49728" y1="33468" x2="55978" y2="18623"/>
                        <a14:foregroundMark x1="55978" y1="18623" x2="29891" y2="17949"/>
                        <a14:foregroundMark x1="29891" y1="17949" x2="22011" y2="33738"/>
                        <a14:foregroundMark x1="22011" y1="33738" x2="40489" y2="19703"/>
                        <a14:foregroundMark x1="40489" y1="19703" x2="28804" y2="5533"/>
                        <a14:foregroundMark x1="28804" y1="5533" x2="15217" y2="19163"/>
                        <a14:foregroundMark x1="15217" y1="19163" x2="14130" y2="43725"/>
                        <a14:foregroundMark x1="14130" y1="43725" x2="27174" y2="49393"/>
                        <a14:foregroundMark x1="10054" y1="3914" x2="1359" y2="17679"/>
                        <a14:foregroundMark x1="1359" y1="17679" x2="7065" y2="44399"/>
                        <a14:foregroundMark x1="2174" y1="30499" x2="5707" y2="65992"/>
                        <a14:foregroundMark x1="4620" y1="52901" x2="7337" y2="73279"/>
                        <a14:foregroundMark x1="24728" y1="63968" x2="48370" y2="63158"/>
                        <a14:foregroundMark x1="48370" y1="63158" x2="60870" y2="63968"/>
                        <a14:foregroundMark x1="18478" y1="39136" x2="28261" y2="40081"/>
                        <a14:foregroundMark x1="21739" y1="41430" x2="27174" y2="38596"/>
                        <a14:foregroundMark x1="16848" y1="33603" x2="30707" y2="40081"/>
                        <a14:foregroundMark x1="22826" y1="33603" x2="19565" y2="35897"/>
                        <a14:foregroundMark x1="26630" y1="47099" x2="23098" y2="61673"/>
                        <a14:foregroundMark x1="3261" y1="51012" x2="10598" y2="78408"/>
                        <a14:foregroundMark x1="2446" y1="57220" x2="6793" y2="84480"/>
                        <a14:foregroundMark x1="2717" y1="71390" x2="3533" y2="86235"/>
                        <a14:foregroundMark x1="3533" y1="86235" x2="21467" y2="96626"/>
                        <a14:foregroundMark x1="21467" y1="96626" x2="29348" y2="97706"/>
                        <a14:foregroundMark x1="2989" y1="85965" x2="19837" y2="96626"/>
                        <a14:foregroundMark x1="19837" y1="96626" x2="27989" y2="96491"/>
                        <a14:foregroundMark x1="2174" y1="86640" x2="18478" y2="97301"/>
                        <a14:foregroundMark x1="18478" y1="97301" x2="34239" y2="98111"/>
                        <a14:foregroundMark x1="2446" y1="87449" x2="19837" y2="97841"/>
                        <a14:foregroundMark x1="19837" y1="97841" x2="86957" y2="93792"/>
                        <a14:foregroundMark x1="88859" y1="95951" x2="92935" y2="81646"/>
                        <a14:foregroundMark x1="33696" y1="97436" x2="57337" y2="96896"/>
                        <a14:foregroundMark x1="57337" y1="96896" x2="59239" y2="96896"/>
                        <a14:foregroundMark x1="41848" y1="97571" x2="66576" y2="97706"/>
                        <a14:foregroundMark x1="66576" y1="97706" x2="74457" y2="97436"/>
                        <a14:foregroundMark x1="62772" y1="98111" x2="86685" y2="96761"/>
                        <a14:foregroundMark x1="86685" y1="96761" x2="87772" y2="96221"/>
                        <a14:foregroundMark x1="86141" y1="96221" x2="94565" y2="85155"/>
                        <a14:foregroundMark x1="82609" y1="97976" x2="94293" y2="84615"/>
                        <a14:foregroundMark x1="94293" y1="84615" x2="94837" y2="82321"/>
                        <a14:foregroundMark x1="90217" y1="94872" x2="95109" y2="80297"/>
                        <a14:foregroundMark x1="95109" y1="80297" x2="94293" y2="77463"/>
                        <a14:foregroundMark x1="90489" y1="95277" x2="94837" y2="85695"/>
                        <a14:foregroundMark x1="94022" y1="94737" x2="94837" y2="85020"/>
                        <a14:foregroundMark x1="93207" y1="79757" x2="91848" y2="69771"/>
                        <a14:foregroundMark x1="94022" y1="79487" x2="94293" y2="48718"/>
                        <a14:foregroundMark x1="93351" y1="38868" x2="93478" y2="29285"/>
                        <a14:foregroundMark x1="93207" y1="49798" x2="93314" y2="41710"/>
                        <a14:foregroundMark x1="93750" y1="29690" x2="92391" y2="9177"/>
                        <a14:foregroundMark x1="93548" y1="9161" x2="75258" y2="2136"/>
                        <a14:foregroundMark x1="48098" y1="5263" x2="26087" y2="6613"/>
                        <a14:foregroundMark x1="11141" y1="2159" x2="2446" y2="13090"/>
                        <a14:foregroundMark x1="8424" y1="4049" x2="1359" y2="10931"/>
                        <a14:foregroundMark x1="10054" y1="3644" x2="2174" y2="9447"/>
                        <a14:foregroundMark x1="72554" y1="2159" x2="76041" y2="2159"/>
                        <a14:foregroundMark x1="80303" y1="2286" x2="86413" y2="2969"/>
                        <a14:foregroundMark x1="83806" y1="2341" x2="89674" y2="4858"/>
                        <a14:foregroundMark x1="86413" y1="2834" x2="91848" y2="6883"/>
                        <a14:foregroundMark x1="89674" y1="4453" x2="91848" y2="7287"/>
                        <a14:foregroundMark x1="94293" y1="12281" x2="93750" y2="5398"/>
                        <a14:foregroundMark x1="91304" y1="4858" x2="75543" y2="2564"/>
                        <a14:foregroundMark x1="34783" y1="2294" x2="93750" y2="3914"/>
                        <a14:foregroundMark x1="38043" y1="2564" x2="79891" y2="4184"/>
                        <a14:foregroundMark x1="47283" y1="2564" x2="71467" y2="2969"/>
                        <a14:foregroundMark x1="71467" y1="2969" x2="71739" y2="2969"/>
                        <a14:foregroundMark x1="40217" y1="3104" x2="69565" y2="4453"/>
                        <a14:foregroundMark x1="44022" y1="2564" x2="65489" y2="3104"/>
                        <a14:foregroundMark x1="47283" y1="2159" x2="65217" y2="2969"/>
                        <a14:foregroundMark x1="48370" y1="2834" x2="58696" y2="2969"/>
                        <a14:foregroundMark x1="52174" y1="2969" x2="65217" y2="3104"/>
                        <a14:foregroundMark x1="51902" y1="2159" x2="64946" y2="2834"/>
                        <a14:foregroundMark x1="54620" y1="2294" x2="69565" y2="2564"/>
                        <a14:foregroundMark x1="59783" y1="2159" x2="67391" y2="2564"/>
                        <a14:foregroundMark x1="61685" y1="2429" x2="74185" y2="2429"/>
                        <a14:foregroundMark x1="65217" y1="2159" x2="75543" y2="2564"/>
                        <a14:foregroundMark x1="60326" y1="2699" x2="77989" y2="2294"/>
                        <a14:foregroundMark x1="3533" y1="87989" x2="5163" y2="92578"/>
                        <a14:foregroundMark x1="3261" y1="89744" x2="7609" y2="94602"/>
                        <a14:foregroundMark x1="4620" y1="93117" x2="10598" y2="96491"/>
                        <a14:foregroundMark x1="4620" y1="93522" x2="15217" y2="96896"/>
                        <a14:foregroundMark x1="11957" y1="96491" x2="20924" y2="97301"/>
                        <a14:backgroundMark x1="94368" y1="3448" x2="99185" y2="8232"/>
                        <a14:backgroundMark x1="92663" y1="1754" x2="92812" y2="1902"/>
                        <a14:backgroundMark x1="95476" y1="2614" x2="98913" y2="10661"/>
                        <a14:backgroundMark x1="95109" y1="1754" x2="95200" y2="1968"/>
                        <a14:backgroundMark x1="98098" y1="6208" x2="99728" y2="14170"/>
                        <a14:backgroundMark x1="98913" y1="10661" x2="99457" y2="21862"/>
                        <a14:backgroundMark x1="99457" y1="15655" x2="99457" y2="28880"/>
                        <a14:backgroundMark x1="99457" y1="22807" x2="99728" y2="41430"/>
                        <a14:backgroundMark x1="99457" y1="35897" x2="99457" y2="42780"/>
                        <a14:backgroundMark x1="98098" y1="34818" x2="99185" y2="44399"/>
                        <a14:backgroundMark x1="80978" y1="405" x2="80978" y2="405"/>
                        <a14:backgroundMark x1="82337" y1="405" x2="81522" y2="405"/>
                        <a14:backgroundMark x1="80435" y1="405" x2="66848" y2="0"/>
                        <a14:backgroundMark x1="68750" y1="135" x2="13043" y2="135"/>
                        <a14:backgroundMark x1="97554" y1="38731" x2="98370" y2="44939"/>
                      </a14:backgroundRemoval>
                    </a14:imgEffect>
                  </a14:imgLayer>
                </a14:imgProps>
              </a:ext>
              <a:ext uri="{28A0092B-C50C-407E-A947-70E740481C1C}">
                <a14:useLocalDpi xmlns:a14="http://schemas.microsoft.com/office/drawing/2010/main" val="0"/>
              </a:ext>
            </a:extLst>
          </a:blip>
          <a:stretch>
            <a:fillRect/>
          </a:stretch>
        </p:blipFill>
        <p:spPr>
          <a:xfrm>
            <a:off x="5456090" y="1290154"/>
            <a:ext cx="1828800" cy="3688080"/>
          </a:xfrm>
          <a:prstGeom prst="rect">
            <a:avLst/>
          </a:prstGeom>
        </p:spPr>
      </p:pic>
      <p:pic>
        <p:nvPicPr>
          <p:cNvPr id="14" name="圖片 13">
            <a:extLst>
              <a:ext uri="{FF2B5EF4-FFF2-40B4-BE49-F238E27FC236}">
                <a16:creationId xmlns:a16="http://schemas.microsoft.com/office/drawing/2014/main" id="{DFF9A3FA-B54C-4270-B7CC-8414B6A5941D}"/>
              </a:ext>
            </a:extLst>
          </p:cNvPr>
          <p:cNvPicPr>
            <a:picLocks noChangeAspect="1"/>
          </p:cNvPicPr>
          <p:nvPr/>
        </p:nvPicPr>
        <p:blipFill>
          <a:blip r:embed="rId6" cstate="print">
            <a:extLst>
              <a:ext uri="{BEBA8EAE-BF5A-486C-A8C5-ECC9F3942E4B}">
                <a14:imgProps xmlns:a14="http://schemas.microsoft.com/office/drawing/2010/main">
                  <a14:imgLayer r:embed="rId7">
                    <a14:imgEffect>
                      <a14:backgroundRemoval t="945" b="98246" l="4948" r="93750">
                        <a14:foregroundMark x1="14323" y1="2699" x2="8854" y2="17679"/>
                        <a14:foregroundMark x1="8854" y1="17679" x2="16406" y2="94467"/>
                        <a14:foregroundMark x1="16406" y1="94467" x2="41146" y2="94332"/>
                        <a14:foregroundMark x1="19010" y1="16194" x2="30469" y2="97571"/>
                        <a14:foregroundMark x1="37500" y1="22537" x2="46615" y2="91228"/>
                        <a14:foregroundMark x1="40625" y1="16734" x2="69271" y2="43995"/>
                        <a14:foregroundMark x1="69271" y1="43995" x2="69531" y2="45884"/>
                        <a14:foregroundMark x1="77604" y1="25911" x2="59635" y2="12551"/>
                        <a14:foregroundMark x1="59635" y1="12551" x2="39583" y2="21053"/>
                        <a14:foregroundMark x1="39583" y1="21053" x2="23438" y2="35088"/>
                        <a14:foregroundMark x1="23438" y1="35088" x2="23438" y2="35223"/>
                        <a14:foregroundMark x1="82292" y1="10121" x2="64865" y2="2055"/>
                        <a14:foregroundMark x1="36198" y1="2024" x2="35417" y2="2159"/>
                        <a14:foregroundMark x1="78906" y1="3104" x2="84896" y2="18893"/>
                        <a14:foregroundMark x1="84896" y1="18893" x2="71875" y2="80297"/>
                        <a14:foregroundMark x1="77083" y1="67476" x2="77865" y2="84480"/>
                        <a14:foregroundMark x1="77865" y1="84480" x2="63281" y2="96086"/>
                        <a14:foregroundMark x1="91406" y1="93117" x2="92969" y2="32928"/>
                        <a14:foregroundMark x1="92969" y1="32928" x2="91406" y2="26721"/>
                        <a14:foregroundMark x1="69010" y1="36707" x2="59896" y2="21862"/>
                        <a14:foregroundMark x1="59896" y1="21862" x2="46094" y2="18489"/>
                        <a14:foregroundMark x1="59115" y1="31984" x2="39844" y2="25101"/>
                        <a14:foregroundMark x1="55469" y1="38866" x2="51563" y2="24291"/>
                        <a14:foregroundMark x1="51563" y1="24291" x2="51823" y2="23887"/>
                        <a14:foregroundMark x1="92188" y1="28745" x2="91667" y2="13765"/>
                        <a14:foregroundMark x1="91667" y1="13765" x2="77346" y2="1970"/>
                        <a14:foregroundMark x1="54807" y1="2000" x2="28125" y2="2294"/>
                        <a14:foregroundMark x1="28125" y1="2294" x2="6510" y2="8367"/>
                        <a14:foregroundMark x1="6510" y1="8367" x2="8333" y2="81511"/>
                        <a14:foregroundMark x1="4948" y1="43725" x2="6250" y2="86640"/>
                        <a14:foregroundMark x1="8073" y1="58839" x2="7552" y2="94332"/>
                        <a14:foregroundMark x1="5469" y1="87719" x2="8854" y2="94197"/>
                        <a14:foregroundMark x1="7552" y1="92443" x2="21615" y2="97436"/>
                        <a14:foregroundMark x1="8594" y1="94737" x2="16927" y2="97706"/>
                        <a14:foregroundMark x1="10156" y1="94737" x2="33854" y2="98246"/>
                        <a14:foregroundMark x1="33854" y1="98246" x2="61198" y2="98111"/>
                        <a14:foregroundMark x1="34115" y1="97841" x2="58333" y2="97841"/>
                        <a14:foregroundMark x1="58333" y1="97841" x2="75000" y2="97301"/>
                        <a14:foregroundMark x1="65885" y1="97571" x2="86979" y2="95816"/>
                        <a14:foregroundMark x1="82813" y1="97166" x2="89063" y2="94872"/>
                        <a14:foregroundMark x1="73177" y1="98111" x2="86979" y2="97031"/>
                        <a14:foregroundMark x1="77083" y1="97976" x2="92188" y2="86640"/>
                        <a14:foregroundMark x1="92188" y1="86640" x2="91406" y2="78947"/>
                        <a14:foregroundMark x1="92708" y1="12955" x2="76042" y2="2294"/>
                        <a14:foregroundMark x1="76042" y1="2294" x2="71875" y2="2294"/>
                        <a14:foregroundMark x1="94531" y1="14170" x2="80208" y2="2024"/>
                        <a14:foregroundMark x1="80208" y1="2024" x2="73177" y2="945"/>
                        <a14:foregroundMark x1="92969" y1="12416" x2="77404" y2="1970"/>
                        <a14:foregroundMark x1="93750" y1="12146" x2="79254" y2="1950"/>
                        <a14:foregroundMark x1="93490" y1="12551" x2="79844" y2="1944"/>
                        <a14:foregroundMark x1="91927" y1="11741" x2="86979" y2="5128"/>
                        <a14:foregroundMark x1="90625" y1="9582" x2="88542" y2="3914"/>
                        <a14:foregroundMark x1="92969" y1="12146" x2="91406" y2="6343"/>
                        <a14:foregroundMark x1="93490" y1="9717" x2="91667" y2="5803"/>
                        <a14:foregroundMark x1="92188" y1="7287" x2="87760" y2="3509"/>
                        <a14:foregroundMark x1="88281" y1="4723" x2="84896" y2="3104"/>
                        <a14:foregroundMark x1="41927" y1="10931" x2="23177" y2="13360"/>
                        <a14:foregroundMark x1="48438" y1="15924" x2="26302" y2="15250"/>
                        <a14:foregroundMark x1="44531" y1="12011" x2="24219" y2="12955"/>
                        <a14:foregroundMark x1="52604" y1="42645" x2="52604" y2="42645"/>
                        <a14:foregroundMark x1="33073" y1="4723" x2="60156" y2="7018"/>
                        <a14:foregroundMark x1="39063" y1="6883" x2="58073" y2="6478"/>
                        <a14:foregroundMark x1="24511" y1="2146" x2="16927" y2="2834"/>
                        <a14:foregroundMark x1="21354" y1="2294" x2="9896" y2="4588"/>
                        <a14:foregroundMark x1="10938" y1="3104" x2="6771" y2="7287"/>
                        <a14:foregroundMark x1="65365" y1="2294" x2="49219" y2="3644"/>
                        <a14:backgroundMark x1="20833" y1="270" x2="44792" y2="0"/>
                        <a14:backgroundMark x1="44792" y1="0" x2="69531" y2="135"/>
                        <a14:backgroundMark x1="69531" y1="135" x2="82292" y2="0"/>
                        <a14:backgroundMark x1="92448" y1="2699" x2="96354" y2="4858"/>
                      </a14:backgroundRemoval>
                    </a14:imgEffect>
                  </a14:imgLayer>
                </a14:imgProps>
              </a:ext>
              <a:ext uri="{28A0092B-C50C-407E-A947-70E740481C1C}">
                <a14:useLocalDpi xmlns:a14="http://schemas.microsoft.com/office/drawing/2010/main" val="0"/>
              </a:ext>
            </a:extLst>
          </a:blip>
          <a:stretch>
            <a:fillRect/>
          </a:stretch>
        </p:blipFill>
        <p:spPr>
          <a:xfrm>
            <a:off x="8809668" y="1290154"/>
            <a:ext cx="1905000" cy="3688080"/>
          </a:xfrm>
          <a:prstGeom prst="rect">
            <a:avLst/>
          </a:prstGeom>
        </p:spPr>
      </p:pic>
      <p:sp>
        <p:nvSpPr>
          <p:cNvPr id="21" name="矩形 20">
            <a:extLst>
              <a:ext uri="{FF2B5EF4-FFF2-40B4-BE49-F238E27FC236}">
                <a16:creationId xmlns:a16="http://schemas.microsoft.com/office/drawing/2014/main" id="{4F7B8607-8F14-432B-B606-DA35AA08FEEC}"/>
              </a:ext>
            </a:extLst>
          </p:cNvPr>
          <p:cNvSpPr/>
          <p:nvPr/>
        </p:nvSpPr>
        <p:spPr>
          <a:xfrm>
            <a:off x="8698016" y="5408227"/>
            <a:ext cx="2128305" cy="467321"/>
          </a:xfrm>
          <a:prstGeom prst="rect">
            <a:avLst/>
          </a:prstGeom>
          <a:gradFill>
            <a:gsLst>
              <a:gs pos="2000">
                <a:srgbClr val="B0C4DD"/>
              </a:gs>
              <a:gs pos="3000">
                <a:srgbClr val="48A2A0"/>
              </a:gs>
              <a:gs pos="0">
                <a:srgbClr val="A4D6D5">
                  <a:shade val="100000"/>
                  <a:satMod val="115000"/>
                </a:srgbClr>
              </a:gs>
            </a:gsLst>
            <a:path path="circle">
              <a:fillToRect l="100000" t="100000"/>
            </a:path>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微軟正黑體" panose="020B0604030504040204" pitchFamily="34" charset="-120"/>
                <a:ea typeface="微軟正黑體" panose="020B0604030504040204" pitchFamily="34" charset="-120"/>
              </a:rPr>
              <a:t>顯示圖片介面</a:t>
            </a:r>
            <a:endParaRPr lang="zh-CN" altLang="en-US" dirty="0">
              <a:latin typeface="微軟正黑體" panose="020B0604030504040204" pitchFamily="34" charset="-120"/>
              <a:ea typeface="微軟正黑體" panose="020B0604030504040204" pitchFamily="34" charset="-120"/>
            </a:endParaRPr>
          </a:p>
        </p:txBody>
      </p:sp>
      <p:sp>
        <p:nvSpPr>
          <p:cNvPr id="2" name="圖說文字: 向右箭號 1">
            <a:extLst>
              <a:ext uri="{FF2B5EF4-FFF2-40B4-BE49-F238E27FC236}">
                <a16:creationId xmlns:a16="http://schemas.microsoft.com/office/drawing/2014/main" id="{81E1C605-0C92-40A6-A061-628806066BD8}"/>
              </a:ext>
            </a:extLst>
          </p:cNvPr>
          <p:cNvSpPr/>
          <p:nvPr/>
        </p:nvSpPr>
        <p:spPr>
          <a:xfrm>
            <a:off x="5370683" y="5408226"/>
            <a:ext cx="3141911" cy="467321"/>
          </a:xfrm>
          <a:prstGeom prst="rightArrowCallout">
            <a:avLst/>
          </a:prstGeom>
          <a:solidFill>
            <a:srgbClr val="48A2A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微軟正黑體" panose="020B0604030504040204" pitchFamily="34" charset="-120"/>
                <a:ea typeface="微軟正黑體" panose="020B0604030504040204" pitchFamily="34" charset="-120"/>
              </a:rPr>
              <a:t>搜尋照片</a:t>
            </a:r>
            <a:endParaRPr lang="zh-TW" altLang="en-US" dirty="0"/>
          </a:p>
        </p:txBody>
      </p:sp>
      <p:sp>
        <p:nvSpPr>
          <p:cNvPr id="22" name="圖說文字: 向右箭號 21">
            <a:extLst>
              <a:ext uri="{FF2B5EF4-FFF2-40B4-BE49-F238E27FC236}">
                <a16:creationId xmlns:a16="http://schemas.microsoft.com/office/drawing/2014/main" id="{1E35F98F-8FA3-40CE-ADE6-988B45732DD6}"/>
              </a:ext>
            </a:extLst>
          </p:cNvPr>
          <p:cNvSpPr/>
          <p:nvPr/>
        </p:nvSpPr>
        <p:spPr>
          <a:xfrm>
            <a:off x="1970921" y="5427232"/>
            <a:ext cx="3279442" cy="467321"/>
          </a:xfrm>
          <a:prstGeom prst="rightArrowCallout">
            <a:avLst/>
          </a:prstGeom>
          <a:solidFill>
            <a:srgbClr val="48A2A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存取圖片名稱</a:t>
            </a:r>
          </a:p>
        </p:txBody>
      </p:sp>
    </p:spTree>
    <p:extLst>
      <p:ext uri="{BB962C8B-B14F-4D97-AF65-F5344CB8AC3E}">
        <p14:creationId xmlns:p14="http://schemas.microsoft.com/office/powerpoint/2010/main" val="976673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421092" y="387264"/>
            <a:ext cx="2031325" cy="646331"/>
          </a:xfrm>
          <a:prstGeom prst="rect">
            <a:avLst/>
          </a:prstGeom>
        </p:spPr>
        <p:txBody>
          <a:bodyPr wrap="none">
            <a:spAutoFit/>
          </a:bodyPr>
          <a:lstStyle/>
          <a:p>
            <a:r>
              <a:rPr lang="zh-TW" altLang="en-US" sz="3600" b="1" dirty="0">
                <a:solidFill>
                  <a:schemeClr val="tx1">
                    <a:lumMod val="75000"/>
                    <a:lumOff val="25000"/>
                  </a:schemeClr>
                </a:solidFill>
                <a:latin typeface="標楷體" panose="03000509000000000000" pitchFamily="65" charset="-120"/>
                <a:ea typeface="標楷體" panose="03000509000000000000" pitchFamily="65" charset="-120"/>
              </a:rPr>
              <a:t>成果展示</a:t>
            </a:r>
            <a:endParaRPr lang="zh-CN" altLang="en-US" sz="3600" b="1" dirty="0">
              <a:solidFill>
                <a:schemeClr val="tx1">
                  <a:lumMod val="75000"/>
                  <a:lumOff val="25000"/>
                </a:schemeClr>
              </a:solidFill>
              <a:latin typeface="標楷體" panose="03000509000000000000" pitchFamily="65" charset="-120"/>
              <a:ea typeface="標楷體" panose="03000509000000000000" pitchFamily="65" charset="-120"/>
            </a:endParaRPr>
          </a:p>
        </p:txBody>
      </p:sp>
      <p:sp>
        <p:nvSpPr>
          <p:cNvPr id="6" name="內容版面配置區 2">
            <a:extLst>
              <a:ext uri="{FF2B5EF4-FFF2-40B4-BE49-F238E27FC236}">
                <a16:creationId xmlns:a16="http://schemas.microsoft.com/office/drawing/2014/main" id="{55B43B41-F69F-151F-6002-C3CB83CCD29E}"/>
              </a:ext>
            </a:extLst>
          </p:cNvPr>
          <p:cNvSpPr txBox="1">
            <a:spLocks/>
          </p:cNvSpPr>
          <p:nvPr/>
        </p:nvSpPr>
        <p:spPr>
          <a:xfrm>
            <a:off x="4973011" y="1273575"/>
            <a:ext cx="1613794" cy="4386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b="1" dirty="0">
                <a:latin typeface="微軟正黑體" panose="020B0604030504040204" pitchFamily="34" charset="-120"/>
                <a:ea typeface="微軟正黑體" panose="020B0604030504040204" pitchFamily="34" charset="-120"/>
              </a:rPr>
              <a:t>影片連結</a:t>
            </a:r>
            <a:endParaRPr lang="en-US" altLang="zh-TW" b="1" dirty="0">
              <a:latin typeface="微軟正黑體" panose="020B0604030504040204" pitchFamily="34" charset="-120"/>
              <a:ea typeface="微軟正黑體" panose="020B0604030504040204" pitchFamily="34" charset="-120"/>
            </a:endParaRPr>
          </a:p>
        </p:txBody>
      </p:sp>
      <p:sp useBgFill="1">
        <p:nvSpPr>
          <p:cNvPr id="2" name="動作按鈕: 影片 1">
            <a:hlinkClick r:id="rId2" highlightClick="1"/>
            <a:extLst>
              <a:ext uri="{FF2B5EF4-FFF2-40B4-BE49-F238E27FC236}">
                <a16:creationId xmlns:a16="http://schemas.microsoft.com/office/drawing/2014/main" id="{D559DCDD-C5A2-6F70-CE55-E3394C42DCE6}"/>
              </a:ext>
            </a:extLst>
          </p:cNvPr>
          <p:cNvSpPr/>
          <p:nvPr/>
        </p:nvSpPr>
        <p:spPr>
          <a:xfrm>
            <a:off x="3879856" y="1723065"/>
            <a:ext cx="4432287" cy="4042302"/>
          </a:xfrm>
          <a:prstGeom prst="actionButtonMovie">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softEdge rad="553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3" name="直線接點 2">
            <a:extLst>
              <a:ext uri="{FF2B5EF4-FFF2-40B4-BE49-F238E27FC236}">
                <a16:creationId xmlns:a16="http://schemas.microsoft.com/office/drawing/2014/main" id="{623C6A9A-E213-7C1F-21B8-8EFB4C841AD7}"/>
              </a:ext>
            </a:extLst>
          </p:cNvPr>
          <p:cNvCxnSpPr>
            <a:cxnSpLocks/>
          </p:cNvCxnSpPr>
          <p:nvPr/>
        </p:nvCxnSpPr>
        <p:spPr>
          <a:xfrm flipH="1">
            <a:off x="4637314" y="5110843"/>
            <a:ext cx="1330422" cy="1485900"/>
          </a:xfrm>
          <a:prstGeom prst="line">
            <a:avLst/>
          </a:prstGeom>
          <a:ln w="666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4" name="直線接點 3">
            <a:extLst>
              <a:ext uri="{FF2B5EF4-FFF2-40B4-BE49-F238E27FC236}">
                <a16:creationId xmlns:a16="http://schemas.microsoft.com/office/drawing/2014/main" id="{B4C6716F-F5DB-D5D2-2F58-F9D1E96FAB9C}"/>
              </a:ext>
            </a:extLst>
          </p:cNvPr>
          <p:cNvCxnSpPr>
            <a:cxnSpLocks/>
          </p:cNvCxnSpPr>
          <p:nvPr/>
        </p:nvCxnSpPr>
        <p:spPr>
          <a:xfrm>
            <a:off x="5967736" y="5110843"/>
            <a:ext cx="0" cy="1747156"/>
          </a:xfrm>
          <a:prstGeom prst="line">
            <a:avLst/>
          </a:prstGeom>
          <a:ln w="6667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5" name="直線接點 4">
            <a:extLst>
              <a:ext uri="{FF2B5EF4-FFF2-40B4-BE49-F238E27FC236}">
                <a16:creationId xmlns:a16="http://schemas.microsoft.com/office/drawing/2014/main" id="{BD7FC16D-EABC-30DC-C72F-6DCFB3B1485A}"/>
              </a:ext>
            </a:extLst>
          </p:cNvPr>
          <p:cNvCxnSpPr>
            <a:cxnSpLocks/>
          </p:cNvCxnSpPr>
          <p:nvPr/>
        </p:nvCxnSpPr>
        <p:spPr>
          <a:xfrm flipH="1" flipV="1">
            <a:off x="5967736" y="5110843"/>
            <a:ext cx="1430562" cy="1485900"/>
          </a:xfrm>
          <a:prstGeom prst="line">
            <a:avLst/>
          </a:prstGeom>
          <a:ln w="666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8" name="直線接點 7">
            <a:extLst>
              <a:ext uri="{FF2B5EF4-FFF2-40B4-BE49-F238E27FC236}">
                <a16:creationId xmlns:a16="http://schemas.microsoft.com/office/drawing/2014/main" id="{E400CA99-4840-9E71-8E3D-381976986C6F}"/>
              </a:ext>
            </a:extLst>
          </p:cNvPr>
          <p:cNvCxnSpPr>
            <a:cxnSpLocks/>
          </p:cNvCxnSpPr>
          <p:nvPr/>
        </p:nvCxnSpPr>
        <p:spPr>
          <a:xfrm>
            <a:off x="5967735" y="4425043"/>
            <a:ext cx="0" cy="685800"/>
          </a:xfrm>
          <a:prstGeom prst="line">
            <a:avLst/>
          </a:prstGeom>
          <a:ln w="66675">
            <a:solidFill>
              <a:schemeClr val="bg2">
                <a:lumMod val="50000"/>
              </a:schemeClr>
            </a:solidFill>
          </a:ln>
        </p:spPr>
        <p:style>
          <a:lnRef idx="1">
            <a:schemeClr val="dk1"/>
          </a:lnRef>
          <a:fillRef idx="0">
            <a:schemeClr val="dk1"/>
          </a:fillRef>
          <a:effectRef idx="0">
            <a:schemeClr val="dk1"/>
          </a:effectRef>
          <a:fontRef idx="minor">
            <a:schemeClr val="tx1"/>
          </a:fontRef>
        </p:style>
      </p:cxnSp>
      <p:sp>
        <p:nvSpPr>
          <p:cNvPr id="9" name="橢圓 8">
            <a:extLst>
              <a:ext uri="{FF2B5EF4-FFF2-40B4-BE49-F238E27FC236}">
                <a16:creationId xmlns:a16="http://schemas.microsoft.com/office/drawing/2014/main" id="{FB0198F3-4648-7410-5F68-C3227BD76EF5}"/>
              </a:ext>
            </a:extLst>
          </p:cNvPr>
          <p:cNvSpPr/>
          <p:nvPr/>
        </p:nvSpPr>
        <p:spPr>
          <a:xfrm>
            <a:off x="4637312" y="6451167"/>
            <a:ext cx="2760985" cy="432706"/>
          </a:xfrm>
          <a:prstGeom prst="ellipse">
            <a:avLst/>
          </a:prstGeom>
          <a:solidFill>
            <a:schemeClr val="bg2">
              <a:lumMod val="75000"/>
              <a:alpha val="41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Tree>
    <p:extLst>
      <p:ext uri="{BB962C8B-B14F-4D97-AF65-F5344CB8AC3E}">
        <p14:creationId xmlns:p14="http://schemas.microsoft.com/office/powerpoint/2010/main" val="693318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書卷: 水平 3">
            <a:extLst>
              <a:ext uri="{FF2B5EF4-FFF2-40B4-BE49-F238E27FC236}">
                <a16:creationId xmlns:a16="http://schemas.microsoft.com/office/drawing/2014/main" id="{D95A3CDB-1E4F-423C-833A-A46248007A5C}"/>
              </a:ext>
            </a:extLst>
          </p:cNvPr>
          <p:cNvSpPr/>
          <p:nvPr/>
        </p:nvSpPr>
        <p:spPr>
          <a:xfrm>
            <a:off x="8905421" y="1963481"/>
            <a:ext cx="2908300" cy="659870"/>
          </a:xfrm>
          <a:prstGeom prst="horizontalScroll">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421092" y="387264"/>
            <a:ext cx="2031325" cy="646331"/>
          </a:xfrm>
          <a:prstGeom prst="rect">
            <a:avLst/>
          </a:prstGeom>
        </p:spPr>
        <p:txBody>
          <a:bodyPr wrap="none">
            <a:spAutoFit/>
          </a:bodyPr>
          <a:lstStyle/>
          <a:p>
            <a:r>
              <a:rPr lang="zh-TW" altLang="en-US" sz="3600" b="1" dirty="0">
                <a:solidFill>
                  <a:schemeClr val="tx1">
                    <a:lumMod val="75000"/>
                    <a:lumOff val="25000"/>
                  </a:schemeClr>
                </a:solidFill>
                <a:latin typeface="標楷體" panose="03000509000000000000" pitchFamily="65" charset="-120"/>
                <a:ea typeface="標楷體" panose="03000509000000000000" pitchFamily="65" charset="-120"/>
              </a:rPr>
              <a:t>成果展示</a:t>
            </a:r>
            <a:endParaRPr lang="zh-CN" altLang="en-US" sz="3600" b="1" dirty="0">
              <a:solidFill>
                <a:schemeClr val="tx1">
                  <a:lumMod val="75000"/>
                  <a:lumOff val="25000"/>
                </a:schemeClr>
              </a:solidFill>
              <a:latin typeface="標楷體" panose="03000509000000000000" pitchFamily="65" charset="-120"/>
              <a:ea typeface="標楷體" panose="03000509000000000000" pitchFamily="65" charset="-120"/>
            </a:endParaRPr>
          </a:p>
        </p:txBody>
      </p:sp>
      <p:pic>
        <p:nvPicPr>
          <p:cNvPr id="15" name="圖片 14">
            <a:extLst>
              <a:ext uri="{FF2B5EF4-FFF2-40B4-BE49-F238E27FC236}">
                <a16:creationId xmlns:a16="http://schemas.microsoft.com/office/drawing/2014/main" id="{D9AE8455-134B-4D05-AD10-FADD3CECB2B9}"/>
              </a:ext>
            </a:extLst>
          </p:cNvPr>
          <p:cNvPicPr>
            <a:picLocks noChangeAspect="1"/>
          </p:cNvPicPr>
          <p:nvPr/>
        </p:nvPicPr>
        <p:blipFill>
          <a:blip r:embed="rId2"/>
          <a:stretch>
            <a:fillRect/>
          </a:stretch>
        </p:blipFill>
        <p:spPr>
          <a:xfrm>
            <a:off x="1010892" y="1171433"/>
            <a:ext cx="6996840" cy="2540085"/>
          </a:xfrm>
          <a:prstGeom prst="rect">
            <a:avLst/>
          </a:prstGeom>
        </p:spPr>
      </p:pic>
      <p:pic>
        <p:nvPicPr>
          <p:cNvPr id="16" name="圖片 15">
            <a:extLst>
              <a:ext uri="{FF2B5EF4-FFF2-40B4-BE49-F238E27FC236}">
                <a16:creationId xmlns:a16="http://schemas.microsoft.com/office/drawing/2014/main" id="{FC2F6294-8D90-45D2-A97A-12294378FBC5}"/>
              </a:ext>
            </a:extLst>
          </p:cNvPr>
          <p:cNvPicPr>
            <a:picLocks noChangeAspect="1"/>
          </p:cNvPicPr>
          <p:nvPr/>
        </p:nvPicPr>
        <p:blipFill>
          <a:blip r:embed="rId3"/>
          <a:stretch>
            <a:fillRect/>
          </a:stretch>
        </p:blipFill>
        <p:spPr>
          <a:xfrm>
            <a:off x="1010892" y="4070540"/>
            <a:ext cx="7211786" cy="2308074"/>
          </a:xfrm>
          <a:prstGeom prst="rect">
            <a:avLst/>
          </a:prstGeom>
        </p:spPr>
      </p:pic>
      <p:sp>
        <p:nvSpPr>
          <p:cNvPr id="2" name="文字方塊 1">
            <a:extLst>
              <a:ext uri="{FF2B5EF4-FFF2-40B4-BE49-F238E27FC236}">
                <a16:creationId xmlns:a16="http://schemas.microsoft.com/office/drawing/2014/main" id="{9FBF602C-98D8-4872-8BA5-45B2153D26C0}"/>
              </a:ext>
            </a:extLst>
          </p:cNvPr>
          <p:cNvSpPr txBox="1"/>
          <p:nvPr/>
        </p:nvSpPr>
        <p:spPr>
          <a:xfrm>
            <a:off x="6753726" y="2070748"/>
            <a:ext cx="7028543" cy="461665"/>
          </a:xfrm>
          <a:prstGeom prst="rect">
            <a:avLst/>
          </a:prstGeom>
          <a:noFill/>
        </p:spPr>
        <p:txBody>
          <a:bodyPr wrap="square" rtlCol="0">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科技部大專生計畫</a:t>
            </a:r>
          </a:p>
        </p:txBody>
      </p:sp>
      <p:sp>
        <p:nvSpPr>
          <p:cNvPr id="22" name="書卷: 水平 21">
            <a:extLst>
              <a:ext uri="{FF2B5EF4-FFF2-40B4-BE49-F238E27FC236}">
                <a16:creationId xmlns:a16="http://schemas.microsoft.com/office/drawing/2014/main" id="{94265AD8-1000-4668-BEC5-D314D7ABDE94}"/>
              </a:ext>
            </a:extLst>
          </p:cNvPr>
          <p:cNvSpPr/>
          <p:nvPr/>
        </p:nvSpPr>
        <p:spPr>
          <a:xfrm>
            <a:off x="8905421" y="5155167"/>
            <a:ext cx="2908300" cy="659870"/>
          </a:xfrm>
          <a:prstGeom prst="horizontalScroll">
            <a:avLst/>
          </a:prstGeom>
          <a:solidFill>
            <a:srgbClr val="B0C4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3" name="文字方塊 22">
            <a:extLst>
              <a:ext uri="{FF2B5EF4-FFF2-40B4-BE49-F238E27FC236}">
                <a16:creationId xmlns:a16="http://schemas.microsoft.com/office/drawing/2014/main" id="{F67C9E6B-7446-421F-9CDE-258F8C08FD2D}"/>
              </a:ext>
            </a:extLst>
          </p:cNvPr>
          <p:cNvSpPr txBox="1"/>
          <p:nvPr/>
        </p:nvSpPr>
        <p:spPr>
          <a:xfrm>
            <a:off x="6845300" y="5254270"/>
            <a:ext cx="7028543" cy="461665"/>
          </a:xfrm>
          <a:prstGeom prst="rect">
            <a:avLst/>
          </a:prstGeom>
          <a:noFill/>
        </p:spPr>
        <p:txBody>
          <a:bodyPr wrap="square" rtlCol="0">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投稿</a:t>
            </a:r>
            <a:r>
              <a:rPr lang="en-US" altLang="zh-TW" sz="2400" b="1" dirty="0">
                <a:solidFill>
                  <a:schemeClr val="bg1"/>
                </a:solidFill>
                <a:latin typeface="微軟正黑體" panose="020B0604030504040204" pitchFamily="34" charset="-120"/>
                <a:ea typeface="微軟正黑體" panose="020B0604030504040204" pitchFamily="34" charset="-120"/>
              </a:rPr>
              <a:t>ICS</a:t>
            </a:r>
            <a:r>
              <a:rPr lang="zh-TW" altLang="en-US" sz="2400" b="1" dirty="0">
                <a:solidFill>
                  <a:schemeClr val="bg1"/>
                </a:solidFill>
                <a:latin typeface="微軟正黑體" panose="020B0604030504040204" pitchFamily="34" charset="-120"/>
                <a:ea typeface="微軟正黑體" panose="020B0604030504040204" pitchFamily="34" charset="-120"/>
              </a:rPr>
              <a:t> </a:t>
            </a:r>
            <a:r>
              <a:rPr lang="en-US" altLang="zh-TW" sz="2400" b="1" dirty="0">
                <a:solidFill>
                  <a:schemeClr val="bg1"/>
                </a:solidFill>
                <a:latin typeface="微軟正黑體" panose="020B0604030504040204" pitchFamily="34" charset="-120"/>
                <a:ea typeface="微軟正黑體" panose="020B0604030504040204" pitchFamily="34" charset="-120"/>
              </a:rPr>
              <a:t>2022</a:t>
            </a:r>
            <a:r>
              <a:rPr lang="zh-TW" altLang="en-US" sz="2400" b="1" dirty="0">
                <a:solidFill>
                  <a:schemeClr val="bg1"/>
                </a:solidFill>
                <a:latin typeface="微軟正黑體" panose="020B0604030504040204" pitchFamily="34" charset="-120"/>
                <a:ea typeface="微軟正黑體" panose="020B0604030504040204" pitchFamily="34" charset="-120"/>
              </a:rPr>
              <a:t>論文</a:t>
            </a:r>
          </a:p>
        </p:txBody>
      </p:sp>
    </p:spTree>
    <p:extLst>
      <p:ext uri="{BB962C8B-B14F-4D97-AF65-F5344CB8AC3E}">
        <p14:creationId xmlns:p14="http://schemas.microsoft.com/office/powerpoint/2010/main" val="2122495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421092" y="387264"/>
            <a:ext cx="2031325" cy="646331"/>
          </a:xfrm>
          <a:prstGeom prst="rect">
            <a:avLst/>
          </a:prstGeom>
        </p:spPr>
        <p:txBody>
          <a:bodyPr wrap="none">
            <a:spAutoFit/>
          </a:bodyPr>
          <a:lstStyle/>
          <a:p>
            <a:r>
              <a:rPr lang="zh-TW" altLang="en-US" sz="3600" b="1" dirty="0">
                <a:solidFill>
                  <a:schemeClr val="tx1">
                    <a:lumMod val="75000"/>
                    <a:lumOff val="25000"/>
                  </a:schemeClr>
                </a:solidFill>
                <a:latin typeface="標楷體" panose="03000509000000000000" pitchFamily="65" charset="-120"/>
                <a:ea typeface="標楷體" panose="03000509000000000000" pitchFamily="65" charset="-120"/>
              </a:rPr>
              <a:t>參考資料</a:t>
            </a:r>
            <a:endParaRPr lang="zh-CN" altLang="en-US" sz="3600" b="1" dirty="0">
              <a:solidFill>
                <a:schemeClr val="tx1">
                  <a:lumMod val="75000"/>
                  <a:lumOff val="25000"/>
                </a:schemeClr>
              </a:solidFill>
              <a:latin typeface="標楷體" panose="03000509000000000000" pitchFamily="65" charset="-120"/>
              <a:ea typeface="標楷體" panose="03000509000000000000" pitchFamily="65" charset="-120"/>
            </a:endParaRPr>
          </a:p>
        </p:txBody>
      </p:sp>
      <p:cxnSp>
        <p:nvCxnSpPr>
          <p:cNvPr id="19" name="直接连接符 13">
            <a:extLst>
              <a:ext uri="{FF2B5EF4-FFF2-40B4-BE49-F238E27FC236}">
                <a16:creationId xmlns:a16="http://schemas.microsoft.com/office/drawing/2014/main" id="{9832FDBE-D249-466A-BFB2-1E03E36BB4E2}"/>
              </a:ext>
            </a:extLst>
          </p:cNvPr>
          <p:cNvCxnSpPr>
            <a:cxnSpLocks/>
          </p:cNvCxnSpPr>
          <p:nvPr/>
        </p:nvCxnSpPr>
        <p:spPr>
          <a:xfrm>
            <a:off x="1503910" y="1623060"/>
            <a:ext cx="0" cy="640080"/>
          </a:xfrm>
          <a:prstGeom prst="line">
            <a:avLst/>
          </a:prstGeom>
          <a:ln/>
        </p:spPr>
        <p:style>
          <a:lnRef idx="1">
            <a:schemeClr val="accent3"/>
          </a:lnRef>
          <a:fillRef idx="0">
            <a:schemeClr val="accent3"/>
          </a:fillRef>
          <a:effectRef idx="0">
            <a:schemeClr val="accent3"/>
          </a:effectRef>
          <a:fontRef idx="minor">
            <a:schemeClr val="tx1"/>
          </a:fontRef>
        </p:style>
      </p:cxnSp>
      <p:sp>
        <p:nvSpPr>
          <p:cNvPr id="24" name="矩形 23">
            <a:extLst>
              <a:ext uri="{FF2B5EF4-FFF2-40B4-BE49-F238E27FC236}">
                <a16:creationId xmlns:a16="http://schemas.microsoft.com/office/drawing/2014/main" id="{46A835A7-D457-4A3D-B628-AFE75306001D}"/>
              </a:ext>
            </a:extLst>
          </p:cNvPr>
          <p:cNvSpPr/>
          <p:nvPr/>
        </p:nvSpPr>
        <p:spPr>
          <a:xfrm>
            <a:off x="1562303" y="1449481"/>
            <a:ext cx="8804695" cy="954107"/>
          </a:xfrm>
          <a:prstGeom prst="rect">
            <a:avLst/>
          </a:prstGeom>
        </p:spPr>
        <p:txBody>
          <a:bodyPr wrap="square">
            <a:spAutoFit/>
          </a:bodyPr>
          <a:lstStyle/>
          <a:p>
            <a:r>
              <a:rPr lang="en-US" altLang="zh-TW" sz="1400" dirty="0">
                <a:latin typeface="微軟正黑體" panose="020B0604030504040204" pitchFamily="34" charset="-120"/>
                <a:ea typeface="微軟正黑體" panose="020B0604030504040204" pitchFamily="34" charset="-120"/>
              </a:rPr>
              <a:t>[1]</a:t>
            </a:r>
            <a:r>
              <a:rPr lang="zh-TW" altLang="en-US" sz="1400" dirty="0">
                <a:latin typeface="微軟正黑體" panose="020B0604030504040204" pitchFamily="34" charset="-120"/>
                <a:ea typeface="微軟正黑體" panose="020B0604030504040204" pitchFamily="34" charset="-120"/>
              </a:rPr>
              <a:t>　</a:t>
            </a:r>
            <a:endParaRPr lang="en-US" altLang="zh-TW" sz="1400" dirty="0">
              <a:latin typeface="微軟正黑體" panose="020B0604030504040204" pitchFamily="34" charset="-120"/>
              <a:ea typeface="微軟正黑體" panose="020B0604030504040204" pitchFamily="34" charset="-120"/>
            </a:endParaRPr>
          </a:p>
          <a:p>
            <a:r>
              <a:rPr lang="en-US" altLang="zh-TW" sz="1400" dirty="0">
                <a:latin typeface="微軟正黑體" panose="020B0604030504040204" pitchFamily="34" charset="-120"/>
                <a:ea typeface="微軟正黑體" panose="020B0604030504040204" pitchFamily="34" charset="-120"/>
              </a:rPr>
              <a:t>B. E. </a:t>
            </a:r>
            <a:r>
              <a:rPr lang="en-US" altLang="zh-TW" sz="1400" dirty="0" err="1">
                <a:latin typeface="微軟正黑體" panose="020B0604030504040204" pitchFamily="34" charset="-120"/>
                <a:ea typeface="微軟正黑體" panose="020B0604030504040204" pitchFamily="34" charset="-120"/>
              </a:rPr>
              <a:t>Stopschinski</a:t>
            </a:r>
            <a:r>
              <a:rPr lang="en-US" altLang="zh-TW" sz="1400" dirty="0">
                <a:latin typeface="微軟正黑體" panose="020B0604030504040204" pitchFamily="34" charset="-120"/>
                <a:ea typeface="微軟正黑體" panose="020B0604030504040204" pitchFamily="34" charset="-120"/>
              </a:rPr>
              <a:t>, K. Del </a:t>
            </a:r>
            <a:r>
              <a:rPr lang="en-US" altLang="zh-TW" sz="1400" dirty="0" err="1">
                <a:latin typeface="微軟正黑體" panose="020B0604030504040204" pitchFamily="34" charset="-120"/>
                <a:ea typeface="微軟正黑體" panose="020B0604030504040204" pitchFamily="34" charset="-120"/>
              </a:rPr>
              <a:t>Tredici</a:t>
            </a:r>
            <a:r>
              <a:rPr lang="en-US" altLang="zh-TW" sz="1400" dirty="0">
                <a:latin typeface="微軟正黑體" panose="020B0604030504040204" pitchFamily="34" charset="-120"/>
                <a:ea typeface="微軟正黑體" panose="020B0604030504040204" pitchFamily="34" charset="-120"/>
              </a:rPr>
              <a:t>, S.-J. Estill-</a:t>
            </a:r>
            <a:r>
              <a:rPr lang="en-US" altLang="zh-TW" sz="1400" dirty="0" err="1">
                <a:latin typeface="微軟正黑體" panose="020B0604030504040204" pitchFamily="34" charset="-120"/>
                <a:ea typeface="微軟正黑體" panose="020B0604030504040204" pitchFamily="34" charset="-120"/>
              </a:rPr>
              <a:t>Terpack</a:t>
            </a:r>
            <a:r>
              <a:rPr lang="en-US" altLang="zh-TW" sz="1400" dirty="0">
                <a:latin typeface="微軟正黑體" panose="020B0604030504040204" pitchFamily="34" charset="-120"/>
                <a:ea typeface="微軟正黑體" panose="020B0604030504040204" pitchFamily="34" charset="-120"/>
              </a:rPr>
              <a:t>, E. </a:t>
            </a:r>
            <a:r>
              <a:rPr lang="en-US" altLang="zh-TW" sz="1400" dirty="0" err="1">
                <a:latin typeface="微軟正黑體" panose="020B0604030504040204" pitchFamily="34" charset="-120"/>
                <a:ea typeface="微軟正黑體" panose="020B0604030504040204" pitchFamily="34" charset="-120"/>
              </a:rPr>
              <a:t>Ghebremdehin</a:t>
            </a:r>
            <a:r>
              <a:rPr lang="en-US" altLang="zh-TW" sz="1400" dirty="0">
                <a:latin typeface="微軟正黑體" panose="020B0604030504040204" pitchFamily="34" charset="-120"/>
                <a:ea typeface="微軟正黑體" panose="020B0604030504040204" pitchFamily="34" charset="-120"/>
              </a:rPr>
              <a:t>, F. F. Yu, H. </a:t>
            </a:r>
            <a:r>
              <a:rPr lang="en-US" altLang="zh-TW" sz="1400" dirty="0" err="1">
                <a:latin typeface="微軟正黑體" panose="020B0604030504040204" pitchFamily="34" charset="-120"/>
                <a:ea typeface="微軟正黑體" panose="020B0604030504040204" pitchFamily="34" charset="-120"/>
              </a:rPr>
              <a:t>Braak</a:t>
            </a:r>
            <a:r>
              <a:rPr lang="en-US" altLang="zh-TW" sz="1400" dirty="0">
                <a:latin typeface="微軟正黑體" panose="020B0604030504040204" pitchFamily="34" charset="-120"/>
                <a:ea typeface="微軟正黑體" panose="020B0604030504040204" pitchFamily="34" charset="-120"/>
              </a:rPr>
              <a:t>, and M. I. Diamond, "Anatomic survey of seeding in Alzheimer’s disease brains reveals unexpected patterns," Acta </a:t>
            </a:r>
            <a:r>
              <a:rPr lang="en-US" altLang="zh-TW" sz="1400" dirty="0" err="1">
                <a:latin typeface="微軟正黑體" panose="020B0604030504040204" pitchFamily="34" charset="-120"/>
                <a:ea typeface="微軟正黑體" panose="020B0604030504040204" pitchFamily="34" charset="-120"/>
              </a:rPr>
              <a:t>neuropathologica</a:t>
            </a:r>
            <a:r>
              <a:rPr lang="en-US" altLang="zh-TW" sz="1400" dirty="0">
                <a:latin typeface="微軟正黑體" panose="020B0604030504040204" pitchFamily="34" charset="-120"/>
                <a:ea typeface="微軟正黑體" panose="020B0604030504040204" pitchFamily="34" charset="-120"/>
              </a:rPr>
              <a:t> communications, vol. 9, pp. 1-19, 2021.</a:t>
            </a:r>
            <a:endParaRPr lang="zh-TW" altLang="zh-TW" sz="1400" dirty="0">
              <a:latin typeface="微軟正黑體" panose="020B0604030504040204" pitchFamily="34" charset="-120"/>
              <a:ea typeface="微軟正黑體" panose="020B0604030504040204" pitchFamily="34" charset="-120"/>
            </a:endParaRPr>
          </a:p>
        </p:txBody>
      </p:sp>
      <p:cxnSp>
        <p:nvCxnSpPr>
          <p:cNvPr id="46" name="直接连接符 13">
            <a:extLst>
              <a:ext uri="{FF2B5EF4-FFF2-40B4-BE49-F238E27FC236}">
                <a16:creationId xmlns:a16="http://schemas.microsoft.com/office/drawing/2014/main" id="{7688BF50-45C2-4EE3-B162-5B597EE728D3}"/>
              </a:ext>
            </a:extLst>
          </p:cNvPr>
          <p:cNvCxnSpPr>
            <a:cxnSpLocks/>
          </p:cNvCxnSpPr>
          <p:nvPr/>
        </p:nvCxnSpPr>
        <p:spPr>
          <a:xfrm>
            <a:off x="1503908" y="2746882"/>
            <a:ext cx="0" cy="617220"/>
          </a:xfrm>
          <a:prstGeom prst="line">
            <a:avLst/>
          </a:prstGeom>
          <a:ln/>
        </p:spPr>
        <p:style>
          <a:lnRef idx="1">
            <a:schemeClr val="accent3"/>
          </a:lnRef>
          <a:fillRef idx="0">
            <a:schemeClr val="accent3"/>
          </a:fillRef>
          <a:effectRef idx="0">
            <a:schemeClr val="accent3"/>
          </a:effectRef>
          <a:fontRef idx="minor">
            <a:schemeClr val="tx1"/>
          </a:fontRef>
        </p:style>
      </p:cxnSp>
      <p:sp>
        <p:nvSpPr>
          <p:cNvPr id="47" name="矩形 46">
            <a:extLst>
              <a:ext uri="{FF2B5EF4-FFF2-40B4-BE49-F238E27FC236}">
                <a16:creationId xmlns:a16="http://schemas.microsoft.com/office/drawing/2014/main" id="{B5D275E5-76C3-4FFC-9D87-B43947D57326}"/>
              </a:ext>
            </a:extLst>
          </p:cNvPr>
          <p:cNvSpPr/>
          <p:nvPr/>
        </p:nvSpPr>
        <p:spPr>
          <a:xfrm>
            <a:off x="1562302" y="2512088"/>
            <a:ext cx="8804695" cy="954107"/>
          </a:xfrm>
          <a:prstGeom prst="rect">
            <a:avLst/>
          </a:prstGeom>
        </p:spPr>
        <p:txBody>
          <a:bodyPr wrap="square">
            <a:spAutoFit/>
          </a:bodyPr>
          <a:lstStyle/>
          <a:p>
            <a:r>
              <a:rPr lang="en-US" altLang="zh-TW" sz="1400" dirty="0">
                <a:latin typeface="微軟正黑體" panose="020B0604030504040204" pitchFamily="34" charset="-120"/>
                <a:ea typeface="微軟正黑體" panose="020B0604030504040204" pitchFamily="34" charset="-120"/>
              </a:rPr>
              <a:t>[2] </a:t>
            </a:r>
          </a:p>
          <a:p>
            <a:r>
              <a:rPr lang="zh-TW" altLang="zh-TW" sz="1400" dirty="0">
                <a:latin typeface="微軟正黑體" panose="020B0604030504040204" pitchFamily="34" charset="-120"/>
                <a:ea typeface="微軟正黑體" panose="020B0604030504040204" pitchFamily="34" charset="-120"/>
              </a:rPr>
              <a:t>傅中玲（</a:t>
            </a:r>
            <a:r>
              <a:rPr lang="en-US" altLang="zh-TW" sz="1400" dirty="0">
                <a:latin typeface="微軟正黑體" panose="020B0604030504040204" pitchFamily="34" charset="-120"/>
                <a:ea typeface="微軟正黑體" panose="020B0604030504040204" pitchFamily="34" charset="-120"/>
              </a:rPr>
              <a:t>2008</a:t>
            </a:r>
            <a:r>
              <a:rPr lang="zh-TW" altLang="zh-TW" sz="1400" dirty="0">
                <a:latin typeface="微軟正黑體" panose="020B0604030504040204" pitchFamily="34" charset="-120"/>
                <a:ea typeface="微軟正黑體" panose="020B0604030504040204" pitchFamily="34" charset="-120"/>
              </a:rPr>
              <a:t>）。台灣失智症現況。台灣老年醫學暨老年學雜誌，</a:t>
            </a:r>
            <a:r>
              <a:rPr lang="en-US" altLang="zh-TW" sz="1400" dirty="0">
                <a:latin typeface="微軟正黑體" panose="020B0604030504040204" pitchFamily="34" charset="-120"/>
                <a:ea typeface="微軟正黑體" panose="020B0604030504040204" pitchFamily="34" charset="-120"/>
              </a:rPr>
              <a:t>3</a:t>
            </a:r>
            <a:r>
              <a:rPr lang="zh-TW" altLang="zh-TW" sz="1400" dirty="0">
                <a:latin typeface="微軟正黑體" panose="020B0604030504040204" pitchFamily="34" charset="-120"/>
                <a:ea typeface="微軟正黑體" panose="020B0604030504040204" pitchFamily="34" charset="-120"/>
              </a:rPr>
              <a:t>（</a:t>
            </a:r>
            <a:r>
              <a:rPr lang="en-US" altLang="zh-TW" sz="1400" dirty="0">
                <a:latin typeface="微軟正黑體" panose="020B0604030504040204" pitchFamily="34" charset="-120"/>
                <a:ea typeface="微軟正黑體" panose="020B0604030504040204" pitchFamily="34" charset="-120"/>
              </a:rPr>
              <a:t>3</a:t>
            </a:r>
            <a:r>
              <a:rPr lang="zh-TW" altLang="zh-TW" sz="1400" dirty="0">
                <a:latin typeface="微軟正黑體" panose="020B0604030504040204" pitchFamily="34" charset="-120"/>
                <a:ea typeface="微軟正黑體" panose="020B0604030504040204" pitchFamily="34" charset="-120"/>
              </a:rPr>
              <a:t>），</a:t>
            </a:r>
            <a:r>
              <a:rPr lang="en-US" altLang="zh-TW" sz="1400" dirty="0">
                <a:latin typeface="微軟正黑體" panose="020B0604030504040204" pitchFamily="34" charset="-120"/>
                <a:ea typeface="微軟正黑體" panose="020B0604030504040204" pitchFamily="34" charset="-120"/>
              </a:rPr>
              <a:t>169-181</a:t>
            </a:r>
            <a:r>
              <a:rPr lang="zh-TW" altLang="zh-TW" sz="1400" dirty="0">
                <a:latin typeface="微軟正黑體" panose="020B0604030504040204" pitchFamily="34" charset="-120"/>
                <a:ea typeface="微軟正黑體" panose="020B0604030504040204" pitchFamily="34" charset="-120"/>
              </a:rPr>
              <a:t>。</a:t>
            </a:r>
            <a:r>
              <a:rPr lang="en-US" altLang="zh-TW" sz="1400" dirty="0">
                <a:latin typeface="微軟正黑體" panose="020B0604030504040204" pitchFamily="34" charset="-120"/>
                <a:ea typeface="微軟正黑體" panose="020B0604030504040204" pitchFamily="34" charset="-120"/>
              </a:rPr>
              <a:t> Fu, Tsung-His and Pau-Ching Lu</a:t>
            </a:r>
            <a:r>
              <a:rPr lang="zh-TW" altLang="zh-TW" sz="1400" dirty="0">
                <a:latin typeface="微軟正黑體" panose="020B0604030504040204" pitchFamily="34" charset="-120"/>
                <a:ea typeface="微軟正黑體" panose="020B0604030504040204" pitchFamily="34" charset="-120"/>
              </a:rPr>
              <a:t>（</a:t>
            </a:r>
            <a:r>
              <a:rPr lang="en-US" altLang="zh-TW" sz="1400" dirty="0">
                <a:latin typeface="微軟正黑體" panose="020B0604030504040204" pitchFamily="34" charset="-120"/>
                <a:ea typeface="微軟正黑體" panose="020B0604030504040204" pitchFamily="34" charset="-120"/>
              </a:rPr>
              <a:t>2012</a:t>
            </a:r>
            <a:r>
              <a:rPr lang="zh-TW" altLang="zh-TW" sz="1400" dirty="0">
                <a:latin typeface="微軟正黑體" panose="020B0604030504040204" pitchFamily="34" charset="-120"/>
                <a:ea typeface="微軟正黑體" panose="020B0604030504040204" pitchFamily="34" charset="-120"/>
              </a:rPr>
              <a:t>）。台灣的人口老化與社會政策。載於</a:t>
            </a:r>
            <a:r>
              <a:rPr lang="en-US" altLang="zh-TW" sz="1400" dirty="0">
                <a:latin typeface="微軟正黑體" panose="020B0604030504040204" pitchFamily="34" charset="-120"/>
                <a:ea typeface="微軟正黑體" panose="020B0604030504040204" pitchFamily="34" charset="-120"/>
              </a:rPr>
              <a:t> Tsung-His Fu and </a:t>
            </a:r>
            <a:r>
              <a:rPr lang="en-US" altLang="zh-TW" sz="1400" dirty="0" err="1">
                <a:latin typeface="微軟正黑體" panose="020B0604030504040204" pitchFamily="34" charset="-120"/>
                <a:ea typeface="微軟正黑體" panose="020B0604030504040204" pitchFamily="34" charset="-120"/>
              </a:rPr>
              <a:t>Rhidian</a:t>
            </a:r>
            <a:r>
              <a:rPr lang="en-US" altLang="zh-TW" sz="1400" dirty="0">
                <a:latin typeface="微軟正黑體" panose="020B0604030504040204" pitchFamily="34" charset="-120"/>
                <a:ea typeface="微軟正黑體" panose="020B0604030504040204" pitchFamily="34" charset="-120"/>
              </a:rPr>
              <a:t> Hughes </a:t>
            </a:r>
            <a:r>
              <a:rPr lang="zh-TW" altLang="zh-TW" sz="1400" dirty="0">
                <a:latin typeface="微軟正黑體" panose="020B0604030504040204" pitchFamily="34" charset="-120"/>
                <a:ea typeface="微軟正黑體" panose="020B0604030504040204" pitchFamily="34" charset="-120"/>
              </a:rPr>
              <a:t>主編。東亞的人口高齡問題︰</a:t>
            </a:r>
            <a:r>
              <a:rPr lang="en-US" altLang="zh-TW" sz="1400" dirty="0">
                <a:latin typeface="微軟正黑體" panose="020B0604030504040204" pitchFamily="34" charset="-120"/>
                <a:ea typeface="微軟正黑體" panose="020B0604030504040204" pitchFamily="34" charset="-120"/>
              </a:rPr>
              <a:t>21 </a:t>
            </a:r>
            <a:r>
              <a:rPr lang="zh-TW" altLang="zh-TW" sz="1400" dirty="0">
                <a:latin typeface="微軟正黑體" panose="020B0604030504040204" pitchFamily="34" charset="-120"/>
                <a:ea typeface="微軟正黑體" panose="020B0604030504040204" pitchFamily="34" charset="-120"/>
              </a:rPr>
              <a:t>世紀的挑戰與政策發展（頁</a:t>
            </a:r>
            <a:r>
              <a:rPr lang="en-US" altLang="zh-TW" sz="1400" dirty="0">
                <a:latin typeface="微軟正黑體" panose="020B0604030504040204" pitchFamily="34" charset="-120"/>
                <a:ea typeface="微軟正黑體" panose="020B0604030504040204" pitchFamily="34" charset="-120"/>
              </a:rPr>
              <a:t> 101-116</a:t>
            </a:r>
            <a:r>
              <a:rPr lang="zh-TW" altLang="zh-TW" sz="1400" dirty="0">
                <a:latin typeface="微軟正黑體" panose="020B0604030504040204" pitchFamily="34" charset="-120"/>
                <a:ea typeface="微軟正黑體" panose="020B0604030504040204" pitchFamily="34" charset="-120"/>
              </a:rPr>
              <a:t>）。臺北：巨流。</a:t>
            </a:r>
          </a:p>
        </p:txBody>
      </p:sp>
      <p:cxnSp>
        <p:nvCxnSpPr>
          <p:cNvPr id="48" name="直接连接符 13">
            <a:extLst>
              <a:ext uri="{FF2B5EF4-FFF2-40B4-BE49-F238E27FC236}">
                <a16:creationId xmlns:a16="http://schemas.microsoft.com/office/drawing/2014/main" id="{51F65F20-DD5E-4D3F-8E3E-DD7186FBE322}"/>
              </a:ext>
            </a:extLst>
          </p:cNvPr>
          <p:cNvCxnSpPr>
            <a:cxnSpLocks/>
          </p:cNvCxnSpPr>
          <p:nvPr/>
        </p:nvCxnSpPr>
        <p:spPr>
          <a:xfrm>
            <a:off x="1503908" y="3855336"/>
            <a:ext cx="0" cy="445770"/>
          </a:xfrm>
          <a:prstGeom prst="line">
            <a:avLst/>
          </a:prstGeom>
          <a:ln/>
        </p:spPr>
        <p:style>
          <a:lnRef idx="1">
            <a:schemeClr val="accent3"/>
          </a:lnRef>
          <a:fillRef idx="0">
            <a:schemeClr val="accent3"/>
          </a:fillRef>
          <a:effectRef idx="0">
            <a:schemeClr val="accent3"/>
          </a:effectRef>
          <a:fontRef idx="minor">
            <a:schemeClr val="tx1"/>
          </a:fontRef>
        </p:style>
      </p:cxnSp>
      <p:sp>
        <p:nvSpPr>
          <p:cNvPr id="49" name="矩形 48">
            <a:extLst>
              <a:ext uri="{FF2B5EF4-FFF2-40B4-BE49-F238E27FC236}">
                <a16:creationId xmlns:a16="http://schemas.microsoft.com/office/drawing/2014/main" id="{48A8875C-A6D1-40C7-9762-965E4B932E82}"/>
              </a:ext>
            </a:extLst>
          </p:cNvPr>
          <p:cNvSpPr/>
          <p:nvPr/>
        </p:nvSpPr>
        <p:spPr>
          <a:xfrm>
            <a:off x="1562302" y="3674138"/>
            <a:ext cx="8804695" cy="738664"/>
          </a:xfrm>
          <a:prstGeom prst="rect">
            <a:avLst/>
          </a:prstGeom>
        </p:spPr>
        <p:txBody>
          <a:bodyPr wrap="square">
            <a:spAutoFit/>
          </a:bodyPr>
          <a:lstStyle/>
          <a:p>
            <a:r>
              <a:rPr lang="en-US" altLang="zh-TW" sz="1400" dirty="0">
                <a:latin typeface="微軟正黑體" panose="020B0604030504040204" pitchFamily="34" charset="-120"/>
                <a:ea typeface="微軟正黑體" panose="020B0604030504040204" pitchFamily="34" charset="-120"/>
              </a:rPr>
              <a:t>[3] </a:t>
            </a:r>
          </a:p>
          <a:p>
            <a:r>
              <a:rPr lang="zh-TW" altLang="zh-TW" sz="1400" dirty="0">
                <a:latin typeface="微軟正黑體" panose="020B0604030504040204" pitchFamily="34" charset="-120"/>
                <a:ea typeface="微軟正黑體" panose="020B0604030504040204" pitchFamily="34" charset="-120"/>
              </a:rPr>
              <a:t>陳達夫（</a:t>
            </a:r>
            <a:r>
              <a:rPr lang="en-US" altLang="zh-TW" sz="1400" dirty="0">
                <a:latin typeface="微軟正黑體" panose="020B0604030504040204" pitchFamily="34" charset="-120"/>
                <a:ea typeface="微軟正黑體" panose="020B0604030504040204" pitchFamily="34" charset="-120"/>
              </a:rPr>
              <a:t>2008</a:t>
            </a:r>
            <a:r>
              <a:rPr lang="zh-TW" altLang="zh-TW" sz="1400" dirty="0">
                <a:latin typeface="微軟正黑體" panose="020B0604030504040204" pitchFamily="34" charset="-120"/>
                <a:ea typeface="微軟正黑體" panose="020B0604030504040204" pitchFamily="34" charset="-120"/>
              </a:rPr>
              <a:t>）。台灣長期照護機構失智症患者的盛行率。載於李明濱等主編。失智症完全手冊（頁</a:t>
            </a:r>
            <a:r>
              <a:rPr lang="en-US" altLang="zh-TW" sz="1400" dirty="0">
                <a:latin typeface="微軟正黑體" panose="020B0604030504040204" pitchFamily="34" charset="-120"/>
                <a:ea typeface="微軟正黑體" panose="020B0604030504040204" pitchFamily="34" charset="-120"/>
              </a:rPr>
              <a:t> 53-56</a:t>
            </a:r>
            <a:r>
              <a:rPr lang="zh-TW" altLang="zh-TW" sz="1400" dirty="0">
                <a:latin typeface="微軟正黑體" panose="020B0604030504040204" pitchFamily="34" charset="-120"/>
                <a:ea typeface="微軟正黑體" panose="020B0604030504040204" pitchFamily="34" charset="-120"/>
              </a:rPr>
              <a:t>）。台北市︰健康文化。</a:t>
            </a:r>
          </a:p>
        </p:txBody>
      </p:sp>
      <p:cxnSp>
        <p:nvCxnSpPr>
          <p:cNvPr id="50" name="直接连接符 13">
            <a:extLst>
              <a:ext uri="{FF2B5EF4-FFF2-40B4-BE49-F238E27FC236}">
                <a16:creationId xmlns:a16="http://schemas.microsoft.com/office/drawing/2014/main" id="{33EA70E1-2A22-4F44-97FF-14581AE63956}"/>
              </a:ext>
            </a:extLst>
          </p:cNvPr>
          <p:cNvCxnSpPr>
            <a:cxnSpLocks/>
          </p:cNvCxnSpPr>
          <p:nvPr/>
        </p:nvCxnSpPr>
        <p:spPr>
          <a:xfrm>
            <a:off x="1503910" y="4754880"/>
            <a:ext cx="0" cy="491490"/>
          </a:xfrm>
          <a:prstGeom prst="line">
            <a:avLst/>
          </a:prstGeom>
          <a:ln/>
        </p:spPr>
        <p:style>
          <a:lnRef idx="1">
            <a:schemeClr val="accent3"/>
          </a:lnRef>
          <a:fillRef idx="0">
            <a:schemeClr val="accent3"/>
          </a:fillRef>
          <a:effectRef idx="0">
            <a:schemeClr val="accent3"/>
          </a:effectRef>
          <a:fontRef idx="minor">
            <a:schemeClr val="tx1"/>
          </a:fontRef>
        </p:style>
      </p:cxnSp>
      <p:sp>
        <p:nvSpPr>
          <p:cNvPr id="51" name="矩形 50">
            <a:extLst>
              <a:ext uri="{FF2B5EF4-FFF2-40B4-BE49-F238E27FC236}">
                <a16:creationId xmlns:a16="http://schemas.microsoft.com/office/drawing/2014/main" id="{DC85621E-C579-4349-8463-42D1F2F3194B}"/>
              </a:ext>
            </a:extLst>
          </p:cNvPr>
          <p:cNvSpPr/>
          <p:nvPr/>
        </p:nvSpPr>
        <p:spPr>
          <a:xfrm>
            <a:off x="1562304" y="4620746"/>
            <a:ext cx="8804695" cy="954107"/>
          </a:xfrm>
          <a:prstGeom prst="rect">
            <a:avLst/>
          </a:prstGeom>
        </p:spPr>
        <p:txBody>
          <a:bodyPr wrap="square">
            <a:spAutoFit/>
          </a:bodyPr>
          <a:lstStyle/>
          <a:p>
            <a:r>
              <a:rPr lang="en-US" altLang="zh-TW" sz="1400" dirty="0">
                <a:latin typeface="微軟正黑體" panose="020B0604030504040204" pitchFamily="34" charset="-120"/>
                <a:ea typeface="微軟正黑體" panose="020B0604030504040204" pitchFamily="34" charset="-120"/>
              </a:rPr>
              <a:t>[4]</a:t>
            </a:r>
          </a:p>
          <a:p>
            <a:r>
              <a:rPr lang="en-US" altLang="zh-TW" sz="1400" dirty="0">
                <a:latin typeface="微軟正黑體" panose="020B0604030504040204" pitchFamily="34" charset="-120"/>
                <a:ea typeface="微軟正黑體" panose="020B0604030504040204" pitchFamily="34" charset="-120"/>
              </a:rPr>
              <a:t>F. </a:t>
            </a:r>
            <a:r>
              <a:rPr lang="en-US" altLang="zh-TW" sz="1400" dirty="0" err="1">
                <a:latin typeface="微軟正黑體" panose="020B0604030504040204" pitchFamily="34" charset="-120"/>
                <a:ea typeface="微軟正黑體" panose="020B0604030504040204" pitchFamily="34" charset="-120"/>
              </a:rPr>
              <a:t>Demrozi</a:t>
            </a:r>
            <a:r>
              <a:rPr lang="en-US" altLang="zh-TW" sz="1400" dirty="0">
                <a:latin typeface="微軟正黑體" panose="020B0604030504040204" pitchFamily="34" charset="-120"/>
                <a:ea typeface="微軟正黑體" panose="020B0604030504040204" pitchFamily="34" charset="-120"/>
              </a:rPr>
              <a:t>, G. </a:t>
            </a:r>
            <a:r>
              <a:rPr lang="en-US" altLang="zh-TW" sz="1400" dirty="0" err="1">
                <a:latin typeface="微軟正黑體" panose="020B0604030504040204" pitchFamily="34" charset="-120"/>
                <a:ea typeface="微軟正黑體" panose="020B0604030504040204" pitchFamily="34" charset="-120"/>
              </a:rPr>
              <a:t>Pravadelli</a:t>
            </a:r>
            <a:r>
              <a:rPr lang="en-US" altLang="zh-TW" sz="1400" dirty="0">
                <a:latin typeface="微軟正黑體" panose="020B0604030504040204" pitchFamily="34" charset="-120"/>
                <a:ea typeface="微軟正黑體" panose="020B0604030504040204" pitchFamily="34" charset="-120"/>
              </a:rPr>
              <a:t>, A. </a:t>
            </a:r>
            <a:r>
              <a:rPr lang="en-US" altLang="zh-TW" sz="1400" dirty="0" err="1">
                <a:latin typeface="微軟正黑體" panose="020B0604030504040204" pitchFamily="34" charset="-120"/>
                <a:ea typeface="微軟正黑體" panose="020B0604030504040204" pitchFamily="34" charset="-120"/>
              </a:rPr>
              <a:t>Bihorac</a:t>
            </a:r>
            <a:r>
              <a:rPr lang="en-US" altLang="zh-TW" sz="1400" dirty="0">
                <a:latin typeface="微軟正黑體" panose="020B0604030504040204" pitchFamily="34" charset="-120"/>
                <a:ea typeface="微軟正黑體" panose="020B0604030504040204" pitchFamily="34" charset="-120"/>
              </a:rPr>
              <a:t>, and P. Rashidi, "Human activity recognition using inertial, physiological and environmental sensors: A comprehensive survey," IEEE Access, vol. 8, pp. 210816-210836, 2020.</a:t>
            </a:r>
            <a:endParaRPr lang="zh-TW" altLang="zh-TW" sz="1400" dirty="0">
              <a:latin typeface="微軟正黑體" panose="020B0604030504040204" pitchFamily="34" charset="-120"/>
              <a:ea typeface="微軟正黑體" panose="020B0604030504040204" pitchFamily="34" charset="-120"/>
            </a:endParaRPr>
          </a:p>
        </p:txBody>
      </p:sp>
      <p:cxnSp>
        <p:nvCxnSpPr>
          <p:cNvPr id="52" name="直接连接符 13">
            <a:extLst>
              <a:ext uri="{FF2B5EF4-FFF2-40B4-BE49-F238E27FC236}">
                <a16:creationId xmlns:a16="http://schemas.microsoft.com/office/drawing/2014/main" id="{44AA88CC-9021-4143-A0F7-40B17BF0FF08}"/>
              </a:ext>
            </a:extLst>
          </p:cNvPr>
          <p:cNvCxnSpPr>
            <a:cxnSpLocks/>
          </p:cNvCxnSpPr>
          <p:nvPr/>
        </p:nvCxnSpPr>
        <p:spPr>
          <a:xfrm>
            <a:off x="1503908" y="5701487"/>
            <a:ext cx="0" cy="491490"/>
          </a:xfrm>
          <a:prstGeom prst="line">
            <a:avLst/>
          </a:prstGeom>
          <a:ln/>
        </p:spPr>
        <p:style>
          <a:lnRef idx="1">
            <a:schemeClr val="accent3"/>
          </a:lnRef>
          <a:fillRef idx="0">
            <a:schemeClr val="accent3"/>
          </a:fillRef>
          <a:effectRef idx="0">
            <a:schemeClr val="accent3"/>
          </a:effectRef>
          <a:fontRef idx="minor">
            <a:schemeClr val="tx1"/>
          </a:fontRef>
        </p:style>
      </p:cxnSp>
      <p:sp>
        <p:nvSpPr>
          <p:cNvPr id="53" name="矩形 52">
            <a:extLst>
              <a:ext uri="{FF2B5EF4-FFF2-40B4-BE49-F238E27FC236}">
                <a16:creationId xmlns:a16="http://schemas.microsoft.com/office/drawing/2014/main" id="{6D429EAD-1922-414A-8E94-4687025FCBFE}"/>
              </a:ext>
            </a:extLst>
          </p:cNvPr>
          <p:cNvSpPr/>
          <p:nvPr/>
        </p:nvSpPr>
        <p:spPr>
          <a:xfrm>
            <a:off x="1562302" y="5567353"/>
            <a:ext cx="8804695" cy="738664"/>
          </a:xfrm>
          <a:prstGeom prst="rect">
            <a:avLst/>
          </a:prstGeom>
        </p:spPr>
        <p:txBody>
          <a:bodyPr wrap="square">
            <a:spAutoFit/>
          </a:bodyPr>
          <a:lstStyle/>
          <a:p>
            <a:r>
              <a:rPr lang="en-US" altLang="zh-TW" sz="1400" dirty="0">
                <a:latin typeface="微軟正黑體" panose="020B0604030504040204" pitchFamily="34" charset="-120"/>
                <a:ea typeface="微軟正黑體" panose="020B0604030504040204" pitchFamily="34" charset="-120"/>
              </a:rPr>
              <a:t>[5]</a:t>
            </a:r>
          </a:p>
          <a:p>
            <a:r>
              <a:rPr lang="en-US" altLang="zh-TW" sz="1400" dirty="0">
                <a:latin typeface="微軟正黑體" panose="020B0604030504040204" pitchFamily="34" charset="-120"/>
                <a:ea typeface="微軟正黑體" panose="020B0604030504040204" pitchFamily="34" charset="-120"/>
              </a:rPr>
              <a:t>D. R. </a:t>
            </a:r>
            <a:r>
              <a:rPr lang="en-US" altLang="zh-TW" sz="1400" dirty="0" err="1">
                <a:latin typeface="微軟正黑體" panose="020B0604030504040204" pitchFamily="34" charset="-120"/>
                <a:ea typeface="微軟正黑體" panose="020B0604030504040204" pitchFamily="34" charset="-120"/>
              </a:rPr>
              <a:t>Beddiar</a:t>
            </a:r>
            <a:r>
              <a:rPr lang="en-US" altLang="zh-TW" sz="1400" dirty="0">
                <a:latin typeface="微軟正黑體" panose="020B0604030504040204" pitchFamily="34" charset="-120"/>
                <a:ea typeface="微軟正黑體" panose="020B0604030504040204" pitchFamily="34" charset="-120"/>
              </a:rPr>
              <a:t>, B. </a:t>
            </a:r>
            <a:r>
              <a:rPr lang="en-US" altLang="zh-TW" sz="1400" dirty="0" err="1">
                <a:latin typeface="微軟正黑體" panose="020B0604030504040204" pitchFamily="34" charset="-120"/>
                <a:ea typeface="微軟正黑體" panose="020B0604030504040204" pitchFamily="34" charset="-120"/>
              </a:rPr>
              <a:t>Nini</a:t>
            </a:r>
            <a:r>
              <a:rPr lang="en-US" altLang="zh-TW" sz="1400" dirty="0">
                <a:latin typeface="微軟正黑體" panose="020B0604030504040204" pitchFamily="34" charset="-120"/>
                <a:ea typeface="微軟正黑體" panose="020B0604030504040204" pitchFamily="34" charset="-120"/>
              </a:rPr>
              <a:t>, M. </a:t>
            </a:r>
            <a:r>
              <a:rPr lang="en-US" altLang="zh-TW" sz="1400" dirty="0" err="1">
                <a:latin typeface="微軟正黑體" panose="020B0604030504040204" pitchFamily="34" charset="-120"/>
                <a:ea typeface="微軟正黑體" panose="020B0604030504040204" pitchFamily="34" charset="-120"/>
              </a:rPr>
              <a:t>Sabokrou</a:t>
            </a:r>
            <a:r>
              <a:rPr lang="en-US" altLang="zh-TW" sz="1400" dirty="0">
                <a:latin typeface="微軟正黑體" panose="020B0604030504040204" pitchFamily="34" charset="-120"/>
                <a:ea typeface="微軟正黑體" panose="020B0604030504040204" pitchFamily="34" charset="-120"/>
              </a:rPr>
              <a:t>, and A. Hadid, "Vision-based human activity recognition: a survey," Multimedia Tools and Applications, vol. 79, pp. 30509-30555, 2020.</a:t>
            </a:r>
            <a:endParaRPr lang="zh-TW" altLang="zh-TW" sz="1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92467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7EF89CEC-380B-CBF1-2968-2A516C6EFA9F}"/>
              </a:ext>
            </a:extLst>
          </p:cNvPr>
          <p:cNvSpPr/>
          <p:nvPr/>
        </p:nvSpPr>
        <p:spPr>
          <a:xfrm>
            <a:off x="4805250" y="2883114"/>
            <a:ext cx="2124299" cy="923330"/>
          </a:xfrm>
          <a:prstGeom prst="rect">
            <a:avLst/>
          </a:prstGeom>
          <a:noFill/>
        </p:spPr>
        <p:txBody>
          <a:bodyPr wrap="none" lIns="91440" tIns="45720" rIns="91440" bIns="45720">
            <a:spAutoFit/>
          </a:bodyPr>
          <a:lstStyle/>
          <a:p>
            <a:pPr algn="ctr"/>
            <a:r>
              <a:rPr lang="en-US" altLang="zh-TW" sz="5400" dirty="0">
                <a:ln w="0"/>
                <a:effectLst>
                  <a:outerShdw blurRad="38100" dist="19050" dir="2700000" algn="tl" rotWithShape="0">
                    <a:schemeClr val="dk1">
                      <a:alpha val="40000"/>
                    </a:schemeClr>
                  </a:outerShdw>
                </a:effectLst>
              </a:rPr>
              <a:t>Q &amp; A</a:t>
            </a:r>
            <a:endParaRPr lang="zh-TW" altLang="en-US" sz="5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91378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702863" y="5214025"/>
            <a:ext cx="2401618" cy="707886"/>
          </a:xfrm>
          <a:prstGeom prst="rect">
            <a:avLst/>
          </a:prstGeom>
          <a:noFill/>
        </p:spPr>
        <p:txBody>
          <a:bodyPr wrap="none" rtlCol="0">
            <a:spAutoFit/>
          </a:bodyPr>
          <a:lstStyle/>
          <a:p>
            <a:pPr algn="ctr"/>
            <a:r>
              <a:rPr lang="en-US" altLang="zh-CN" sz="4000" dirty="0">
                <a:solidFill>
                  <a:schemeClr val="bg1"/>
                </a:solidFill>
                <a:latin typeface="微軟正黑體" panose="020B0604030504040204" pitchFamily="34" charset="-120"/>
                <a:ea typeface="微軟正黑體" panose="020B0604030504040204" pitchFamily="34" charset="-120"/>
              </a:rPr>
              <a:t>THANKS!</a:t>
            </a:r>
            <a:endParaRPr lang="zh-CN" altLang="en-US" sz="4000" dirty="0">
              <a:solidFill>
                <a:schemeClr val="bg1"/>
              </a:solidFill>
              <a:latin typeface="微軟正黑體" panose="020B0604030504040204" pitchFamily="34" charset="-120"/>
              <a:ea typeface="微軟正黑體" panose="020B0604030504040204" pitchFamily="34" charset="-12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16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18266" y="1467321"/>
            <a:ext cx="3955467" cy="847938"/>
          </a:xfrm>
          <a:prstGeom prst="rect">
            <a:avLst/>
          </a:prstGeom>
          <a:noFill/>
        </p:spPr>
        <p:txBody>
          <a:bodyPr wrap="square" rtlCol="0">
            <a:noAutofit/>
          </a:bodyPr>
          <a:lstStyle/>
          <a:p>
            <a:pPr algn="ctr"/>
            <a:r>
              <a:rPr lang="zh-TW" altLang="en-US" sz="4800" b="1" dirty="0">
                <a:solidFill>
                  <a:schemeClr val="bg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cs typeface="Arial" pitchFamily="34" charset="0"/>
              </a:rPr>
              <a:t>目錄</a:t>
            </a:r>
            <a:endParaRPr lang="zh-CN" altLang="en-US" sz="4800" b="1" dirty="0">
              <a:solidFill>
                <a:schemeClr val="bg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cs typeface="Arial" pitchFamily="34" charset="0"/>
            </a:endParaRPr>
          </a:p>
        </p:txBody>
      </p:sp>
      <p:grpSp>
        <p:nvGrpSpPr>
          <p:cNvPr id="3" name="群組 2">
            <a:extLst>
              <a:ext uri="{FF2B5EF4-FFF2-40B4-BE49-F238E27FC236}">
                <a16:creationId xmlns:a16="http://schemas.microsoft.com/office/drawing/2014/main" id="{5AFA8B17-8587-4CA4-8DFD-3600884D3871}"/>
              </a:ext>
            </a:extLst>
          </p:cNvPr>
          <p:cNvGrpSpPr/>
          <p:nvPr/>
        </p:nvGrpSpPr>
        <p:grpSpPr>
          <a:xfrm>
            <a:off x="841632" y="3692308"/>
            <a:ext cx="10481429" cy="1899155"/>
            <a:chOff x="841632" y="3692308"/>
            <a:chExt cx="10481429" cy="1899155"/>
          </a:xfrm>
        </p:grpSpPr>
        <p:sp>
          <p:nvSpPr>
            <p:cNvPr id="25" name="椭圆 24"/>
            <p:cNvSpPr/>
            <p:nvPr/>
          </p:nvSpPr>
          <p:spPr>
            <a:xfrm>
              <a:off x="1767162" y="4443174"/>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073269" y="3717392"/>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55772" y="3808921"/>
              <a:ext cx="809837" cy="769441"/>
            </a:xfrm>
            <a:prstGeom prst="rect">
              <a:avLst/>
            </a:prstGeom>
            <a:noFill/>
          </p:spPr>
          <p:txBody>
            <a:bodyPr wrap="none" rtlCol="0">
              <a:spAutoFit/>
            </a:bodyPr>
            <a:lstStyle/>
            <a:p>
              <a:pPr algn="ctr"/>
              <a:r>
                <a:rPr lang="en-US" altLang="zh-CN" sz="4400" b="1" dirty="0">
                  <a:solidFill>
                    <a:schemeClr val="bg1"/>
                  </a:solidFill>
                </a:rPr>
                <a:t>01</a:t>
              </a:r>
              <a:endParaRPr lang="zh-CN" altLang="en-US" sz="4400" b="1" dirty="0">
                <a:solidFill>
                  <a:schemeClr val="bg1"/>
                </a:solidFill>
              </a:endParaRPr>
            </a:p>
          </p:txBody>
        </p:sp>
        <p:sp>
          <p:nvSpPr>
            <p:cNvPr id="6" name="文本框 5"/>
            <p:cNvSpPr txBox="1"/>
            <p:nvPr/>
          </p:nvSpPr>
          <p:spPr>
            <a:xfrm>
              <a:off x="841632" y="4773850"/>
              <a:ext cx="1415773" cy="461665"/>
            </a:xfrm>
            <a:prstGeom prst="rect">
              <a:avLst/>
            </a:prstGeom>
            <a:noFill/>
          </p:spPr>
          <p:txBody>
            <a:bodyPr wrap="none" rtlCol="0">
              <a:spAutoFit/>
            </a:bodyPr>
            <a:lstStyle/>
            <a:p>
              <a:pPr algn="ctr"/>
              <a:r>
                <a:rPr lang="zh-TW" altLang="en-US" sz="2400" dirty="0">
                  <a:latin typeface="標楷體" panose="03000509000000000000" pitchFamily="65" charset="-120"/>
                  <a:ea typeface="標楷體" panose="03000509000000000000" pitchFamily="65" charset="-120"/>
                </a:rPr>
                <a:t>研究動機</a:t>
              </a:r>
              <a:endParaRPr lang="zh-CN" altLang="en-US" sz="2400" dirty="0">
                <a:latin typeface="標楷體" panose="03000509000000000000" pitchFamily="65" charset="-120"/>
                <a:ea typeface="標楷體" panose="03000509000000000000" pitchFamily="65" charset="-120"/>
              </a:endParaRPr>
            </a:p>
          </p:txBody>
        </p:sp>
        <p:sp>
          <p:nvSpPr>
            <p:cNvPr id="11" name="文本框 10"/>
            <p:cNvSpPr txBox="1"/>
            <p:nvPr/>
          </p:nvSpPr>
          <p:spPr>
            <a:xfrm>
              <a:off x="3140800" y="4760466"/>
              <a:ext cx="1415773" cy="461665"/>
            </a:xfrm>
            <a:prstGeom prst="rect">
              <a:avLst/>
            </a:prstGeom>
            <a:noFill/>
          </p:spPr>
          <p:txBody>
            <a:bodyPr wrap="none" rtlCol="0">
              <a:spAutoFit/>
            </a:bodyPr>
            <a:lstStyle/>
            <a:p>
              <a:pPr algn="ctr"/>
              <a:r>
                <a:rPr lang="zh-TW" altLang="en-US" sz="2400" dirty="0">
                  <a:latin typeface="標楷體" panose="03000509000000000000" pitchFamily="65" charset="-120"/>
                  <a:ea typeface="標楷體" panose="03000509000000000000" pitchFamily="65" charset="-120"/>
                </a:rPr>
                <a:t>系統架構</a:t>
              </a:r>
              <a:endParaRPr lang="zh-CN" altLang="en-US" sz="2400" dirty="0">
                <a:latin typeface="標楷體" panose="03000509000000000000" pitchFamily="65" charset="-120"/>
                <a:ea typeface="標楷體" panose="03000509000000000000" pitchFamily="65" charset="-120"/>
              </a:endParaRPr>
            </a:p>
          </p:txBody>
        </p:sp>
        <p:sp>
          <p:nvSpPr>
            <p:cNvPr id="16" name="文本框 15"/>
            <p:cNvSpPr txBox="1"/>
            <p:nvPr/>
          </p:nvSpPr>
          <p:spPr>
            <a:xfrm>
              <a:off x="5439968" y="4760466"/>
              <a:ext cx="1415773" cy="738664"/>
            </a:xfrm>
            <a:prstGeom prst="rect">
              <a:avLst/>
            </a:prstGeom>
            <a:noFill/>
          </p:spPr>
          <p:txBody>
            <a:bodyPr wrap="none" rtlCol="0">
              <a:spAutoFit/>
            </a:bodyPr>
            <a:lstStyle/>
            <a:p>
              <a:pPr algn="ctr"/>
              <a:r>
                <a:rPr lang="zh-TW" altLang="en-US" sz="2400" dirty="0">
                  <a:latin typeface="標楷體" panose="03000509000000000000" pitchFamily="65" charset="-120"/>
                  <a:ea typeface="標楷體" panose="03000509000000000000" pitchFamily="65" charset="-120"/>
                </a:rPr>
                <a:t>研究方法</a:t>
              </a:r>
              <a:endParaRPr lang="en-US" altLang="zh-TW" sz="2400" dirty="0">
                <a:latin typeface="標楷體" panose="03000509000000000000" pitchFamily="65" charset="-120"/>
                <a:ea typeface="標楷體" panose="03000509000000000000" pitchFamily="65" charset="-120"/>
              </a:endParaRPr>
            </a:p>
            <a:p>
              <a:pPr algn="ctr"/>
              <a:endParaRPr lang="zh-CN" altLang="en-US" dirty="0">
                <a:latin typeface="標楷體" panose="03000509000000000000" pitchFamily="65" charset="-120"/>
                <a:ea typeface="標楷體" panose="03000509000000000000" pitchFamily="65" charset="-120"/>
              </a:endParaRPr>
            </a:p>
          </p:txBody>
        </p:sp>
        <p:sp>
          <p:nvSpPr>
            <p:cNvPr id="21" name="文本框 20"/>
            <p:cNvSpPr txBox="1"/>
            <p:nvPr/>
          </p:nvSpPr>
          <p:spPr>
            <a:xfrm>
              <a:off x="7673628" y="4760466"/>
              <a:ext cx="1415772" cy="461665"/>
            </a:xfrm>
            <a:prstGeom prst="rect">
              <a:avLst/>
            </a:prstGeom>
            <a:noFill/>
          </p:spPr>
          <p:txBody>
            <a:bodyPr wrap="none" rtlCol="0">
              <a:spAutoFit/>
            </a:bodyPr>
            <a:lstStyle/>
            <a:p>
              <a:pPr algn="ctr"/>
              <a:r>
                <a:rPr lang="zh-TW" altLang="en-US" sz="2400" dirty="0">
                  <a:latin typeface="標楷體" panose="03000509000000000000" pitchFamily="65" charset="-120"/>
                  <a:ea typeface="標楷體" panose="03000509000000000000" pitchFamily="65" charset="-120"/>
                </a:rPr>
                <a:t>成果展示</a:t>
              </a:r>
              <a:endParaRPr lang="zh-CN" altLang="en-US" sz="2400" dirty="0">
                <a:latin typeface="標楷體" panose="03000509000000000000" pitchFamily="65" charset="-120"/>
                <a:ea typeface="標楷體" panose="03000509000000000000" pitchFamily="65" charset="-120"/>
              </a:endParaRPr>
            </a:p>
          </p:txBody>
        </p:sp>
        <p:sp>
          <p:nvSpPr>
            <p:cNvPr id="9" name="椭圆 8"/>
            <p:cNvSpPr/>
            <p:nvPr/>
          </p:nvSpPr>
          <p:spPr>
            <a:xfrm>
              <a:off x="3340100" y="3717392"/>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11431" y="3808921"/>
              <a:ext cx="809837" cy="769441"/>
            </a:xfrm>
            <a:prstGeom prst="rect">
              <a:avLst/>
            </a:prstGeom>
            <a:noFill/>
          </p:spPr>
          <p:txBody>
            <a:bodyPr wrap="none" rtlCol="0">
              <a:spAutoFit/>
            </a:bodyPr>
            <a:lstStyle/>
            <a:p>
              <a:pPr algn="ctr"/>
              <a:r>
                <a:rPr lang="en-US" altLang="zh-CN" sz="4400" b="1" dirty="0">
                  <a:solidFill>
                    <a:schemeClr val="bg1"/>
                  </a:solidFill>
                </a:rPr>
                <a:t>02</a:t>
              </a:r>
              <a:endParaRPr lang="zh-CN" altLang="en-US" sz="4400" b="1" dirty="0">
                <a:solidFill>
                  <a:schemeClr val="bg1"/>
                </a:solidFill>
              </a:endParaRPr>
            </a:p>
          </p:txBody>
        </p:sp>
        <p:sp>
          <p:nvSpPr>
            <p:cNvPr id="33" name="椭圆 32"/>
            <p:cNvSpPr/>
            <p:nvPr/>
          </p:nvSpPr>
          <p:spPr>
            <a:xfrm>
              <a:off x="4048140" y="4424439"/>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619750" y="3717392"/>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662258" y="3808921"/>
              <a:ext cx="809837" cy="769441"/>
            </a:xfrm>
            <a:prstGeom prst="rect">
              <a:avLst/>
            </a:prstGeom>
            <a:noFill/>
          </p:spPr>
          <p:txBody>
            <a:bodyPr wrap="none" rtlCol="0">
              <a:spAutoFit/>
            </a:bodyPr>
            <a:lstStyle/>
            <a:p>
              <a:pPr algn="ctr"/>
              <a:r>
                <a:rPr lang="en-US" altLang="zh-CN" sz="4400" b="1" dirty="0">
                  <a:solidFill>
                    <a:schemeClr val="bg1"/>
                  </a:solidFill>
                </a:rPr>
                <a:t>03</a:t>
              </a:r>
              <a:endParaRPr lang="zh-CN" altLang="en-US" sz="4400" b="1" dirty="0">
                <a:solidFill>
                  <a:schemeClr val="bg1"/>
                </a:solidFill>
              </a:endParaRPr>
            </a:p>
          </p:txBody>
        </p:sp>
        <p:sp>
          <p:nvSpPr>
            <p:cNvPr id="34" name="椭圆 33"/>
            <p:cNvSpPr/>
            <p:nvPr/>
          </p:nvSpPr>
          <p:spPr>
            <a:xfrm>
              <a:off x="6360972" y="4424439"/>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899400" y="3692308"/>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7970731" y="3783837"/>
              <a:ext cx="809837" cy="769441"/>
            </a:xfrm>
            <a:prstGeom prst="rect">
              <a:avLst/>
            </a:prstGeom>
            <a:noFill/>
          </p:spPr>
          <p:txBody>
            <a:bodyPr wrap="none" rtlCol="0">
              <a:spAutoFit/>
            </a:bodyPr>
            <a:lstStyle/>
            <a:p>
              <a:pPr algn="ctr"/>
              <a:r>
                <a:rPr lang="en-US" altLang="zh-CN" sz="4400" b="1" dirty="0">
                  <a:solidFill>
                    <a:schemeClr val="bg1"/>
                  </a:solidFill>
                </a:rPr>
                <a:t>04</a:t>
              </a:r>
              <a:endParaRPr lang="zh-CN" altLang="en-US" sz="4400" b="1" dirty="0">
                <a:solidFill>
                  <a:schemeClr val="bg1"/>
                </a:solidFill>
              </a:endParaRPr>
            </a:p>
          </p:txBody>
        </p:sp>
        <p:sp>
          <p:nvSpPr>
            <p:cNvPr id="35" name="椭圆 34"/>
            <p:cNvSpPr/>
            <p:nvPr/>
          </p:nvSpPr>
          <p:spPr>
            <a:xfrm>
              <a:off x="8614706" y="4424439"/>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15">
              <a:extLst>
                <a:ext uri="{FF2B5EF4-FFF2-40B4-BE49-F238E27FC236}">
                  <a16:creationId xmlns:a16="http://schemas.microsoft.com/office/drawing/2014/main" id="{06D3692A-74AB-4AE2-8253-69414761FB3F}"/>
                </a:ext>
              </a:extLst>
            </p:cNvPr>
            <p:cNvSpPr txBox="1"/>
            <p:nvPr/>
          </p:nvSpPr>
          <p:spPr>
            <a:xfrm>
              <a:off x="9907289" y="4760466"/>
              <a:ext cx="1415772" cy="830997"/>
            </a:xfrm>
            <a:prstGeom prst="rect">
              <a:avLst/>
            </a:prstGeom>
            <a:noFill/>
          </p:spPr>
          <p:txBody>
            <a:bodyPr wrap="none" rtlCol="0">
              <a:spAutoFit/>
            </a:bodyPr>
            <a:lstStyle/>
            <a:p>
              <a:pPr algn="ctr"/>
              <a:r>
                <a:rPr lang="zh-TW" altLang="en-US" sz="2400" dirty="0">
                  <a:latin typeface="標楷體" panose="03000509000000000000" pitchFamily="65" charset="-120"/>
                  <a:ea typeface="標楷體" panose="03000509000000000000" pitchFamily="65" charset="-120"/>
                </a:rPr>
                <a:t>參考資料</a:t>
              </a:r>
              <a:endParaRPr lang="en-US" altLang="zh-TW" sz="2400" dirty="0">
                <a:latin typeface="標楷體" panose="03000509000000000000" pitchFamily="65" charset="-120"/>
                <a:ea typeface="標楷體" panose="03000509000000000000" pitchFamily="65" charset="-120"/>
              </a:endParaRPr>
            </a:p>
            <a:p>
              <a:pPr algn="ctr"/>
              <a:endParaRPr lang="zh-CN" altLang="en-US" sz="2400" dirty="0">
                <a:latin typeface="+mj-lt"/>
              </a:endParaRPr>
            </a:p>
          </p:txBody>
        </p:sp>
        <p:sp>
          <p:nvSpPr>
            <p:cNvPr id="31" name="椭圆 13">
              <a:extLst>
                <a:ext uri="{FF2B5EF4-FFF2-40B4-BE49-F238E27FC236}">
                  <a16:creationId xmlns:a16="http://schemas.microsoft.com/office/drawing/2014/main" id="{62DC3FD4-6426-489A-B1A5-4CEF83A47001}"/>
                </a:ext>
              </a:extLst>
            </p:cNvPr>
            <p:cNvSpPr/>
            <p:nvPr/>
          </p:nvSpPr>
          <p:spPr>
            <a:xfrm>
              <a:off x="10149083" y="3717392"/>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14">
              <a:extLst>
                <a:ext uri="{FF2B5EF4-FFF2-40B4-BE49-F238E27FC236}">
                  <a16:creationId xmlns:a16="http://schemas.microsoft.com/office/drawing/2014/main" id="{17D4F8AC-2D49-4EEF-B217-E2973A9E2518}"/>
                </a:ext>
              </a:extLst>
            </p:cNvPr>
            <p:cNvSpPr txBox="1"/>
            <p:nvPr/>
          </p:nvSpPr>
          <p:spPr>
            <a:xfrm>
              <a:off x="10191591" y="3808921"/>
              <a:ext cx="809837" cy="769441"/>
            </a:xfrm>
            <a:prstGeom prst="rect">
              <a:avLst/>
            </a:prstGeom>
            <a:noFill/>
          </p:spPr>
          <p:txBody>
            <a:bodyPr wrap="none" rtlCol="0">
              <a:spAutoFit/>
            </a:bodyPr>
            <a:lstStyle/>
            <a:p>
              <a:pPr algn="ctr"/>
              <a:r>
                <a:rPr lang="en-US" altLang="zh-CN" sz="4400" b="1" dirty="0">
                  <a:solidFill>
                    <a:schemeClr val="bg1"/>
                  </a:solidFill>
                </a:rPr>
                <a:t>05</a:t>
              </a:r>
              <a:endParaRPr lang="zh-CN" altLang="en-US" sz="4400" b="1" dirty="0">
                <a:solidFill>
                  <a:schemeClr val="bg1"/>
                </a:solidFill>
              </a:endParaRPr>
            </a:p>
          </p:txBody>
        </p:sp>
        <p:sp>
          <p:nvSpPr>
            <p:cNvPr id="36" name="椭圆 33">
              <a:extLst>
                <a:ext uri="{FF2B5EF4-FFF2-40B4-BE49-F238E27FC236}">
                  <a16:creationId xmlns:a16="http://schemas.microsoft.com/office/drawing/2014/main" id="{6ADDFE96-3121-4D86-8687-B931B3E48363}"/>
                </a:ext>
              </a:extLst>
            </p:cNvPr>
            <p:cNvSpPr/>
            <p:nvPr/>
          </p:nvSpPr>
          <p:spPr>
            <a:xfrm>
              <a:off x="10890305" y="4424439"/>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26879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79556" y="1499968"/>
            <a:ext cx="7931004" cy="2149099"/>
          </a:xfrm>
          <a:prstGeom prst="rect">
            <a:avLst/>
          </a:prstGeom>
          <a:solidFill>
            <a:srgbClr val="48A2A0">
              <a:alpha val="48000"/>
            </a:srgbClr>
          </a:solidFill>
          <a:ln>
            <a:noFill/>
          </a:ln>
          <a:effectLst>
            <a:innerShdw blurRad="63500" dist="50800" dir="18900000">
              <a:prstClr val="black">
                <a:alpha val="50000"/>
              </a:prstClr>
            </a:innerShdw>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p:cNvSpPr/>
          <p:nvPr/>
        </p:nvSpPr>
        <p:spPr>
          <a:xfrm>
            <a:off x="2279556" y="4115440"/>
            <a:ext cx="7931004" cy="2355296"/>
          </a:xfrm>
          <a:prstGeom prst="rect">
            <a:avLst/>
          </a:prstGeom>
          <a:solidFill>
            <a:srgbClr val="6C92C0">
              <a:alpha val="48000"/>
            </a:srgbClr>
          </a:solidFill>
          <a:ln>
            <a:noFill/>
          </a:ln>
          <a:effectLst>
            <a:innerShdw blurRad="63500" dist="50800" dir="18900000">
              <a:prstClr val="black">
                <a:alpha val="50000"/>
              </a:prstClr>
            </a:innerShdw>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文本框 8"/>
          <p:cNvSpPr txBox="1"/>
          <p:nvPr/>
        </p:nvSpPr>
        <p:spPr>
          <a:xfrm>
            <a:off x="2653647" y="1943444"/>
            <a:ext cx="7077964" cy="1200329"/>
          </a:xfrm>
          <a:prstGeom prst="rect">
            <a:avLst/>
          </a:prstGeom>
          <a:noFill/>
          <a:effectLst>
            <a:outerShdw blurRad="76200" dist="12700" dir="2700000" sy="-23000" kx="-800400" algn="bl" rotWithShape="0">
              <a:prstClr val="black"/>
            </a:outerShdw>
          </a:effectLst>
        </p:spPr>
        <p:txBody>
          <a:bodyPr wrap="square" rtlCol="0">
            <a:spAutoFit/>
          </a:bodyPr>
          <a:lstStyle/>
          <a:p>
            <a:r>
              <a:rPr lang="zh-TW" altLang="en-US" sz="2400" dirty="0">
                <a:solidFill>
                  <a:schemeClr val="bg1"/>
                </a:solidFill>
                <a:latin typeface="微軟正黑體" panose="020B0604030504040204" pitchFamily="34" charset="-120"/>
                <a:ea typeface="微軟正黑體" panose="020B0604030504040204" pitchFamily="34" charset="-120"/>
              </a:rPr>
              <a:t>隨著超高齡社會的來臨，相對衍生長者失智症的人口劇增已是急需解決的問題。如何提供給患者更完善的生活醫療照護已成為不可忽視的議題與挑戰。</a:t>
            </a:r>
          </a:p>
        </p:txBody>
      </p:sp>
      <p:sp>
        <p:nvSpPr>
          <p:cNvPr id="13" name="文本框 12"/>
          <p:cNvSpPr txBox="1"/>
          <p:nvPr/>
        </p:nvSpPr>
        <p:spPr>
          <a:xfrm>
            <a:off x="2561086" y="4692923"/>
            <a:ext cx="7263086" cy="1200329"/>
          </a:xfrm>
          <a:prstGeom prst="rect">
            <a:avLst/>
          </a:prstGeom>
          <a:noFill/>
        </p:spPr>
        <p:txBody>
          <a:bodyPr wrap="square" rtlCol="0">
            <a:spAutoFit/>
          </a:bodyPr>
          <a:lstStyle/>
          <a:p>
            <a:r>
              <a:rPr lang="zh-TW" altLang="en-US" sz="2400" dirty="0">
                <a:solidFill>
                  <a:schemeClr val="bg1"/>
                </a:solidFill>
                <a:latin typeface="微軟正黑體" panose="020B0604030504040204" pitchFamily="34" charset="-120"/>
                <a:ea typeface="微軟正黑體" panose="020B0604030504040204" pitchFamily="34" charset="-120"/>
              </a:rPr>
              <a:t>本研究使用可穿戴的感測器收集數據並訓練模型，經由預測結果觸發相機記錄遺失物的位置與時間，來協助使用尋回遺失物。</a:t>
            </a: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421092" y="387264"/>
            <a:ext cx="2031325" cy="646331"/>
          </a:xfrm>
          <a:prstGeom prst="rect">
            <a:avLst/>
          </a:prstGeom>
        </p:spPr>
        <p:txBody>
          <a:bodyPr wrap="none">
            <a:spAutoFit/>
          </a:bodyPr>
          <a:lstStyle/>
          <a:p>
            <a:r>
              <a:rPr lang="zh-TW" altLang="en-US" sz="3600" b="1" dirty="0">
                <a:solidFill>
                  <a:schemeClr val="tx1">
                    <a:lumMod val="75000"/>
                    <a:lumOff val="25000"/>
                  </a:schemeClr>
                </a:solidFill>
                <a:latin typeface="標楷體" panose="03000509000000000000" pitchFamily="65" charset="-120"/>
                <a:ea typeface="標楷體" panose="03000509000000000000" pitchFamily="65" charset="-120"/>
              </a:rPr>
              <a:t>研究動機</a:t>
            </a:r>
            <a:endParaRPr lang="zh-CN" altLang="en-US" sz="3600" b="1" dirty="0">
              <a:solidFill>
                <a:schemeClr val="tx1">
                  <a:lumMod val="75000"/>
                  <a:lumOff val="25000"/>
                </a:schemeClr>
              </a:solidFill>
              <a:latin typeface="標楷體" panose="03000509000000000000" pitchFamily="65" charset="-120"/>
              <a:ea typeface="標楷體" panose="03000509000000000000" pitchFamily="65" charset="-120"/>
            </a:endParaRPr>
          </a:p>
        </p:txBody>
      </p:sp>
      <p:sp>
        <p:nvSpPr>
          <p:cNvPr id="5" name="箭號: 弧形下彎 4">
            <a:extLst>
              <a:ext uri="{FF2B5EF4-FFF2-40B4-BE49-F238E27FC236}">
                <a16:creationId xmlns:a16="http://schemas.microsoft.com/office/drawing/2014/main" id="{7778721C-E037-4366-96C9-B5861ADA9E59}"/>
              </a:ext>
            </a:extLst>
          </p:cNvPr>
          <p:cNvSpPr/>
          <p:nvPr/>
        </p:nvSpPr>
        <p:spPr>
          <a:xfrm rot="16200000" flipH="1">
            <a:off x="537970" y="3486581"/>
            <a:ext cx="2886940" cy="855963"/>
          </a:xfrm>
          <a:prstGeom prst="curvedDownArrow">
            <a:avLst>
              <a:gd name="adj1" fmla="val 33302"/>
              <a:gd name="adj2" fmla="val 50000"/>
              <a:gd name="adj3" fmla="val 25000"/>
            </a:avLst>
          </a:prstGeom>
          <a:gradFill flip="none" rotWithShape="1">
            <a:gsLst>
              <a:gs pos="10000">
                <a:srgbClr val="B0C4DD"/>
              </a:gs>
              <a:gs pos="53000">
                <a:srgbClr val="A4D6D5">
                  <a:shade val="67500"/>
                  <a:satMod val="115000"/>
                </a:srgbClr>
              </a:gs>
              <a:gs pos="87000">
                <a:srgbClr val="A4D6D5">
                  <a:shade val="100000"/>
                  <a:satMod val="115000"/>
                </a:srgbClr>
              </a:gs>
            </a:gsLst>
            <a:path path="circle">
              <a:fillToRect l="100000" t="100000"/>
            </a:path>
            <a:tileRect r="-100000" b="-100000"/>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22" name="圖片 21">
            <a:extLst>
              <a:ext uri="{FF2B5EF4-FFF2-40B4-BE49-F238E27FC236}">
                <a16:creationId xmlns:a16="http://schemas.microsoft.com/office/drawing/2014/main" id="{4C44061D-57C7-40D0-9C0F-6CF35983A3C8}"/>
              </a:ext>
            </a:extLst>
          </p:cNvPr>
          <p:cNvPicPr>
            <a:picLocks noChangeAspect="1"/>
          </p:cNvPicPr>
          <p:nvPr/>
        </p:nvPicPr>
        <p:blipFill>
          <a:blip r:embed="rId2"/>
          <a:stretch>
            <a:fillRect/>
          </a:stretch>
        </p:blipFill>
        <p:spPr>
          <a:xfrm>
            <a:off x="9975836" y="944913"/>
            <a:ext cx="2257968" cy="2704154"/>
          </a:xfrm>
          <a:prstGeom prst="rect">
            <a:avLst/>
          </a:prstGeom>
        </p:spPr>
      </p:pic>
      <p:pic>
        <p:nvPicPr>
          <p:cNvPr id="1026" name="Picture 2" descr="鍵のイラスト | かわいいフリー素材集 いらすとや">
            <a:extLst>
              <a:ext uri="{FF2B5EF4-FFF2-40B4-BE49-F238E27FC236}">
                <a16:creationId xmlns:a16="http://schemas.microsoft.com/office/drawing/2014/main" id="{D3E94EC7-0098-4F20-B3BA-E487F193ED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932697">
            <a:off x="10602041" y="5063855"/>
            <a:ext cx="1167063" cy="1167063"/>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線接點 23">
            <a:extLst>
              <a:ext uri="{FF2B5EF4-FFF2-40B4-BE49-F238E27FC236}">
                <a16:creationId xmlns:a16="http://schemas.microsoft.com/office/drawing/2014/main" id="{B8C814AC-E7F4-489D-A847-3F688865EC91}"/>
              </a:ext>
            </a:extLst>
          </p:cNvPr>
          <p:cNvCxnSpPr>
            <a:cxnSpLocks/>
          </p:cNvCxnSpPr>
          <p:nvPr/>
        </p:nvCxnSpPr>
        <p:spPr>
          <a:xfrm flipH="1" flipV="1">
            <a:off x="10596766" y="4908432"/>
            <a:ext cx="201403" cy="314196"/>
          </a:xfrm>
          <a:prstGeom prst="line">
            <a:avLst/>
          </a:prstGeom>
          <a:ln w="12700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5C0B7148-9E91-48D3-B053-366FBBBC9563}"/>
              </a:ext>
            </a:extLst>
          </p:cNvPr>
          <p:cNvCxnSpPr>
            <a:cxnSpLocks/>
          </p:cNvCxnSpPr>
          <p:nvPr/>
        </p:nvCxnSpPr>
        <p:spPr>
          <a:xfrm flipV="1">
            <a:off x="11094550" y="4692923"/>
            <a:ext cx="10270" cy="431019"/>
          </a:xfrm>
          <a:prstGeom prst="line">
            <a:avLst/>
          </a:prstGeom>
          <a:ln w="12700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BD6679B1-F9FB-4B8A-9201-A7049A8B25B1}"/>
              </a:ext>
            </a:extLst>
          </p:cNvPr>
          <p:cNvCxnSpPr>
            <a:cxnSpLocks/>
          </p:cNvCxnSpPr>
          <p:nvPr/>
        </p:nvCxnSpPr>
        <p:spPr>
          <a:xfrm flipV="1">
            <a:off x="11390122" y="4824038"/>
            <a:ext cx="242098" cy="354429"/>
          </a:xfrm>
          <a:prstGeom prst="line">
            <a:avLst/>
          </a:prstGeom>
          <a:ln w="12700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844253EA-605D-428A-A1B1-AE6A04B4ED52}"/>
              </a:ext>
            </a:extLst>
          </p:cNvPr>
          <p:cNvCxnSpPr>
            <a:cxnSpLocks/>
          </p:cNvCxnSpPr>
          <p:nvPr/>
        </p:nvCxnSpPr>
        <p:spPr>
          <a:xfrm flipV="1">
            <a:off x="11748620" y="5222627"/>
            <a:ext cx="260301" cy="161001"/>
          </a:xfrm>
          <a:prstGeom prst="line">
            <a:avLst/>
          </a:prstGeom>
          <a:ln w="12700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291EEBE9-151A-4911-BD50-F4D4B5438795}"/>
              </a:ext>
            </a:extLst>
          </p:cNvPr>
          <p:cNvCxnSpPr>
            <a:cxnSpLocks/>
          </p:cNvCxnSpPr>
          <p:nvPr/>
        </p:nvCxnSpPr>
        <p:spPr>
          <a:xfrm flipH="1" flipV="1">
            <a:off x="10294439" y="5123942"/>
            <a:ext cx="260754" cy="259687"/>
          </a:xfrm>
          <a:prstGeom prst="line">
            <a:avLst/>
          </a:prstGeom>
          <a:ln w="12700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67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inVertic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26"/>
                                        </p:tgtEl>
                                        <p:attrNameLst>
                                          <p:attrName>style.visibility</p:attrName>
                                        </p:attrNameLst>
                                      </p:cBhvr>
                                      <p:to>
                                        <p:strVal val="visible"/>
                                      </p:to>
                                    </p:set>
                                  </p:childTnLst>
                                </p:cTn>
                              </p:par>
                            </p:childTnLst>
                          </p:cTn>
                        </p:par>
                        <p:par>
                          <p:cTn id="20" fill="hold">
                            <p:stCondLst>
                              <p:cond delay="0"/>
                            </p:stCondLst>
                            <p:childTnLst>
                              <p:par>
                                <p:cTn id="21" presetID="10" presetClass="entr" presetSubtype="0"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100"/>
                                        <p:tgtEl>
                                          <p:spTgt spid="32"/>
                                        </p:tgtEl>
                                      </p:cBhvr>
                                    </p:animEffect>
                                  </p:childTnLst>
                                </p:cTn>
                              </p:par>
                            </p:childTnLst>
                          </p:cTn>
                        </p:par>
                        <p:par>
                          <p:cTn id="24" fill="hold">
                            <p:stCondLst>
                              <p:cond delay="100"/>
                            </p:stCondLst>
                            <p:childTnLst>
                              <p:par>
                                <p:cTn id="25" presetID="10" presetClass="entr" presetSubtype="0" fill="hold"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
                                        <p:tgtEl>
                                          <p:spTgt spid="30"/>
                                        </p:tgtEl>
                                      </p:cBhvr>
                                    </p:animEffect>
                                  </p:childTnLst>
                                </p:cTn>
                              </p:par>
                            </p:childTnLst>
                          </p:cTn>
                        </p:par>
                        <p:par>
                          <p:cTn id="28" fill="hold">
                            <p:stCondLst>
                              <p:cond delay="200"/>
                            </p:stCondLst>
                            <p:childTnLst>
                              <p:par>
                                <p:cTn id="29" presetID="10" presetClass="entr" presetSubtype="0"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
                                        <p:tgtEl>
                                          <p:spTgt spid="27"/>
                                        </p:tgtEl>
                                      </p:cBhvr>
                                    </p:animEffect>
                                  </p:childTnLst>
                                </p:cTn>
                              </p:par>
                            </p:childTnLst>
                          </p:cTn>
                        </p:par>
                        <p:par>
                          <p:cTn id="32" fill="hold">
                            <p:stCondLst>
                              <p:cond delay="300"/>
                            </p:stCondLst>
                            <p:childTnLst>
                              <p:par>
                                <p:cTn id="33" presetID="10" presetClass="entr" presetSubtype="0"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100"/>
                                        <p:tgtEl>
                                          <p:spTgt spid="24"/>
                                        </p:tgtEl>
                                      </p:cBhvr>
                                    </p:animEffect>
                                  </p:childTnLst>
                                </p:cTn>
                              </p:par>
                            </p:childTnLst>
                          </p:cTn>
                        </p:par>
                        <p:par>
                          <p:cTn id="36" fill="hold">
                            <p:stCondLst>
                              <p:cond delay="400"/>
                            </p:stCondLst>
                            <p:childTnLst>
                              <p:par>
                                <p:cTn id="37" presetID="10" presetClass="entr" presetSubtype="0" fill="hold"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1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421092" y="387264"/>
            <a:ext cx="2031325" cy="646331"/>
          </a:xfrm>
          <a:prstGeom prst="rect">
            <a:avLst/>
          </a:prstGeom>
        </p:spPr>
        <p:txBody>
          <a:bodyPr wrap="none">
            <a:spAutoFit/>
          </a:bodyPr>
          <a:lstStyle/>
          <a:p>
            <a:r>
              <a:rPr lang="zh-TW" altLang="en-US" sz="3600" b="1" dirty="0">
                <a:solidFill>
                  <a:schemeClr val="tx1">
                    <a:lumMod val="75000"/>
                    <a:lumOff val="25000"/>
                  </a:schemeClr>
                </a:solidFill>
                <a:latin typeface="標楷體" panose="03000509000000000000" pitchFamily="65" charset="-120"/>
                <a:ea typeface="標楷體" panose="03000509000000000000" pitchFamily="65" charset="-120"/>
              </a:rPr>
              <a:t>系統架構</a:t>
            </a:r>
            <a:endParaRPr lang="zh-CN" altLang="en-US" sz="3600" b="1" dirty="0">
              <a:solidFill>
                <a:schemeClr val="tx1">
                  <a:lumMod val="75000"/>
                  <a:lumOff val="25000"/>
                </a:schemeClr>
              </a:solidFill>
              <a:latin typeface="標楷體" panose="03000509000000000000" pitchFamily="65" charset="-120"/>
              <a:ea typeface="標楷體" panose="03000509000000000000" pitchFamily="65" charset="-120"/>
            </a:endParaRPr>
          </a:p>
        </p:txBody>
      </p:sp>
      <p:pic>
        <p:nvPicPr>
          <p:cNvPr id="10" name="內容版面配置區 3">
            <a:extLst>
              <a:ext uri="{FF2B5EF4-FFF2-40B4-BE49-F238E27FC236}">
                <a16:creationId xmlns:a16="http://schemas.microsoft.com/office/drawing/2014/main" id="{DE82653B-B47D-4F31-9D7D-4F3ECB7D285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6820" y="1330324"/>
            <a:ext cx="10354878" cy="4918075"/>
          </a:xfrm>
          <a:prstGeom prst="rect">
            <a:avLst/>
          </a:prstGeom>
          <a:noFill/>
        </p:spPr>
      </p:pic>
    </p:spTree>
    <p:extLst>
      <p:ext uri="{BB962C8B-B14F-4D97-AF65-F5344CB8AC3E}">
        <p14:creationId xmlns:p14="http://schemas.microsoft.com/office/powerpoint/2010/main" val="4045095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421092" y="387264"/>
            <a:ext cx="4801314" cy="646331"/>
          </a:xfrm>
          <a:prstGeom prst="rect">
            <a:avLst/>
          </a:prstGeom>
        </p:spPr>
        <p:txBody>
          <a:bodyPr wrap="none">
            <a:spAutoFit/>
          </a:bodyPr>
          <a:lstStyle/>
          <a:p>
            <a:r>
              <a:rPr lang="zh-TW" altLang="en-US" sz="3600" b="1" dirty="0">
                <a:solidFill>
                  <a:schemeClr val="tx1">
                    <a:lumMod val="75000"/>
                    <a:lumOff val="25000"/>
                  </a:schemeClr>
                </a:solidFill>
                <a:latin typeface="標楷體" panose="03000509000000000000" pitchFamily="65" charset="-120"/>
                <a:ea typeface="標楷體" panose="03000509000000000000" pitchFamily="65" charset="-120"/>
              </a:rPr>
              <a:t>研究方法</a:t>
            </a:r>
            <a:r>
              <a:rPr lang="en-US" altLang="zh-TW" sz="3600" b="1" dirty="0">
                <a:solidFill>
                  <a:schemeClr val="tx1">
                    <a:lumMod val="75000"/>
                    <a:lumOff val="25000"/>
                  </a:schemeClr>
                </a:solidFill>
                <a:latin typeface="標楷體" panose="03000509000000000000" pitchFamily="65" charset="-120"/>
                <a:ea typeface="標楷體" panose="03000509000000000000" pitchFamily="65" charset="-120"/>
              </a:rPr>
              <a:t>(</a:t>
            </a:r>
            <a:r>
              <a:rPr lang="zh-TW" altLang="en-US" sz="3600" b="1" dirty="0">
                <a:solidFill>
                  <a:schemeClr val="tx1">
                    <a:lumMod val="75000"/>
                    <a:lumOff val="25000"/>
                  </a:schemeClr>
                </a:solidFill>
                <a:latin typeface="標楷體" panose="03000509000000000000" pitchFamily="65" charset="-120"/>
                <a:ea typeface="標楷體" panose="03000509000000000000" pitchFamily="65" charset="-120"/>
              </a:rPr>
              <a:t>開發流程圖</a:t>
            </a:r>
            <a:r>
              <a:rPr lang="en-US" altLang="zh-TW" sz="3600" b="1" dirty="0">
                <a:solidFill>
                  <a:schemeClr val="tx1">
                    <a:lumMod val="75000"/>
                    <a:lumOff val="25000"/>
                  </a:schemeClr>
                </a:solidFill>
                <a:latin typeface="標楷體" panose="03000509000000000000" pitchFamily="65" charset="-120"/>
                <a:ea typeface="標楷體" panose="03000509000000000000" pitchFamily="65" charset="-120"/>
              </a:rPr>
              <a:t>)</a:t>
            </a:r>
            <a:endParaRPr lang="zh-CN" altLang="en-US" sz="3600" b="1" dirty="0">
              <a:solidFill>
                <a:schemeClr val="tx1">
                  <a:lumMod val="75000"/>
                  <a:lumOff val="25000"/>
                </a:schemeClr>
              </a:solidFill>
              <a:latin typeface="標楷體" panose="03000509000000000000" pitchFamily="65" charset="-120"/>
              <a:ea typeface="標楷體" panose="03000509000000000000" pitchFamily="65" charset="-120"/>
            </a:endParaRPr>
          </a:p>
        </p:txBody>
      </p:sp>
      <p:pic>
        <p:nvPicPr>
          <p:cNvPr id="6" name="圖片 5">
            <a:extLst>
              <a:ext uri="{FF2B5EF4-FFF2-40B4-BE49-F238E27FC236}">
                <a16:creationId xmlns:a16="http://schemas.microsoft.com/office/drawing/2014/main" id="{D5F8BC35-4E45-4C13-AB13-83E0FDF16EC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2975" y="1308100"/>
            <a:ext cx="9198861" cy="4924316"/>
          </a:xfrm>
          <a:prstGeom prst="rect">
            <a:avLst/>
          </a:prstGeom>
          <a:noFill/>
        </p:spPr>
      </p:pic>
    </p:spTree>
    <p:extLst>
      <p:ext uri="{BB962C8B-B14F-4D97-AF65-F5344CB8AC3E}">
        <p14:creationId xmlns:p14="http://schemas.microsoft.com/office/powerpoint/2010/main" val="2786943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421092" y="387264"/>
            <a:ext cx="7340471" cy="646331"/>
          </a:xfrm>
          <a:prstGeom prst="rect">
            <a:avLst/>
          </a:prstGeom>
        </p:spPr>
        <p:txBody>
          <a:bodyPr wrap="none">
            <a:spAutoFit/>
          </a:bodyPr>
          <a:lstStyle/>
          <a:p>
            <a:r>
              <a:rPr lang="zh-TW" altLang="en-US" sz="3600" b="1" dirty="0">
                <a:solidFill>
                  <a:schemeClr val="tx1">
                    <a:lumMod val="75000"/>
                    <a:lumOff val="25000"/>
                  </a:schemeClr>
                </a:solidFill>
                <a:latin typeface="標楷體" panose="03000509000000000000" pitchFamily="65" charset="-120"/>
                <a:ea typeface="標楷體" panose="03000509000000000000" pitchFamily="65" charset="-120"/>
              </a:rPr>
              <a:t>研究方法</a:t>
            </a:r>
            <a:r>
              <a:rPr lang="en-US" altLang="zh-TW" sz="3600" b="1" dirty="0">
                <a:solidFill>
                  <a:schemeClr val="tx1">
                    <a:lumMod val="75000"/>
                    <a:lumOff val="25000"/>
                  </a:schemeClr>
                </a:solidFill>
                <a:latin typeface="標楷體" panose="03000509000000000000" pitchFamily="65" charset="-120"/>
                <a:ea typeface="標楷體" panose="03000509000000000000" pitchFamily="65" charset="-120"/>
              </a:rPr>
              <a:t>(</a:t>
            </a:r>
            <a:r>
              <a:rPr lang="zh-TW" altLang="en-US" sz="3600" b="1" dirty="0">
                <a:solidFill>
                  <a:schemeClr val="tx1">
                    <a:lumMod val="75000"/>
                    <a:lumOff val="25000"/>
                  </a:schemeClr>
                </a:solidFill>
                <a:latin typeface="標楷體" panose="03000509000000000000" pitchFamily="65" charset="-120"/>
                <a:ea typeface="標楷體" panose="03000509000000000000" pitchFamily="65" charset="-120"/>
              </a:rPr>
              <a:t>動作辨識系統</a:t>
            </a:r>
            <a:r>
              <a:rPr lang="en-US" altLang="zh-TW" sz="3600" b="1" dirty="0">
                <a:solidFill>
                  <a:schemeClr val="tx1">
                    <a:lumMod val="75000"/>
                    <a:lumOff val="25000"/>
                  </a:schemeClr>
                </a:solidFill>
                <a:latin typeface="標楷體" panose="03000509000000000000" pitchFamily="65" charset="-120"/>
                <a:ea typeface="標楷體" panose="03000509000000000000" pitchFamily="65" charset="-120"/>
              </a:rPr>
              <a:t>-</a:t>
            </a:r>
            <a:r>
              <a:rPr lang="zh-TW" altLang="en-US" sz="3600" b="1" dirty="0">
                <a:solidFill>
                  <a:schemeClr val="tx1">
                    <a:lumMod val="75000"/>
                    <a:lumOff val="25000"/>
                  </a:schemeClr>
                </a:solidFill>
                <a:latin typeface="標楷體" panose="03000509000000000000" pitchFamily="65" charset="-120"/>
                <a:ea typeface="標楷體" panose="03000509000000000000" pitchFamily="65" charset="-120"/>
              </a:rPr>
              <a:t>特徵選取</a:t>
            </a:r>
            <a:r>
              <a:rPr lang="en-US" altLang="zh-TW" sz="3600" b="1" dirty="0">
                <a:solidFill>
                  <a:schemeClr val="tx1">
                    <a:lumMod val="75000"/>
                    <a:lumOff val="25000"/>
                  </a:schemeClr>
                </a:solidFill>
                <a:latin typeface="標楷體" panose="03000509000000000000" pitchFamily="65" charset="-120"/>
                <a:ea typeface="標楷體" panose="03000509000000000000" pitchFamily="65" charset="-120"/>
              </a:rPr>
              <a:t>)</a:t>
            </a:r>
            <a:endParaRPr lang="zh-CN" altLang="en-US" sz="3600" b="1" dirty="0">
              <a:solidFill>
                <a:schemeClr val="tx1">
                  <a:lumMod val="75000"/>
                  <a:lumOff val="25000"/>
                </a:schemeClr>
              </a:solidFill>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A37A4DD6-4AFA-42F9-AF03-5CB12DCED6CF}"/>
              </a:ext>
            </a:extLst>
          </p:cNvPr>
          <p:cNvSpPr txBox="1"/>
          <p:nvPr/>
        </p:nvSpPr>
        <p:spPr>
          <a:xfrm>
            <a:off x="1419784" y="1462564"/>
            <a:ext cx="3345788" cy="1384995"/>
          </a:xfrm>
          <a:prstGeom prst="rect">
            <a:avLst/>
          </a:prstGeom>
          <a:noFill/>
        </p:spPr>
        <p:txBody>
          <a:bodyPr wrap="none" rtlCol="0">
            <a:spAutoFit/>
          </a:bodyPr>
          <a:lstStyle/>
          <a:p>
            <a:pPr marL="285750" indent="-285750">
              <a:buFont typeface="Wingdings" panose="05000000000000000000" pitchFamily="2" charset="2"/>
              <a:buChar char="ü"/>
            </a:pPr>
            <a:r>
              <a:rPr lang="zh-TW" altLang="en-US" sz="2800" dirty="0">
                <a:latin typeface="微軟正黑體" panose="020B0604030504040204" pitchFamily="34" charset="-120"/>
                <a:ea typeface="微軟正黑體" panose="020B0604030504040204" pitchFamily="34" charset="-120"/>
                <a:cs typeface="Arial" panose="020B0604020202020204" pitchFamily="34" charset="0"/>
              </a:rPr>
              <a:t>三軸加速度值</a:t>
            </a:r>
            <a:endParaRPr lang="en-US" altLang="zh-TW" sz="2800" dirty="0">
              <a:latin typeface="微軟正黑體" panose="020B0604030504040204" pitchFamily="34" charset="-120"/>
              <a:ea typeface="微軟正黑體" panose="020B0604030504040204" pitchFamily="34" charset="-120"/>
              <a:cs typeface="Arial" panose="020B0604020202020204" pitchFamily="34" charset="0"/>
            </a:endParaRPr>
          </a:p>
          <a:p>
            <a:pPr marL="285750" indent="-285750">
              <a:buFont typeface="Wingdings" panose="05000000000000000000" pitchFamily="2" charset="2"/>
              <a:buChar char="ü"/>
            </a:pPr>
            <a:r>
              <a:rPr lang="zh-TW" altLang="en-US" sz="2800" dirty="0">
                <a:latin typeface="微軟正黑體" panose="020B0604030504040204" pitchFamily="34" charset="-120"/>
                <a:ea typeface="微軟正黑體" panose="020B0604030504040204" pitchFamily="34" charset="-120"/>
                <a:cs typeface="Arial" panose="020B0604020202020204" pitchFamily="34" charset="0"/>
              </a:rPr>
              <a:t>三軸陀螺儀值</a:t>
            </a:r>
            <a:endParaRPr lang="en-US" altLang="zh-TW" sz="2800" dirty="0">
              <a:latin typeface="微軟正黑體" panose="020B0604030504040204" pitchFamily="34" charset="-120"/>
              <a:ea typeface="微軟正黑體" panose="020B0604030504040204" pitchFamily="34" charset="-120"/>
              <a:cs typeface="Arial" panose="020B0604020202020204" pitchFamily="34" charset="0"/>
            </a:endParaRPr>
          </a:p>
          <a:p>
            <a:pPr marL="285750" indent="-285750">
              <a:buFont typeface="Wingdings" panose="05000000000000000000" pitchFamily="2" charset="2"/>
              <a:buChar char="ü"/>
            </a:pPr>
            <a:r>
              <a:rPr lang="zh-TW" altLang="en-US" sz="2800" dirty="0">
                <a:latin typeface="微軟正黑體" panose="020B0604030504040204" pitchFamily="34" charset="-120"/>
                <a:ea typeface="微軟正黑體" panose="020B0604030504040204" pitchFamily="34" charset="-120"/>
                <a:cs typeface="Arial" panose="020B0604020202020204" pitchFamily="34" charset="0"/>
              </a:rPr>
              <a:t>傅立葉平方根特徵</a:t>
            </a:r>
          </a:p>
        </p:txBody>
      </p:sp>
      <p:sp>
        <p:nvSpPr>
          <p:cNvPr id="8" name="文字方塊 7">
            <a:extLst>
              <a:ext uri="{FF2B5EF4-FFF2-40B4-BE49-F238E27FC236}">
                <a16:creationId xmlns:a16="http://schemas.microsoft.com/office/drawing/2014/main" id="{4F59D8B4-55D9-4C79-B043-E427251F440B}"/>
              </a:ext>
            </a:extLst>
          </p:cNvPr>
          <p:cNvSpPr txBox="1"/>
          <p:nvPr/>
        </p:nvSpPr>
        <p:spPr>
          <a:xfrm flipH="1">
            <a:off x="6464298" y="1462564"/>
            <a:ext cx="4093929" cy="1384995"/>
          </a:xfrm>
          <a:prstGeom prst="rect">
            <a:avLst/>
          </a:prstGeom>
          <a:noFill/>
        </p:spPr>
        <p:txBody>
          <a:bodyPr wrap="square" rtlCol="0">
            <a:spAutoFit/>
          </a:bodyPr>
          <a:lstStyle/>
          <a:p>
            <a:pPr marL="285750" indent="-285750">
              <a:buFont typeface="Wingdings" panose="05000000000000000000" pitchFamily="2" charset="2"/>
              <a:buChar char="ü"/>
            </a:pPr>
            <a:r>
              <a:rPr lang="zh-TW" altLang="en-US" sz="2800" dirty="0">
                <a:latin typeface="微軟正黑體" panose="020B0604030504040204" pitchFamily="34" charset="-120"/>
                <a:ea typeface="微軟正黑體" panose="020B0604030504040204" pitchFamily="34" charset="-120"/>
                <a:cs typeface="Arial" panose="020B0604020202020204" pitchFamily="34" charset="0"/>
              </a:rPr>
              <a:t>傅立葉反正切函數特徵</a:t>
            </a:r>
            <a:endParaRPr lang="en-US" altLang="zh-TW" sz="2800" dirty="0">
              <a:latin typeface="微軟正黑體" panose="020B0604030504040204" pitchFamily="34" charset="-120"/>
              <a:ea typeface="微軟正黑體" panose="020B0604030504040204" pitchFamily="34" charset="-120"/>
              <a:cs typeface="Arial" panose="020B0604020202020204" pitchFamily="34" charset="0"/>
            </a:endParaRPr>
          </a:p>
          <a:p>
            <a:pPr marL="285750" indent="-285750">
              <a:buFont typeface="Wingdings" panose="05000000000000000000" pitchFamily="2" charset="2"/>
              <a:buChar char="ü"/>
            </a:pPr>
            <a:r>
              <a:rPr lang="zh-TW" altLang="en-US" sz="2800" dirty="0">
                <a:latin typeface="微軟正黑體" panose="020B0604030504040204" pitchFamily="34" charset="-120"/>
                <a:ea typeface="微軟正黑體" panose="020B0604030504040204" pitchFamily="34" charset="-120"/>
                <a:cs typeface="Arial" panose="020B0604020202020204" pitchFamily="34" charset="0"/>
              </a:rPr>
              <a:t>一微特徵</a:t>
            </a:r>
            <a:endParaRPr lang="en-US" altLang="zh-TW" sz="2800" dirty="0">
              <a:latin typeface="微軟正黑體" panose="020B0604030504040204" pitchFamily="34" charset="-120"/>
              <a:ea typeface="微軟正黑體" panose="020B0604030504040204" pitchFamily="34" charset="-120"/>
              <a:cs typeface="Arial" panose="020B0604020202020204" pitchFamily="34" charset="0"/>
            </a:endParaRPr>
          </a:p>
          <a:p>
            <a:pPr marL="285750" indent="-285750">
              <a:buFont typeface="Wingdings" panose="05000000000000000000" pitchFamily="2" charset="2"/>
              <a:buChar char="ü"/>
            </a:pPr>
            <a:r>
              <a:rPr lang="zh-TW" altLang="en-US" sz="2800" dirty="0">
                <a:latin typeface="微軟正黑體" panose="020B0604030504040204" pitchFamily="34" charset="-120"/>
                <a:ea typeface="微軟正黑體" panose="020B0604030504040204" pitchFamily="34" charset="-120"/>
                <a:cs typeface="Arial" panose="020B0604020202020204" pitchFamily="34" charset="0"/>
              </a:rPr>
              <a:t>二微特徵</a:t>
            </a:r>
          </a:p>
        </p:txBody>
      </p:sp>
      <p:pic>
        <p:nvPicPr>
          <p:cNvPr id="9" name="圖片 8">
            <a:extLst>
              <a:ext uri="{FF2B5EF4-FFF2-40B4-BE49-F238E27FC236}">
                <a16:creationId xmlns:a16="http://schemas.microsoft.com/office/drawing/2014/main" id="{28EBDA9E-BFDC-46DA-ACB8-0B55E7724AA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901"/>
          <a:stretch/>
        </p:blipFill>
        <p:spPr bwMode="auto">
          <a:xfrm>
            <a:off x="1277091" y="3139278"/>
            <a:ext cx="4108408" cy="2880398"/>
          </a:xfrm>
          <a:prstGeom prst="rect">
            <a:avLst/>
          </a:prstGeom>
          <a:noFill/>
          <a:ln>
            <a:noFill/>
          </a:ln>
          <a:extLst>
            <a:ext uri="{53640926-AAD7-44D8-BBD7-CCE9431645EC}">
              <a14:shadowObscured xmlns:a14="http://schemas.microsoft.com/office/drawing/2010/main"/>
            </a:ext>
          </a:extLst>
        </p:spPr>
      </p:pic>
      <p:pic>
        <p:nvPicPr>
          <p:cNvPr id="10" name="圖片 9">
            <a:extLst>
              <a:ext uri="{FF2B5EF4-FFF2-40B4-BE49-F238E27FC236}">
                <a16:creationId xmlns:a16="http://schemas.microsoft.com/office/drawing/2014/main" id="{5F3E17A7-2B86-450E-93D3-756F7A17CE8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254" r="5766"/>
          <a:stretch/>
        </p:blipFill>
        <p:spPr bwMode="auto">
          <a:xfrm>
            <a:off x="6549601" y="4579477"/>
            <a:ext cx="4104878" cy="1591598"/>
          </a:xfrm>
          <a:prstGeom prst="rect">
            <a:avLst/>
          </a:prstGeom>
          <a:noFill/>
          <a:ln>
            <a:noFill/>
          </a:ln>
          <a:extLst>
            <a:ext uri="{53640926-AAD7-44D8-BBD7-CCE9431645EC}">
              <a14:shadowObscured xmlns:a14="http://schemas.microsoft.com/office/drawing/2010/main"/>
            </a:ext>
          </a:extLst>
        </p:spPr>
      </p:pic>
      <p:pic>
        <p:nvPicPr>
          <p:cNvPr id="11" name="圖片 10" descr="一張含有 橙色 的圖片&#10;&#10;自動產生的描述">
            <a:extLst>
              <a:ext uri="{FF2B5EF4-FFF2-40B4-BE49-F238E27FC236}">
                <a16:creationId xmlns:a16="http://schemas.microsoft.com/office/drawing/2014/main" id="{B68148E2-B1E3-44B7-8B02-7CAFF66F09A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336" r="6912"/>
          <a:stretch/>
        </p:blipFill>
        <p:spPr bwMode="auto">
          <a:xfrm>
            <a:off x="6464297" y="2987879"/>
            <a:ext cx="4093930" cy="159159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58614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421092" y="387264"/>
            <a:ext cx="7340471" cy="646331"/>
          </a:xfrm>
          <a:prstGeom prst="rect">
            <a:avLst/>
          </a:prstGeom>
        </p:spPr>
        <p:txBody>
          <a:bodyPr wrap="none">
            <a:spAutoFit/>
          </a:bodyPr>
          <a:lstStyle/>
          <a:p>
            <a:r>
              <a:rPr lang="zh-TW" altLang="en-US" sz="3600" b="1" dirty="0">
                <a:solidFill>
                  <a:schemeClr val="tx1">
                    <a:lumMod val="75000"/>
                    <a:lumOff val="25000"/>
                  </a:schemeClr>
                </a:solidFill>
                <a:latin typeface="標楷體" panose="03000509000000000000" pitchFamily="65" charset="-120"/>
                <a:ea typeface="標楷體" panose="03000509000000000000" pitchFamily="65" charset="-120"/>
              </a:rPr>
              <a:t>研究方法</a:t>
            </a:r>
            <a:r>
              <a:rPr lang="en-US" altLang="zh-TW" sz="3600" b="1" dirty="0">
                <a:solidFill>
                  <a:schemeClr val="tx1">
                    <a:lumMod val="75000"/>
                    <a:lumOff val="25000"/>
                  </a:schemeClr>
                </a:solidFill>
                <a:latin typeface="標楷體" panose="03000509000000000000" pitchFamily="65" charset="-120"/>
                <a:ea typeface="標楷體" panose="03000509000000000000" pitchFamily="65" charset="-120"/>
              </a:rPr>
              <a:t>(</a:t>
            </a:r>
            <a:r>
              <a:rPr lang="zh-TW" altLang="en-US" sz="3600" b="1" dirty="0">
                <a:solidFill>
                  <a:schemeClr val="tx1">
                    <a:lumMod val="75000"/>
                    <a:lumOff val="25000"/>
                  </a:schemeClr>
                </a:solidFill>
                <a:latin typeface="標楷體" panose="03000509000000000000" pitchFamily="65" charset="-120"/>
                <a:ea typeface="標楷體" panose="03000509000000000000" pitchFamily="65" charset="-120"/>
              </a:rPr>
              <a:t>動作辨識系統</a:t>
            </a:r>
            <a:r>
              <a:rPr lang="en-US" altLang="zh-TW" sz="3600" b="1" dirty="0">
                <a:solidFill>
                  <a:schemeClr val="tx1">
                    <a:lumMod val="75000"/>
                    <a:lumOff val="25000"/>
                  </a:schemeClr>
                </a:solidFill>
                <a:latin typeface="標楷體" panose="03000509000000000000" pitchFamily="65" charset="-120"/>
                <a:ea typeface="標楷體" panose="03000509000000000000" pitchFamily="65" charset="-120"/>
              </a:rPr>
              <a:t>-</a:t>
            </a:r>
            <a:r>
              <a:rPr lang="zh-TW" altLang="en-US" sz="3600" b="1" dirty="0">
                <a:solidFill>
                  <a:schemeClr val="tx1">
                    <a:lumMod val="75000"/>
                    <a:lumOff val="25000"/>
                  </a:schemeClr>
                </a:solidFill>
                <a:latin typeface="標楷體" panose="03000509000000000000" pitchFamily="65" charset="-120"/>
                <a:ea typeface="標楷體" panose="03000509000000000000" pitchFamily="65" charset="-120"/>
              </a:rPr>
              <a:t>訓練模型</a:t>
            </a:r>
            <a:r>
              <a:rPr lang="en-US" altLang="zh-TW" sz="3600" b="1" dirty="0">
                <a:solidFill>
                  <a:schemeClr val="tx1">
                    <a:lumMod val="75000"/>
                    <a:lumOff val="25000"/>
                  </a:schemeClr>
                </a:solidFill>
                <a:latin typeface="標楷體" panose="03000509000000000000" pitchFamily="65" charset="-120"/>
                <a:ea typeface="標楷體" panose="03000509000000000000" pitchFamily="65" charset="-120"/>
              </a:rPr>
              <a:t>)</a:t>
            </a:r>
            <a:endParaRPr lang="zh-CN" altLang="en-US" sz="3600" b="1" dirty="0">
              <a:solidFill>
                <a:schemeClr val="tx1">
                  <a:lumMod val="75000"/>
                  <a:lumOff val="25000"/>
                </a:schemeClr>
              </a:solidFill>
              <a:latin typeface="標楷體" panose="03000509000000000000" pitchFamily="65" charset="-120"/>
              <a:ea typeface="標楷體" panose="03000509000000000000" pitchFamily="65" charset="-120"/>
            </a:endParaRPr>
          </a:p>
        </p:txBody>
      </p:sp>
      <p:sp>
        <p:nvSpPr>
          <p:cNvPr id="12" name="內容版面配置區 2">
            <a:extLst>
              <a:ext uri="{FF2B5EF4-FFF2-40B4-BE49-F238E27FC236}">
                <a16:creationId xmlns:a16="http://schemas.microsoft.com/office/drawing/2014/main" id="{B8804E66-7FFC-4576-BEEE-CBF6DF76D94B}"/>
              </a:ext>
            </a:extLst>
          </p:cNvPr>
          <p:cNvSpPr txBox="1">
            <a:spLocks/>
          </p:cNvSpPr>
          <p:nvPr/>
        </p:nvSpPr>
        <p:spPr>
          <a:xfrm>
            <a:off x="2317750" y="4497613"/>
            <a:ext cx="7816850" cy="11967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TW" altLang="zh-TW" sz="18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主要</a:t>
            </a:r>
            <a:r>
              <a:rPr lang="zh-TW" altLang="en-US" sz="18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模型</a:t>
            </a:r>
            <a:r>
              <a:rPr lang="zh-TW" altLang="zh-TW" sz="18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調動的參數為以下五種</a:t>
            </a:r>
            <a:r>
              <a:rPr lang="zh-TW" altLang="en-US" sz="18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18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gn="ctr">
              <a:buNone/>
            </a:pPr>
            <a:r>
              <a:rPr lang="en-US" altLang="zh-TW" sz="1800" kern="0" dirty="0" err="1">
                <a:solidFill>
                  <a:srgbClr val="000000"/>
                </a:solidFill>
                <a:latin typeface="Times New Roman" panose="02020603050405020304" pitchFamily="18" charset="0"/>
                <a:ea typeface="標楷體" panose="03000509000000000000" pitchFamily="65" charset="-120"/>
              </a:rPr>
              <a:t>max_features</a:t>
            </a:r>
            <a:r>
              <a:rPr lang="en-US" altLang="zh-TW" sz="1800" kern="0" dirty="0">
                <a:solidFill>
                  <a:srgbClr val="000000"/>
                </a:solidFill>
                <a:latin typeface="Times New Roman" panose="02020603050405020304" pitchFamily="18" charset="0"/>
                <a:ea typeface="標楷體" panose="03000509000000000000" pitchFamily="65" charset="-120"/>
              </a:rPr>
              <a:t> (0.2)</a:t>
            </a:r>
            <a:r>
              <a:rPr lang="zh-TW" altLang="en-US" sz="18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1800" kern="0" dirty="0" err="1">
                <a:solidFill>
                  <a:srgbClr val="000000"/>
                </a:solidFill>
                <a:latin typeface="Times New Roman" panose="02020603050405020304" pitchFamily="18" charset="0"/>
                <a:ea typeface="標楷體" panose="03000509000000000000" pitchFamily="65" charset="-120"/>
              </a:rPr>
              <a:t>n_estimators</a:t>
            </a:r>
            <a:r>
              <a:rPr lang="en-US" altLang="zh-TW" sz="1800" kern="0" dirty="0">
                <a:solidFill>
                  <a:srgbClr val="000000"/>
                </a:solidFill>
                <a:latin typeface="Times New Roman" panose="02020603050405020304" pitchFamily="18" charset="0"/>
                <a:ea typeface="標楷體" panose="03000509000000000000" pitchFamily="65" charset="-120"/>
              </a:rPr>
              <a:t> (100)</a:t>
            </a:r>
            <a:r>
              <a:rPr lang="zh-TW" altLang="en-US" sz="1800" kern="0" dirty="0">
                <a:solidFill>
                  <a:srgbClr val="000000"/>
                </a:solidFill>
                <a:latin typeface="Times New Roman" panose="02020603050405020304" pitchFamily="18" charset="0"/>
                <a:ea typeface="標楷體" panose="03000509000000000000" pitchFamily="65" charset="-120"/>
              </a:rPr>
              <a:t>、</a:t>
            </a:r>
            <a:r>
              <a:rPr lang="en-US" altLang="zh-TW" sz="1800" kern="0" dirty="0" err="1">
                <a:solidFill>
                  <a:srgbClr val="000000"/>
                </a:solidFill>
                <a:latin typeface="Times New Roman" panose="02020603050405020304" pitchFamily="18" charset="0"/>
                <a:ea typeface="標楷體" panose="03000509000000000000" pitchFamily="65" charset="-120"/>
              </a:rPr>
              <a:t>min_samples_leaf</a:t>
            </a:r>
            <a:r>
              <a:rPr lang="en-US" altLang="zh-TW" sz="1800" kern="0" dirty="0">
                <a:solidFill>
                  <a:srgbClr val="000000"/>
                </a:solidFill>
                <a:latin typeface="Times New Roman" panose="02020603050405020304" pitchFamily="18" charset="0"/>
                <a:ea typeface="標楷體" panose="03000509000000000000" pitchFamily="65" charset="-120"/>
              </a:rPr>
              <a:t> (50)</a:t>
            </a:r>
            <a:r>
              <a:rPr lang="zh-TW" altLang="en-US" sz="1800" kern="0" dirty="0">
                <a:solidFill>
                  <a:srgbClr val="000000"/>
                </a:solidFill>
                <a:latin typeface="Times New Roman" panose="02020603050405020304" pitchFamily="18" charset="0"/>
                <a:ea typeface="標楷體" panose="03000509000000000000" pitchFamily="65" charset="-120"/>
              </a:rPr>
              <a:t>、</a:t>
            </a:r>
            <a:br>
              <a:rPr lang="en-US" altLang="zh-TW" sz="1800" kern="0" dirty="0">
                <a:solidFill>
                  <a:srgbClr val="000000"/>
                </a:solidFill>
                <a:latin typeface="Times New Roman" panose="02020603050405020304" pitchFamily="18" charset="0"/>
                <a:ea typeface="標楷體" panose="03000509000000000000" pitchFamily="65" charset="-120"/>
              </a:rPr>
            </a:br>
            <a:r>
              <a:rPr lang="en-US" altLang="zh-TW" sz="1800" kern="0" dirty="0" err="1">
                <a:solidFill>
                  <a:srgbClr val="000000"/>
                </a:solidFill>
                <a:latin typeface="Times New Roman" panose="02020603050405020304" pitchFamily="18" charset="0"/>
                <a:ea typeface="標楷體" panose="03000509000000000000" pitchFamily="65" charset="-120"/>
              </a:rPr>
              <a:t>oob_score</a:t>
            </a:r>
            <a:r>
              <a:rPr lang="en-US" altLang="zh-TW" sz="1800" kern="0" dirty="0">
                <a:solidFill>
                  <a:srgbClr val="000000"/>
                </a:solidFill>
                <a:latin typeface="Times New Roman" panose="02020603050405020304" pitchFamily="18" charset="0"/>
                <a:ea typeface="標楷體" panose="03000509000000000000" pitchFamily="65" charset="-120"/>
              </a:rPr>
              <a:t> (Ture)</a:t>
            </a:r>
            <a:r>
              <a:rPr lang="zh-TW" altLang="en-US" sz="1800" kern="0" dirty="0">
                <a:solidFill>
                  <a:srgbClr val="000000"/>
                </a:solidFill>
                <a:latin typeface="Times New Roman" panose="02020603050405020304" pitchFamily="18" charset="0"/>
                <a:ea typeface="標楷體" panose="03000509000000000000" pitchFamily="65" charset="-120"/>
              </a:rPr>
              <a:t>、</a:t>
            </a:r>
            <a:r>
              <a:rPr lang="en-US" altLang="zh-TW" sz="1800" kern="0" dirty="0">
                <a:solidFill>
                  <a:srgbClr val="000000"/>
                </a:solidFill>
                <a:latin typeface="Times New Roman" panose="02020603050405020304" pitchFamily="18" charset="0"/>
                <a:ea typeface="標楷體" panose="03000509000000000000" pitchFamily="65" charset="-120"/>
              </a:rPr>
              <a:t>criterion(entropy)</a:t>
            </a:r>
            <a:endParaRPr lang="zh-TW" altLang="en-US" dirty="0"/>
          </a:p>
        </p:txBody>
      </p:sp>
      <p:graphicFrame>
        <p:nvGraphicFramePr>
          <p:cNvPr id="2" name="表格 1">
            <a:extLst>
              <a:ext uri="{FF2B5EF4-FFF2-40B4-BE49-F238E27FC236}">
                <a16:creationId xmlns:a16="http://schemas.microsoft.com/office/drawing/2014/main" id="{2BABD369-0A83-422F-BD45-923DE8384964}"/>
              </a:ext>
            </a:extLst>
          </p:cNvPr>
          <p:cNvGraphicFramePr>
            <a:graphicFrameLocks noGrp="1"/>
          </p:cNvGraphicFramePr>
          <p:nvPr>
            <p:extLst>
              <p:ext uri="{D42A27DB-BD31-4B8C-83A1-F6EECF244321}">
                <p14:modId xmlns:p14="http://schemas.microsoft.com/office/powerpoint/2010/main" val="3048884371"/>
              </p:ext>
            </p:extLst>
          </p:nvPr>
        </p:nvGraphicFramePr>
        <p:xfrm>
          <a:off x="2317750" y="2002928"/>
          <a:ext cx="7816850" cy="2106022"/>
        </p:xfrm>
        <a:graphic>
          <a:graphicData uri="http://schemas.openxmlformats.org/drawingml/2006/table">
            <a:tbl>
              <a:tblPr firstRow="1" bandRow="1">
                <a:tableStyleId>{5C22544A-7EE6-4342-B048-85BDC9FD1C3A}</a:tableStyleId>
              </a:tblPr>
              <a:tblGrid>
                <a:gridCol w="1999063">
                  <a:extLst>
                    <a:ext uri="{9D8B030D-6E8A-4147-A177-3AD203B41FA5}">
                      <a16:colId xmlns:a16="http://schemas.microsoft.com/office/drawing/2014/main" val="3107020147"/>
                    </a:ext>
                  </a:extLst>
                </a:gridCol>
                <a:gridCol w="909830">
                  <a:extLst>
                    <a:ext uri="{9D8B030D-6E8A-4147-A177-3AD203B41FA5}">
                      <a16:colId xmlns:a16="http://schemas.microsoft.com/office/drawing/2014/main" val="701935269"/>
                    </a:ext>
                  </a:extLst>
                </a:gridCol>
                <a:gridCol w="871386">
                  <a:extLst>
                    <a:ext uri="{9D8B030D-6E8A-4147-A177-3AD203B41FA5}">
                      <a16:colId xmlns:a16="http://schemas.microsoft.com/office/drawing/2014/main" val="3713664955"/>
                    </a:ext>
                  </a:extLst>
                </a:gridCol>
                <a:gridCol w="884201">
                  <a:extLst>
                    <a:ext uri="{9D8B030D-6E8A-4147-A177-3AD203B41FA5}">
                      <a16:colId xmlns:a16="http://schemas.microsoft.com/office/drawing/2014/main" val="1792237185"/>
                    </a:ext>
                  </a:extLst>
                </a:gridCol>
                <a:gridCol w="832944">
                  <a:extLst>
                    <a:ext uri="{9D8B030D-6E8A-4147-A177-3AD203B41FA5}">
                      <a16:colId xmlns:a16="http://schemas.microsoft.com/office/drawing/2014/main" val="771863328"/>
                    </a:ext>
                  </a:extLst>
                </a:gridCol>
                <a:gridCol w="820812">
                  <a:extLst>
                    <a:ext uri="{9D8B030D-6E8A-4147-A177-3AD203B41FA5}">
                      <a16:colId xmlns:a16="http://schemas.microsoft.com/office/drawing/2014/main" val="1027978659"/>
                    </a:ext>
                  </a:extLst>
                </a:gridCol>
                <a:gridCol w="777059">
                  <a:extLst>
                    <a:ext uri="{9D8B030D-6E8A-4147-A177-3AD203B41FA5}">
                      <a16:colId xmlns:a16="http://schemas.microsoft.com/office/drawing/2014/main" val="1959982834"/>
                    </a:ext>
                  </a:extLst>
                </a:gridCol>
                <a:gridCol w="721555">
                  <a:extLst>
                    <a:ext uri="{9D8B030D-6E8A-4147-A177-3AD203B41FA5}">
                      <a16:colId xmlns:a16="http://schemas.microsoft.com/office/drawing/2014/main" val="3570833654"/>
                    </a:ext>
                  </a:extLst>
                </a:gridCol>
              </a:tblGrid>
              <a:tr h="476816">
                <a:tc>
                  <a:txBody>
                    <a:bodyPr/>
                    <a:lstStyle/>
                    <a:p>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特徵的數量</a:t>
                      </a:r>
                    </a:p>
                  </a:txBody>
                  <a:tcPr/>
                </a:tc>
                <a:tc>
                  <a:txBody>
                    <a:bodyPr/>
                    <a:lstStyle/>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6</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12</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18-1</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18-2</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24-1</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24-2</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36</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2754957917"/>
                  </a:ext>
                </a:extLst>
              </a:tr>
              <a:tr h="675574">
                <a:tc>
                  <a:txBody>
                    <a:bodyPr/>
                    <a:lstStyle/>
                    <a:p>
                      <a:r>
                        <a:rPr lang="en-US" altLang="zh-TW" sz="2000" dirty="0">
                          <a:latin typeface="Times New Roman" panose="02020603050405020304" pitchFamily="18" charset="0"/>
                          <a:cs typeface="Times New Roman" panose="02020603050405020304" pitchFamily="18" charset="0"/>
                        </a:rPr>
                        <a:t>Acc(Take/Put)</a:t>
                      </a:r>
                      <a:endParaRPr lang="zh-TW" altLang="en-US" sz="2000" dirty="0">
                        <a:latin typeface="Times New Roman" panose="02020603050405020304" pitchFamily="18" charset="0"/>
                        <a:cs typeface="Times New Roman" panose="02020603050405020304" pitchFamily="18" charset="0"/>
                      </a:endParaRPr>
                    </a:p>
                  </a:txBody>
                  <a:tcPr/>
                </a:tc>
                <a:tc>
                  <a:txBody>
                    <a:bodyPr/>
                    <a:lstStyle/>
                    <a:p>
                      <a:r>
                        <a:rPr lang="en-US" altLang="zh-TW" sz="2000" dirty="0">
                          <a:latin typeface="Times New Roman" panose="02020603050405020304" pitchFamily="18" charset="0"/>
                          <a:cs typeface="Times New Roman" panose="02020603050405020304" pitchFamily="18" charset="0"/>
                        </a:rPr>
                        <a:t>0.83</a:t>
                      </a:r>
                      <a:endParaRPr lang="zh-TW" altLang="en-US" sz="2000" dirty="0">
                        <a:latin typeface="Times New Roman" panose="02020603050405020304" pitchFamily="18" charset="0"/>
                        <a:cs typeface="Times New Roman" panose="02020603050405020304" pitchFamily="18" charset="0"/>
                      </a:endParaRPr>
                    </a:p>
                  </a:txBody>
                  <a:tcPr/>
                </a:tc>
                <a:tc>
                  <a:txBody>
                    <a:bodyPr/>
                    <a:lstStyle/>
                    <a:p>
                      <a:r>
                        <a:rPr lang="en-US" altLang="zh-TW" sz="2000" dirty="0">
                          <a:latin typeface="Times New Roman" panose="02020603050405020304" pitchFamily="18" charset="0"/>
                          <a:cs typeface="Times New Roman" panose="02020603050405020304" pitchFamily="18" charset="0"/>
                        </a:rPr>
                        <a:t>0.75</a:t>
                      </a:r>
                      <a:endParaRPr lang="zh-TW" altLang="en-US" sz="2000" dirty="0">
                        <a:latin typeface="Times New Roman" panose="02020603050405020304" pitchFamily="18" charset="0"/>
                        <a:cs typeface="Times New Roman" panose="02020603050405020304" pitchFamily="18" charset="0"/>
                      </a:endParaRPr>
                    </a:p>
                  </a:txBody>
                  <a:tcPr/>
                </a:tc>
                <a:tc>
                  <a:txBody>
                    <a:bodyPr/>
                    <a:lstStyle/>
                    <a:p>
                      <a:r>
                        <a:rPr lang="en-US" altLang="zh-TW" sz="2000" dirty="0">
                          <a:latin typeface="Times New Roman" panose="02020603050405020304" pitchFamily="18" charset="0"/>
                          <a:cs typeface="Times New Roman" panose="02020603050405020304" pitchFamily="18" charset="0"/>
                        </a:rPr>
                        <a:t>0.87</a:t>
                      </a:r>
                      <a:endParaRPr lang="zh-TW" altLang="en-US" sz="2000" dirty="0">
                        <a:latin typeface="Times New Roman" panose="02020603050405020304" pitchFamily="18" charset="0"/>
                        <a:cs typeface="Times New Roman" panose="02020603050405020304" pitchFamily="18" charset="0"/>
                      </a:endParaRPr>
                    </a:p>
                  </a:txBody>
                  <a:tcPr/>
                </a:tc>
                <a:tc>
                  <a:txBody>
                    <a:bodyPr/>
                    <a:lstStyle/>
                    <a:p>
                      <a:r>
                        <a:rPr lang="en-US" altLang="zh-TW" sz="2000" dirty="0">
                          <a:latin typeface="Times New Roman" panose="02020603050405020304" pitchFamily="18" charset="0"/>
                          <a:cs typeface="Times New Roman" panose="02020603050405020304" pitchFamily="18" charset="0"/>
                        </a:rPr>
                        <a:t>0.86</a:t>
                      </a:r>
                      <a:endParaRPr lang="zh-TW" altLang="en-US" sz="2000" dirty="0">
                        <a:latin typeface="Times New Roman" panose="02020603050405020304" pitchFamily="18" charset="0"/>
                        <a:cs typeface="Times New Roman" panose="02020603050405020304" pitchFamily="18" charset="0"/>
                      </a:endParaRPr>
                    </a:p>
                  </a:txBody>
                  <a:tcPr/>
                </a:tc>
                <a:tc>
                  <a:txBody>
                    <a:bodyPr/>
                    <a:lstStyle/>
                    <a:p>
                      <a:r>
                        <a:rPr lang="en-US" altLang="zh-TW" sz="2000" dirty="0">
                          <a:solidFill>
                            <a:srgbClr val="FF0000"/>
                          </a:solidFill>
                          <a:latin typeface="Times New Roman" panose="02020603050405020304" pitchFamily="18" charset="0"/>
                          <a:cs typeface="Times New Roman" panose="02020603050405020304" pitchFamily="18" charset="0"/>
                        </a:rPr>
                        <a:t>0.93</a:t>
                      </a:r>
                      <a:endParaRPr lang="zh-TW" altLang="en-US" sz="2000"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altLang="zh-TW" sz="2000" dirty="0">
                          <a:latin typeface="Times New Roman" panose="02020603050405020304" pitchFamily="18" charset="0"/>
                          <a:cs typeface="Times New Roman" panose="02020603050405020304" pitchFamily="18" charset="0"/>
                        </a:rPr>
                        <a:t>0.92</a:t>
                      </a:r>
                      <a:endParaRPr lang="zh-TW" altLang="en-US" sz="2000" dirty="0">
                        <a:latin typeface="Times New Roman" panose="02020603050405020304" pitchFamily="18" charset="0"/>
                        <a:cs typeface="Times New Roman" panose="02020603050405020304" pitchFamily="18" charset="0"/>
                      </a:endParaRPr>
                    </a:p>
                  </a:txBody>
                  <a:tcPr/>
                </a:tc>
                <a:tc>
                  <a:txBody>
                    <a:bodyPr/>
                    <a:lstStyle/>
                    <a:p>
                      <a:r>
                        <a:rPr lang="en-US" altLang="zh-TW" sz="2000" dirty="0">
                          <a:latin typeface="Times New Roman" panose="02020603050405020304" pitchFamily="18" charset="0"/>
                          <a:cs typeface="Times New Roman" panose="02020603050405020304" pitchFamily="18" charset="0"/>
                        </a:rPr>
                        <a:t>0.89</a:t>
                      </a:r>
                    </a:p>
                  </a:txBody>
                  <a:tcPr/>
                </a:tc>
                <a:extLst>
                  <a:ext uri="{0D108BD9-81ED-4DB2-BD59-A6C34878D82A}">
                    <a16:rowId xmlns:a16="http://schemas.microsoft.com/office/drawing/2014/main" val="3070739469"/>
                  </a:ext>
                </a:extLst>
              </a:tr>
              <a:tr h="476816">
                <a:tc>
                  <a:txBody>
                    <a:bodyPr/>
                    <a:lstStyle/>
                    <a:p>
                      <a:r>
                        <a:rPr lang="en-US" altLang="zh-TW" sz="2000" dirty="0">
                          <a:latin typeface="Times New Roman" panose="02020603050405020304" pitchFamily="18" charset="0"/>
                          <a:cs typeface="Times New Roman" panose="02020603050405020304" pitchFamily="18" charset="0"/>
                        </a:rPr>
                        <a:t>Acc(Walk)</a:t>
                      </a:r>
                      <a:endParaRPr lang="zh-TW" altLang="en-US" sz="2000" dirty="0">
                        <a:latin typeface="Times New Roman" panose="02020603050405020304" pitchFamily="18" charset="0"/>
                        <a:cs typeface="Times New Roman" panose="02020603050405020304" pitchFamily="18" charset="0"/>
                      </a:endParaRPr>
                    </a:p>
                  </a:txBody>
                  <a:tcPr/>
                </a:tc>
                <a:tc>
                  <a:txBody>
                    <a:bodyPr/>
                    <a:lstStyle/>
                    <a:p>
                      <a:r>
                        <a:rPr lang="en-US" altLang="zh-TW" sz="2000" dirty="0">
                          <a:latin typeface="Times New Roman" panose="02020603050405020304" pitchFamily="18" charset="0"/>
                          <a:cs typeface="Times New Roman" panose="02020603050405020304" pitchFamily="18" charset="0"/>
                        </a:rPr>
                        <a:t>0.93</a:t>
                      </a:r>
                      <a:endParaRPr lang="zh-TW" altLang="en-US" sz="2000" dirty="0">
                        <a:latin typeface="Times New Roman" panose="02020603050405020304" pitchFamily="18" charset="0"/>
                        <a:cs typeface="Times New Roman" panose="02020603050405020304" pitchFamily="18" charset="0"/>
                      </a:endParaRPr>
                    </a:p>
                  </a:txBody>
                  <a:tcPr/>
                </a:tc>
                <a:tc>
                  <a:txBody>
                    <a:bodyPr/>
                    <a:lstStyle/>
                    <a:p>
                      <a:r>
                        <a:rPr lang="en-US" altLang="zh-TW" sz="2000" dirty="0">
                          <a:latin typeface="Times New Roman" panose="02020603050405020304" pitchFamily="18" charset="0"/>
                          <a:cs typeface="Times New Roman" panose="02020603050405020304" pitchFamily="18" charset="0"/>
                        </a:rPr>
                        <a:t>0.88</a:t>
                      </a:r>
                      <a:endParaRPr lang="zh-TW" altLang="en-US" sz="2000" dirty="0">
                        <a:latin typeface="Times New Roman" panose="02020603050405020304" pitchFamily="18" charset="0"/>
                        <a:cs typeface="Times New Roman" panose="02020603050405020304" pitchFamily="18" charset="0"/>
                      </a:endParaRPr>
                    </a:p>
                  </a:txBody>
                  <a:tcPr/>
                </a:tc>
                <a:tc>
                  <a:txBody>
                    <a:bodyPr/>
                    <a:lstStyle/>
                    <a:p>
                      <a:r>
                        <a:rPr lang="en-US" altLang="zh-TW" sz="2000" dirty="0">
                          <a:latin typeface="Times New Roman" panose="02020603050405020304" pitchFamily="18" charset="0"/>
                          <a:cs typeface="Times New Roman" panose="02020603050405020304" pitchFamily="18" charset="0"/>
                        </a:rPr>
                        <a:t>0.97</a:t>
                      </a:r>
                      <a:endParaRPr lang="zh-TW" altLang="en-US" sz="2000" dirty="0">
                        <a:latin typeface="Times New Roman" panose="02020603050405020304" pitchFamily="18" charset="0"/>
                        <a:cs typeface="Times New Roman" panose="02020603050405020304" pitchFamily="18" charset="0"/>
                      </a:endParaRPr>
                    </a:p>
                  </a:txBody>
                  <a:tcPr/>
                </a:tc>
                <a:tc>
                  <a:txBody>
                    <a:bodyPr/>
                    <a:lstStyle/>
                    <a:p>
                      <a:r>
                        <a:rPr lang="en-US" altLang="zh-TW" sz="2000" dirty="0">
                          <a:latin typeface="Times New Roman" panose="02020603050405020304" pitchFamily="18" charset="0"/>
                          <a:cs typeface="Times New Roman" panose="02020603050405020304" pitchFamily="18" charset="0"/>
                        </a:rPr>
                        <a:t>0.94</a:t>
                      </a:r>
                      <a:endParaRPr lang="zh-TW" altLang="en-US" sz="2000" dirty="0">
                        <a:latin typeface="Times New Roman" panose="02020603050405020304" pitchFamily="18" charset="0"/>
                        <a:cs typeface="Times New Roman" panose="02020603050405020304" pitchFamily="18" charset="0"/>
                      </a:endParaRPr>
                    </a:p>
                  </a:txBody>
                  <a:tcPr/>
                </a:tc>
                <a:tc>
                  <a:txBody>
                    <a:bodyPr/>
                    <a:lstStyle/>
                    <a:p>
                      <a:r>
                        <a:rPr lang="en-US" altLang="zh-TW" sz="2000" dirty="0">
                          <a:solidFill>
                            <a:srgbClr val="FF0000"/>
                          </a:solidFill>
                          <a:latin typeface="Times New Roman" panose="02020603050405020304" pitchFamily="18" charset="0"/>
                          <a:cs typeface="Times New Roman" panose="02020603050405020304" pitchFamily="18" charset="0"/>
                        </a:rPr>
                        <a:t>0.98</a:t>
                      </a:r>
                      <a:endParaRPr lang="zh-TW" altLang="en-US" sz="2000"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altLang="zh-TW" sz="2000" dirty="0">
                          <a:latin typeface="Times New Roman" panose="02020603050405020304" pitchFamily="18" charset="0"/>
                          <a:cs typeface="Times New Roman" panose="02020603050405020304" pitchFamily="18" charset="0"/>
                        </a:rPr>
                        <a:t>0.98</a:t>
                      </a:r>
                      <a:endParaRPr lang="zh-TW" altLang="en-US" sz="2000" dirty="0">
                        <a:latin typeface="Times New Roman" panose="02020603050405020304" pitchFamily="18" charset="0"/>
                        <a:cs typeface="Times New Roman" panose="02020603050405020304" pitchFamily="18" charset="0"/>
                      </a:endParaRPr>
                    </a:p>
                  </a:txBody>
                  <a:tcPr/>
                </a:tc>
                <a:tc>
                  <a:txBody>
                    <a:bodyPr/>
                    <a:lstStyle/>
                    <a:p>
                      <a:r>
                        <a:rPr lang="en-US" altLang="zh-TW" sz="2000" dirty="0">
                          <a:latin typeface="Times New Roman" panose="02020603050405020304" pitchFamily="18" charset="0"/>
                          <a:cs typeface="Times New Roman" panose="02020603050405020304" pitchFamily="18" charset="0"/>
                        </a:rPr>
                        <a:t>0.97</a:t>
                      </a:r>
                      <a:endParaRPr lang="zh-TW" alt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38592060"/>
                  </a:ext>
                </a:extLst>
              </a:tr>
              <a:tr h="476816">
                <a:tc>
                  <a:txBody>
                    <a:bodyPr/>
                    <a:lstStyle/>
                    <a:p>
                      <a:r>
                        <a:rPr lang="en-US" altLang="zh-TW" sz="2000" dirty="0">
                          <a:latin typeface="Times New Roman" panose="02020603050405020304" pitchFamily="18" charset="0"/>
                          <a:cs typeface="Times New Roman" panose="02020603050405020304" pitchFamily="18" charset="0"/>
                        </a:rPr>
                        <a:t>F1 Score</a:t>
                      </a:r>
                      <a:endParaRPr lang="zh-TW" altLang="en-US" sz="2000" dirty="0">
                        <a:latin typeface="Times New Roman" panose="02020603050405020304" pitchFamily="18" charset="0"/>
                        <a:cs typeface="Times New Roman" panose="02020603050405020304" pitchFamily="18" charset="0"/>
                      </a:endParaRPr>
                    </a:p>
                  </a:txBody>
                  <a:tcPr/>
                </a:tc>
                <a:tc>
                  <a:txBody>
                    <a:bodyPr/>
                    <a:lstStyle/>
                    <a:p>
                      <a:r>
                        <a:rPr lang="en-US" altLang="zh-TW" sz="2000" dirty="0">
                          <a:latin typeface="Times New Roman" panose="02020603050405020304" pitchFamily="18" charset="0"/>
                          <a:cs typeface="Times New Roman" panose="02020603050405020304" pitchFamily="18" charset="0"/>
                        </a:rPr>
                        <a:t>0.82</a:t>
                      </a:r>
                      <a:endParaRPr lang="zh-TW" altLang="en-US" sz="2000" dirty="0">
                        <a:latin typeface="Times New Roman" panose="02020603050405020304" pitchFamily="18" charset="0"/>
                        <a:cs typeface="Times New Roman" panose="02020603050405020304" pitchFamily="18" charset="0"/>
                      </a:endParaRPr>
                    </a:p>
                  </a:txBody>
                  <a:tcPr/>
                </a:tc>
                <a:tc>
                  <a:txBody>
                    <a:bodyPr/>
                    <a:lstStyle/>
                    <a:p>
                      <a:r>
                        <a:rPr lang="en-US" altLang="zh-TW" sz="2000" dirty="0">
                          <a:latin typeface="Times New Roman" panose="02020603050405020304" pitchFamily="18" charset="0"/>
                          <a:cs typeface="Times New Roman" panose="02020603050405020304" pitchFamily="18" charset="0"/>
                        </a:rPr>
                        <a:t>0.84</a:t>
                      </a:r>
                      <a:endParaRPr lang="zh-TW" altLang="en-US" sz="2000" dirty="0">
                        <a:latin typeface="Times New Roman" panose="02020603050405020304" pitchFamily="18" charset="0"/>
                        <a:cs typeface="Times New Roman" panose="02020603050405020304" pitchFamily="18" charset="0"/>
                      </a:endParaRPr>
                    </a:p>
                  </a:txBody>
                  <a:tcPr/>
                </a:tc>
                <a:tc>
                  <a:txBody>
                    <a:bodyPr/>
                    <a:lstStyle/>
                    <a:p>
                      <a:r>
                        <a:rPr lang="en-US" altLang="zh-TW" sz="2000" dirty="0">
                          <a:latin typeface="Times New Roman" panose="02020603050405020304" pitchFamily="18" charset="0"/>
                          <a:cs typeface="Times New Roman" panose="02020603050405020304" pitchFamily="18" charset="0"/>
                        </a:rPr>
                        <a:t>0.87</a:t>
                      </a:r>
                      <a:endParaRPr lang="zh-TW" altLang="en-US" sz="2000" dirty="0">
                        <a:latin typeface="Times New Roman" panose="02020603050405020304" pitchFamily="18" charset="0"/>
                        <a:cs typeface="Times New Roman" panose="02020603050405020304" pitchFamily="18" charset="0"/>
                      </a:endParaRPr>
                    </a:p>
                  </a:txBody>
                  <a:tcPr/>
                </a:tc>
                <a:tc>
                  <a:txBody>
                    <a:bodyPr/>
                    <a:lstStyle/>
                    <a:p>
                      <a:r>
                        <a:rPr lang="en-US" altLang="zh-TW" sz="2000" dirty="0">
                          <a:latin typeface="Times New Roman" panose="02020603050405020304" pitchFamily="18" charset="0"/>
                          <a:cs typeface="Times New Roman" panose="02020603050405020304" pitchFamily="18" charset="0"/>
                        </a:rPr>
                        <a:t>0.88</a:t>
                      </a:r>
                      <a:endParaRPr lang="zh-TW" altLang="en-US" sz="2000" dirty="0">
                        <a:latin typeface="Times New Roman" panose="02020603050405020304" pitchFamily="18" charset="0"/>
                        <a:cs typeface="Times New Roman" panose="02020603050405020304" pitchFamily="18" charset="0"/>
                      </a:endParaRPr>
                    </a:p>
                  </a:txBody>
                  <a:tcPr/>
                </a:tc>
                <a:tc>
                  <a:txBody>
                    <a:bodyPr/>
                    <a:lstStyle/>
                    <a:p>
                      <a:r>
                        <a:rPr lang="en-US" altLang="zh-TW" sz="2000" dirty="0">
                          <a:solidFill>
                            <a:srgbClr val="FF0000"/>
                          </a:solidFill>
                          <a:latin typeface="Times New Roman" panose="02020603050405020304" pitchFamily="18" charset="0"/>
                          <a:cs typeface="Times New Roman" panose="02020603050405020304" pitchFamily="18" charset="0"/>
                        </a:rPr>
                        <a:t>0.94</a:t>
                      </a:r>
                      <a:endParaRPr lang="zh-TW" altLang="en-US" sz="2000"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altLang="zh-TW" sz="2000" dirty="0">
                          <a:latin typeface="Times New Roman" panose="02020603050405020304" pitchFamily="18" charset="0"/>
                          <a:cs typeface="Times New Roman" panose="02020603050405020304" pitchFamily="18" charset="0"/>
                        </a:rPr>
                        <a:t>0.938</a:t>
                      </a:r>
                      <a:endParaRPr lang="zh-TW" altLang="en-US" sz="2000" dirty="0">
                        <a:latin typeface="Times New Roman" panose="02020603050405020304" pitchFamily="18" charset="0"/>
                        <a:cs typeface="Times New Roman" panose="02020603050405020304" pitchFamily="18" charset="0"/>
                      </a:endParaRPr>
                    </a:p>
                  </a:txBody>
                  <a:tcPr/>
                </a:tc>
                <a:tc>
                  <a:txBody>
                    <a:bodyPr/>
                    <a:lstStyle/>
                    <a:p>
                      <a:r>
                        <a:rPr lang="en-US" altLang="zh-TW" sz="2000" dirty="0">
                          <a:latin typeface="Times New Roman" panose="02020603050405020304" pitchFamily="18" charset="0"/>
                          <a:cs typeface="Times New Roman" panose="02020603050405020304" pitchFamily="18" charset="0"/>
                        </a:rPr>
                        <a:t>0.91</a:t>
                      </a:r>
                      <a:endParaRPr lang="zh-TW" alt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29992023"/>
                  </a:ext>
                </a:extLst>
              </a:tr>
            </a:tbl>
          </a:graphicData>
        </a:graphic>
      </p:graphicFrame>
    </p:spTree>
    <p:extLst>
      <p:ext uri="{BB962C8B-B14F-4D97-AF65-F5344CB8AC3E}">
        <p14:creationId xmlns:p14="http://schemas.microsoft.com/office/powerpoint/2010/main" val="1451441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圖片 2">
            <a:extLst>
              <a:ext uri="{FF2B5EF4-FFF2-40B4-BE49-F238E27FC236}">
                <a16:creationId xmlns:a16="http://schemas.microsoft.com/office/drawing/2014/main" id="{BC088FDB-BC2E-E92B-CBFC-99577A8691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7875" y="1033595"/>
            <a:ext cx="5392783" cy="4353241"/>
          </a:xfrm>
          <a:prstGeom prst="rect">
            <a:avLst/>
          </a:prstGeom>
          <a:noFill/>
          <a:ln>
            <a:noFill/>
          </a:ln>
        </p:spPr>
      </p:pic>
      <p:sp>
        <p:nvSpPr>
          <p:cNvPr id="5" name="文字方塊 4">
            <a:extLst>
              <a:ext uri="{FF2B5EF4-FFF2-40B4-BE49-F238E27FC236}">
                <a16:creationId xmlns:a16="http://schemas.microsoft.com/office/drawing/2014/main" id="{7447C714-9AC0-A9B8-C42E-FBBEAE9E02F3}"/>
              </a:ext>
            </a:extLst>
          </p:cNvPr>
          <p:cNvSpPr txBox="1"/>
          <p:nvPr/>
        </p:nvSpPr>
        <p:spPr>
          <a:xfrm>
            <a:off x="2603332" y="5710001"/>
            <a:ext cx="6711042" cy="707886"/>
          </a:xfrm>
          <a:prstGeom prst="rect">
            <a:avLst/>
          </a:prstGeom>
          <a:noFill/>
        </p:spPr>
        <p:txBody>
          <a:bodyPr wrap="square">
            <a:spAutoFit/>
          </a:bodyPr>
          <a:lstStyle/>
          <a:p>
            <a:r>
              <a:rPr lang="zh-TW" altLang="zh-TW" sz="2000" kern="0" dirty="0">
                <a:solidFill>
                  <a:srgbClr val="000000"/>
                </a:solidFill>
                <a:effectLst/>
                <a:latin typeface="Times New Roman" panose="02020603050405020304" pitchFamily="18" charset="0"/>
                <a:ea typeface="標楷體" panose="02010601000101010101" pitchFamily="2" charset="-120"/>
                <a:cs typeface="Times New Roman" panose="02020603050405020304" pitchFamily="18" charset="0"/>
              </a:rPr>
              <a:t>針對不同使用者需要導入個人訓練集來做個人模型的訓練</a:t>
            </a:r>
            <a:br>
              <a:rPr lang="en-US" altLang="zh-TW" sz="2000" kern="0" dirty="0">
                <a:solidFill>
                  <a:srgbClr val="000000"/>
                </a:solidFill>
                <a:effectLst/>
                <a:latin typeface="Times New Roman" panose="02020603050405020304" pitchFamily="18" charset="0"/>
                <a:ea typeface="標楷體" panose="02010601000101010101" pitchFamily="2" charset="-120"/>
                <a:cs typeface="Times New Roman" panose="02020603050405020304" pitchFamily="18" charset="0"/>
              </a:rPr>
            </a:br>
            <a:r>
              <a:rPr lang="zh-TW" altLang="zh-TW" sz="2000" dirty="0">
                <a:solidFill>
                  <a:srgbClr val="000000"/>
                </a:solidFill>
                <a:effectLst/>
                <a:latin typeface="Times New Roman" panose="02020603050405020304" pitchFamily="18" charset="0"/>
                <a:ea typeface="標楷體" panose="02010601000101010101" pitchFamily="2" charset="-120"/>
                <a:cs typeface="Times New Roman" panose="02020603050405020304" pitchFamily="18" charset="0"/>
              </a:rPr>
              <a:t>重點特徵的選擇，在預測準確上是極為重要的</a:t>
            </a:r>
            <a:endParaRPr lang="zh-TW" altLang="en-US" sz="2000" dirty="0"/>
          </a:p>
        </p:txBody>
      </p:sp>
      <p:sp>
        <p:nvSpPr>
          <p:cNvPr id="6" name="矩形 5">
            <a:extLst>
              <a:ext uri="{FF2B5EF4-FFF2-40B4-BE49-F238E27FC236}">
                <a16:creationId xmlns:a16="http://schemas.microsoft.com/office/drawing/2014/main" id="{3496DA51-304E-9B5B-14C4-C9403206DD56}"/>
              </a:ext>
            </a:extLst>
          </p:cNvPr>
          <p:cNvSpPr/>
          <p:nvPr/>
        </p:nvSpPr>
        <p:spPr>
          <a:xfrm>
            <a:off x="1421092" y="387264"/>
            <a:ext cx="5041765" cy="646331"/>
          </a:xfrm>
          <a:prstGeom prst="rect">
            <a:avLst/>
          </a:prstGeom>
        </p:spPr>
        <p:txBody>
          <a:bodyPr wrap="none">
            <a:spAutoFit/>
          </a:bodyPr>
          <a:lstStyle/>
          <a:p>
            <a:r>
              <a:rPr lang="zh-TW" altLang="en-US" sz="3600" b="1" dirty="0">
                <a:solidFill>
                  <a:schemeClr val="tx1">
                    <a:lumMod val="75000"/>
                    <a:lumOff val="25000"/>
                  </a:schemeClr>
                </a:solidFill>
                <a:latin typeface="標楷體" panose="03000509000000000000" pitchFamily="65" charset="-120"/>
                <a:ea typeface="標楷體" panose="03000509000000000000" pitchFamily="65" charset="-120"/>
              </a:rPr>
              <a:t>研究結論</a:t>
            </a:r>
            <a:r>
              <a:rPr lang="en-US" altLang="zh-TW" sz="3600" b="1" dirty="0">
                <a:solidFill>
                  <a:schemeClr val="tx1">
                    <a:lumMod val="75000"/>
                    <a:lumOff val="25000"/>
                  </a:schemeClr>
                </a:solidFill>
                <a:latin typeface="標楷體" panose="03000509000000000000" pitchFamily="65" charset="-120"/>
                <a:ea typeface="標楷體" panose="03000509000000000000" pitchFamily="65" charset="-120"/>
              </a:rPr>
              <a:t>(</a:t>
            </a:r>
            <a:r>
              <a:rPr lang="zh-TW" altLang="en-US" sz="3600" b="1" dirty="0">
                <a:solidFill>
                  <a:schemeClr val="tx1">
                    <a:lumMod val="75000"/>
                    <a:lumOff val="25000"/>
                  </a:schemeClr>
                </a:solidFill>
                <a:latin typeface="標楷體" panose="03000509000000000000" pitchFamily="65" charset="-120"/>
                <a:ea typeface="標楷體" panose="03000509000000000000" pitchFamily="65" charset="-120"/>
              </a:rPr>
              <a:t>動作辨識系統</a:t>
            </a:r>
            <a:r>
              <a:rPr lang="en-US" altLang="zh-TW" sz="3600" b="1" dirty="0">
                <a:solidFill>
                  <a:schemeClr val="tx1">
                    <a:lumMod val="75000"/>
                    <a:lumOff val="25000"/>
                  </a:schemeClr>
                </a:solidFill>
                <a:latin typeface="標楷體" panose="03000509000000000000" pitchFamily="65" charset="-120"/>
                <a:ea typeface="標楷體" panose="03000509000000000000" pitchFamily="65" charset="-120"/>
              </a:rPr>
              <a:t>)</a:t>
            </a:r>
            <a:endParaRPr lang="zh-CN" altLang="en-US" sz="3600" b="1" dirty="0">
              <a:solidFill>
                <a:schemeClr val="tx1">
                  <a:lumMod val="75000"/>
                  <a:lumOff val="25000"/>
                </a:schemeClr>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206089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421092" y="387264"/>
            <a:ext cx="5262979" cy="646331"/>
          </a:xfrm>
          <a:prstGeom prst="rect">
            <a:avLst/>
          </a:prstGeom>
        </p:spPr>
        <p:txBody>
          <a:bodyPr wrap="none">
            <a:spAutoFit/>
          </a:bodyPr>
          <a:lstStyle/>
          <a:p>
            <a:r>
              <a:rPr lang="zh-TW" altLang="en-US" sz="3600" b="1" dirty="0">
                <a:solidFill>
                  <a:schemeClr val="tx1">
                    <a:lumMod val="75000"/>
                    <a:lumOff val="25000"/>
                  </a:schemeClr>
                </a:solidFill>
                <a:latin typeface="標楷體" panose="03000509000000000000" pitchFamily="65" charset="-120"/>
                <a:ea typeface="標楷體" panose="03000509000000000000" pitchFamily="65" charset="-120"/>
              </a:rPr>
              <a:t>研究方法</a:t>
            </a:r>
            <a:r>
              <a:rPr lang="en-US" altLang="zh-TW" sz="3600" b="1" dirty="0">
                <a:solidFill>
                  <a:schemeClr val="tx1">
                    <a:lumMod val="75000"/>
                    <a:lumOff val="25000"/>
                  </a:schemeClr>
                </a:solidFill>
                <a:latin typeface="標楷體" panose="03000509000000000000" pitchFamily="65" charset="-120"/>
                <a:ea typeface="標楷體" panose="03000509000000000000" pitchFamily="65" charset="-120"/>
              </a:rPr>
              <a:t>(</a:t>
            </a:r>
            <a:r>
              <a:rPr lang="zh-TW" altLang="en-US" sz="3600" b="1" dirty="0">
                <a:solidFill>
                  <a:schemeClr val="tx1">
                    <a:lumMod val="75000"/>
                    <a:lumOff val="25000"/>
                  </a:schemeClr>
                </a:solidFill>
                <a:latin typeface="標楷體" panose="03000509000000000000" pitchFamily="65" charset="-120"/>
                <a:ea typeface="標楷體" panose="03000509000000000000" pitchFamily="65" charset="-120"/>
              </a:rPr>
              <a:t>小型相機系統</a:t>
            </a:r>
            <a:r>
              <a:rPr lang="en-US" altLang="zh-TW" sz="3600" b="1" dirty="0">
                <a:solidFill>
                  <a:schemeClr val="tx1">
                    <a:lumMod val="75000"/>
                    <a:lumOff val="25000"/>
                  </a:schemeClr>
                </a:solidFill>
                <a:latin typeface="標楷體" panose="03000509000000000000" pitchFamily="65" charset="-120"/>
                <a:ea typeface="標楷體" panose="03000509000000000000" pitchFamily="65" charset="-120"/>
              </a:rPr>
              <a:t>)</a:t>
            </a:r>
            <a:endParaRPr lang="zh-CN" altLang="en-US" sz="3600" b="1" dirty="0">
              <a:solidFill>
                <a:schemeClr val="tx1">
                  <a:lumMod val="75000"/>
                  <a:lumOff val="25000"/>
                </a:schemeClr>
              </a:solidFill>
              <a:latin typeface="標楷體" panose="03000509000000000000" pitchFamily="65" charset="-120"/>
              <a:ea typeface="標楷體" panose="03000509000000000000" pitchFamily="65" charset="-120"/>
            </a:endParaRPr>
          </a:p>
        </p:txBody>
      </p:sp>
      <p:sp>
        <p:nvSpPr>
          <p:cNvPr id="7" name="內容版面配置區 2">
            <a:extLst>
              <a:ext uri="{FF2B5EF4-FFF2-40B4-BE49-F238E27FC236}">
                <a16:creationId xmlns:a16="http://schemas.microsoft.com/office/drawing/2014/main" id="{B6CBEEE9-EED1-4522-B110-4A1862D4D540}"/>
              </a:ext>
            </a:extLst>
          </p:cNvPr>
          <p:cNvSpPr txBox="1">
            <a:spLocks/>
          </p:cNvSpPr>
          <p:nvPr/>
        </p:nvSpPr>
        <p:spPr>
          <a:xfrm>
            <a:off x="2252254" y="5342708"/>
            <a:ext cx="7859934" cy="15152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dirty="0">
                <a:latin typeface="微軟正黑體" panose="020B0604030504040204" pitchFamily="34" charset="-120"/>
                <a:ea typeface="微軟正黑體" panose="020B0604030504040204" pitchFamily="34" charset="-120"/>
              </a:rPr>
              <a:t>　</a:t>
            </a:r>
            <a:r>
              <a:rPr lang="zh-TW" altLang="en-US" sz="2400" dirty="0">
                <a:latin typeface="微軟正黑體" panose="020B0604030504040204" pitchFamily="34" charset="-120"/>
                <a:ea typeface="微軟正黑體" panose="020B0604030504040204" pitchFamily="34" charset="-120"/>
              </a:rPr>
              <a:t>　相機使用</a:t>
            </a:r>
            <a:r>
              <a:rPr lang="en-US" altLang="zh-TW" sz="2400" dirty="0">
                <a:latin typeface="微軟正黑體" panose="020B0604030504040204" pitchFamily="34" charset="-120"/>
                <a:ea typeface="微軟正黑體" panose="020B0604030504040204" pitchFamily="34" charset="-120"/>
              </a:rPr>
              <a:t>320*240</a:t>
            </a:r>
            <a:r>
              <a:rPr lang="zh-TW" altLang="en-US" sz="2400" dirty="0">
                <a:latin typeface="微軟正黑體" panose="020B0604030504040204" pitchFamily="34" charset="-120"/>
                <a:ea typeface="微軟正黑體" panose="020B0604030504040204" pitchFamily="34" charset="-120"/>
              </a:rPr>
              <a:t>的解析度並以灰階存放圖片，除了已能清晰拍攝物品的所在地，也能減少圖片所占空間。</a:t>
            </a:r>
            <a:endParaRPr lang="en-US" altLang="zh-TW" dirty="0">
              <a:latin typeface="微軟正黑體" panose="020B0604030504040204" pitchFamily="34" charset="-120"/>
              <a:ea typeface="微軟正黑體" panose="020B0604030504040204" pitchFamily="34" charset="-120"/>
            </a:endParaRPr>
          </a:p>
        </p:txBody>
      </p:sp>
      <p:pic>
        <p:nvPicPr>
          <p:cNvPr id="8" name="圖片 7">
            <a:extLst>
              <a:ext uri="{FF2B5EF4-FFF2-40B4-BE49-F238E27FC236}">
                <a16:creationId xmlns:a16="http://schemas.microsoft.com/office/drawing/2014/main" id="{B5485020-E2CF-4F30-A760-D6F41E967D68}"/>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924" b="89822" l="5434" r="90372">
                        <a14:foregroundMark x1="8103" y1="37023" x2="9152" y2="47710"/>
                        <a14:foregroundMark x1="5529" y1="38422" x2="6101" y2="39949"/>
                        <a14:foregroundMark x1="90372" y1="53562" x2="89514" y2="56870"/>
                        <a14:foregroundMark x1="39657" y1="35242" x2="39657" y2="35242"/>
                        <a14:backgroundMark x1="39943" y1="30407" x2="39943" y2="30407"/>
                        <a14:backgroundMark x1="41754" y1="30789" x2="41754" y2="30789"/>
                        <a14:backgroundMark x1="37846" y1="30407" x2="37846" y2="30407"/>
                        <a14:backgroundMark x1="42040" y1="31170" x2="42040" y2="31170"/>
                      </a14:backgroundRemoval>
                    </a14:imgEffect>
                  </a14:imgLayer>
                </a14:imgProps>
              </a:ext>
              <a:ext uri="{28A0092B-C50C-407E-A947-70E740481C1C}">
                <a14:useLocalDpi xmlns:a14="http://schemas.microsoft.com/office/drawing/2010/main" val="0"/>
              </a:ext>
            </a:extLst>
          </a:blip>
          <a:stretch>
            <a:fillRect/>
          </a:stretch>
        </p:blipFill>
        <p:spPr>
          <a:xfrm rot="20080722">
            <a:off x="1509481" y="1796731"/>
            <a:ext cx="4354677" cy="3264535"/>
          </a:xfrm>
          <a:prstGeom prst="rect">
            <a:avLst/>
          </a:prstGeom>
        </p:spPr>
      </p:pic>
      <p:pic>
        <p:nvPicPr>
          <p:cNvPr id="9" name="圖片 8">
            <a:extLst>
              <a:ext uri="{FF2B5EF4-FFF2-40B4-BE49-F238E27FC236}">
                <a16:creationId xmlns:a16="http://schemas.microsoft.com/office/drawing/2014/main" id="{266CBB85-3A05-4929-B684-81845D209007}"/>
              </a:ext>
            </a:extLst>
          </p:cNvPr>
          <p:cNvPicPr>
            <a:picLocks noChangeAspect="1"/>
          </p:cNvPicPr>
          <p:nvPr/>
        </p:nvPicPr>
        <p:blipFill>
          <a:blip r:embed="rId4"/>
          <a:stretch>
            <a:fillRect/>
          </a:stretch>
        </p:blipFill>
        <p:spPr>
          <a:xfrm>
            <a:off x="7606086" y="1442673"/>
            <a:ext cx="2638459" cy="3264535"/>
          </a:xfrm>
          <a:prstGeom prst="rect">
            <a:avLst/>
          </a:prstGeom>
        </p:spPr>
      </p:pic>
      <p:sp>
        <p:nvSpPr>
          <p:cNvPr id="2" name="文字方塊 1">
            <a:extLst>
              <a:ext uri="{FF2B5EF4-FFF2-40B4-BE49-F238E27FC236}">
                <a16:creationId xmlns:a16="http://schemas.microsoft.com/office/drawing/2014/main" id="{CDEE8A0D-D086-F372-43C9-5B3EA560E054}"/>
              </a:ext>
            </a:extLst>
          </p:cNvPr>
          <p:cNvSpPr txBox="1"/>
          <p:nvPr/>
        </p:nvSpPr>
        <p:spPr>
          <a:xfrm>
            <a:off x="2639028" y="4475714"/>
            <a:ext cx="2435282" cy="646331"/>
          </a:xfrm>
          <a:prstGeom prst="rect">
            <a:avLst/>
          </a:prstGeom>
          <a:noFill/>
        </p:spPr>
        <p:txBody>
          <a:bodyPr wrap="none" rtlCol="0">
            <a:spAutoFit/>
          </a:bodyPr>
          <a:lstStyle/>
          <a:p>
            <a:r>
              <a:rPr lang="en" altLang="zh-TW" sz="1800" dirty="0">
                <a:effectLst/>
                <a:latin typeface="TimesNewRomanPSMT"/>
              </a:rPr>
              <a:t>BLE Sense </a:t>
            </a:r>
            <a:r>
              <a:rPr lang="zh-TW" altLang="en-US" sz="1800" dirty="0">
                <a:effectLst/>
                <a:latin typeface="DFKaiShu-SB-Estd-BF" panose="02010601000101010101" pitchFamily="2" charset="-120"/>
                <a:ea typeface="DFKaiShu-SB-Estd-BF" panose="02010601000101010101" pitchFamily="2" charset="-120"/>
              </a:rPr>
              <a:t>與 </a:t>
            </a:r>
            <a:r>
              <a:rPr lang="en" altLang="zh-TW" sz="1800" dirty="0">
                <a:effectLst/>
                <a:latin typeface="TimesNewRomanPSMT"/>
              </a:rPr>
              <a:t>OV7670 </a:t>
            </a:r>
            <a:endParaRPr lang="en" altLang="zh-TW" dirty="0"/>
          </a:p>
          <a:p>
            <a:endParaRPr kumimoji="1" lang="zh-TW" altLang="en-US" dirty="0"/>
          </a:p>
        </p:txBody>
      </p:sp>
    </p:spTree>
    <p:extLst>
      <p:ext uri="{BB962C8B-B14F-4D97-AF65-F5344CB8AC3E}">
        <p14:creationId xmlns:p14="http://schemas.microsoft.com/office/powerpoint/2010/main" val="3334060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TotalTime>
  <Words>1143</Words>
  <Application>Microsoft Macintosh PowerPoint</Application>
  <PresentationFormat>寬螢幕</PresentationFormat>
  <Paragraphs>105</Paragraphs>
  <Slides>15</Slides>
  <Notes>1</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15</vt:i4>
      </vt:variant>
    </vt:vector>
  </HeadingPairs>
  <TitlesOfParts>
    <vt:vector size="26" baseType="lpstr">
      <vt:lpstr>等线 Light</vt:lpstr>
      <vt:lpstr>微軟正黑體</vt:lpstr>
      <vt:lpstr>TimesNewRomanPSMT</vt:lpstr>
      <vt:lpstr>DFKaiShu-SB-Estd-BF</vt:lpstr>
      <vt:lpstr>標楷體</vt:lpstr>
      <vt:lpstr>Times New Roman</vt:lpstr>
      <vt:lpstr>等线</vt:lpstr>
      <vt:lpstr>Gotham Rounded Medium</vt:lpstr>
      <vt:lpstr>Arial</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峻霆 林</cp:lastModifiedBy>
  <cp:revision>83</cp:revision>
  <dcterms:created xsi:type="dcterms:W3CDTF">2016-01-19T08:46:18Z</dcterms:created>
  <dcterms:modified xsi:type="dcterms:W3CDTF">2022-10-20T01:42:49Z</dcterms:modified>
</cp:coreProperties>
</file>