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65" r:id="rId4"/>
    <p:sldId id="260" r:id="rId5"/>
    <p:sldId id="262" r:id="rId6"/>
    <p:sldId id="263" r:id="rId7"/>
    <p:sldId id="264" r:id="rId8"/>
    <p:sldId id="273" r:id="rId9"/>
    <p:sldId id="274" r:id="rId10"/>
    <p:sldId id="275" r:id="rId11"/>
    <p:sldId id="276" r:id="rId12"/>
    <p:sldId id="278" r:id="rId13"/>
    <p:sldId id="283" r:id="rId14"/>
    <p:sldId id="284" r:id="rId15"/>
    <p:sldId id="285" r:id="rId16"/>
    <p:sldId id="335" r:id="rId17"/>
    <p:sldId id="336" r:id="rId18"/>
    <p:sldId id="337" r:id="rId19"/>
    <p:sldId id="287" r:id="rId20"/>
    <p:sldId id="333" r:id="rId21"/>
    <p:sldId id="290" r:id="rId22"/>
    <p:sldId id="332" r:id="rId23"/>
    <p:sldId id="299" r:id="rId24"/>
    <p:sldId id="300" r:id="rId25"/>
    <p:sldId id="301" r:id="rId26"/>
    <p:sldId id="302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6" r:id="rId39"/>
    <p:sldId id="317" r:id="rId40"/>
    <p:sldId id="334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19" r:id="rId52"/>
    <p:sldId id="351" r:id="rId53"/>
    <p:sldId id="329" r:id="rId54"/>
    <p:sldId id="322" r:id="rId55"/>
    <p:sldId id="323" r:id="rId56"/>
    <p:sldId id="366" r:id="rId57"/>
    <p:sldId id="325" r:id="rId58"/>
    <p:sldId id="330" r:id="rId59"/>
    <p:sldId id="360" r:id="rId60"/>
    <p:sldId id="362" r:id="rId61"/>
    <p:sldId id="361" r:id="rId62"/>
    <p:sldId id="364" r:id="rId63"/>
    <p:sldId id="357" r:id="rId64"/>
    <p:sldId id="363" r:id="rId65"/>
    <p:sldId id="331" r:id="rId6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7FD"/>
    <a:srgbClr val="BFBFBF"/>
    <a:srgbClr val="3196F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5897"/>
  </p:normalViewPr>
  <p:slideViewPr>
    <p:cSldViewPr snapToGrid="0" snapToObjects="1">
      <p:cViewPr varScale="1">
        <p:scale>
          <a:sx n="74" d="100"/>
          <a:sy n="74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10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84AF480-E53E-4BCA-95F7-4119FC738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55DBDB-2F28-47A8-BA62-02BA43F611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9734F-001D-4AC8-B47D-4090885CFAA5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9CAF71-4612-469C-A9D5-17FD209D0D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984AA5-2733-4A0A-9287-F909B2D5A8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720AD-E02F-4FBB-AE1E-1FA6B2B78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564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6FEB5-C207-9646-99A2-EDEC04FE68F5}" type="datetimeFigureOut">
              <a:rPr lang="x-none" altLang="zh-TW" smtClean="0"/>
              <a:t>2024/9/25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56458-4A45-4445-B8C2-2E72D546F6B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1313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* 稍微講解一下 component config service 幹嘛的，下個 lab 會用到</a:t>
            </a:r>
          </a:p>
          <a:p>
            <a:r>
              <a:rPr lang="en-US" dirty="0"/>
              <a:t>* </a:t>
            </a:r>
            <a:r>
              <a:rPr lang="en-US" dirty="0" err="1"/>
              <a:t>定義</a:t>
            </a:r>
            <a:r>
              <a:rPr lang="en-US" dirty="0"/>
              <a:t> processor </a:t>
            </a:r>
            <a:r>
              <a:rPr lang="en-US" dirty="0" err="1"/>
              <a:t>可以寫成</a:t>
            </a:r>
            <a:r>
              <a:rPr lang="en-US" dirty="0"/>
              <a:t> inner class </a:t>
            </a:r>
            <a:r>
              <a:rPr lang="en-US" dirty="0" err="1"/>
              <a:t>也可以寫成</a:t>
            </a:r>
            <a:r>
              <a:rPr lang="en-US" dirty="0"/>
              <a:t> </a:t>
            </a:r>
            <a:r>
              <a:rPr lang="en-US" dirty="0" err="1"/>
              <a:t>outter</a:t>
            </a:r>
            <a:r>
              <a:rPr lang="en-US" dirty="0"/>
              <a:t> class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2957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58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582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65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670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o</a:t>
            </a:r>
            <a:r>
              <a:rPr lang="x-none" dirty="0"/>
              <a:t>nos-local 為一個 bazel target (key)，存於 “BUILD”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549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016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 </a:t>
            </a:r>
            <a:r>
              <a:rPr lang="en-US" dirty="0" err="1"/>
              <a:t>怎麼實作</a:t>
            </a:r>
            <a:r>
              <a:rPr lang="zh-TW" altLang="en-US" dirty="0"/>
              <a:t> </a:t>
            </a:r>
            <a:r>
              <a:rPr lang="en-US" altLang="zh-TW" dirty="0"/>
              <a:t>packet out </a:t>
            </a:r>
            <a:r>
              <a:rPr lang="zh-TW" altLang="en-US" dirty="0"/>
              <a:t>的 </a:t>
            </a:r>
            <a:r>
              <a:rPr lang="en-US" dirty="0"/>
              <a:t>F</a:t>
            </a:r>
            <a:r>
              <a:rPr lang="x-none" dirty="0"/>
              <a:t>looding?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394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23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583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dirty="0"/>
              <a:t>不 preinstall backforward path 的 rules 是因為要讓 h4 回應的 packet 可以 packet-in，這樣 controller 才有機會學到去程的 forwarding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24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57577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34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201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artifactId 的部分要改 marking 的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51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899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56458-4A45-4445-B8C2-2E72D546F6B2}" type="slidenum">
              <a:rPr lang="x-none" smtClean="0"/>
              <a:t>53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047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06E496-760D-4F3A-9AF0-499CDE7BB521}"/>
              </a:ext>
            </a:extLst>
          </p:cNvPr>
          <p:cNvSpPr/>
          <p:nvPr userDrawn="1"/>
        </p:nvSpPr>
        <p:spPr bwMode="auto">
          <a:xfrm>
            <a:off x="0" y="1"/>
            <a:ext cx="12192000" cy="2615000"/>
          </a:xfrm>
          <a:prstGeom prst="rect">
            <a:avLst/>
          </a:prstGeom>
          <a:gradFill>
            <a:gsLst>
              <a:gs pos="29000">
                <a:schemeClr val="bg1"/>
              </a:gs>
              <a:gs pos="1000">
                <a:srgbClr val="EBFAFF"/>
              </a:gs>
              <a:gs pos="99000">
                <a:srgbClr val="F7FD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79716" y="2938636"/>
            <a:ext cx="8971723" cy="2574032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 sz="3200" baseline="0">
                <a:solidFill>
                  <a:srgbClr val="3297FC"/>
                </a:solidFill>
              </a:defRPr>
            </a:lvl1pPr>
          </a:lstStyle>
          <a:p>
            <a:pPr lvl="0"/>
            <a:r>
              <a:rPr lang="zh-TW" altLang="en-US" noProof="0" dirty="0"/>
              <a:t>封面看要放      機櫃、</a:t>
            </a:r>
            <a:r>
              <a:rPr lang="en-US" altLang="zh-TW" noProof="0" dirty="0"/>
              <a:t>NCTU</a:t>
            </a:r>
            <a:r>
              <a:rPr lang="zh-TW" altLang="en-US" noProof="0" dirty="0"/>
              <a:t>照片、或其他</a:t>
            </a:r>
            <a:endParaRPr lang="en-US" altLang="zh-TW" noProof="0" dirty="0"/>
          </a:p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239350" y="2384670"/>
            <a:ext cx="11823133" cy="468267"/>
            <a:chOff x="179512" y="2384669"/>
            <a:chExt cx="9001001" cy="468267"/>
          </a:xfrm>
        </p:grpSpPr>
        <p:sp>
          <p:nvSpPr>
            <p:cNvPr id="3" name="弧形 2"/>
            <p:cNvSpPr/>
            <p:nvPr userDrawn="1"/>
          </p:nvSpPr>
          <p:spPr bwMode="auto">
            <a:xfrm>
              <a:off x="179512" y="2392274"/>
              <a:ext cx="9001001" cy="46066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5" name="矩形 14"/>
            <p:cNvSpPr/>
            <p:nvPr userDrawn="1"/>
          </p:nvSpPr>
          <p:spPr bwMode="auto">
            <a:xfrm>
              <a:off x="313163" y="2384669"/>
              <a:ext cx="4402853" cy="230331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82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</p:grpSp>
      <p:sp>
        <p:nvSpPr>
          <p:cNvPr id="16" name="標題 15"/>
          <p:cNvSpPr>
            <a:spLocks noGrp="1"/>
          </p:cNvSpPr>
          <p:nvPr>
            <p:ph type="title"/>
          </p:nvPr>
        </p:nvSpPr>
        <p:spPr>
          <a:xfrm>
            <a:off x="2219893" y="404664"/>
            <a:ext cx="8312996" cy="1987610"/>
          </a:xfrm>
        </p:spPr>
        <p:txBody>
          <a:bodyPr/>
          <a:lstStyle>
            <a:lvl1pPr>
              <a:defRPr sz="4400">
                <a:solidFill>
                  <a:srgbClr val="3297FC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DBD64-14B7-452D-9AFA-42E13CD1A975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9796AA-6F58-4B1A-BDFE-7DA4C0C8F2C3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投影片編號版面配置區 2">
            <a:extLst>
              <a:ext uri="{FF2B5EF4-FFF2-40B4-BE49-F238E27FC236}">
                <a16:creationId xmlns:a16="http://schemas.microsoft.com/office/drawing/2014/main" id="{8C41D527-B7A7-4ECB-AC9D-ACB7C81FF1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0E704CE-6912-45FE-B988-92B4E0CDA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2" y="138374"/>
            <a:ext cx="1565435" cy="20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" y="116632"/>
            <a:ext cx="12192000" cy="2636912"/>
          </a:xfrm>
          <a:prstGeom prst="rect">
            <a:avLst/>
          </a:prstGeom>
          <a:gradFill>
            <a:gsLst>
              <a:gs pos="29000">
                <a:schemeClr val="bg1"/>
              </a:gs>
              <a:gs pos="1000">
                <a:srgbClr val="EBFAFF"/>
              </a:gs>
              <a:gs pos="99000">
                <a:srgbClr val="EBFAFF"/>
              </a:gs>
            </a:gsLst>
            <a:lin ang="5400000" scaled="1"/>
          </a:gradFill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79716" y="2938636"/>
            <a:ext cx="8971723" cy="2574032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rgbClr val="3297FC"/>
                </a:solidFill>
              </a:defRPr>
            </a:lvl1pPr>
          </a:lstStyle>
          <a:p>
            <a:pPr lvl="0"/>
            <a:r>
              <a:rPr lang="zh-TW" altLang="en-US" noProof="0" dirty="0"/>
              <a:t>封面看要放      機櫃、</a:t>
            </a:r>
            <a:r>
              <a:rPr lang="en-US" altLang="zh-TW" noProof="0" dirty="0"/>
              <a:t>NCTU</a:t>
            </a:r>
            <a:r>
              <a:rPr lang="zh-TW" altLang="en-US" noProof="0" dirty="0"/>
              <a:t>照片、或其他</a:t>
            </a:r>
            <a:endParaRPr lang="en-US" altLang="zh-TW" noProof="0" dirty="0"/>
          </a:p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239350" y="2384670"/>
            <a:ext cx="11823133" cy="468267"/>
            <a:chOff x="179512" y="2384669"/>
            <a:chExt cx="9001001" cy="468267"/>
          </a:xfrm>
        </p:grpSpPr>
        <p:sp>
          <p:nvSpPr>
            <p:cNvPr id="3" name="弧形 2"/>
            <p:cNvSpPr/>
            <p:nvPr userDrawn="1"/>
          </p:nvSpPr>
          <p:spPr bwMode="auto">
            <a:xfrm>
              <a:off x="179512" y="2392274"/>
              <a:ext cx="9001001" cy="46066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5" name="矩形 14"/>
            <p:cNvSpPr/>
            <p:nvPr userDrawn="1"/>
          </p:nvSpPr>
          <p:spPr bwMode="auto">
            <a:xfrm>
              <a:off x="313163" y="2384669"/>
              <a:ext cx="4402853" cy="230331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82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</p:grpSp>
      <p:sp>
        <p:nvSpPr>
          <p:cNvPr id="16" name="標題 15"/>
          <p:cNvSpPr>
            <a:spLocks noGrp="1"/>
          </p:cNvSpPr>
          <p:nvPr>
            <p:ph type="title"/>
          </p:nvPr>
        </p:nvSpPr>
        <p:spPr>
          <a:xfrm>
            <a:off x="2351585" y="404664"/>
            <a:ext cx="8499855" cy="1987610"/>
          </a:xfrm>
        </p:spPr>
        <p:txBody>
          <a:bodyPr/>
          <a:lstStyle>
            <a:lvl1pPr>
              <a:defRPr sz="3600">
                <a:solidFill>
                  <a:srgbClr val="3297FC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DBD64-14B7-452D-9AFA-42E13CD1A975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9796AA-6F58-4B1A-BDFE-7DA4C0C8F2C3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投影片編號版面配置區 2">
            <a:extLst>
              <a:ext uri="{FF2B5EF4-FFF2-40B4-BE49-F238E27FC236}">
                <a16:creationId xmlns:a16="http://schemas.microsoft.com/office/drawing/2014/main" id="{8C41D527-B7A7-4ECB-AC9D-ACB7C81FF1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rgbClr val="3297FC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4240" y="61321"/>
            <a:ext cx="10333243" cy="853798"/>
          </a:xfrm>
        </p:spPr>
        <p:txBody>
          <a:bodyPr/>
          <a:lstStyle>
            <a:lvl1pPr>
              <a:defRPr sz="3600">
                <a:solidFill>
                  <a:srgbClr val="3297F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0200456" y="6400800"/>
            <a:ext cx="1467768" cy="32703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40613" y="980728"/>
            <a:ext cx="10916870" cy="5459070"/>
          </a:xfrm>
          <a:noFill/>
        </p:spPr>
        <p:txBody>
          <a:bodyPr/>
          <a:lstStyle>
            <a:lvl1pPr marL="342900" indent="-342900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3888" indent="-268288">
              <a:spcBef>
                <a:spcPts val="400"/>
              </a:spcBef>
              <a:buSzPct val="100000"/>
              <a:buFontTx/>
              <a:buChar char="‒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9858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▪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60475" indent="-228600">
              <a:spcBef>
                <a:spcPts val="400"/>
              </a:spcBef>
              <a:buClr>
                <a:srgbClr val="3889F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297FC"/>
                </a:solidFill>
              </a:defRPr>
            </a:lvl4pPr>
            <a:lvl5pPr marL="1524000" indent="-228600">
              <a:spcBef>
                <a:spcPts val="400"/>
              </a:spcBef>
              <a:buClr>
                <a:srgbClr val="3889F6"/>
              </a:buClr>
              <a:defRPr kumimoji="1" lang="en-US" altLang="zh-TW" sz="2400" dirty="0" smtClean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marL="342900" lvl="0" indent="-3429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m"/>
            </a:pPr>
            <a:r>
              <a:rPr lang="zh-TW" altLang="en-US" dirty="0"/>
              <a:t>編輯母片文字樣式</a:t>
            </a:r>
          </a:p>
          <a:p>
            <a:pPr marL="722313" lvl="1" indent="-3429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SzPct val="100000"/>
              <a:buFontTx/>
              <a:buChar char="‒"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695400" y="908720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231458"/>
            <a:ext cx="590188" cy="58191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6525344"/>
            <a:ext cx="3552395" cy="20248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6632"/>
            <a:ext cx="1042554" cy="7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48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rgbClr val="3297FC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7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" y="116632"/>
            <a:ext cx="12192000" cy="2636912"/>
          </a:xfrm>
          <a:prstGeom prst="rect">
            <a:avLst/>
          </a:prstGeom>
          <a:gradFill>
            <a:gsLst>
              <a:gs pos="29000">
                <a:schemeClr val="bg1"/>
              </a:gs>
              <a:gs pos="1000">
                <a:srgbClr val="EBFAFF"/>
              </a:gs>
              <a:gs pos="99000">
                <a:srgbClr val="EBFAFF"/>
              </a:gs>
            </a:gsLst>
            <a:lin ang="5400000" scaled="1"/>
          </a:gradFill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79716" y="2938636"/>
            <a:ext cx="8971723" cy="2574032"/>
          </a:xfrm>
          <a:noFill/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rgbClr val="3297FC"/>
                </a:solidFill>
              </a:defRPr>
            </a:lvl1pPr>
          </a:lstStyle>
          <a:p>
            <a:pPr lvl="0"/>
            <a:r>
              <a:rPr lang="zh-TW" altLang="en-US" noProof="0" dirty="0"/>
              <a:t>封面看要放      機櫃、</a:t>
            </a:r>
            <a:r>
              <a:rPr lang="en-US" altLang="zh-TW" noProof="0" dirty="0"/>
              <a:t>NCTU</a:t>
            </a:r>
            <a:r>
              <a:rPr lang="zh-TW" altLang="en-US" noProof="0" dirty="0"/>
              <a:t>照片、或其他</a:t>
            </a:r>
            <a:endParaRPr lang="en-US" altLang="zh-TW" noProof="0" dirty="0"/>
          </a:p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239350" y="2384670"/>
            <a:ext cx="11823133" cy="468267"/>
            <a:chOff x="179512" y="2384669"/>
            <a:chExt cx="9001001" cy="468267"/>
          </a:xfrm>
        </p:grpSpPr>
        <p:sp>
          <p:nvSpPr>
            <p:cNvPr id="3" name="弧形 2"/>
            <p:cNvSpPr/>
            <p:nvPr userDrawn="1"/>
          </p:nvSpPr>
          <p:spPr bwMode="auto">
            <a:xfrm>
              <a:off x="179512" y="2392274"/>
              <a:ext cx="9001001" cy="46066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5" name="矩形 14"/>
            <p:cNvSpPr/>
            <p:nvPr userDrawn="1"/>
          </p:nvSpPr>
          <p:spPr bwMode="auto">
            <a:xfrm>
              <a:off x="313163" y="2384669"/>
              <a:ext cx="4402853" cy="230331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82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</p:grpSp>
      <p:sp>
        <p:nvSpPr>
          <p:cNvPr id="16" name="標題 15"/>
          <p:cNvSpPr>
            <a:spLocks noGrp="1"/>
          </p:cNvSpPr>
          <p:nvPr>
            <p:ph type="title"/>
          </p:nvPr>
        </p:nvSpPr>
        <p:spPr>
          <a:xfrm>
            <a:off x="2351585" y="404664"/>
            <a:ext cx="8499855" cy="1987610"/>
          </a:xfrm>
        </p:spPr>
        <p:txBody>
          <a:bodyPr/>
          <a:lstStyle>
            <a:lvl1pPr>
              <a:defRPr sz="3600">
                <a:solidFill>
                  <a:srgbClr val="3297FC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DBD64-14B7-452D-9AFA-42E13CD1A975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9796AA-6F58-4B1A-BDFE-7DA4C0C8F2C3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投影片編號版面配置區 2">
            <a:extLst>
              <a:ext uri="{FF2B5EF4-FFF2-40B4-BE49-F238E27FC236}">
                <a16:creationId xmlns:a16="http://schemas.microsoft.com/office/drawing/2014/main" id="{8C41D527-B7A7-4ECB-AC9D-ACB7C81FF1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20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4240" y="61321"/>
            <a:ext cx="10333243" cy="853798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zh-TW" altLang="en-US" sz="3600" b="1" dirty="0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40613" y="980728"/>
            <a:ext cx="10916870" cy="5322957"/>
          </a:xfrm>
          <a:noFill/>
        </p:spPr>
        <p:txBody>
          <a:bodyPr/>
          <a:lstStyle>
            <a:lvl1pPr marL="342900" indent="-342900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623888" indent="-244475">
              <a:spcBef>
                <a:spcPts val="400"/>
              </a:spcBef>
              <a:buSzPct val="100000"/>
              <a:buFontTx/>
              <a:buChar char="‒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9858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▪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60475" indent="-228600">
              <a:spcBef>
                <a:spcPts val="400"/>
              </a:spcBef>
              <a:buClr>
                <a:srgbClr val="3889F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297FC"/>
                </a:solidFill>
              </a:defRPr>
            </a:lvl4pPr>
            <a:lvl5pPr marL="1524000" indent="-228600">
              <a:spcBef>
                <a:spcPts val="400"/>
              </a:spcBef>
              <a:buClr>
                <a:srgbClr val="3889F6"/>
              </a:buClr>
              <a:defRPr kumimoji="1" lang="en-US" altLang="zh-TW" sz="2400" dirty="0" smtClean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marL="722313" lvl="1" indent="-3429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SzPct val="100000"/>
              <a:buFontTx/>
              <a:buChar char="‒"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695400" y="908720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5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>
          <a:xfrm>
            <a:off x="695400" y="908720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F5F67F-08F8-4CC5-8596-85E70AD00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9" y="126282"/>
            <a:ext cx="662599" cy="8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127448" y="61321"/>
            <a:ext cx="10081121" cy="878096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zh-TW" altLang="en-US" sz="3600" b="1" dirty="0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40613" y="996947"/>
            <a:ext cx="10916870" cy="5489399"/>
          </a:xfrm>
          <a:noFill/>
        </p:spPr>
        <p:txBody>
          <a:bodyPr/>
          <a:lstStyle>
            <a:lvl1pPr marL="268288" indent="-268288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541338" indent="-273050">
              <a:spcBef>
                <a:spcPts val="400"/>
              </a:spcBef>
              <a:buSzPct val="100000"/>
              <a:buFont typeface="Calibri" panose="020F0502020204030204" pitchFamily="34" charset="0"/>
              <a:buChar char="•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8080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◦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168400" indent="-269875">
              <a:spcBef>
                <a:spcPts val="400"/>
              </a:spcBef>
              <a:buClr>
                <a:srgbClr val="3889F6"/>
              </a:buClr>
              <a:buSzPct val="100000"/>
              <a:buFont typeface="Calibri" panose="020F0502020204030204" pitchFamily="34" charset="0"/>
              <a:buChar char="▪"/>
              <a:defRPr sz="2400">
                <a:solidFill>
                  <a:srgbClr val="3297FC"/>
                </a:solidFill>
                <a:latin typeface="Calibri" panose="020F0502020204030204" pitchFamily="34" charset="0"/>
              </a:defRPr>
            </a:lvl4pPr>
            <a:lvl5pPr marL="1254125" indent="0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None/>
              <a:defRPr kumimoji="1" lang="en-US" altLang="zh-TW" sz="2400" dirty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en-US" altLang="zh-TW" dirty="0" err="1"/>
              <a:t>asd</a:t>
            </a:r>
            <a:endParaRPr lang="en-US" altLang="zh-TW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695400" y="908720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F5F67F-08F8-4CC5-8596-85E70AD00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9" y="126282"/>
            <a:ext cx="662599" cy="8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2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7448" y="61321"/>
            <a:ext cx="10081121" cy="878096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zh-TW" altLang="en-US" sz="3600" b="1" dirty="0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40613" y="996947"/>
            <a:ext cx="10916870" cy="5489399"/>
          </a:xfrm>
          <a:noFill/>
        </p:spPr>
        <p:txBody>
          <a:bodyPr/>
          <a:lstStyle>
            <a:lvl1pPr marL="268288" indent="-268288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541338" indent="-273050">
              <a:spcBef>
                <a:spcPts val="400"/>
              </a:spcBef>
              <a:buSzPct val="100000"/>
              <a:buFont typeface="Calibri" panose="020F0502020204030204" pitchFamily="34" charset="0"/>
              <a:buChar char="•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8080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◦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54125" indent="-269875">
              <a:spcBef>
                <a:spcPts val="400"/>
              </a:spcBef>
              <a:buClr>
                <a:srgbClr val="3889F6"/>
              </a:buClr>
              <a:buSzPct val="100000"/>
              <a:buFont typeface="Calibri" panose="020F0502020204030204" pitchFamily="34" charset="0"/>
              <a:buChar char="▪"/>
              <a:defRPr sz="2400">
                <a:solidFill>
                  <a:srgbClr val="3297FC"/>
                </a:solidFill>
                <a:latin typeface="Calibri" panose="020F0502020204030204" pitchFamily="34" charset="0"/>
              </a:defRPr>
            </a:lvl4pPr>
            <a:lvl5pPr marL="1522413" indent="-268288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▫"/>
              <a:defRPr kumimoji="1" lang="en-US" altLang="zh-TW" sz="2400" dirty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695400" y="908720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F5F67F-08F8-4CC5-8596-85E70AD00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9" y="126282"/>
            <a:ext cx="662599" cy="8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8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7448" y="61321"/>
            <a:ext cx="10081121" cy="878096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zh-TW" altLang="en-US" sz="3600" b="1" dirty="0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40613" y="996947"/>
            <a:ext cx="10916870" cy="5489399"/>
          </a:xfrm>
          <a:noFill/>
        </p:spPr>
        <p:txBody>
          <a:bodyPr/>
          <a:lstStyle>
            <a:lvl1pPr marL="342900" indent="-342900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623888" indent="-244475">
              <a:spcBef>
                <a:spcPts val="400"/>
              </a:spcBef>
              <a:buSzPct val="100000"/>
              <a:buFontTx/>
              <a:buChar char="‒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9858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▪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60475" indent="-228600">
              <a:spcBef>
                <a:spcPts val="400"/>
              </a:spcBef>
              <a:buClr>
                <a:srgbClr val="3889F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297FC"/>
                </a:solidFill>
                <a:latin typeface="Calibri" panose="020F0502020204030204" pitchFamily="34" charset="0"/>
              </a:defRPr>
            </a:lvl4pPr>
            <a:lvl5pPr marL="1524000" indent="-228600">
              <a:spcBef>
                <a:spcPts val="400"/>
              </a:spcBef>
              <a:buClr>
                <a:srgbClr val="3889F6"/>
              </a:buClr>
              <a:defRPr kumimoji="1" lang="en-US" altLang="zh-TW" sz="2400" dirty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marL="722313" lvl="1" indent="-3429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SzPct val="100000"/>
              <a:buFontTx/>
              <a:buChar char="‒"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marL="1524000" lvl="4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Font typeface="Calibri" panose="020F0502020204030204" pitchFamily="34" charset="0"/>
              <a:buChar char="◦"/>
            </a:pPr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695400" y="908720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F5F67F-08F8-4CC5-8596-85E70AD00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9" y="126282"/>
            <a:ext cx="662599" cy="8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7448" y="61321"/>
            <a:ext cx="10081121" cy="878096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zh-TW" altLang="en-US" sz="3600" b="1" dirty="0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40612" y="996947"/>
            <a:ext cx="5508000" cy="5489399"/>
          </a:xfrm>
          <a:noFill/>
        </p:spPr>
        <p:txBody>
          <a:bodyPr/>
          <a:lstStyle>
            <a:lvl1pPr marL="268288" indent="-268288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541338" indent="-273050">
              <a:spcBef>
                <a:spcPts val="400"/>
              </a:spcBef>
              <a:buSzPct val="100000"/>
              <a:buFont typeface="Calibri" panose="020F0502020204030204" pitchFamily="34" charset="0"/>
              <a:buChar char="▪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8080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▫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54125" indent="-268288">
              <a:spcBef>
                <a:spcPts val="400"/>
              </a:spcBef>
              <a:buClr>
                <a:srgbClr val="3889F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297FC"/>
                </a:solidFill>
                <a:latin typeface="Calibri" panose="020F0502020204030204" pitchFamily="34" charset="0"/>
              </a:defRPr>
            </a:lvl4pPr>
            <a:lvl5pPr marL="1524000" indent="-228600">
              <a:spcBef>
                <a:spcPts val="400"/>
              </a:spcBef>
              <a:buClr>
                <a:srgbClr val="3889F6"/>
              </a:buClr>
              <a:defRPr kumimoji="1" lang="en-US" altLang="zh-TW" sz="2400" dirty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marL="1524000" lvl="4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Font typeface="Calibri" panose="020F0502020204030204" pitchFamily="34" charset="0"/>
              <a:buChar char="◦"/>
            </a:pPr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695400" y="908720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F5F67F-08F8-4CC5-8596-85E70AD00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9" y="126282"/>
            <a:ext cx="662599" cy="870665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EBDC5D-9AB3-4F2F-894B-75D5FC8D919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48410" y="995197"/>
            <a:ext cx="5508000" cy="5489399"/>
          </a:xfrm>
          <a:noFill/>
        </p:spPr>
        <p:txBody>
          <a:bodyPr/>
          <a:lstStyle>
            <a:lvl1pPr marL="268288" indent="-268288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541338" indent="-273050">
              <a:spcBef>
                <a:spcPts val="400"/>
              </a:spcBef>
              <a:buSzPct val="100000"/>
              <a:buFont typeface="Calibri" panose="020F0502020204030204" pitchFamily="34" charset="0"/>
              <a:buChar char="▪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8080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▫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54125" indent="-268288">
              <a:spcBef>
                <a:spcPts val="400"/>
              </a:spcBef>
              <a:buClr>
                <a:srgbClr val="3889F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297FC"/>
                </a:solidFill>
                <a:latin typeface="Calibri" panose="020F0502020204030204" pitchFamily="34" charset="0"/>
              </a:defRPr>
            </a:lvl4pPr>
            <a:lvl5pPr marL="1524000" indent="-228600">
              <a:spcBef>
                <a:spcPts val="400"/>
              </a:spcBef>
              <a:buClr>
                <a:srgbClr val="3889F6"/>
              </a:buClr>
              <a:defRPr kumimoji="1" lang="en-US" altLang="zh-TW" sz="2400" dirty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marL="1524000" lvl="4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Font typeface="Calibri" panose="020F0502020204030204" pitchFamily="34" charset="0"/>
              <a:buChar char="◦"/>
            </a:pPr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8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4241" y="61321"/>
            <a:ext cx="9912320" cy="1118818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zh-TW" altLang="en-US" sz="4000" b="1" dirty="0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560697" y="1512709"/>
            <a:ext cx="9433048" cy="4599869"/>
          </a:xfrm>
          <a:noFill/>
          <a:ln>
            <a:noFill/>
          </a:ln>
        </p:spPr>
        <p:txBody>
          <a:bodyPr/>
          <a:lstStyle>
            <a:lvl1pPr marL="342900" indent="-342900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8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623888" indent="-244475">
              <a:spcBef>
                <a:spcPts val="400"/>
              </a:spcBef>
              <a:buSzPct val="100000"/>
              <a:buFontTx/>
              <a:buChar char="‒"/>
              <a:defRPr kumimoji="1" lang="zh-TW" altLang="en-US" sz="28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9858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▪"/>
              <a:defRPr kumimoji="1" lang="zh-TW" altLang="en-US" sz="28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60475" indent="-228600">
              <a:spcBef>
                <a:spcPts val="400"/>
              </a:spcBef>
              <a:buClr>
                <a:srgbClr val="3889F6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3297FC"/>
                </a:solidFill>
              </a:defRPr>
            </a:lvl4pPr>
            <a:lvl5pPr marL="1524000" indent="-228600">
              <a:spcBef>
                <a:spcPts val="400"/>
              </a:spcBef>
              <a:buClr>
                <a:srgbClr val="3889F6"/>
              </a:buClr>
              <a:defRPr kumimoji="1" lang="en-US" altLang="zh-TW" sz="2800" dirty="0" smtClean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marL="722313" lvl="1" indent="-3429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SzPct val="100000"/>
              <a:buFontTx/>
              <a:buChar char="‒"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705592" y="1207202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F5F67F-08F8-4CC5-8596-85E70AD00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8" y="-99392"/>
            <a:ext cx="1108043" cy="14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4241" y="61321"/>
            <a:ext cx="9912320" cy="870665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zh-TW" altLang="en-US" sz="3600" b="1" dirty="0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40613" y="967237"/>
            <a:ext cx="5332513" cy="5514077"/>
          </a:xfrm>
          <a:noFill/>
        </p:spPr>
        <p:txBody>
          <a:bodyPr/>
          <a:lstStyle>
            <a:lvl1pPr marL="342900" indent="-342900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623888" indent="-244475">
              <a:spcBef>
                <a:spcPts val="400"/>
              </a:spcBef>
              <a:buSzPct val="100000"/>
              <a:buFontTx/>
              <a:buChar char="‒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9858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▪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60475" indent="-228600">
              <a:spcBef>
                <a:spcPts val="400"/>
              </a:spcBef>
              <a:buClr>
                <a:srgbClr val="3889F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297FC"/>
                </a:solidFill>
              </a:defRPr>
            </a:lvl4pPr>
            <a:lvl5pPr marL="1524000" indent="-228600">
              <a:spcBef>
                <a:spcPts val="400"/>
              </a:spcBef>
              <a:buClr>
                <a:srgbClr val="3889F6"/>
              </a:buClr>
              <a:defRPr kumimoji="1" lang="en-US" altLang="zh-TW" sz="2400" dirty="0" smtClean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marL="722313" lvl="1" indent="-3429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SzPct val="100000"/>
              <a:buFontTx/>
              <a:buChar char="‒"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695400" y="908720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EF5F67F-08F8-4CC5-8596-85E70AD00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9" y="126282"/>
            <a:ext cx="662599" cy="870665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72D9603-BFE2-4CCE-97AA-F3D11375F0C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973126" y="943971"/>
            <a:ext cx="5578261" cy="5514077"/>
          </a:xfrm>
          <a:noFill/>
          <a:ln>
            <a:solidFill>
              <a:srgbClr val="9FE6FF"/>
            </a:solidFill>
          </a:ln>
        </p:spPr>
        <p:txBody>
          <a:bodyPr/>
          <a:lstStyle>
            <a:lvl1pPr marL="342900" indent="-342900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623888" indent="-244475">
              <a:spcBef>
                <a:spcPts val="400"/>
              </a:spcBef>
              <a:buSzPct val="100000"/>
              <a:buFontTx/>
              <a:buChar char="‒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9858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▪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60475" indent="-228600">
              <a:spcBef>
                <a:spcPts val="400"/>
              </a:spcBef>
              <a:buClr>
                <a:srgbClr val="3889F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297FC"/>
                </a:solidFill>
              </a:defRPr>
            </a:lvl4pPr>
            <a:lvl5pPr marL="1524000" indent="-228600">
              <a:spcBef>
                <a:spcPts val="400"/>
              </a:spcBef>
              <a:buClr>
                <a:srgbClr val="3889F6"/>
              </a:buClr>
              <a:defRPr kumimoji="1" lang="en-US" altLang="zh-TW" sz="2400" dirty="0" smtClean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marL="722313" lvl="1" indent="-3429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SzPct val="100000"/>
              <a:buFontTx/>
              <a:buChar char="‒"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61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271" y="332658"/>
            <a:ext cx="9672295" cy="201622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8EE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nycu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88EE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SDN-IP Deployment 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8EE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    </a:t>
            </a:r>
            <a:fld id="{DBC8A1ED-4F98-4D8C-81F6-271243F7D6B0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692696"/>
            <a:ext cx="2208245" cy="1656184"/>
          </a:xfrm>
          <a:prstGeom prst="rect">
            <a:avLst/>
          </a:prstGeom>
        </p:spPr>
      </p:pic>
      <p:grpSp>
        <p:nvGrpSpPr>
          <p:cNvPr id="5" name="群組 4"/>
          <p:cNvGrpSpPr/>
          <p:nvPr userDrawn="1"/>
        </p:nvGrpSpPr>
        <p:grpSpPr>
          <a:xfrm>
            <a:off x="239350" y="2384670"/>
            <a:ext cx="11823133" cy="468267"/>
            <a:chOff x="179512" y="2384669"/>
            <a:chExt cx="9001001" cy="468267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179512" y="2392274"/>
              <a:ext cx="9001001" cy="46066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13163" y="2384669"/>
              <a:ext cx="4402853" cy="230331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82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" y="2996953"/>
            <a:ext cx="1608332" cy="1206249"/>
          </a:xfrm>
          <a:prstGeom prst="rect">
            <a:avLst/>
          </a:prstGeom>
        </p:spPr>
      </p:pic>
      <p:pic>
        <p:nvPicPr>
          <p:cNvPr id="9" name="Picture 2" descr="https://www.opennetworking.org/wp-content/uploads/2020/01/onos-project-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3188054"/>
            <a:ext cx="1836205" cy="12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6922FD6-882A-47D7-BFF6-93A4CE80ED86}"/>
              </a:ext>
            </a:extLst>
          </p:cNvPr>
          <p:cNvSpPr/>
          <p:nvPr userDrawn="1"/>
        </p:nvSpPr>
        <p:spPr bwMode="auto">
          <a:xfrm>
            <a:off x="6456040" y="3280406"/>
            <a:ext cx="2289175" cy="4633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A44085-1978-4EC5-8A18-7D19D18ECBB1}"/>
              </a:ext>
            </a:extLst>
          </p:cNvPr>
          <p:cNvSpPr txBox="1"/>
          <p:nvPr userDrawn="1"/>
        </p:nvSpPr>
        <p:spPr>
          <a:xfrm>
            <a:off x="2470649" y="4724049"/>
            <a:ext cx="1950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altLang="zh-TW" sz="4800" b="1" dirty="0">
                <a:solidFill>
                  <a:srgbClr val="4899F2"/>
                </a:solidFill>
              </a:rPr>
              <a:t>NYCU</a:t>
            </a:r>
            <a:r>
              <a:rPr lang="zh-TW" altLang="en-US" sz="4800" b="1" dirty="0">
                <a:solidFill>
                  <a:srgbClr val="4899F2"/>
                </a:solidFill>
              </a:rPr>
              <a:t> </a:t>
            </a:r>
            <a:endParaRPr lang="en-US" altLang="zh-TW" sz="4800" b="1" dirty="0">
              <a:solidFill>
                <a:srgbClr val="4899F2"/>
              </a:solidFill>
            </a:endParaRPr>
          </a:p>
          <a:p>
            <a:pPr algn="l">
              <a:lnSpc>
                <a:spcPts val="5400"/>
              </a:lnSpc>
            </a:pPr>
            <a:r>
              <a:rPr lang="en-US" altLang="zh-TW" sz="4800" b="1" dirty="0">
                <a:solidFill>
                  <a:srgbClr val="4899F2"/>
                </a:solidFill>
              </a:rPr>
              <a:t>CS</a:t>
            </a:r>
            <a:endParaRPr lang="zh-TW" altLang="en-US" sz="4800" b="1" dirty="0">
              <a:solidFill>
                <a:srgbClr val="4899F2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9F8CE37-B1E0-4720-88BF-53B472EC48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57884" y="4211398"/>
            <a:ext cx="763654" cy="51681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81B62479-AFD3-469A-AC36-FA6C40186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66596" r="15166" b="12381"/>
          <a:stretch/>
        </p:blipFill>
        <p:spPr>
          <a:xfrm>
            <a:off x="8040216" y="4869160"/>
            <a:ext cx="2357572" cy="502313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D7318425-D02C-4E97-8E8F-BFD8B625F6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9" t="12188" r="37496" b="40370"/>
          <a:stretch/>
        </p:blipFill>
        <p:spPr>
          <a:xfrm>
            <a:off x="6834456" y="4559492"/>
            <a:ext cx="1031919" cy="11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8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訂版面配置">
    <p:bg>
      <p:bgPr>
        <a:gradFill>
          <a:gsLst>
            <a:gs pos="35000">
              <a:schemeClr val="bg1"/>
            </a:gs>
            <a:gs pos="1000">
              <a:srgbClr val="EBFAFF"/>
            </a:gs>
            <a:gs pos="99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4240" y="61321"/>
            <a:ext cx="10333243" cy="98534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zh-TW" altLang="en-US" sz="3600" b="1" dirty="0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40613" y="1155676"/>
            <a:ext cx="10916870" cy="5293106"/>
          </a:xfrm>
          <a:noFill/>
        </p:spPr>
        <p:txBody>
          <a:bodyPr/>
          <a:lstStyle>
            <a:lvl1pPr marL="342900" indent="-342900">
              <a:spcBef>
                <a:spcPts val="400"/>
              </a:spcBef>
              <a:buClr>
                <a:srgbClr val="3889F6"/>
              </a:buClr>
              <a:buSzPct val="80000"/>
              <a:buFont typeface="Wingdings" panose="05000000000000000000" pitchFamily="2" charset="2"/>
              <a:buChar char="l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623888" indent="-244475">
              <a:spcBef>
                <a:spcPts val="400"/>
              </a:spcBef>
              <a:buSzPct val="100000"/>
              <a:buFontTx/>
              <a:buChar char="‒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 marL="985838" indent="-250825">
              <a:spcBef>
                <a:spcPts val="400"/>
              </a:spcBef>
              <a:buClr>
                <a:srgbClr val="3889F6"/>
              </a:buClr>
              <a:buFont typeface="Calibri" panose="020F0502020204030204" pitchFamily="34" charset="0"/>
              <a:buChar char="▪"/>
              <a:defRPr kumimoji="1" lang="zh-TW" altLang="en-US" sz="2400" dirty="0">
                <a:solidFill>
                  <a:srgbClr val="3297FC"/>
                </a:solidFill>
                <a:latin typeface="Calibri" panose="020F0502020204030204" pitchFamily="34" charset="0"/>
                <a:ea typeface="+mn-ea"/>
              </a:defRPr>
            </a:lvl3pPr>
            <a:lvl4pPr marL="1260475" indent="-228600">
              <a:spcBef>
                <a:spcPts val="400"/>
              </a:spcBef>
              <a:buClr>
                <a:srgbClr val="3889F6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3297FC"/>
                </a:solidFill>
              </a:defRPr>
            </a:lvl4pPr>
            <a:lvl5pPr marL="1524000" indent="-228600">
              <a:spcBef>
                <a:spcPts val="400"/>
              </a:spcBef>
              <a:buClr>
                <a:srgbClr val="3889F6"/>
              </a:buClr>
              <a:defRPr kumimoji="1" lang="en-US" altLang="zh-TW" sz="2400" dirty="0" smtClean="0">
                <a:solidFill>
                  <a:srgbClr val="3297FC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marL="722313" lvl="1" indent="-3429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889F6"/>
              </a:buClr>
              <a:buSzPct val="100000"/>
              <a:buFontTx/>
              <a:buChar char="‒"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en-US" altLang="zh-TW" dirty="0"/>
          </a:p>
          <a:p>
            <a:pPr lvl="4"/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695400" y="1057055"/>
            <a:ext cx="10940873" cy="211705"/>
            <a:chOff x="3059832" y="779171"/>
            <a:chExt cx="3816424" cy="345573"/>
          </a:xfrm>
        </p:grpSpPr>
        <p:sp>
          <p:nvSpPr>
            <p:cNvPr id="6" name="弧形 5"/>
            <p:cNvSpPr/>
            <p:nvPr userDrawn="1"/>
          </p:nvSpPr>
          <p:spPr bwMode="auto">
            <a:xfrm>
              <a:off x="3059832" y="836712"/>
              <a:ext cx="3816424" cy="288032"/>
            </a:xfrm>
            <a:prstGeom prst="arc">
              <a:avLst/>
            </a:prstGeom>
            <a:gradFill flip="none" rotWithShape="1">
              <a:gsLst>
                <a:gs pos="0">
                  <a:srgbClr val="9FE6FF"/>
                </a:gs>
                <a:gs pos="50000">
                  <a:srgbClr val="DDF6FF"/>
                </a:gs>
                <a:gs pos="100000">
                  <a:srgbClr val="F3FC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059832" y="779171"/>
              <a:ext cx="1908212" cy="144016"/>
            </a:xfrm>
            <a:prstGeom prst="rect">
              <a:avLst/>
            </a:prstGeom>
            <a:gradFill flip="none" rotWithShape="1">
              <a:gsLst>
                <a:gs pos="0">
                  <a:srgbClr val="89E0FF"/>
                </a:gs>
                <a:gs pos="65000">
                  <a:srgbClr val="C1EFFF"/>
                </a:gs>
                <a:gs pos="100000">
                  <a:srgbClr val="D1F3FF"/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A70634B-7819-4B1D-9976-5401A810A58E}"/>
              </a:ext>
            </a:extLst>
          </p:cNvPr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gradFill flip="none" rotWithShape="1">
            <a:gsLst>
              <a:gs pos="0">
                <a:srgbClr val="7FCBF9"/>
              </a:gs>
              <a:gs pos="98000">
                <a:srgbClr val="C1EFFF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zh-TW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8F3D0-8FF2-487D-80CA-89CB32A0D276}"/>
              </a:ext>
            </a:extLst>
          </p:cNvPr>
          <p:cNvSpPr txBox="1"/>
          <p:nvPr userDrawn="1"/>
        </p:nvSpPr>
        <p:spPr>
          <a:xfrm>
            <a:off x="235429" y="6453336"/>
            <a:ext cx="13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000" b="1" dirty="0">
                <a:solidFill>
                  <a:schemeClr val="bg1"/>
                </a:solidFill>
              </a:rPr>
              <a:t>NYCU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517DF8D6-C4BC-4E21-9B65-9590C89D2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486346"/>
            <a:ext cx="1467768" cy="327030"/>
          </a:xfrm>
        </p:spPr>
        <p:txBody>
          <a:bodyPr/>
          <a:lstStyle>
            <a:lvl1pPr>
              <a:defRPr b="1">
                <a:solidFill>
                  <a:srgbClr val="3297FC"/>
                </a:solidFill>
              </a:defRPr>
            </a:lvl1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‹#›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464" y="116633"/>
            <a:ext cx="10225136" cy="864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3392" y="1124744"/>
            <a:ext cx="10873208" cy="5247203"/>
          </a:xfrm>
          <a:prstGeom prst="rect">
            <a:avLst/>
          </a:prstGeom>
          <a:noFill/>
          <a:ln w="9525">
            <a:solidFill>
              <a:srgbClr val="9FE6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80376" y="6400800"/>
            <a:ext cx="2187848" cy="34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C8A1ED-4F98-4D8C-81F6-271243F7D6B0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0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3297FC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anose="05000000000000000000" pitchFamily="2" charset="2"/>
        <a:buChar char="m"/>
        <a:defRPr kumimoji="1" sz="2400">
          <a:solidFill>
            <a:srgbClr val="3297FC"/>
          </a:solidFill>
          <a:latin typeface="Calibri" panose="020F0502020204030204" pitchFamily="34" charset="0"/>
          <a:ea typeface="+mn-ea"/>
          <a:cs typeface="+mn-cs"/>
        </a:defRPr>
      </a:lvl1pPr>
      <a:lvl2pPr marL="622300" indent="-285750" algn="l" rtl="0" eaLnBrk="1" fontAlgn="base" hangingPunct="1">
        <a:spcBef>
          <a:spcPct val="20000"/>
        </a:spcBef>
        <a:spcAft>
          <a:spcPct val="0"/>
        </a:spcAft>
        <a:buClr>
          <a:srgbClr val="0088EE"/>
        </a:buClr>
        <a:buSzPct val="80000"/>
        <a:buFont typeface="Wingdings" panose="05000000000000000000" pitchFamily="2" charset="2"/>
        <a:buChar char="l"/>
        <a:defRPr kumimoji="1" sz="2400">
          <a:solidFill>
            <a:srgbClr val="3297FC"/>
          </a:solidFill>
          <a:latin typeface="Calibri" panose="020F0502020204030204" pitchFamily="34" charset="0"/>
          <a:ea typeface="+mn-ea"/>
        </a:defRPr>
      </a:lvl2pPr>
      <a:lvl3pPr marL="892175" indent="-228600" algn="l" rtl="0" eaLnBrk="1" fontAlgn="base" hangingPunct="1">
        <a:spcBef>
          <a:spcPct val="20000"/>
        </a:spcBef>
        <a:spcAft>
          <a:spcPct val="0"/>
        </a:spcAft>
        <a:buClr>
          <a:srgbClr val="0088EE"/>
        </a:buClr>
        <a:buFont typeface="Calibri" panose="020F0502020204030204" pitchFamily="34" charset="0"/>
        <a:buChar char="–"/>
        <a:defRPr kumimoji="1" sz="2400">
          <a:solidFill>
            <a:srgbClr val="3297FC"/>
          </a:solidFill>
          <a:latin typeface="Calibri" panose="020F0502020204030204" pitchFamily="34" charset="0"/>
          <a:ea typeface="+mn-ea"/>
        </a:defRPr>
      </a:lvl3pPr>
      <a:lvl4pPr marL="1252538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anose="05000000000000000000" pitchFamily="2" charset="2"/>
        <a:buChar char="§"/>
        <a:defRPr kumimoji="1" sz="2400">
          <a:solidFill>
            <a:srgbClr val="3297FC"/>
          </a:solidFill>
          <a:latin typeface="Calibri" panose="020F0502020204030204" pitchFamily="34" charset="0"/>
          <a:ea typeface="+mn-ea"/>
        </a:defRPr>
      </a:lvl4pPr>
      <a:lvl5pPr marL="1609725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rgbClr val="3297FC"/>
          </a:solidFill>
          <a:latin typeface="Calibri" panose="020F0502020204030204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dnta@win.cs.nc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nosproject.org/display/ONOS/Template+Application+Tutorial" TargetMode="External"/><Relationship Id="rId2" Type="http://schemas.openxmlformats.org/officeDocument/2006/relationships/hyperlink" Target="https://docs.azul.com/core/zulu-openjdk/install/debi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onosproject.org/2.7.0/apidocs/" TargetMode="External"/><Relationship Id="rId4" Type="http://schemas.openxmlformats.org/officeDocument/2006/relationships/hyperlink" Target="https://wiki.onosproject.org/display/ONOS/Application+Subsyste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3.nycu.edu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onosproject.org/2.7.0/apidocs/org/onosproject/net/flowobjective/package-summa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api.onosproject.org/2.7.0/apidocs/org/onosproject/net/flow/package-summary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networkinglab/onos/blob/2.7.0/apps/fwd/src/main/java/org/onosproject/fwd/ReactiveForwarding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reshark.org/" TargetMode="External"/><Relationship Id="rId4" Type="http://schemas.openxmlformats.org/officeDocument/2006/relationships/hyperlink" Target="https://www.slf4j.org/api/org/slf4j/Logger.html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0b5TZzKCuP9x6I0SC9bMGd00TdcezwnuP9dLVPUZmLI/edit?gid=887161652#gid=887161652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sdnta@win.cs.nctu.edu.t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B3791C2-C0D5-DC3B-F1C5-5FCB39E4C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2173" y="5817983"/>
            <a:ext cx="6687653" cy="490364"/>
          </a:xfrm>
        </p:spPr>
        <p:txBody>
          <a:bodyPr/>
          <a:lstStyle/>
          <a:p>
            <a:r>
              <a:rPr lang="en-US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Deadline: 2024/10/16 23:59</a:t>
            </a:r>
            <a:endParaRPr lang="en-US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C60AA62-127D-40EF-AC8C-327560EED904}"/>
              </a:ext>
            </a:extLst>
          </p:cNvPr>
          <p:cNvSpPr txBox="1">
            <a:spLocks/>
          </p:cNvSpPr>
          <p:nvPr/>
        </p:nvSpPr>
        <p:spPr bwMode="auto">
          <a:xfrm>
            <a:off x="4961255" y="1062707"/>
            <a:ext cx="2269490" cy="757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4800" kern="0" spc="-5" dirty="0"/>
              <a:t>Lab </a:t>
            </a:r>
            <a:r>
              <a:rPr lang="en-US" sz="4800" kern="0" spc="-85" dirty="0"/>
              <a:t>3</a:t>
            </a:r>
            <a:endParaRPr lang="en-US" sz="4800" kern="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EF84B2C-7E56-40E7-81C3-8403CF62359C}"/>
              </a:ext>
            </a:extLst>
          </p:cNvPr>
          <p:cNvSpPr txBox="1"/>
          <p:nvPr/>
        </p:nvSpPr>
        <p:spPr>
          <a:xfrm>
            <a:off x="2368664" y="2672641"/>
            <a:ext cx="7336138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TW" sz="2800" dirty="0">
                <a:solidFill>
                  <a:srgbClr val="3196F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ONOS Application Development: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TW" sz="2800" dirty="0">
                <a:solidFill>
                  <a:srgbClr val="3196F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SDN-enabled Learning Bridge and Proxy ARP</a:t>
            </a:r>
            <a:endParaRPr sz="2800" dirty="0">
              <a:solidFill>
                <a:srgbClr val="3196F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D291583-52A3-4E01-8727-C30F73E4DF55}"/>
              </a:ext>
            </a:extLst>
          </p:cNvPr>
          <p:cNvSpPr txBox="1"/>
          <p:nvPr/>
        </p:nvSpPr>
        <p:spPr>
          <a:xfrm>
            <a:off x="2427930" y="4485259"/>
            <a:ext cx="7336138" cy="825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TW" altLang="en-US" sz="2400" dirty="0">
                <a:solidFill>
                  <a:srgbClr val="3196F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助教</a:t>
            </a:r>
            <a:r>
              <a:rPr lang="en-US" altLang="zh-TW" sz="2400" dirty="0">
                <a:solidFill>
                  <a:srgbClr val="3196F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solidFill>
                  <a:srgbClr val="3196F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惠品嘉 黃琮閔</a:t>
            </a:r>
            <a:endParaRPr lang="en-US" altLang="zh-TW" sz="2400" dirty="0">
              <a:solidFill>
                <a:srgbClr val="3196FB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12700" algn="ctr">
              <a:spcBef>
                <a:spcPts val="95"/>
              </a:spcBef>
            </a:pPr>
            <a:r>
              <a:rPr lang="en-US" altLang="zh-TW" sz="28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sdnta@win.cs.nycu.edu.tw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BEE53D-C02C-4BB7-9C25-870A5271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245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F34441-6051-4CCB-95FB-AA260C38F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</a:b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FCD15-493C-4BD2-A44F-8692F319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245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8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DCF7-08B8-EA10-37EA-40E539C5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ONOS Application Properties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8208-489C-6DBD-FC26-3417245D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Modify </a:t>
            </a:r>
            <a:r>
              <a:rPr lang="en-US" dirty="0"/>
              <a:t>Project Object Model </a:t>
            </a:r>
            <a:r>
              <a:rPr lang="x-none" dirty="0"/>
              <a:t>file </a:t>
            </a:r>
            <a:r>
              <a:rPr lang="x-none" dirty="0">
                <a:solidFill>
                  <a:srgbClr val="FF0000"/>
                </a:solidFill>
              </a:rPr>
              <a:t>pom.xml</a:t>
            </a:r>
            <a:r>
              <a:rPr lang="x-none" dirty="0"/>
              <a:t> to describe your project.</a:t>
            </a:r>
            <a:endParaRPr lang="x-none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CCF02-88E9-A97D-270F-3A81CF96B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D72B4-7AF8-1BA4-6D22-6011FCFB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03" y="1462220"/>
            <a:ext cx="7328210" cy="2699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2087A-678B-E2EB-0973-4E95595EF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03" y="4290645"/>
            <a:ext cx="7328211" cy="2149382"/>
          </a:xfrm>
          <a:prstGeom prst="rect">
            <a:avLst/>
          </a:prstGeom>
        </p:spPr>
      </p:pic>
      <p:sp>
        <p:nvSpPr>
          <p:cNvPr id="7" name="Google Shape;214;p15">
            <a:extLst>
              <a:ext uri="{FF2B5EF4-FFF2-40B4-BE49-F238E27FC236}">
                <a16:creationId xmlns:a16="http://schemas.microsoft.com/office/drawing/2014/main" id="{F892DFCD-B3A2-940C-3203-AFA1516A7CC1}"/>
              </a:ext>
            </a:extLst>
          </p:cNvPr>
          <p:cNvSpPr/>
          <p:nvPr/>
        </p:nvSpPr>
        <p:spPr>
          <a:xfrm>
            <a:off x="2060730" y="1462220"/>
            <a:ext cx="290127" cy="2699420"/>
          </a:xfrm>
          <a:prstGeom prst="leftBrace">
            <a:avLst>
              <a:gd name="adj1" fmla="val 46227"/>
              <a:gd name="adj2" fmla="val 50000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5;p15">
            <a:extLst>
              <a:ext uri="{FF2B5EF4-FFF2-40B4-BE49-F238E27FC236}">
                <a16:creationId xmlns:a16="http://schemas.microsoft.com/office/drawing/2014/main" id="{14AC2A5D-AFDC-1600-E209-D120EAC9B218}"/>
              </a:ext>
            </a:extLst>
          </p:cNvPr>
          <p:cNvSpPr/>
          <p:nvPr/>
        </p:nvSpPr>
        <p:spPr>
          <a:xfrm>
            <a:off x="2060729" y="4290645"/>
            <a:ext cx="290127" cy="2149382"/>
          </a:xfrm>
          <a:prstGeom prst="leftBrace">
            <a:avLst>
              <a:gd name="adj1" fmla="val 46227"/>
              <a:gd name="adj2" fmla="val 50000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11;p15">
            <a:extLst>
              <a:ext uri="{FF2B5EF4-FFF2-40B4-BE49-F238E27FC236}">
                <a16:creationId xmlns:a16="http://schemas.microsoft.com/office/drawing/2014/main" id="{1F4FCACC-D5BE-E293-19D1-34DA632BEC70}"/>
              </a:ext>
            </a:extLst>
          </p:cNvPr>
          <p:cNvSpPr/>
          <p:nvPr/>
        </p:nvSpPr>
        <p:spPr>
          <a:xfrm>
            <a:off x="3770973" y="4596470"/>
            <a:ext cx="5228062" cy="76886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12;p15">
            <a:extLst>
              <a:ext uri="{FF2B5EF4-FFF2-40B4-BE49-F238E27FC236}">
                <a16:creationId xmlns:a16="http://schemas.microsoft.com/office/drawing/2014/main" id="{3A0771DD-5651-7A09-5101-73CCA8E8F7F8}"/>
              </a:ext>
            </a:extLst>
          </p:cNvPr>
          <p:cNvSpPr txBox="1"/>
          <p:nvPr/>
        </p:nvSpPr>
        <p:spPr>
          <a:xfrm>
            <a:off x="735102" y="2403932"/>
            <a:ext cx="1282197" cy="81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3297FD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pom.xml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Before</a:t>
            </a:r>
            <a:endParaRPr sz="2200" b="1" i="0" u="none" strike="noStrike" cap="none" dirty="0">
              <a:solidFill>
                <a:srgbClr val="0000F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" name="Google Shape;213;p15">
            <a:extLst>
              <a:ext uri="{FF2B5EF4-FFF2-40B4-BE49-F238E27FC236}">
                <a16:creationId xmlns:a16="http://schemas.microsoft.com/office/drawing/2014/main" id="{230AA4E2-A60D-2D59-0118-B136D07BD083}"/>
              </a:ext>
            </a:extLst>
          </p:cNvPr>
          <p:cNvSpPr txBox="1"/>
          <p:nvPr/>
        </p:nvSpPr>
        <p:spPr>
          <a:xfrm>
            <a:off x="735102" y="4957338"/>
            <a:ext cx="1325627" cy="81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3297FD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pom.xml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2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After</a:t>
            </a:r>
            <a:endParaRPr sz="22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670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69C6-E0B9-2AE6-C49A-3DF5FED4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AppComponent.java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CEAE-F18A-8FA4-CC01-2362988F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873001"/>
            <a:ext cx="10916870" cy="5489399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AppComponent.java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3297FD"/>
                </a:solidFill>
              </a:rPr>
              <a:t>code template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12AE-4722-1A36-05B8-E779AB2218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2888" y="6362400"/>
            <a:ext cx="1467768" cy="327030"/>
          </a:xfrm>
        </p:spPr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A69CA-6CAB-7654-FCEA-72C7A013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56" y="1539219"/>
            <a:ext cx="5000233" cy="4958634"/>
          </a:xfrm>
          <a:prstGeom prst="rect">
            <a:avLst/>
          </a:prstGeom>
        </p:spPr>
      </p:pic>
      <p:sp>
        <p:nvSpPr>
          <p:cNvPr id="7" name="Google Shape;241;p17">
            <a:extLst>
              <a:ext uri="{FF2B5EF4-FFF2-40B4-BE49-F238E27FC236}">
                <a16:creationId xmlns:a16="http://schemas.microsoft.com/office/drawing/2014/main" id="{C8DD0160-D875-75A3-ADF1-EF931B31CA0F}"/>
              </a:ext>
            </a:extLst>
          </p:cNvPr>
          <p:cNvSpPr/>
          <p:nvPr/>
        </p:nvSpPr>
        <p:spPr>
          <a:xfrm>
            <a:off x="949742" y="2506737"/>
            <a:ext cx="2906752" cy="33351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243;p17">
            <a:extLst>
              <a:ext uri="{FF2B5EF4-FFF2-40B4-BE49-F238E27FC236}">
                <a16:creationId xmlns:a16="http://schemas.microsoft.com/office/drawing/2014/main" id="{71DC2172-AE9A-3753-DD3E-148C2AE8676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56494" y="1858028"/>
            <a:ext cx="920121" cy="80527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233;p17">
            <a:extLst>
              <a:ext uri="{FF2B5EF4-FFF2-40B4-BE49-F238E27FC236}">
                <a16:creationId xmlns:a16="http://schemas.microsoft.com/office/drawing/2014/main" id="{CF141E2C-6436-0ACA-ED98-8609D74FA06D}"/>
              </a:ext>
            </a:extLst>
          </p:cNvPr>
          <p:cNvSpPr/>
          <p:nvPr/>
        </p:nvSpPr>
        <p:spPr>
          <a:xfrm>
            <a:off x="949742" y="2928650"/>
            <a:ext cx="2714847" cy="74794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55C348-7E54-6241-8F32-CC9E0443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615" y="1405188"/>
            <a:ext cx="6717120" cy="905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25AF5-C94E-0170-492B-E3E69279E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615" y="2636789"/>
            <a:ext cx="5303372" cy="1605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1093BC-FE13-9E83-FC3F-FAB625196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615" y="4583205"/>
            <a:ext cx="6885566" cy="1605443"/>
          </a:xfrm>
          <a:prstGeom prst="rect">
            <a:avLst/>
          </a:prstGeom>
        </p:spPr>
      </p:pic>
      <p:sp>
        <p:nvSpPr>
          <p:cNvPr id="15" name="Google Shape;233;p17">
            <a:extLst>
              <a:ext uri="{FF2B5EF4-FFF2-40B4-BE49-F238E27FC236}">
                <a16:creationId xmlns:a16="http://schemas.microsoft.com/office/drawing/2014/main" id="{5C9C18E2-DDB4-FA94-5508-223C487485EE}"/>
              </a:ext>
            </a:extLst>
          </p:cNvPr>
          <p:cNvSpPr/>
          <p:nvPr/>
        </p:nvSpPr>
        <p:spPr>
          <a:xfrm>
            <a:off x="4776615" y="1415273"/>
            <a:ext cx="6717120" cy="895594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33;p17">
            <a:extLst>
              <a:ext uri="{FF2B5EF4-FFF2-40B4-BE49-F238E27FC236}">
                <a16:creationId xmlns:a16="http://schemas.microsoft.com/office/drawing/2014/main" id="{E75AD5F2-AB59-34F2-386F-06B768A39211}"/>
              </a:ext>
            </a:extLst>
          </p:cNvPr>
          <p:cNvSpPr/>
          <p:nvPr/>
        </p:nvSpPr>
        <p:spPr>
          <a:xfrm>
            <a:off x="4774075" y="2639012"/>
            <a:ext cx="5305912" cy="1603220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33;p17">
            <a:extLst>
              <a:ext uri="{FF2B5EF4-FFF2-40B4-BE49-F238E27FC236}">
                <a16:creationId xmlns:a16="http://schemas.microsoft.com/office/drawing/2014/main" id="{10E1FF56-8E85-7ABD-7FAF-F87B0352D665}"/>
              </a:ext>
            </a:extLst>
          </p:cNvPr>
          <p:cNvSpPr/>
          <p:nvPr/>
        </p:nvSpPr>
        <p:spPr>
          <a:xfrm>
            <a:off x="4774075" y="4583205"/>
            <a:ext cx="6885566" cy="1605443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33;p17">
            <a:extLst>
              <a:ext uri="{FF2B5EF4-FFF2-40B4-BE49-F238E27FC236}">
                <a16:creationId xmlns:a16="http://schemas.microsoft.com/office/drawing/2014/main" id="{458F8B50-9018-9031-EA75-D8F4B133495C}"/>
              </a:ext>
            </a:extLst>
          </p:cNvPr>
          <p:cNvSpPr/>
          <p:nvPr/>
        </p:nvSpPr>
        <p:spPr>
          <a:xfrm>
            <a:off x="949741" y="3783381"/>
            <a:ext cx="3196684" cy="74794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43;p17">
            <a:extLst>
              <a:ext uri="{FF2B5EF4-FFF2-40B4-BE49-F238E27FC236}">
                <a16:creationId xmlns:a16="http://schemas.microsoft.com/office/drawing/2014/main" id="{AE586D7B-5DA5-67B9-3EA4-34C5D44C7EA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64589" y="3302622"/>
            <a:ext cx="1105965" cy="12832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" name="Google Shape;243;p17">
            <a:extLst>
              <a:ext uri="{FF2B5EF4-FFF2-40B4-BE49-F238E27FC236}">
                <a16:creationId xmlns:a16="http://schemas.microsoft.com/office/drawing/2014/main" id="{2706AF8A-D363-A25E-6334-F5B45527CB54}"/>
              </a:ext>
            </a:extLst>
          </p:cNvPr>
          <p:cNvCxnSpPr>
            <a:cxnSpLocks/>
          </p:cNvCxnSpPr>
          <p:nvPr/>
        </p:nvCxnSpPr>
        <p:spPr>
          <a:xfrm>
            <a:off x="4146425" y="4157353"/>
            <a:ext cx="624129" cy="7264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Google Shape;244;p17">
            <a:extLst>
              <a:ext uri="{FF2B5EF4-FFF2-40B4-BE49-F238E27FC236}">
                <a16:creationId xmlns:a16="http://schemas.microsoft.com/office/drawing/2014/main" id="{CC581F53-D22E-FC94-46CC-3BE806A3AF96}"/>
              </a:ext>
            </a:extLst>
          </p:cNvPr>
          <p:cNvSpPr txBox="1"/>
          <p:nvPr/>
        </p:nvSpPr>
        <p:spPr>
          <a:xfrm>
            <a:off x="6532821" y="1171123"/>
            <a:ext cx="4509785" cy="369291"/>
          </a:xfrm>
          <a:prstGeom prst="rect">
            <a:avLst/>
          </a:prstGeom>
          <a:solidFill>
            <a:srgbClr val="FFFFFF">
              <a:alpha val="7529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Inject a dependent service in ONOS Core.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40;p17">
            <a:extLst>
              <a:ext uri="{FF2B5EF4-FFF2-40B4-BE49-F238E27FC236}">
                <a16:creationId xmlns:a16="http://schemas.microsoft.com/office/drawing/2014/main" id="{E71EBD70-2C43-3E7A-A59E-BFDE3B760829}"/>
              </a:ext>
            </a:extLst>
          </p:cNvPr>
          <p:cNvSpPr txBox="1"/>
          <p:nvPr/>
        </p:nvSpPr>
        <p:spPr>
          <a:xfrm>
            <a:off x="6532821" y="2476221"/>
            <a:ext cx="3316943" cy="369332"/>
          </a:xfrm>
          <a:prstGeom prst="rect">
            <a:avLst/>
          </a:prstGeom>
          <a:solidFill>
            <a:srgbClr val="FFFFFF">
              <a:alpha val="7529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Executed when app activated.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39;p17">
            <a:extLst>
              <a:ext uri="{FF2B5EF4-FFF2-40B4-BE49-F238E27FC236}">
                <a16:creationId xmlns:a16="http://schemas.microsoft.com/office/drawing/2014/main" id="{DA911E6B-5D15-90F9-D3CB-FF4668DD84DC}"/>
              </a:ext>
            </a:extLst>
          </p:cNvPr>
          <p:cNvSpPr txBox="1"/>
          <p:nvPr/>
        </p:nvSpPr>
        <p:spPr>
          <a:xfrm>
            <a:off x="6532821" y="4408656"/>
            <a:ext cx="3523105" cy="369332"/>
          </a:xfrm>
          <a:prstGeom prst="rect">
            <a:avLst/>
          </a:prstGeom>
          <a:solidFill>
            <a:srgbClr val="FFFFFF">
              <a:alpha val="7529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Executed when app deactivated.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41;p17">
            <a:extLst>
              <a:ext uri="{FF2B5EF4-FFF2-40B4-BE49-F238E27FC236}">
                <a16:creationId xmlns:a16="http://schemas.microsoft.com/office/drawing/2014/main" id="{0ACE94A9-B207-C4FC-6BF8-BE7E74D80404}"/>
              </a:ext>
            </a:extLst>
          </p:cNvPr>
          <p:cNvSpPr/>
          <p:nvPr/>
        </p:nvSpPr>
        <p:spPr>
          <a:xfrm>
            <a:off x="1432184" y="1539219"/>
            <a:ext cx="673567" cy="15056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43;p17">
            <a:extLst>
              <a:ext uri="{FF2B5EF4-FFF2-40B4-BE49-F238E27FC236}">
                <a16:creationId xmlns:a16="http://schemas.microsoft.com/office/drawing/2014/main" id="{54B3C83E-CD3C-1915-6D7C-3F28D956DCA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768968" y="1249919"/>
            <a:ext cx="104437" cy="28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D83683-4E63-118A-FAB3-FF2B50E82A8A}"/>
              </a:ext>
            </a:extLst>
          </p:cNvPr>
          <p:cNvCxnSpPr/>
          <p:nvPr/>
        </p:nvCxnSpPr>
        <p:spPr bwMode="auto">
          <a:xfrm>
            <a:off x="7393577" y="1476930"/>
            <a:ext cx="191769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oogle Shape;243;p17">
            <a:extLst>
              <a:ext uri="{FF2B5EF4-FFF2-40B4-BE49-F238E27FC236}">
                <a16:creationId xmlns:a16="http://schemas.microsoft.com/office/drawing/2014/main" id="{14C4AF5D-F89A-10FB-E781-DD3094225ADD}"/>
              </a:ext>
            </a:extLst>
          </p:cNvPr>
          <p:cNvCxnSpPr>
            <a:cxnSpLocks/>
          </p:cNvCxnSpPr>
          <p:nvPr/>
        </p:nvCxnSpPr>
        <p:spPr>
          <a:xfrm flipV="1">
            <a:off x="7627511" y="1479380"/>
            <a:ext cx="138102" cy="45522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241;p17">
            <a:extLst>
              <a:ext uri="{FF2B5EF4-FFF2-40B4-BE49-F238E27FC236}">
                <a16:creationId xmlns:a16="http://schemas.microsoft.com/office/drawing/2014/main" id="{552BF50F-6770-2D44-E8C1-593F5A694BD0}"/>
              </a:ext>
            </a:extLst>
          </p:cNvPr>
          <p:cNvSpPr/>
          <p:nvPr/>
        </p:nvSpPr>
        <p:spPr>
          <a:xfrm>
            <a:off x="6010506" y="1943996"/>
            <a:ext cx="2575933" cy="20519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03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28DF-EF68-15F8-3128-83A9E930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Build, Install and Activate ONOS Application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0AEE-C191-9B66-B813-64A8D4D9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Build ONOS application:</a:t>
            </a:r>
          </a:p>
          <a:p>
            <a:endParaRPr lang="x-none" dirty="0"/>
          </a:p>
          <a:p>
            <a:pPr lvl="1"/>
            <a:endParaRPr lang="en-US" b="1" i="1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r>
              <a:rPr lang="x-none" dirty="0"/>
              <a:t>Run ONOS: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and activate ONOS application: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i="1" dirty="0"/>
              <a:t>install</a:t>
            </a:r>
            <a:r>
              <a:rPr lang="en-US" b="1" i="1" dirty="0">
                <a:solidFill>
                  <a:srgbClr val="FF0000"/>
                </a:solidFill>
              </a:rPr>
              <a:t>!</a:t>
            </a:r>
            <a:r>
              <a:rPr lang="en-US" dirty="0"/>
              <a:t>: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rgbClr val="3297FD"/>
                </a:solidFill>
              </a:rPr>
              <a:t>Install and a</a:t>
            </a:r>
            <a:r>
              <a:rPr lang="en-US" dirty="0"/>
              <a:t>ctivate application immediately.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4667-A965-F299-5123-8FDCAEEF6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5" name="Google Shape;161;p10">
            <a:extLst>
              <a:ext uri="{FF2B5EF4-FFF2-40B4-BE49-F238E27FC236}">
                <a16:creationId xmlns:a16="http://schemas.microsoft.com/office/drawing/2014/main" id="{8FB083D0-1532-C4C2-F00F-5989A4B8D210}"/>
              </a:ext>
            </a:extLst>
          </p:cNvPr>
          <p:cNvSpPr txBox="1"/>
          <p:nvPr/>
        </p:nvSpPr>
        <p:spPr>
          <a:xfrm>
            <a:off x="1127444" y="1508178"/>
            <a:ext cx="9321250" cy="6661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>
              <a:buClr>
                <a:srgbClr val="000000"/>
              </a:buClr>
              <a:buSzPts val="1400"/>
            </a:pPr>
            <a:r>
              <a:rPr lang="en-US" sz="2000" b="0" i="0" u="none" strike="noStrike" cap="none" dirty="0">
                <a:solidFill>
                  <a:srgbClr val="999999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# In the root of your application folder.</a:t>
            </a:r>
            <a:endParaRPr lang="en-US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177800">
              <a:buClr>
                <a:srgbClr val="000000"/>
              </a:buClr>
              <a:buSzPts val="14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﻿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clean install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DskipTests</a:t>
            </a:r>
            <a:endParaRPr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161;p10">
            <a:extLst>
              <a:ext uri="{FF2B5EF4-FFF2-40B4-BE49-F238E27FC236}">
                <a16:creationId xmlns:a16="http://schemas.microsoft.com/office/drawing/2014/main" id="{75009D4E-5D44-43DA-B1FF-6A0038E5983F}"/>
              </a:ext>
            </a:extLst>
          </p:cNvPr>
          <p:cNvSpPr txBox="1"/>
          <p:nvPr/>
        </p:nvSpPr>
        <p:spPr>
          <a:xfrm>
            <a:off x="1098350" y="4001720"/>
            <a:ext cx="9321251" cy="6661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$ONOS_ROOT</a:t>
            </a: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bazel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run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-local -- clean debug </a:t>
            </a:r>
            <a:endParaRPr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161;p10">
            <a:extLst>
              <a:ext uri="{FF2B5EF4-FFF2-40B4-BE49-F238E27FC236}">
                <a16:creationId xmlns:a16="http://schemas.microsoft.com/office/drawing/2014/main" id="{20D46C75-C6AE-7CDB-3D1A-1487E2A223C6}"/>
              </a:ext>
            </a:extLst>
          </p:cNvPr>
          <p:cNvSpPr txBox="1"/>
          <p:nvPr/>
        </p:nvSpPr>
        <p:spPr>
          <a:xfrm>
            <a:off x="1098349" y="5191081"/>
            <a:ext cx="9321252" cy="6661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>
              <a:buClr>
                <a:srgbClr val="000000"/>
              </a:buClr>
              <a:buSzPts val="1400"/>
            </a:pPr>
            <a:r>
              <a:rPr lang="en-US" sz="2000" b="0" i="0" u="none" strike="noStrike" cap="none" dirty="0">
                <a:solidFill>
                  <a:srgbClr val="999999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# In the root of your application folder.</a:t>
            </a:r>
            <a:endParaRPr lang="en-US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>
              <a:buClr>
                <a:srgbClr val="000000"/>
              </a:buClr>
              <a:buSzPts val="14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-app localhost install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target/&lt;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artifactId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&gt;-&lt;version&gt;.oar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66B62-ECEE-438A-53EA-1517B10D23DF}"/>
              </a:ext>
            </a:extLst>
          </p:cNvPr>
          <p:cNvSpPr txBox="1"/>
          <p:nvPr/>
        </p:nvSpPr>
        <p:spPr>
          <a:xfrm>
            <a:off x="6311797" y="5770017"/>
            <a:ext cx="4377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x-non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x-none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ge-app-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1.0-SNAPSHOT.oar</a:t>
            </a:r>
            <a:r>
              <a:rPr lang="x-non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04CB4-344C-3C6E-1B1C-1A389F75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4" y="2344578"/>
            <a:ext cx="7772400" cy="1117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847B0-FE22-DED3-8297-6C03B7D97E56}"/>
              </a:ext>
            </a:extLst>
          </p:cNvPr>
          <p:cNvSpPr txBox="1"/>
          <p:nvPr/>
        </p:nvSpPr>
        <p:spPr>
          <a:xfrm>
            <a:off x="9298391" y="2671613"/>
            <a:ext cx="1653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297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x-none" sz="2400" dirty="0">
                <a:solidFill>
                  <a:srgbClr val="3297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uilt results</a:t>
            </a:r>
          </a:p>
        </p:txBody>
      </p:sp>
      <p:sp>
        <p:nvSpPr>
          <p:cNvPr id="11" name="Google Shape;214;p15">
            <a:extLst>
              <a:ext uri="{FF2B5EF4-FFF2-40B4-BE49-F238E27FC236}">
                <a16:creationId xmlns:a16="http://schemas.microsoft.com/office/drawing/2014/main" id="{D949F353-CAC7-214D-9995-03BAA5D83627}"/>
              </a:ext>
            </a:extLst>
          </p:cNvPr>
          <p:cNvSpPr/>
          <p:nvPr/>
        </p:nvSpPr>
        <p:spPr>
          <a:xfrm rot="10800000">
            <a:off x="8976367" y="2360235"/>
            <a:ext cx="290127" cy="1084422"/>
          </a:xfrm>
          <a:prstGeom prst="leftBrace">
            <a:avLst>
              <a:gd name="adj1" fmla="val 46227"/>
              <a:gd name="adj2" fmla="val 50000"/>
            </a:avLst>
          </a:prstGeom>
          <a:noFill/>
          <a:ln w="28575" cap="flat" cmpd="sng">
            <a:solidFill>
              <a:srgbClr val="3297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297F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86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D383-BB53-DED9-D627-4FD4ECA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Reinstall ONOS Application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6C4C-326C-EE18-D718-72CE19AA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modify your application, you need to rebuild and reinstall it on ONOS.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Rebuild application of new version: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Deactivate application of old version on ONOS: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b="1" i="1" dirty="0"/>
              <a:t>&lt;</a:t>
            </a:r>
            <a:r>
              <a:rPr lang="en-US" b="1" i="1" dirty="0" err="1"/>
              <a:t>onos.app.name</a:t>
            </a:r>
            <a:r>
              <a:rPr lang="en-US" b="1" i="1" dirty="0"/>
              <a:t>&gt; </a:t>
            </a:r>
            <a:r>
              <a:rPr lang="en-US" dirty="0"/>
              <a:t>is set in your </a:t>
            </a:r>
            <a:r>
              <a:rPr lang="en-US" dirty="0" err="1"/>
              <a:t>pom.xml</a:t>
            </a:r>
            <a:r>
              <a:rPr lang="en-US" dirty="0"/>
              <a:t>. e.g. </a:t>
            </a:r>
            <a:r>
              <a:rPr lang="en-US" dirty="0" err="1"/>
              <a:t>nycu.winlab.bridge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Uninstall application of old version: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and activate application of new version: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E4BBC-57E3-38C1-CEC4-2D76AF333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13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5" name="Google Shape;161;p10">
            <a:extLst>
              <a:ext uri="{FF2B5EF4-FFF2-40B4-BE49-F238E27FC236}">
                <a16:creationId xmlns:a16="http://schemas.microsoft.com/office/drawing/2014/main" id="{47D4B3C7-9B48-D2F3-6D08-5F651FD9A52C}"/>
              </a:ext>
            </a:extLst>
          </p:cNvPr>
          <p:cNvSpPr txBox="1"/>
          <p:nvPr/>
        </p:nvSpPr>
        <p:spPr>
          <a:xfrm>
            <a:off x="1211638" y="1943077"/>
            <a:ext cx="9321250" cy="6661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>
              <a:buClr>
                <a:srgbClr val="000000"/>
              </a:buClr>
              <a:buSzPts val="1400"/>
            </a:pPr>
            <a:r>
              <a:rPr lang="en-US" sz="2000" b="0" i="0" u="none" strike="noStrike" cap="none" dirty="0">
                <a:solidFill>
                  <a:srgbClr val="999999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# In the root of your application folder.</a:t>
            </a:r>
            <a:endParaRPr lang="en-US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177800">
              <a:buClr>
                <a:srgbClr val="000000"/>
              </a:buClr>
              <a:buSzPts val="14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﻿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clean install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DskipTests</a:t>
            </a:r>
            <a:endParaRPr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161;p10">
            <a:extLst>
              <a:ext uri="{FF2B5EF4-FFF2-40B4-BE49-F238E27FC236}">
                <a16:creationId xmlns:a16="http://schemas.microsoft.com/office/drawing/2014/main" id="{F6CB8727-107E-420B-3523-C27BA8A2886D}"/>
              </a:ext>
            </a:extLst>
          </p:cNvPr>
          <p:cNvSpPr txBox="1"/>
          <p:nvPr/>
        </p:nvSpPr>
        <p:spPr>
          <a:xfrm>
            <a:off x="1211638" y="3175839"/>
            <a:ext cx="9321250" cy="33487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-app localhost deactivate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onos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161;p10">
            <a:extLst>
              <a:ext uri="{FF2B5EF4-FFF2-40B4-BE49-F238E27FC236}">
                <a16:creationId xmlns:a16="http://schemas.microsoft.com/office/drawing/2014/main" id="{A58876F5-4AF1-A84C-BAAB-073AFA3538D0}"/>
              </a:ext>
            </a:extLst>
          </p:cNvPr>
          <p:cNvSpPr txBox="1"/>
          <p:nvPr/>
        </p:nvSpPr>
        <p:spPr>
          <a:xfrm>
            <a:off x="1211638" y="4387605"/>
            <a:ext cx="9321250" cy="33487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-app localhost uninstall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onos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161;p10">
            <a:extLst>
              <a:ext uri="{FF2B5EF4-FFF2-40B4-BE49-F238E27FC236}">
                <a16:creationId xmlns:a16="http://schemas.microsoft.com/office/drawing/2014/main" id="{9599727C-D172-3724-7D18-98BA9160EFF9}"/>
              </a:ext>
            </a:extLst>
          </p:cNvPr>
          <p:cNvSpPr txBox="1"/>
          <p:nvPr/>
        </p:nvSpPr>
        <p:spPr>
          <a:xfrm>
            <a:off x="1211636" y="5222422"/>
            <a:ext cx="9321252" cy="6661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>
              <a:buClr>
                <a:srgbClr val="000000"/>
              </a:buClr>
              <a:buSzPts val="1400"/>
            </a:pPr>
            <a:r>
              <a:rPr lang="en-US" sz="2000" b="0" i="0" u="none" strike="noStrike" cap="none" dirty="0">
                <a:solidFill>
                  <a:srgbClr val="999999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# In the root of your application folder.</a:t>
            </a:r>
            <a:endParaRPr lang="en-US"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>
              <a:buClr>
                <a:srgbClr val="000000"/>
              </a:buClr>
              <a:buSzPts val="14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-app localhost install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target/&lt;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artifactId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&gt;-&lt;version&gt;.oar</a:t>
            </a:r>
          </a:p>
        </p:txBody>
      </p:sp>
    </p:spTree>
    <p:extLst>
      <p:ext uri="{BB962C8B-B14F-4D97-AF65-F5344CB8AC3E}">
        <p14:creationId xmlns:p14="http://schemas.microsoft.com/office/powerpoint/2010/main" val="242652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6229-8972-A261-EE53-9B59C73D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4CC5-FBF0-2F0A-AECB-540C5040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 Azul Zulu on Debian-based Linux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ONOS Wiki – Template Application Tutorial</a:t>
            </a:r>
            <a:endParaRPr lang="en-US" dirty="0"/>
          </a:p>
          <a:p>
            <a:r>
              <a:rPr lang="en-US" dirty="0">
                <a:hlinkClick r:id="rId4"/>
              </a:rPr>
              <a:t>ONOS Application Subsystem</a:t>
            </a:r>
            <a:endParaRPr lang="en-US" dirty="0"/>
          </a:p>
          <a:p>
            <a:r>
              <a:rPr lang="en-US" dirty="0">
                <a:hlinkClick r:id="rId5"/>
              </a:rPr>
              <a:t>ONOS Java API (2.7.0)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791B-4128-707A-9DF8-180EA55DA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0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5298-77ED-44EF-BF30-A9C04FD4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C896A-AE9C-41FC-8A4C-CEC7FC7C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Build ONOS Application Project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Environment Setup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Create an</a:t>
            </a:r>
            <a:r>
              <a:rPr lang="zh-TW" altLang="en-US" sz="2000" dirty="0">
                <a:solidFill>
                  <a:srgbClr val="BFBFBF"/>
                </a:solidFill>
              </a:rPr>
              <a:t> </a:t>
            </a:r>
            <a:r>
              <a:rPr lang="en-US" altLang="zh-TW" sz="2000" dirty="0">
                <a:solidFill>
                  <a:srgbClr val="BFBFBF"/>
                </a:solidFill>
              </a:rPr>
              <a:t>ONOS</a:t>
            </a:r>
            <a:r>
              <a:rPr lang="zh-TW" altLang="en-US" sz="2000" dirty="0">
                <a:solidFill>
                  <a:srgbClr val="BFBFBF"/>
                </a:solidFill>
              </a:rPr>
              <a:t> </a:t>
            </a:r>
            <a:r>
              <a:rPr lang="en-US" altLang="zh-TW" sz="2000" dirty="0">
                <a:solidFill>
                  <a:srgbClr val="BFBFBF"/>
                </a:solidFill>
              </a:rPr>
              <a:t>Application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Build, Install, Activate, and Reinstall ONOS Application</a:t>
            </a:r>
          </a:p>
          <a:p>
            <a:pPr>
              <a:buClr>
                <a:srgbClr val="3196FB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ARP</a:t>
            </a:r>
          </a:p>
          <a:p>
            <a:pPr lvl="1">
              <a:buClr>
                <a:srgbClr val="3297FD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Introduction</a:t>
            </a:r>
          </a:p>
          <a:p>
            <a:pPr lvl="1">
              <a:buClr>
                <a:srgbClr val="3297FD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ARP Request/Reply Format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Learning Bridge Function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Workflow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Proxy APR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Workflow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Lab 3 Requirements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E34C2-748A-4DA7-BC88-0568B1446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15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6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0E215E-7B43-49BC-BCF8-E91723392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16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37E29C1-523D-4010-8305-D10E93F4A074}"/>
              </a:ext>
            </a:extLst>
          </p:cNvPr>
          <p:cNvSpPr/>
          <p:nvPr/>
        </p:nvSpPr>
        <p:spPr>
          <a:xfrm>
            <a:off x="640079" y="996695"/>
            <a:ext cx="10918190" cy="2720340"/>
          </a:xfrm>
          <a:custGeom>
            <a:avLst/>
            <a:gdLst/>
            <a:ahLst/>
            <a:cxnLst/>
            <a:rect l="l" t="t" r="r" b="b"/>
            <a:pathLst>
              <a:path w="10918190" h="2720340">
                <a:moveTo>
                  <a:pt x="0" y="2720340"/>
                </a:moveTo>
                <a:lnTo>
                  <a:pt x="10917936" y="2720340"/>
                </a:lnTo>
                <a:lnTo>
                  <a:pt x="10917936" y="0"/>
                </a:lnTo>
                <a:lnTo>
                  <a:pt x="0" y="0"/>
                </a:lnTo>
                <a:lnTo>
                  <a:pt x="0" y="2720340"/>
                </a:lnTo>
                <a:close/>
              </a:path>
            </a:pathLst>
          </a:custGeom>
          <a:ln w="9525">
            <a:solidFill>
              <a:srgbClr val="9F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F70DB2E-52F7-41ED-A598-C469DAFF01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6316" y="3788664"/>
            <a:ext cx="8827008" cy="259842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12AD5F9B-65A2-49AD-BFF1-D8CD105AED15}"/>
              </a:ext>
            </a:extLst>
          </p:cNvPr>
          <p:cNvSpPr txBox="1">
            <a:spLocks/>
          </p:cNvSpPr>
          <p:nvPr/>
        </p:nvSpPr>
        <p:spPr bwMode="auto">
          <a:xfrm>
            <a:off x="2037557" y="184150"/>
            <a:ext cx="8116887" cy="57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spc="-5"/>
              <a:t>What</a:t>
            </a:r>
            <a:r>
              <a:rPr lang="en-US" sz="3600" kern="0" spc="-20"/>
              <a:t> </a:t>
            </a:r>
            <a:r>
              <a:rPr lang="en-US" sz="3600" kern="0"/>
              <a:t>is</a:t>
            </a:r>
            <a:r>
              <a:rPr lang="en-US" sz="3600" kern="0" spc="-10"/>
              <a:t> </a:t>
            </a:r>
            <a:r>
              <a:rPr lang="en-US" sz="3600" kern="0"/>
              <a:t>Address</a:t>
            </a:r>
            <a:r>
              <a:rPr lang="en-US" sz="3600" kern="0" spc="-5"/>
              <a:t> Resolution</a:t>
            </a:r>
            <a:r>
              <a:rPr lang="en-US" sz="3600" kern="0" spc="10"/>
              <a:t> </a:t>
            </a:r>
            <a:r>
              <a:rPr lang="en-US" sz="3600" kern="0"/>
              <a:t>Protocol</a:t>
            </a:r>
            <a:r>
              <a:rPr lang="en-US" sz="3600" kern="0" spc="-25"/>
              <a:t> </a:t>
            </a:r>
            <a:r>
              <a:rPr lang="en-US" sz="3600" kern="0"/>
              <a:t>(ARP)</a:t>
            </a:r>
            <a:endParaRPr lang="en-US" sz="3600" kern="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F4B324-2420-46B5-8639-7FB82E93B203}"/>
              </a:ext>
            </a:extLst>
          </p:cNvPr>
          <p:cNvSpPr txBox="1"/>
          <p:nvPr/>
        </p:nvSpPr>
        <p:spPr>
          <a:xfrm>
            <a:off x="719429" y="1007491"/>
            <a:ext cx="10569575" cy="243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Used</a:t>
            </a:r>
            <a:r>
              <a:rPr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discover</a:t>
            </a:r>
            <a:r>
              <a:rPr sz="2800" spc="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Link</a:t>
            </a:r>
            <a:r>
              <a:rPr sz="2800" spc="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Layer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address</a:t>
            </a:r>
            <a:r>
              <a:rPr sz="2800" spc="4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(e.g.</a:t>
            </a:r>
            <a:r>
              <a:rPr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MAC)</a:t>
            </a:r>
            <a:r>
              <a:rPr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with</a:t>
            </a:r>
            <a:r>
              <a:rPr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given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Network </a:t>
            </a:r>
            <a:r>
              <a:rPr sz="2800" spc="-6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Layer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address</a:t>
            </a:r>
            <a:r>
              <a:rPr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(e.g. IPv4)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Use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flooding</a:t>
            </a:r>
            <a:r>
              <a:rPr sz="2800" spc="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discover</a:t>
            </a:r>
            <a:r>
              <a:rPr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devices</a:t>
            </a:r>
            <a:endParaRPr sz="2800" dirty="0">
              <a:latin typeface="Calibri"/>
              <a:cs typeface="Calibri"/>
            </a:endParaRPr>
          </a:p>
          <a:p>
            <a:pPr marL="391795">
              <a:lnSpc>
                <a:spcPct val="100000"/>
              </a:lnSpc>
              <a:spcBef>
                <a:spcPts val="810"/>
              </a:spcBef>
            </a:pPr>
            <a:r>
              <a:rPr sz="2600" dirty="0">
                <a:solidFill>
                  <a:srgbClr val="3196FB"/>
                </a:solidFill>
                <a:latin typeface="Calibri"/>
                <a:cs typeface="Calibri"/>
              </a:rPr>
              <a:t>‒</a:t>
            </a:r>
            <a:r>
              <a:rPr sz="26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196FB"/>
                </a:solidFill>
                <a:latin typeface="Calibri"/>
                <a:cs typeface="Calibri"/>
              </a:rPr>
              <a:t>Destination</a:t>
            </a:r>
            <a:r>
              <a:rPr sz="2600" spc="-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196FB"/>
                </a:solidFill>
                <a:latin typeface="Calibri"/>
                <a:cs typeface="Calibri"/>
              </a:rPr>
              <a:t>Ethernet</a:t>
            </a:r>
            <a:r>
              <a:rPr sz="2600" spc="-4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196FB"/>
                </a:solidFill>
                <a:latin typeface="Calibri"/>
                <a:cs typeface="Calibri"/>
              </a:rPr>
              <a:t>address</a:t>
            </a:r>
            <a:r>
              <a:rPr sz="2600" spc="-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196FB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3196FB"/>
                </a:solidFill>
                <a:latin typeface="Calibri"/>
                <a:cs typeface="Calibri"/>
              </a:rPr>
              <a:t> ARP</a:t>
            </a:r>
            <a:r>
              <a:rPr sz="2600" spc="-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196FB"/>
                </a:solidFill>
                <a:latin typeface="Calibri"/>
                <a:cs typeface="Calibri"/>
              </a:rPr>
              <a:t>Request</a:t>
            </a:r>
            <a:r>
              <a:rPr sz="2600" spc="-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196FB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196FB"/>
                </a:solidFill>
                <a:latin typeface="Calibri"/>
                <a:cs typeface="Calibri"/>
              </a:rPr>
              <a:t>broadcast </a:t>
            </a:r>
            <a:r>
              <a:rPr sz="2600" dirty="0">
                <a:solidFill>
                  <a:srgbClr val="3196FB"/>
                </a:solidFill>
                <a:latin typeface="Calibri"/>
                <a:cs typeface="Calibri"/>
              </a:rPr>
              <a:t>address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Hosts</a:t>
            </a:r>
            <a:r>
              <a:rPr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maintain</a:t>
            </a:r>
            <a:r>
              <a:rPr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an</a:t>
            </a:r>
            <a:r>
              <a:rPr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table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for</a:t>
            </a:r>
            <a:r>
              <a:rPr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mapping</a:t>
            </a:r>
            <a:r>
              <a:rPr sz="2800" spc="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IP address</a:t>
            </a:r>
            <a:r>
              <a:rPr sz="2800" spc="3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MAC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60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016063-93DD-431E-B611-44FDC6F0C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17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368E670-27DB-4EC4-9683-C8EDB0C9B2AE}"/>
              </a:ext>
            </a:extLst>
          </p:cNvPr>
          <p:cNvSpPr/>
          <p:nvPr/>
        </p:nvSpPr>
        <p:spPr>
          <a:xfrm>
            <a:off x="640080" y="996695"/>
            <a:ext cx="10918190" cy="5489575"/>
          </a:xfrm>
          <a:custGeom>
            <a:avLst/>
            <a:gdLst/>
            <a:ahLst/>
            <a:cxnLst/>
            <a:rect l="l" t="t" r="r" b="b"/>
            <a:pathLst>
              <a:path w="10918190" h="5489575">
                <a:moveTo>
                  <a:pt x="0" y="5489448"/>
                </a:moveTo>
                <a:lnTo>
                  <a:pt x="10917936" y="5489448"/>
                </a:lnTo>
                <a:lnTo>
                  <a:pt x="10917936" y="0"/>
                </a:lnTo>
                <a:lnTo>
                  <a:pt x="0" y="0"/>
                </a:lnTo>
                <a:lnTo>
                  <a:pt x="0" y="5489448"/>
                </a:lnTo>
                <a:close/>
              </a:path>
            </a:pathLst>
          </a:custGeom>
          <a:ln w="9525">
            <a:solidFill>
              <a:srgbClr val="9F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43B6A6E-8222-4A59-8230-C3ABF2B8FE87}"/>
              </a:ext>
            </a:extLst>
          </p:cNvPr>
          <p:cNvSpPr txBox="1">
            <a:spLocks/>
          </p:cNvSpPr>
          <p:nvPr/>
        </p:nvSpPr>
        <p:spPr bwMode="auto">
          <a:xfrm>
            <a:off x="3084153" y="188139"/>
            <a:ext cx="6023695" cy="5668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dirty="0"/>
              <a:t>ARP</a:t>
            </a:r>
            <a:r>
              <a:rPr lang="en-US" sz="3600" kern="0" spc="-30" dirty="0"/>
              <a:t> </a:t>
            </a:r>
            <a:r>
              <a:rPr lang="en-US" sz="3600" kern="0" dirty="0"/>
              <a:t>Request</a:t>
            </a:r>
            <a:r>
              <a:rPr lang="en-US" sz="3600" kern="0" spc="-25" dirty="0"/>
              <a:t> Packet </a:t>
            </a:r>
            <a:r>
              <a:rPr lang="en-US" sz="3600" kern="0" spc="-5" dirty="0"/>
              <a:t>Format</a:t>
            </a:r>
            <a:endParaRPr lang="en-US" sz="3600" kern="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B67EC93-86D8-4BFE-B2BF-316D5FF7EC5E}"/>
              </a:ext>
            </a:extLst>
          </p:cNvPr>
          <p:cNvSpPr txBox="1"/>
          <p:nvPr/>
        </p:nvSpPr>
        <p:spPr>
          <a:xfrm>
            <a:off x="719429" y="1007491"/>
            <a:ext cx="10073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e.g. h1 sends ARP request to h2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0C01213-7270-4187-81CB-E7335E578DB3}"/>
              </a:ext>
            </a:extLst>
          </p:cNvPr>
          <p:cNvGraphicFramePr>
            <a:graphicFrameLocks noGrp="1"/>
          </p:cNvGraphicFramePr>
          <p:nvPr/>
        </p:nvGraphicFramePr>
        <p:xfrm>
          <a:off x="1553083" y="1550416"/>
          <a:ext cx="8280399" cy="4767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060">
                <a:tc gridSpan="2"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Type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(Ethernet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1)</a:t>
                      </a: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Protocol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(IPv4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0x0800)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79">
                <a:tc>
                  <a:txBody>
                    <a:bodyPr/>
                    <a:lstStyle/>
                    <a:p>
                      <a:pPr marL="243840" marR="236220" indent="-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Hardware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Length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(Ethernet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6)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97205" marR="128270" indent="-36322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Protocol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Length </a:t>
                      </a:r>
                      <a:r>
                        <a:rPr sz="2200" spc="-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(IPv4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4)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96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54760" marR="1186180" indent="-6096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Operation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Cod</a:t>
                      </a:r>
                      <a:r>
                        <a:rPr lang="en-US" sz="22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lang="zh-TW" altLang="en-US" sz="2200" spc="-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altLang="zh-TW" sz="22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200" spc="-10" dirty="0">
                          <a:latin typeface="Calibri"/>
                          <a:cs typeface="Calibri"/>
                        </a:rPr>
                        <a:t>Request</a:t>
                      </a:r>
                      <a:r>
                        <a:rPr lang="zh-TW" altLang="en-US"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TW"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lang="zh-TW" altLang="en-US"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TW" sz="2200" spc="-5" dirty="0">
                          <a:latin typeface="Calibri"/>
                          <a:cs typeface="Calibri"/>
                        </a:rPr>
                        <a:t>0x1)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96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060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Sender</a:t>
                      </a:r>
                      <a:r>
                        <a:rPr sz="2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(h1-</a:t>
                      </a:r>
                      <a:r>
                        <a:rPr lang="en-US" altLang="zh-TW" sz="2200" spc="-15" dirty="0">
                          <a:latin typeface="Calibri"/>
                          <a:cs typeface="Calibri"/>
                        </a:rPr>
                        <a:t>MAC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059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Sender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Protocol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Address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(h</a:t>
                      </a:r>
                      <a:r>
                        <a:rPr lang="en-US" sz="22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-IP)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110"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2200" spc="-45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00:00:00:00:00:00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060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200" spc="-45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Protocol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(h</a:t>
                      </a:r>
                      <a:r>
                        <a:rPr lang="en-US" sz="22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-IP)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3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F5EF32-3F42-42D0-87E8-ED66A2964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18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3A5C99-56F7-4CBC-B87A-44D6356B3273}"/>
              </a:ext>
            </a:extLst>
          </p:cNvPr>
          <p:cNvSpPr/>
          <p:nvPr/>
        </p:nvSpPr>
        <p:spPr>
          <a:xfrm>
            <a:off x="640080" y="996695"/>
            <a:ext cx="10918190" cy="5489575"/>
          </a:xfrm>
          <a:custGeom>
            <a:avLst/>
            <a:gdLst/>
            <a:ahLst/>
            <a:cxnLst/>
            <a:rect l="l" t="t" r="r" b="b"/>
            <a:pathLst>
              <a:path w="10918190" h="5489575">
                <a:moveTo>
                  <a:pt x="0" y="5489448"/>
                </a:moveTo>
                <a:lnTo>
                  <a:pt x="10917936" y="5489448"/>
                </a:lnTo>
                <a:lnTo>
                  <a:pt x="10917936" y="0"/>
                </a:lnTo>
                <a:lnTo>
                  <a:pt x="0" y="0"/>
                </a:lnTo>
                <a:lnTo>
                  <a:pt x="0" y="5489448"/>
                </a:lnTo>
                <a:close/>
              </a:path>
            </a:pathLst>
          </a:custGeom>
          <a:ln w="9525">
            <a:solidFill>
              <a:srgbClr val="9F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B4EB0F9-C6FB-4515-9427-808274C55B60}"/>
              </a:ext>
            </a:extLst>
          </p:cNvPr>
          <p:cNvSpPr txBox="1">
            <a:spLocks/>
          </p:cNvSpPr>
          <p:nvPr/>
        </p:nvSpPr>
        <p:spPr bwMode="auto">
          <a:xfrm>
            <a:off x="3201627" y="188139"/>
            <a:ext cx="5788746" cy="5668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dirty="0"/>
              <a:t>ARP</a:t>
            </a:r>
            <a:r>
              <a:rPr lang="en-US" sz="3600" kern="0" spc="-25" dirty="0"/>
              <a:t> </a:t>
            </a:r>
            <a:r>
              <a:rPr lang="en-US" sz="3600" kern="0" dirty="0"/>
              <a:t>Reply</a:t>
            </a:r>
            <a:r>
              <a:rPr lang="en-US" sz="3600" kern="0" spc="-30" dirty="0"/>
              <a:t> Packet </a:t>
            </a:r>
            <a:r>
              <a:rPr lang="en-US" sz="3600" kern="0" spc="-5" dirty="0"/>
              <a:t>Format</a:t>
            </a:r>
            <a:endParaRPr lang="en-US" sz="3600" kern="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970F818-D72A-4711-B2EA-57C1D3AC0DA2}"/>
              </a:ext>
            </a:extLst>
          </p:cNvPr>
          <p:cNvSpPr txBox="1"/>
          <p:nvPr/>
        </p:nvSpPr>
        <p:spPr>
          <a:xfrm>
            <a:off x="719429" y="1007491"/>
            <a:ext cx="9204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e.g. h2 sends ARP reply to h1</a:t>
            </a:r>
            <a:endParaRPr lang="en-US" altLang="zh-TW" sz="2800" dirty="0">
              <a:latin typeface="Calibri"/>
              <a:cs typeface="Calibri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42800F1-7BBA-420C-B132-8D287AE39CB0}"/>
              </a:ext>
            </a:extLst>
          </p:cNvPr>
          <p:cNvGraphicFramePr>
            <a:graphicFrameLocks noGrp="1"/>
          </p:cNvGraphicFramePr>
          <p:nvPr/>
        </p:nvGraphicFramePr>
        <p:xfrm>
          <a:off x="1553083" y="1550416"/>
          <a:ext cx="8280399" cy="4767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060">
                <a:tc gridSpan="2"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Type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(Ethernet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Protocol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(IPv4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0x0800)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79">
                <a:tc>
                  <a:txBody>
                    <a:bodyPr/>
                    <a:lstStyle/>
                    <a:p>
                      <a:pPr marL="243840" marR="236220" indent="-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Hardware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Length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(Ethernet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6)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97205" marR="128270" indent="-36322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Protocol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Length </a:t>
                      </a:r>
                      <a:r>
                        <a:rPr sz="2200" spc="-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(IPv4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4)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6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54760" marR="1186180" indent="-6096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Operation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Code </a:t>
                      </a:r>
                      <a:r>
                        <a:rPr sz="2200" spc="-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altLang="zh-TW" sz="2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eply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lang="en-US" sz="2200" spc="-5" dirty="0">
                          <a:latin typeface="Calibri"/>
                          <a:cs typeface="Calibri"/>
                        </a:rPr>
                        <a:t>0x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2)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96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060"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Sender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2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h2-MAC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059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Sender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Protocol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Address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(h2-IP)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11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200" spc="-45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(h1-MAC)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060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200" spc="-45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Protocol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(h1-IP)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17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5298-77ED-44EF-BF30-A9C04FD4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C896A-AE9C-41FC-8A4C-CEC7FC7C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Build ONOS Application Project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Environment Setup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Create an</a:t>
            </a:r>
            <a:r>
              <a:rPr lang="zh-TW" altLang="en-US" sz="2000" dirty="0">
                <a:solidFill>
                  <a:srgbClr val="BFBFBF"/>
                </a:solidFill>
              </a:rPr>
              <a:t> </a:t>
            </a:r>
            <a:r>
              <a:rPr lang="en-US" altLang="zh-TW" sz="2000" dirty="0">
                <a:solidFill>
                  <a:srgbClr val="BFBFBF"/>
                </a:solidFill>
              </a:rPr>
              <a:t>ONOS</a:t>
            </a:r>
            <a:r>
              <a:rPr lang="zh-TW" altLang="en-US" sz="2000" dirty="0">
                <a:solidFill>
                  <a:srgbClr val="BFBFBF"/>
                </a:solidFill>
              </a:rPr>
              <a:t> </a:t>
            </a:r>
            <a:r>
              <a:rPr lang="en-US" altLang="zh-TW" sz="2000" dirty="0">
                <a:solidFill>
                  <a:srgbClr val="BFBFBF"/>
                </a:solidFill>
              </a:rPr>
              <a:t>Application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Build, Install, Activate, and Reinstall ONOS Application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ARP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ARP Request/Reply Format</a:t>
            </a:r>
          </a:p>
          <a:p>
            <a:pPr>
              <a:buClr>
                <a:srgbClr val="3297FD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Learning Bridge Function</a:t>
            </a:r>
          </a:p>
          <a:p>
            <a:pPr lvl="1">
              <a:buClr>
                <a:srgbClr val="3297FD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Introduction</a:t>
            </a:r>
          </a:p>
          <a:p>
            <a:pPr lvl="1">
              <a:buClr>
                <a:srgbClr val="3297FD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Workflow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Proxy APR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Workflow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Lab 3 Requirements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E34C2-748A-4DA7-BC88-0568B1446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8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5298-77ED-44EF-BF30-A9C04FD4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C896A-AE9C-41FC-8A4C-CEC7FC7C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Build ONOS Application Project</a:t>
            </a:r>
          </a:p>
          <a:p>
            <a:pPr lvl="1"/>
            <a:r>
              <a:rPr lang="en-US" altLang="zh-TW" sz="2000" dirty="0"/>
              <a:t>Environment Setup</a:t>
            </a:r>
          </a:p>
          <a:p>
            <a:pPr lvl="1"/>
            <a:r>
              <a:rPr lang="en-US" altLang="zh-TW" sz="2000" dirty="0"/>
              <a:t>Create an</a:t>
            </a:r>
            <a:r>
              <a:rPr lang="zh-TW" altLang="en-US" sz="2000" dirty="0"/>
              <a:t> </a:t>
            </a:r>
            <a:r>
              <a:rPr lang="en-US" altLang="zh-TW" sz="2000" dirty="0"/>
              <a:t>ONOS</a:t>
            </a:r>
            <a:r>
              <a:rPr lang="zh-TW" altLang="en-US" sz="2000" dirty="0"/>
              <a:t> </a:t>
            </a:r>
            <a:r>
              <a:rPr lang="en-US" altLang="zh-TW" sz="2000" dirty="0"/>
              <a:t>Application</a:t>
            </a:r>
          </a:p>
          <a:p>
            <a:pPr lvl="1"/>
            <a:r>
              <a:rPr lang="en-US" altLang="zh-TW" sz="2000" dirty="0"/>
              <a:t>Build, Install, Activate, and Reinstall ONOS Application</a:t>
            </a:r>
          </a:p>
          <a:p>
            <a:r>
              <a:rPr lang="en-US" altLang="zh-TW" sz="2000" dirty="0"/>
              <a:t>ARP</a:t>
            </a:r>
          </a:p>
          <a:p>
            <a:pPr lvl="1"/>
            <a:r>
              <a:rPr lang="en-US" altLang="zh-TW" sz="2000" dirty="0"/>
              <a:t>Introduction</a:t>
            </a:r>
          </a:p>
          <a:p>
            <a:pPr lvl="1"/>
            <a:r>
              <a:rPr lang="en-US" altLang="zh-TW" sz="2000" dirty="0"/>
              <a:t>ARP Request/Reply Format</a:t>
            </a:r>
          </a:p>
          <a:p>
            <a:r>
              <a:rPr lang="en-US" altLang="zh-TW" sz="2000" dirty="0"/>
              <a:t>Learning Bridge Function</a:t>
            </a:r>
          </a:p>
          <a:p>
            <a:pPr lvl="1"/>
            <a:r>
              <a:rPr lang="en-US" altLang="zh-TW" sz="2000" dirty="0"/>
              <a:t>Introduction</a:t>
            </a:r>
          </a:p>
          <a:p>
            <a:pPr lvl="1"/>
            <a:r>
              <a:rPr lang="en-US" altLang="zh-TW" sz="2000" dirty="0"/>
              <a:t>Workflow</a:t>
            </a:r>
          </a:p>
          <a:p>
            <a:r>
              <a:rPr lang="en-US" altLang="zh-TW" sz="2000" dirty="0"/>
              <a:t>Proxy APR</a:t>
            </a:r>
          </a:p>
          <a:p>
            <a:pPr lvl="1"/>
            <a:r>
              <a:rPr lang="en-US" altLang="zh-TW" sz="2000" dirty="0"/>
              <a:t>Introduction</a:t>
            </a:r>
          </a:p>
          <a:p>
            <a:pPr lvl="1"/>
            <a:r>
              <a:rPr lang="en-US" altLang="zh-TW" sz="2000" dirty="0"/>
              <a:t>Workflow</a:t>
            </a:r>
          </a:p>
          <a:p>
            <a:r>
              <a:rPr lang="en-US" altLang="zh-TW" sz="2000" dirty="0"/>
              <a:t>Lab 3 Requirements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E34C2-748A-4DA7-BC88-0568B1446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7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C5A3-90D8-26A7-8B07-1CE6A060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Learning Bridge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E0DD-F0DD-C74D-7C9E-8394E736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Switch functionality:</a:t>
            </a:r>
          </a:p>
          <a:p>
            <a:pPr lvl="1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When receives a packet, matches Destination MAC</a:t>
            </a:r>
          </a:p>
          <a:p>
            <a:pPr lvl="2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Matched: Forwards packet via specified port</a:t>
            </a:r>
          </a:p>
          <a:p>
            <a:pPr lvl="2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Not matched: Packet-in</a:t>
            </a:r>
          </a:p>
          <a:p>
            <a:pPr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ONOS App functionality:</a:t>
            </a:r>
          </a:p>
          <a:p>
            <a:pPr lvl="1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When receives a Packet-in</a:t>
            </a:r>
          </a:p>
          <a:p>
            <a:pPr lvl="2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Records Source MAC and incoming port </a:t>
            </a:r>
            <a:r>
              <a:rPr lang="en-US" dirty="0">
                <a:solidFill>
                  <a:srgbClr val="BFBFBF"/>
                </a:solidFill>
              </a:rPr>
              <a:t>(in forwarding table)</a:t>
            </a:r>
          </a:p>
          <a:p>
            <a:pPr lvl="2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Looks up Destination MAC </a:t>
            </a:r>
            <a:r>
              <a:rPr lang="en-US" dirty="0">
                <a:solidFill>
                  <a:srgbClr val="BFBFBF"/>
                </a:solidFill>
              </a:rPr>
              <a:t>(in forwarding table)</a:t>
            </a:r>
            <a:endParaRPr lang="en-US" dirty="0">
              <a:solidFill>
                <a:srgbClr val="3297FD"/>
              </a:solidFill>
            </a:endParaRPr>
          </a:p>
          <a:p>
            <a:pPr marL="1352550" lvl="3" indent="-457200">
              <a:buClr>
                <a:srgbClr val="3297FD"/>
              </a:buClr>
              <a:buFont typeface="+mj-lt"/>
              <a:buAutoNum type="alphaLcPeriod"/>
            </a:pPr>
            <a:r>
              <a:rPr lang="en-US" dirty="0">
                <a:solidFill>
                  <a:srgbClr val="3297FD"/>
                </a:solidFill>
              </a:rPr>
              <a:t>Not found:</a:t>
            </a:r>
          </a:p>
          <a:p>
            <a:pPr lvl="4">
              <a:buClr>
                <a:srgbClr val="3297FD"/>
              </a:buClr>
            </a:pPr>
            <a:r>
              <a:rPr lang="en-US" altLang="en-US" dirty="0">
                <a:solidFill>
                  <a:srgbClr val="3297FD"/>
                </a:solidFill>
                <a:latin typeface="Calibri" panose="020F0502020204030204" pitchFamily="34" charset="0"/>
                <a:ea typeface="+mn-ea"/>
              </a:rPr>
              <a:t>Floods Packet-out.</a:t>
            </a:r>
          </a:p>
          <a:p>
            <a:pPr marL="1352550" lvl="3" indent="-457200">
              <a:buClr>
                <a:srgbClr val="3297FD"/>
              </a:buClr>
              <a:buFont typeface="+mj-lt"/>
              <a:buAutoNum type="alphaLcPeriod"/>
            </a:pPr>
            <a:r>
              <a:rPr lang="en-US" dirty="0">
                <a:solidFill>
                  <a:srgbClr val="3297FD"/>
                </a:solidFill>
              </a:rPr>
              <a:t>Found:</a:t>
            </a:r>
          </a:p>
          <a:p>
            <a:pPr lvl="4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  <a:latin typeface="Calibri" panose="020F0502020204030204" pitchFamily="34" charset="0"/>
                <a:ea typeface="+mn-ea"/>
              </a:rPr>
              <a:t>Sends Packet-out via designated port.</a:t>
            </a:r>
          </a:p>
          <a:p>
            <a:pPr lvl="4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  <a:latin typeface="Calibri" panose="020F0502020204030204" pitchFamily="34" charset="0"/>
                <a:ea typeface="+mn-ea"/>
              </a:rPr>
              <a:t>Installs flow rule on switch.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47A53-782D-1858-E320-F0069324A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20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5" name="Google Shape;329;p26">
            <a:extLst>
              <a:ext uri="{FF2B5EF4-FFF2-40B4-BE49-F238E27FC236}">
                <a16:creationId xmlns:a16="http://schemas.microsoft.com/office/drawing/2014/main" id="{1D553572-568D-BB8E-2396-50409FB2830C}"/>
              </a:ext>
            </a:extLst>
          </p:cNvPr>
          <p:cNvGraphicFramePr/>
          <p:nvPr/>
        </p:nvGraphicFramePr>
        <p:xfrm>
          <a:off x="7647711" y="939417"/>
          <a:ext cx="4431004" cy="19797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92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s1</a:t>
                      </a: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s2</a:t>
                      </a: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u="none" strike="noStrike" cap="none"/>
                        <a:t>s3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MAC</a:t>
                      </a: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Port</a:t>
                      </a: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Port</a:t>
                      </a: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u="none" strike="noStrike" cap="none"/>
                        <a:t>Port</a:t>
                      </a:r>
                      <a:endParaRPr sz="2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endParaRPr lang="en-US"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9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oogle Shape;352;p28">
            <a:extLst>
              <a:ext uri="{FF2B5EF4-FFF2-40B4-BE49-F238E27FC236}">
                <a16:creationId xmlns:a16="http://schemas.microsoft.com/office/drawing/2014/main" id="{2B1854A8-EDE9-4A8C-FF5C-823B61FD6B2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0753" y="3003125"/>
            <a:ext cx="5157962" cy="3646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94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896B-9EFB-A0F3-137B-CE6B5AA0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Packet-in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FDB4-1C81-CB1D-330E-DF576CA2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App is activated, it installs a rule on each switch.</a:t>
            </a:r>
          </a:p>
          <a:p>
            <a:pPr lvl="1"/>
            <a:r>
              <a:rPr lang="en-US" dirty="0"/>
              <a:t>To request Packet-in for IPv4 packets.</a:t>
            </a:r>
          </a:p>
          <a:p>
            <a:pPr lvl="1"/>
            <a:r>
              <a:rPr lang="en-US" dirty="0"/>
              <a:t>With very low priority.</a:t>
            </a:r>
          </a:p>
          <a:p>
            <a:r>
              <a:rPr lang="en-US" dirty="0"/>
              <a:t>Don’t forget to cancel the request for Packet-in when your App is deactivated.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627BD-EA4D-C94E-8FF8-75AD29079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21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5" name="Google Shape;339;p27">
            <a:extLst>
              <a:ext uri="{FF2B5EF4-FFF2-40B4-BE49-F238E27FC236}">
                <a16:creationId xmlns:a16="http://schemas.microsoft.com/office/drawing/2014/main" id="{20D41B65-FF30-766F-2AA5-AD4449AFD6A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315" y="2683519"/>
            <a:ext cx="5904407" cy="41744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412;p32">
            <a:extLst>
              <a:ext uri="{FF2B5EF4-FFF2-40B4-BE49-F238E27FC236}">
                <a16:creationId xmlns:a16="http://schemas.microsoft.com/office/drawing/2014/main" id="{58C18BD0-C61B-62C0-EB4F-DD67BFCA2BB5}"/>
              </a:ext>
            </a:extLst>
          </p:cNvPr>
          <p:cNvCxnSpPr>
            <a:cxnSpLocks/>
          </p:cNvCxnSpPr>
          <p:nvPr/>
        </p:nvCxnSpPr>
        <p:spPr>
          <a:xfrm flipH="1">
            <a:off x="4872942" y="3530869"/>
            <a:ext cx="1014962" cy="132873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" name="Google Shape;412;p32">
            <a:extLst>
              <a:ext uri="{FF2B5EF4-FFF2-40B4-BE49-F238E27FC236}">
                <a16:creationId xmlns:a16="http://schemas.microsoft.com/office/drawing/2014/main" id="{8864775D-E77D-57CB-AB24-48810BF40866}"/>
              </a:ext>
            </a:extLst>
          </p:cNvPr>
          <p:cNvCxnSpPr>
            <a:cxnSpLocks/>
          </p:cNvCxnSpPr>
          <p:nvPr/>
        </p:nvCxnSpPr>
        <p:spPr>
          <a:xfrm>
            <a:off x="6144858" y="3507719"/>
            <a:ext cx="973572" cy="132873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5" name="Google Shape;412;p32">
            <a:extLst>
              <a:ext uri="{FF2B5EF4-FFF2-40B4-BE49-F238E27FC236}">
                <a16:creationId xmlns:a16="http://schemas.microsoft.com/office/drawing/2014/main" id="{86A635DC-C900-1D6B-C69C-0D337D8084BE}"/>
              </a:ext>
            </a:extLst>
          </p:cNvPr>
          <p:cNvCxnSpPr>
            <a:cxnSpLocks/>
          </p:cNvCxnSpPr>
          <p:nvPr/>
        </p:nvCxnSpPr>
        <p:spPr>
          <a:xfrm>
            <a:off x="5980502" y="3611892"/>
            <a:ext cx="0" cy="439591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6715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(h1 -&gt; h4)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h1 pings h4.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receives packet from h1.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22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21" name="Google Shape;329;p26">
            <a:extLst>
              <a:ext uri="{FF2B5EF4-FFF2-40B4-BE49-F238E27FC236}">
                <a16:creationId xmlns:a16="http://schemas.microsoft.com/office/drawing/2014/main" id="{4447E2C5-7403-27D3-F38F-5A237A67131D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Google Shape;352;p28">
            <a:extLst>
              <a:ext uri="{FF2B5EF4-FFF2-40B4-BE49-F238E27FC236}">
                <a16:creationId xmlns:a16="http://schemas.microsoft.com/office/drawing/2014/main" id="{83FD6284-354E-C0D5-5305-8C22D0FA9B4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353;p28">
            <a:extLst>
              <a:ext uri="{FF2B5EF4-FFF2-40B4-BE49-F238E27FC236}">
                <a16:creationId xmlns:a16="http://schemas.microsoft.com/office/drawing/2014/main" id="{3C0DD08C-9AA2-7E58-2A9D-0003E642E482}"/>
              </a:ext>
            </a:extLst>
          </p:cNvPr>
          <p:cNvCxnSpPr>
            <a:cxnSpLocks/>
          </p:cNvCxnSpPr>
          <p:nvPr/>
        </p:nvCxnSpPr>
        <p:spPr>
          <a:xfrm flipV="1">
            <a:off x="8081463" y="5480875"/>
            <a:ext cx="376962" cy="42290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" name="Google Shape;354;p28">
            <a:extLst>
              <a:ext uri="{FF2B5EF4-FFF2-40B4-BE49-F238E27FC236}">
                <a16:creationId xmlns:a16="http://schemas.microsoft.com/office/drawing/2014/main" id="{C452A07A-9A0F-8E13-35ED-90EF17513879}"/>
              </a:ext>
            </a:extLst>
          </p:cNvPr>
          <p:cNvSpPr txBox="1"/>
          <p:nvPr/>
        </p:nvSpPr>
        <p:spPr>
          <a:xfrm>
            <a:off x="7955178" y="534703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64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(h1 -&gt; h4)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pings h4.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Switch (s2)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altLang="zh-TW" dirty="0">
                <a:solidFill>
                  <a:srgbClr val="BFBFBF"/>
                </a:solidFill>
              </a:rPr>
              <a:t>Floods Packet-out.</a:t>
            </a:r>
            <a:endParaRPr lang="en-US" dirty="0">
              <a:solidFill>
                <a:srgbClr val="BFBFBF"/>
              </a:solidFill>
            </a:endParaRP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receives packet from h1.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5" name="Google Shape;329;p26">
            <a:extLst>
              <a:ext uri="{FF2B5EF4-FFF2-40B4-BE49-F238E27FC236}">
                <a16:creationId xmlns:a16="http://schemas.microsoft.com/office/drawing/2014/main" id="{60E8CA0C-9277-C942-75E3-90500CBAC1E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oogle Shape;352;p28">
            <a:extLst>
              <a:ext uri="{FF2B5EF4-FFF2-40B4-BE49-F238E27FC236}">
                <a16:creationId xmlns:a16="http://schemas.microsoft.com/office/drawing/2014/main" id="{36C65C76-8418-FB62-218C-AE884070181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353;p28">
            <a:extLst>
              <a:ext uri="{FF2B5EF4-FFF2-40B4-BE49-F238E27FC236}">
                <a16:creationId xmlns:a16="http://schemas.microsoft.com/office/drawing/2014/main" id="{3F4A056A-52CE-474A-BC96-88761237D75B}"/>
              </a:ext>
            </a:extLst>
          </p:cNvPr>
          <p:cNvCxnSpPr>
            <a:cxnSpLocks/>
          </p:cNvCxnSpPr>
          <p:nvPr/>
        </p:nvCxnSpPr>
        <p:spPr>
          <a:xfrm flipV="1">
            <a:off x="8081463" y="5480875"/>
            <a:ext cx="376962" cy="42290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354;p28">
            <a:extLst>
              <a:ext uri="{FF2B5EF4-FFF2-40B4-BE49-F238E27FC236}">
                <a16:creationId xmlns:a16="http://schemas.microsoft.com/office/drawing/2014/main" id="{80D8FF02-E42B-00B9-8F53-9FAF7BF0BB95}"/>
              </a:ext>
            </a:extLst>
          </p:cNvPr>
          <p:cNvSpPr txBox="1"/>
          <p:nvPr/>
        </p:nvSpPr>
        <p:spPr>
          <a:xfrm>
            <a:off x="7955178" y="534703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66;p29">
            <a:extLst>
              <a:ext uri="{FF2B5EF4-FFF2-40B4-BE49-F238E27FC236}">
                <a16:creationId xmlns:a16="http://schemas.microsoft.com/office/drawing/2014/main" id="{5DBE9BE1-44AB-3FD1-0C19-4FC1CD075C53}"/>
              </a:ext>
            </a:extLst>
          </p:cNvPr>
          <p:cNvCxnSpPr>
            <a:cxnSpLocks/>
          </p:cNvCxnSpPr>
          <p:nvPr/>
        </p:nvCxnSpPr>
        <p:spPr>
          <a:xfrm flipV="1">
            <a:off x="8673920" y="3624146"/>
            <a:ext cx="826919" cy="1083197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" name="Google Shape;354;p28">
            <a:extLst>
              <a:ext uri="{FF2B5EF4-FFF2-40B4-BE49-F238E27FC236}">
                <a16:creationId xmlns:a16="http://schemas.microsoft.com/office/drawing/2014/main" id="{E4D7A6EA-E8CC-14EE-582D-4A0B7DED624B}"/>
              </a:ext>
            </a:extLst>
          </p:cNvPr>
          <p:cNvSpPr txBox="1"/>
          <p:nvPr/>
        </p:nvSpPr>
        <p:spPr>
          <a:xfrm>
            <a:off x="8673920" y="3855274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04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(h1 -&gt; h4)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pings h4.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altLang="zh-TW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receives packet from h1.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24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u="none" strike="noStrike" cap="none" dirty="0"/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352;p28">
            <a:extLst>
              <a:ext uri="{FF2B5EF4-FFF2-40B4-BE49-F238E27FC236}">
                <a16:creationId xmlns:a16="http://schemas.microsoft.com/office/drawing/2014/main" id="{58BC9226-52FF-D81F-3200-2B6834E6AC1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53;p28">
            <a:extLst>
              <a:ext uri="{FF2B5EF4-FFF2-40B4-BE49-F238E27FC236}">
                <a16:creationId xmlns:a16="http://schemas.microsoft.com/office/drawing/2014/main" id="{8F99514B-D525-8E5D-AF12-99E4E4D509DA}"/>
              </a:ext>
            </a:extLst>
          </p:cNvPr>
          <p:cNvCxnSpPr>
            <a:cxnSpLocks/>
          </p:cNvCxnSpPr>
          <p:nvPr/>
        </p:nvCxnSpPr>
        <p:spPr>
          <a:xfrm flipV="1">
            <a:off x="8081463" y="5480875"/>
            <a:ext cx="376962" cy="42290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2E25ECCB-9F81-7206-9186-E133AACF2F34}"/>
              </a:ext>
            </a:extLst>
          </p:cNvPr>
          <p:cNvSpPr txBox="1"/>
          <p:nvPr/>
        </p:nvSpPr>
        <p:spPr>
          <a:xfrm>
            <a:off x="7955178" y="534703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66;p29">
            <a:extLst>
              <a:ext uri="{FF2B5EF4-FFF2-40B4-BE49-F238E27FC236}">
                <a16:creationId xmlns:a16="http://schemas.microsoft.com/office/drawing/2014/main" id="{5A1AB54B-851D-2794-E433-675F9E898AAA}"/>
              </a:ext>
            </a:extLst>
          </p:cNvPr>
          <p:cNvCxnSpPr>
            <a:cxnSpLocks/>
          </p:cNvCxnSpPr>
          <p:nvPr/>
        </p:nvCxnSpPr>
        <p:spPr>
          <a:xfrm flipV="1">
            <a:off x="8673920" y="3624146"/>
            <a:ext cx="826919" cy="1083197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" name="Google Shape;354;p28">
            <a:extLst>
              <a:ext uri="{FF2B5EF4-FFF2-40B4-BE49-F238E27FC236}">
                <a16:creationId xmlns:a16="http://schemas.microsoft.com/office/drawing/2014/main" id="{670896BC-C7C1-3CA9-4187-0706C06A15B4}"/>
              </a:ext>
            </a:extLst>
          </p:cNvPr>
          <p:cNvSpPr txBox="1"/>
          <p:nvPr/>
        </p:nvSpPr>
        <p:spPr>
          <a:xfrm>
            <a:off x="8673920" y="3855274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81;p30">
            <a:extLst>
              <a:ext uri="{FF2B5EF4-FFF2-40B4-BE49-F238E27FC236}">
                <a16:creationId xmlns:a16="http://schemas.microsoft.com/office/drawing/2014/main" id="{CEEE0CDD-9964-CA4B-05F4-4F266D660973}"/>
              </a:ext>
            </a:extLst>
          </p:cNvPr>
          <p:cNvSpPr/>
          <p:nvPr/>
        </p:nvSpPr>
        <p:spPr>
          <a:xfrm>
            <a:off x="8473224" y="1911696"/>
            <a:ext cx="1830504" cy="43006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54;p28">
            <a:extLst>
              <a:ext uri="{FF2B5EF4-FFF2-40B4-BE49-F238E27FC236}">
                <a16:creationId xmlns:a16="http://schemas.microsoft.com/office/drawing/2014/main" id="{3DEC3314-4DB1-3149-F82D-36397B23D322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b="1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427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(h1 -&gt; h4)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pings h4.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altLang="zh-TW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receives packet from h1.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352;p28">
            <a:extLst>
              <a:ext uri="{FF2B5EF4-FFF2-40B4-BE49-F238E27FC236}">
                <a16:creationId xmlns:a16="http://schemas.microsoft.com/office/drawing/2014/main" id="{58BC9226-52FF-D81F-3200-2B6834E6AC1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53;p28">
            <a:extLst>
              <a:ext uri="{FF2B5EF4-FFF2-40B4-BE49-F238E27FC236}">
                <a16:creationId xmlns:a16="http://schemas.microsoft.com/office/drawing/2014/main" id="{8F99514B-D525-8E5D-AF12-99E4E4D509DA}"/>
              </a:ext>
            </a:extLst>
          </p:cNvPr>
          <p:cNvCxnSpPr>
            <a:cxnSpLocks/>
          </p:cNvCxnSpPr>
          <p:nvPr/>
        </p:nvCxnSpPr>
        <p:spPr>
          <a:xfrm flipV="1">
            <a:off x="8081463" y="5480875"/>
            <a:ext cx="376962" cy="42290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2E25ECCB-9F81-7206-9186-E133AACF2F34}"/>
              </a:ext>
            </a:extLst>
          </p:cNvPr>
          <p:cNvSpPr txBox="1"/>
          <p:nvPr/>
        </p:nvSpPr>
        <p:spPr>
          <a:xfrm>
            <a:off x="7955178" y="534703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66;p29">
            <a:extLst>
              <a:ext uri="{FF2B5EF4-FFF2-40B4-BE49-F238E27FC236}">
                <a16:creationId xmlns:a16="http://schemas.microsoft.com/office/drawing/2014/main" id="{5A1AB54B-851D-2794-E433-675F9E898AAA}"/>
              </a:ext>
            </a:extLst>
          </p:cNvPr>
          <p:cNvCxnSpPr>
            <a:cxnSpLocks/>
          </p:cNvCxnSpPr>
          <p:nvPr/>
        </p:nvCxnSpPr>
        <p:spPr>
          <a:xfrm flipV="1">
            <a:off x="8673920" y="3624146"/>
            <a:ext cx="826919" cy="1083197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" name="Google Shape;354;p28">
            <a:extLst>
              <a:ext uri="{FF2B5EF4-FFF2-40B4-BE49-F238E27FC236}">
                <a16:creationId xmlns:a16="http://schemas.microsoft.com/office/drawing/2014/main" id="{670896BC-C7C1-3CA9-4187-0706C06A15B4}"/>
              </a:ext>
            </a:extLst>
          </p:cNvPr>
          <p:cNvSpPr txBox="1"/>
          <p:nvPr/>
        </p:nvSpPr>
        <p:spPr>
          <a:xfrm>
            <a:off x="8673920" y="3855274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81;p30">
            <a:extLst>
              <a:ext uri="{FF2B5EF4-FFF2-40B4-BE49-F238E27FC236}">
                <a16:creationId xmlns:a16="http://schemas.microsoft.com/office/drawing/2014/main" id="{CEEE0CDD-9964-CA4B-05F4-4F266D660973}"/>
              </a:ext>
            </a:extLst>
          </p:cNvPr>
          <p:cNvSpPr/>
          <p:nvPr/>
        </p:nvSpPr>
        <p:spPr>
          <a:xfrm>
            <a:off x="8473224" y="1049059"/>
            <a:ext cx="1830504" cy="172527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4;p28">
            <a:extLst>
              <a:ext uri="{FF2B5EF4-FFF2-40B4-BE49-F238E27FC236}">
                <a16:creationId xmlns:a16="http://schemas.microsoft.com/office/drawing/2014/main" id="{806620B2-DAFF-B8E7-9BDA-D8518E103D3F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4;p28">
            <a:extLst>
              <a:ext uri="{FF2B5EF4-FFF2-40B4-BE49-F238E27FC236}">
                <a16:creationId xmlns:a16="http://schemas.microsoft.com/office/drawing/2014/main" id="{607B4B2C-755D-9BB1-DD2E-21D07439D9C4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42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(h1 -&gt; h4)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pings h4.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3297FD"/>
              </a:buClr>
              <a:buFont typeface="+mj-lt"/>
              <a:buAutoNum type="alphaLcPeriod"/>
            </a:pPr>
            <a:r>
              <a:rPr lang="en-US" dirty="0">
                <a:solidFill>
                  <a:srgbClr val="3297FD"/>
                </a:solidFill>
              </a:rPr>
              <a:t>Destination MAC not found:</a:t>
            </a:r>
          </a:p>
          <a:p>
            <a:pPr lvl="2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receives packet from h1.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26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352;p28">
            <a:extLst>
              <a:ext uri="{FF2B5EF4-FFF2-40B4-BE49-F238E27FC236}">
                <a16:creationId xmlns:a16="http://schemas.microsoft.com/office/drawing/2014/main" id="{58BC9226-52FF-D81F-3200-2B6834E6AC1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53;p28">
            <a:extLst>
              <a:ext uri="{FF2B5EF4-FFF2-40B4-BE49-F238E27FC236}">
                <a16:creationId xmlns:a16="http://schemas.microsoft.com/office/drawing/2014/main" id="{8F99514B-D525-8E5D-AF12-99E4E4D509DA}"/>
              </a:ext>
            </a:extLst>
          </p:cNvPr>
          <p:cNvCxnSpPr>
            <a:cxnSpLocks/>
          </p:cNvCxnSpPr>
          <p:nvPr/>
        </p:nvCxnSpPr>
        <p:spPr>
          <a:xfrm flipV="1">
            <a:off x="8081463" y="5480875"/>
            <a:ext cx="376962" cy="42290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2E25ECCB-9F81-7206-9186-E133AACF2F34}"/>
              </a:ext>
            </a:extLst>
          </p:cNvPr>
          <p:cNvSpPr txBox="1"/>
          <p:nvPr/>
        </p:nvSpPr>
        <p:spPr>
          <a:xfrm>
            <a:off x="7955178" y="534703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66;p29">
            <a:extLst>
              <a:ext uri="{FF2B5EF4-FFF2-40B4-BE49-F238E27FC236}">
                <a16:creationId xmlns:a16="http://schemas.microsoft.com/office/drawing/2014/main" id="{5A1AB54B-851D-2794-E433-675F9E898AAA}"/>
              </a:ext>
            </a:extLst>
          </p:cNvPr>
          <p:cNvCxnSpPr>
            <a:cxnSpLocks/>
          </p:cNvCxnSpPr>
          <p:nvPr/>
        </p:nvCxnSpPr>
        <p:spPr>
          <a:xfrm flipV="1">
            <a:off x="8673920" y="3624146"/>
            <a:ext cx="826919" cy="1083197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" name="Google Shape;354;p28">
            <a:extLst>
              <a:ext uri="{FF2B5EF4-FFF2-40B4-BE49-F238E27FC236}">
                <a16:creationId xmlns:a16="http://schemas.microsoft.com/office/drawing/2014/main" id="{670896BC-C7C1-3CA9-4187-0706C06A15B4}"/>
              </a:ext>
            </a:extLst>
          </p:cNvPr>
          <p:cNvSpPr txBox="1"/>
          <p:nvPr/>
        </p:nvSpPr>
        <p:spPr>
          <a:xfrm>
            <a:off x="8673920" y="3855274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54;p28">
            <a:extLst>
              <a:ext uri="{FF2B5EF4-FFF2-40B4-BE49-F238E27FC236}">
                <a16:creationId xmlns:a16="http://schemas.microsoft.com/office/drawing/2014/main" id="{806620B2-DAFF-B8E7-9BDA-D8518E103D3F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4;p28">
            <a:extLst>
              <a:ext uri="{FF2B5EF4-FFF2-40B4-BE49-F238E27FC236}">
                <a16:creationId xmlns:a16="http://schemas.microsoft.com/office/drawing/2014/main" id="{607B4B2C-755D-9BB1-DD2E-21D07439D9C4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412;p32">
            <a:extLst>
              <a:ext uri="{FF2B5EF4-FFF2-40B4-BE49-F238E27FC236}">
                <a16:creationId xmlns:a16="http://schemas.microsoft.com/office/drawing/2014/main" id="{4E806038-8276-E6D9-93A4-49712956E0C1}"/>
              </a:ext>
            </a:extLst>
          </p:cNvPr>
          <p:cNvCxnSpPr>
            <a:cxnSpLocks/>
          </p:cNvCxnSpPr>
          <p:nvPr/>
        </p:nvCxnSpPr>
        <p:spPr>
          <a:xfrm flipH="1">
            <a:off x="8722402" y="3741646"/>
            <a:ext cx="867647" cy="111860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" name="Google Shape;354;p28">
            <a:extLst>
              <a:ext uri="{FF2B5EF4-FFF2-40B4-BE49-F238E27FC236}">
                <a16:creationId xmlns:a16="http://schemas.microsoft.com/office/drawing/2014/main" id="{9600CACA-AF64-E1EB-79CD-6C0926F31935}"/>
              </a:ext>
            </a:extLst>
          </p:cNvPr>
          <p:cNvSpPr txBox="1"/>
          <p:nvPr/>
        </p:nvSpPr>
        <p:spPr>
          <a:xfrm>
            <a:off x="9174073" y="4096473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91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(h1 -&gt; h4)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pings h4.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3297FD"/>
              </a:buClr>
              <a:buFont typeface="+mj-lt"/>
              <a:buAutoNum type="alphaLcPeriod"/>
            </a:pPr>
            <a:r>
              <a:rPr lang="en-US" dirty="0">
                <a:solidFill>
                  <a:srgbClr val="3297FD"/>
                </a:solidFill>
              </a:rPr>
              <a:t>Destination MAC not found:</a:t>
            </a:r>
          </a:p>
          <a:p>
            <a:pPr lvl="2">
              <a:buClr>
                <a:srgbClr val="3297FD"/>
              </a:buClr>
            </a:pPr>
            <a:r>
              <a:rPr lang="en-US" altLang="zh-TW" dirty="0">
                <a:solidFill>
                  <a:srgbClr val="3297FD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receives packet from h1.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27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352;p28">
            <a:extLst>
              <a:ext uri="{FF2B5EF4-FFF2-40B4-BE49-F238E27FC236}">
                <a16:creationId xmlns:a16="http://schemas.microsoft.com/office/drawing/2014/main" id="{58BC9226-52FF-D81F-3200-2B6834E6AC1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53;p28">
            <a:extLst>
              <a:ext uri="{FF2B5EF4-FFF2-40B4-BE49-F238E27FC236}">
                <a16:creationId xmlns:a16="http://schemas.microsoft.com/office/drawing/2014/main" id="{8F99514B-D525-8E5D-AF12-99E4E4D509DA}"/>
              </a:ext>
            </a:extLst>
          </p:cNvPr>
          <p:cNvCxnSpPr>
            <a:cxnSpLocks/>
          </p:cNvCxnSpPr>
          <p:nvPr/>
        </p:nvCxnSpPr>
        <p:spPr>
          <a:xfrm flipV="1">
            <a:off x="8081463" y="5480875"/>
            <a:ext cx="376962" cy="42290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2E25ECCB-9F81-7206-9186-E133AACF2F34}"/>
              </a:ext>
            </a:extLst>
          </p:cNvPr>
          <p:cNvSpPr txBox="1"/>
          <p:nvPr/>
        </p:nvSpPr>
        <p:spPr>
          <a:xfrm>
            <a:off x="7955178" y="534703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66;p29">
            <a:extLst>
              <a:ext uri="{FF2B5EF4-FFF2-40B4-BE49-F238E27FC236}">
                <a16:creationId xmlns:a16="http://schemas.microsoft.com/office/drawing/2014/main" id="{5A1AB54B-851D-2794-E433-675F9E898AAA}"/>
              </a:ext>
            </a:extLst>
          </p:cNvPr>
          <p:cNvCxnSpPr>
            <a:cxnSpLocks/>
          </p:cNvCxnSpPr>
          <p:nvPr/>
        </p:nvCxnSpPr>
        <p:spPr>
          <a:xfrm flipV="1">
            <a:off x="8673920" y="3624146"/>
            <a:ext cx="826919" cy="1083197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" name="Google Shape;354;p28">
            <a:extLst>
              <a:ext uri="{FF2B5EF4-FFF2-40B4-BE49-F238E27FC236}">
                <a16:creationId xmlns:a16="http://schemas.microsoft.com/office/drawing/2014/main" id="{670896BC-C7C1-3CA9-4187-0706C06A15B4}"/>
              </a:ext>
            </a:extLst>
          </p:cNvPr>
          <p:cNvSpPr txBox="1"/>
          <p:nvPr/>
        </p:nvSpPr>
        <p:spPr>
          <a:xfrm>
            <a:off x="8673920" y="3855274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54;p28">
            <a:extLst>
              <a:ext uri="{FF2B5EF4-FFF2-40B4-BE49-F238E27FC236}">
                <a16:creationId xmlns:a16="http://schemas.microsoft.com/office/drawing/2014/main" id="{806620B2-DAFF-B8E7-9BDA-D8518E103D3F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4;p28">
            <a:extLst>
              <a:ext uri="{FF2B5EF4-FFF2-40B4-BE49-F238E27FC236}">
                <a16:creationId xmlns:a16="http://schemas.microsoft.com/office/drawing/2014/main" id="{607B4B2C-755D-9BB1-DD2E-21D07439D9C4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412;p32">
            <a:extLst>
              <a:ext uri="{FF2B5EF4-FFF2-40B4-BE49-F238E27FC236}">
                <a16:creationId xmlns:a16="http://schemas.microsoft.com/office/drawing/2014/main" id="{4E806038-8276-E6D9-93A4-49712956E0C1}"/>
              </a:ext>
            </a:extLst>
          </p:cNvPr>
          <p:cNvCxnSpPr>
            <a:cxnSpLocks/>
          </p:cNvCxnSpPr>
          <p:nvPr/>
        </p:nvCxnSpPr>
        <p:spPr>
          <a:xfrm flipH="1">
            <a:off x="8722402" y="3741646"/>
            <a:ext cx="867647" cy="111860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" name="Google Shape;354;p28">
            <a:extLst>
              <a:ext uri="{FF2B5EF4-FFF2-40B4-BE49-F238E27FC236}">
                <a16:creationId xmlns:a16="http://schemas.microsoft.com/office/drawing/2014/main" id="{9600CACA-AF64-E1EB-79CD-6C0926F31935}"/>
              </a:ext>
            </a:extLst>
          </p:cNvPr>
          <p:cNvSpPr txBox="1"/>
          <p:nvPr/>
        </p:nvSpPr>
        <p:spPr>
          <a:xfrm>
            <a:off x="9174073" y="4096473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432;p33">
            <a:extLst>
              <a:ext uri="{FF2B5EF4-FFF2-40B4-BE49-F238E27FC236}">
                <a16:creationId xmlns:a16="http://schemas.microsoft.com/office/drawing/2014/main" id="{81107230-D7D1-5303-47DA-1256F82130E0}"/>
              </a:ext>
            </a:extLst>
          </p:cNvPr>
          <p:cNvCxnSpPr>
            <a:cxnSpLocks/>
          </p:cNvCxnSpPr>
          <p:nvPr/>
        </p:nvCxnSpPr>
        <p:spPr>
          <a:xfrm flipV="1">
            <a:off x="8828037" y="4450451"/>
            <a:ext cx="562262" cy="649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354;p28">
            <a:extLst>
              <a:ext uri="{FF2B5EF4-FFF2-40B4-BE49-F238E27FC236}">
                <a16:creationId xmlns:a16="http://schemas.microsoft.com/office/drawing/2014/main" id="{D5BB7492-B172-E188-1D77-9EE98AEDAB4F}"/>
              </a:ext>
            </a:extLst>
          </p:cNvPr>
          <p:cNvSpPr txBox="1"/>
          <p:nvPr/>
        </p:nvSpPr>
        <p:spPr>
          <a:xfrm>
            <a:off x="9062484" y="467285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32;p33">
            <a:extLst>
              <a:ext uri="{FF2B5EF4-FFF2-40B4-BE49-F238E27FC236}">
                <a16:creationId xmlns:a16="http://schemas.microsoft.com/office/drawing/2014/main" id="{9BAAE3A8-5821-4BDF-F085-5B6D5ABC5547}"/>
              </a:ext>
            </a:extLst>
          </p:cNvPr>
          <p:cNvCxnSpPr>
            <a:cxnSpLocks/>
          </p:cNvCxnSpPr>
          <p:nvPr/>
        </p:nvCxnSpPr>
        <p:spPr>
          <a:xfrm>
            <a:off x="8797566" y="5441567"/>
            <a:ext cx="311602" cy="46221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354;p28">
            <a:extLst>
              <a:ext uri="{FF2B5EF4-FFF2-40B4-BE49-F238E27FC236}">
                <a16:creationId xmlns:a16="http://schemas.microsoft.com/office/drawing/2014/main" id="{C8CF09AF-ED21-B53F-BD3D-7921C1BBB1F0}"/>
              </a:ext>
            </a:extLst>
          </p:cNvPr>
          <p:cNvSpPr txBox="1"/>
          <p:nvPr/>
        </p:nvSpPr>
        <p:spPr>
          <a:xfrm>
            <a:off x="8908098" y="5371070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324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(h1 -&gt; h4)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pings h4.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Switch (s1)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receives packet from h1.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28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352;p28">
            <a:extLst>
              <a:ext uri="{FF2B5EF4-FFF2-40B4-BE49-F238E27FC236}">
                <a16:creationId xmlns:a16="http://schemas.microsoft.com/office/drawing/2014/main" id="{58BC9226-52FF-D81F-3200-2B6834E6AC1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53;p28">
            <a:extLst>
              <a:ext uri="{FF2B5EF4-FFF2-40B4-BE49-F238E27FC236}">
                <a16:creationId xmlns:a16="http://schemas.microsoft.com/office/drawing/2014/main" id="{8F99514B-D525-8E5D-AF12-99E4E4D509DA}"/>
              </a:ext>
            </a:extLst>
          </p:cNvPr>
          <p:cNvCxnSpPr>
            <a:cxnSpLocks/>
          </p:cNvCxnSpPr>
          <p:nvPr/>
        </p:nvCxnSpPr>
        <p:spPr>
          <a:xfrm flipV="1">
            <a:off x="8081463" y="5480875"/>
            <a:ext cx="376962" cy="42290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2E25ECCB-9F81-7206-9186-E133AACF2F34}"/>
              </a:ext>
            </a:extLst>
          </p:cNvPr>
          <p:cNvSpPr txBox="1"/>
          <p:nvPr/>
        </p:nvSpPr>
        <p:spPr>
          <a:xfrm>
            <a:off x="7955178" y="534703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66;p29">
            <a:extLst>
              <a:ext uri="{FF2B5EF4-FFF2-40B4-BE49-F238E27FC236}">
                <a16:creationId xmlns:a16="http://schemas.microsoft.com/office/drawing/2014/main" id="{5A1AB54B-851D-2794-E433-675F9E898AAA}"/>
              </a:ext>
            </a:extLst>
          </p:cNvPr>
          <p:cNvCxnSpPr>
            <a:cxnSpLocks/>
          </p:cNvCxnSpPr>
          <p:nvPr/>
        </p:nvCxnSpPr>
        <p:spPr>
          <a:xfrm flipV="1">
            <a:off x="8673920" y="3624146"/>
            <a:ext cx="826919" cy="1083197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" name="Google Shape;354;p28">
            <a:extLst>
              <a:ext uri="{FF2B5EF4-FFF2-40B4-BE49-F238E27FC236}">
                <a16:creationId xmlns:a16="http://schemas.microsoft.com/office/drawing/2014/main" id="{670896BC-C7C1-3CA9-4187-0706C06A15B4}"/>
              </a:ext>
            </a:extLst>
          </p:cNvPr>
          <p:cNvSpPr txBox="1"/>
          <p:nvPr/>
        </p:nvSpPr>
        <p:spPr>
          <a:xfrm>
            <a:off x="8673920" y="3855274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54;p28">
            <a:extLst>
              <a:ext uri="{FF2B5EF4-FFF2-40B4-BE49-F238E27FC236}">
                <a16:creationId xmlns:a16="http://schemas.microsoft.com/office/drawing/2014/main" id="{806620B2-DAFF-B8E7-9BDA-D8518E103D3F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4;p28">
            <a:extLst>
              <a:ext uri="{FF2B5EF4-FFF2-40B4-BE49-F238E27FC236}">
                <a16:creationId xmlns:a16="http://schemas.microsoft.com/office/drawing/2014/main" id="{607B4B2C-755D-9BB1-DD2E-21D07439D9C4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412;p32">
            <a:extLst>
              <a:ext uri="{FF2B5EF4-FFF2-40B4-BE49-F238E27FC236}">
                <a16:creationId xmlns:a16="http://schemas.microsoft.com/office/drawing/2014/main" id="{4E806038-8276-E6D9-93A4-49712956E0C1}"/>
              </a:ext>
            </a:extLst>
          </p:cNvPr>
          <p:cNvCxnSpPr>
            <a:cxnSpLocks/>
          </p:cNvCxnSpPr>
          <p:nvPr/>
        </p:nvCxnSpPr>
        <p:spPr>
          <a:xfrm flipH="1">
            <a:off x="8722402" y="3741646"/>
            <a:ext cx="867647" cy="111860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" name="Google Shape;354;p28">
            <a:extLst>
              <a:ext uri="{FF2B5EF4-FFF2-40B4-BE49-F238E27FC236}">
                <a16:creationId xmlns:a16="http://schemas.microsoft.com/office/drawing/2014/main" id="{9600CACA-AF64-E1EB-79CD-6C0926F31935}"/>
              </a:ext>
            </a:extLst>
          </p:cNvPr>
          <p:cNvSpPr txBox="1"/>
          <p:nvPr/>
        </p:nvSpPr>
        <p:spPr>
          <a:xfrm>
            <a:off x="9174073" y="4096473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432;p33">
            <a:extLst>
              <a:ext uri="{FF2B5EF4-FFF2-40B4-BE49-F238E27FC236}">
                <a16:creationId xmlns:a16="http://schemas.microsoft.com/office/drawing/2014/main" id="{81107230-D7D1-5303-47DA-1256F82130E0}"/>
              </a:ext>
            </a:extLst>
          </p:cNvPr>
          <p:cNvCxnSpPr>
            <a:cxnSpLocks/>
          </p:cNvCxnSpPr>
          <p:nvPr/>
        </p:nvCxnSpPr>
        <p:spPr>
          <a:xfrm flipV="1">
            <a:off x="8828037" y="4450451"/>
            <a:ext cx="562262" cy="649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354;p28">
            <a:extLst>
              <a:ext uri="{FF2B5EF4-FFF2-40B4-BE49-F238E27FC236}">
                <a16:creationId xmlns:a16="http://schemas.microsoft.com/office/drawing/2014/main" id="{D5BB7492-B172-E188-1D77-9EE98AEDAB4F}"/>
              </a:ext>
            </a:extLst>
          </p:cNvPr>
          <p:cNvSpPr txBox="1"/>
          <p:nvPr/>
        </p:nvSpPr>
        <p:spPr>
          <a:xfrm>
            <a:off x="9062484" y="467285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32;p33">
            <a:extLst>
              <a:ext uri="{FF2B5EF4-FFF2-40B4-BE49-F238E27FC236}">
                <a16:creationId xmlns:a16="http://schemas.microsoft.com/office/drawing/2014/main" id="{9BAAE3A8-5821-4BDF-F085-5B6D5ABC5547}"/>
              </a:ext>
            </a:extLst>
          </p:cNvPr>
          <p:cNvCxnSpPr>
            <a:cxnSpLocks/>
          </p:cNvCxnSpPr>
          <p:nvPr/>
        </p:nvCxnSpPr>
        <p:spPr>
          <a:xfrm>
            <a:off x="8797566" y="5441567"/>
            <a:ext cx="311602" cy="46221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354;p28">
            <a:extLst>
              <a:ext uri="{FF2B5EF4-FFF2-40B4-BE49-F238E27FC236}">
                <a16:creationId xmlns:a16="http://schemas.microsoft.com/office/drawing/2014/main" id="{C8CF09AF-ED21-B53F-BD3D-7921C1BBB1F0}"/>
              </a:ext>
            </a:extLst>
          </p:cNvPr>
          <p:cNvSpPr txBox="1"/>
          <p:nvPr/>
        </p:nvSpPr>
        <p:spPr>
          <a:xfrm>
            <a:off x="8908098" y="5371070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456;p34">
            <a:extLst>
              <a:ext uri="{FF2B5EF4-FFF2-40B4-BE49-F238E27FC236}">
                <a16:creationId xmlns:a16="http://schemas.microsoft.com/office/drawing/2014/main" id="{E80BE55B-AE14-3A98-34D4-95976940ADAE}"/>
              </a:ext>
            </a:extLst>
          </p:cNvPr>
          <p:cNvCxnSpPr>
            <a:cxnSpLocks/>
          </p:cNvCxnSpPr>
          <p:nvPr/>
        </p:nvCxnSpPr>
        <p:spPr>
          <a:xfrm flipV="1">
            <a:off x="9580791" y="3624146"/>
            <a:ext cx="0" cy="43560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888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456;p34">
            <a:extLst>
              <a:ext uri="{FF2B5EF4-FFF2-40B4-BE49-F238E27FC236}">
                <a16:creationId xmlns:a16="http://schemas.microsoft.com/office/drawing/2014/main" id="{BEDA02C3-7D5F-3049-C30E-E6C40F2A7AFC}"/>
              </a:ext>
            </a:extLst>
          </p:cNvPr>
          <p:cNvCxnSpPr>
            <a:cxnSpLocks/>
          </p:cNvCxnSpPr>
          <p:nvPr/>
        </p:nvCxnSpPr>
        <p:spPr>
          <a:xfrm flipV="1">
            <a:off x="9580791" y="3624146"/>
            <a:ext cx="0" cy="43560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(h1 -&gt; h4)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pings h4.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receives packet from h1.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352;p28">
            <a:extLst>
              <a:ext uri="{FF2B5EF4-FFF2-40B4-BE49-F238E27FC236}">
                <a16:creationId xmlns:a16="http://schemas.microsoft.com/office/drawing/2014/main" id="{58BC9226-52FF-D81F-3200-2B6834E6AC1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53;p28">
            <a:extLst>
              <a:ext uri="{FF2B5EF4-FFF2-40B4-BE49-F238E27FC236}">
                <a16:creationId xmlns:a16="http://schemas.microsoft.com/office/drawing/2014/main" id="{8F99514B-D525-8E5D-AF12-99E4E4D509DA}"/>
              </a:ext>
            </a:extLst>
          </p:cNvPr>
          <p:cNvCxnSpPr>
            <a:cxnSpLocks/>
          </p:cNvCxnSpPr>
          <p:nvPr/>
        </p:nvCxnSpPr>
        <p:spPr>
          <a:xfrm flipV="1">
            <a:off x="8081463" y="5480875"/>
            <a:ext cx="376962" cy="42290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2E25ECCB-9F81-7206-9186-E133AACF2F34}"/>
              </a:ext>
            </a:extLst>
          </p:cNvPr>
          <p:cNvSpPr txBox="1"/>
          <p:nvPr/>
        </p:nvSpPr>
        <p:spPr>
          <a:xfrm>
            <a:off x="7955178" y="534703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66;p29">
            <a:extLst>
              <a:ext uri="{FF2B5EF4-FFF2-40B4-BE49-F238E27FC236}">
                <a16:creationId xmlns:a16="http://schemas.microsoft.com/office/drawing/2014/main" id="{5A1AB54B-851D-2794-E433-675F9E898AAA}"/>
              </a:ext>
            </a:extLst>
          </p:cNvPr>
          <p:cNvCxnSpPr>
            <a:cxnSpLocks/>
          </p:cNvCxnSpPr>
          <p:nvPr/>
        </p:nvCxnSpPr>
        <p:spPr>
          <a:xfrm flipV="1">
            <a:off x="8673920" y="3624146"/>
            <a:ext cx="826919" cy="1083197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" name="Google Shape;354;p28">
            <a:extLst>
              <a:ext uri="{FF2B5EF4-FFF2-40B4-BE49-F238E27FC236}">
                <a16:creationId xmlns:a16="http://schemas.microsoft.com/office/drawing/2014/main" id="{670896BC-C7C1-3CA9-4187-0706C06A15B4}"/>
              </a:ext>
            </a:extLst>
          </p:cNvPr>
          <p:cNvSpPr txBox="1"/>
          <p:nvPr/>
        </p:nvSpPr>
        <p:spPr>
          <a:xfrm>
            <a:off x="8673920" y="3855274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54;p28">
            <a:extLst>
              <a:ext uri="{FF2B5EF4-FFF2-40B4-BE49-F238E27FC236}">
                <a16:creationId xmlns:a16="http://schemas.microsoft.com/office/drawing/2014/main" id="{806620B2-DAFF-B8E7-9BDA-D8518E103D3F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4;p28">
            <a:extLst>
              <a:ext uri="{FF2B5EF4-FFF2-40B4-BE49-F238E27FC236}">
                <a16:creationId xmlns:a16="http://schemas.microsoft.com/office/drawing/2014/main" id="{607B4B2C-755D-9BB1-DD2E-21D07439D9C4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412;p32">
            <a:extLst>
              <a:ext uri="{FF2B5EF4-FFF2-40B4-BE49-F238E27FC236}">
                <a16:creationId xmlns:a16="http://schemas.microsoft.com/office/drawing/2014/main" id="{4E806038-8276-E6D9-93A4-49712956E0C1}"/>
              </a:ext>
            </a:extLst>
          </p:cNvPr>
          <p:cNvCxnSpPr>
            <a:cxnSpLocks/>
          </p:cNvCxnSpPr>
          <p:nvPr/>
        </p:nvCxnSpPr>
        <p:spPr>
          <a:xfrm flipH="1">
            <a:off x="8722402" y="3741646"/>
            <a:ext cx="867647" cy="111860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" name="Google Shape;354;p28">
            <a:extLst>
              <a:ext uri="{FF2B5EF4-FFF2-40B4-BE49-F238E27FC236}">
                <a16:creationId xmlns:a16="http://schemas.microsoft.com/office/drawing/2014/main" id="{9600CACA-AF64-E1EB-79CD-6C0926F31935}"/>
              </a:ext>
            </a:extLst>
          </p:cNvPr>
          <p:cNvSpPr txBox="1"/>
          <p:nvPr/>
        </p:nvSpPr>
        <p:spPr>
          <a:xfrm>
            <a:off x="9174073" y="4096473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432;p33">
            <a:extLst>
              <a:ext uri="{FF2B5EF4-FFF2-40B4-BE49-F238E27FC236}">
                <a16:creationId xmlns:a16="http://schemas.microsoft.com/office/drawing/2014/main" id="{81107230-D7D1-5303-47DA-1256F82130E0}"/>
              </a:ext>
            </a:extLst>
          </p:cNvPr>
          <p:cNvCxnSpPr>
            <a:cxnSpLocks/>
          </p:cNvCxnSpPr>
          <p:nvPr/>
        </p:nvCxnSpPr>
        <p:spPr>
          <a:xfrm flipV="1">
            <a:off x="8828037" y="4450451"/>
            <a:ext cx="562262" cy="649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354;p28">
            <a:extLst>
              <a:ext uri="{FF2B5EF4-FFF2-40B4-BE49-F238E27FC236}">
                <a16:creationId xmlns:a16="http://schemas.microsoft.com/office/drawing/2014/main" id="{D5BB7492-B172-E188-1D77-9EE98AEDAB4F}"/>
              </a:ext>
            </a:extLst>
          </p:cNvPr>
          <p:cNvSpPr txBox="1"/>
          <p:nvPr/>
        </p:nvSpPr>
        <p:spPr>
          <a:xfrm>
            <a:off x="9062484" y="467285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32;p33">
            <a:extLst>
              <a:ext uri="{FF2B5EF4-FFF2-40B4-BE49-F238E27FC236}">
                <a16:creationId xmlns:a16="http://schemas.microsoft.com/office/drawing/2014/main" id="{9BAAE3A8-5821-4BDF-F085-5B6D5ABC5547}"/>
              </a:ext>
            </a:extLst>
          </p:cNvPr>
          <p:cNvCxnSpPr>
            <a:cxnSpLocks/>
          </p:cNvCxnSpPr>
          <p:nvPr/>
        </p:nvCxnSpPr>
        <p:spPr>
          <a:xfrm>
            <a:off x="8797566" y="5441567"/>
            <a:ext cx="311602" cy="46221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354;p28">
            <a:extLst>
              <a:ext uri="{FF2B5EF4-FFF2-40B4-BE49-F238E27FC236}">
                <a16:creationId xmlns:a16="http://schemas.microsoft.com/office/drawing/2014/main" id="{C8CF09AF-ED21-B53F-BD3D-7921C1BBB1F0}"/>
              </a:ext>
            </a:extLst>
          </p:cNvPr>
          <p:cNvSpPr txBox="1"/>
          <p:nvPr/>
        </p:nvSpPr>
        <p:spPr>
          <a:xfrm>
            <a:off x="8908098" y="5371070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479;p35">
            <a:extLst>
              <a:ext uri="{FF2B5EF4-FFF2-40B4-BE49-F238E27FC236}">
                <a16:creationId xmlns:a16="http://schemas.microsoft.com/office/drawing/2014/main" id="{900A8011-555D-6B4A-2B6E-B3D97C53E94A}"/>
              </a:ext>
            </a:extLst>
          </p:cNvPr>
          <p:cNvSpPr/>
          <p:nvPr/>
        </p:nvSpPr>
        <p:spPr>
          <a:xfrm>
            <a:off x="7280005" y="3916051"/>
            <a:ext cx="4620087" cy="18175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80;p35">
            <a:extLst>
              <a:ext uri="{FF2B5EF4-FFF2-40B4-BE49-F238E27FC236}">
                <a16:creationId xmlns:a16="http://schemas.microsoft.com/office/drawing/2014/main" id="{58CA99E7-1EDD-8B3A-5358-31C2D1C58ADB}"/>
              </a:ext>
            </a:extLst>
          </p:cNvPr>
          <p:cNvSpPr txBox="1"/>
          <p:nvPr/>
        </p:nvSpPr>
        <p:spPr>
          <a:xfrm>
            <a:off x="7850705" y="4602431"/>
            <a:ext cx="347868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Skip repeated steps...</a:t>
            </a:r>
            <a:endParaRPr sz="2400" b="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4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5298-77ED-44EF-BF30-A9C04FD4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C896A-AE9C-41FC-8A4C-CEC7FC7C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Build ONOS Application Project</a:t>
            </a:r>
          </a:p>
          <a:p>
            <a:pPr lvl="1"/>
            <a:r>
              <a:rPr lang="en-US" altLang="zh-TW" sz="2000" dirty="0"/>
              <a:t>Environment Setup</a:t>
            </a:r>
          </a:p>
          <a:p>
            <a:pPr lvl="1"/>
            <a:r>
              <a:rPr lang="en-US" altLang="zh-TW" sz="2000" dirty="0"/>
              <a:t>Create an</a:t>
            </a:r>
            <a:r>
              <a:rPr lang="zh-TW" altLang="en-US" sz="2000" dirty="0"/>
              <a:t> </a:t>
            </a:r>
            <a:r>
              <a:rPr lang="en-US" altLang="zh-TW" sz="2000" dirty="0"/>
              <a:t>ONOS</a:t>
            </a:r>
            <a:r>
              <a:rPr lang="zh-TW" altLang="en-US" sz="2000" dirty="0"/>
              <a:t> </a:t>
            </a:r>
            <a:r>
              <a:rPr lang="en-US" altLang="zh-TW" sz="2000" dirty="0"/>
              <a:t>Application</a:t>
            </a:r>
          </a:p>
          <a:p>
            <a:pPr lvl="1"/>
            <a:r>
              <a:rPr lang="en-US" altLang="zh-TW" sz="2000" dirty="0"/>
              <a:t>Build, Install, Activate, and Reinstall ONOS Application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ARP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ARP Request/Reply Format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Learning Bridge Function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Workflow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Proxy APR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Workflow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Lab 3 Requirements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E34C2-748A-4DA7-BC88-0568B1446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6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(h1 -&gt; h4)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pings h4.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altLang="zh-TW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h4 receives packet from h1.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30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352;p28">
            <a:extLst>
              <a:ext uri="{FF2B5EF4-FFF2-40B4-BE49-F238E27FC236}">
                <a16:creationId xmlns:a16="http://schemas.microsoft.com/office/drawing/2014/main" id="{58BC9226-52FF-D81F-3200-2B6834E6AC1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53;p28">
            <a:extLst>
              <a:ext uri="{FF2B5EF4-FFF2-40B4-BE49-F238E27FC236}">
                <a16:creationId xmlns:a16="http://schemas.microsoft.com/office/drawing/2014/main" id="{8F99514B-D525-8E5D-AF12-99E4E4D509DA}"/>
              </a:ext>
            </a:extLst>
          </p:cNvPr>
          <p:cNvCxnSpPr>
            <a:cxnSpLocks/>
          </p:cNvCxnSpPr>
          <p:nvPr/>
        </p:nvCxnSpPr>
        <p:spPr>
          <a:xfrm flipV="1">
            <a:off x="8081463" y="5480875"/>
            <a:ext cx="376962" cy="42290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2E25ECCB-9F81-7206-9186-E133AACF2F34}"/>
              </a:ext>
            </a:extLst>
          </p:cNvPr>
          <p:cNvSpPr txBox="1"/>
          <p:nvPr/>
        </p:nvSpPr>
        <p:spPr>
          <a:xfrm>
            <a:off x="7955178" y="534703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66;p29">
            <a:extLst>
              <a:ext uri="{FF2B5EF4-FFF2-40B4-BE49-F238E27FC236}">
                <a16:creationId xmlns:a16="http://schemas.microsoft.com/office/drawing/2014/main" id="{5A1AB54B-851D-2794-E433-675F9E898AAA}"/>
              </a:ext>
            </a:extLst>
          </p:cNvPr>
          <p:cNvCxnSpPr>
            <a:cxnSpLocks/>
          </p:cNvCxnSpPr>
          <p:nvPr/>
        </p:nvCxnSpPr>
        <p:spPr>
          <a:xfrm flipV="1">
            <a:off x="8673920" y="3624146"/>
            <a:ext cx="826919" cy="1083197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" name="Google Shape;354;p28">
            <a:extLst>
              <a:ext uri="{FF2B5EF4-FFF2-40B4-BE49-F238E27FC236}">
                <a16:creationId xmlns:a16="http://schemas.microsoft.com/office/drawing/2014/main" id="{670896BC-C7C1-3CA9-4187-0706C06A15B4}"/>
              </a:ext>
            </a:extLst>
          </p:cNvPr>
          <p:cNvSpPr txBox="1"/>
          <p:nvPr/>
        </p:nvSpPr>
        <p:spPr>
          <a:xfrm>
            <a:off x="8673920" y="3855274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54;p28">
            <a:extLst>
              <a:ext uri="{FF2B5EF4-FFF2-40B4-BE49-F238E27FC236}">
                <a16:creationId xmlns:a16="http://schemas.microsoft.com/office/drawing/2014/main" id="{806620B2-DAFF-B8E7-9BDA-D8518E103D3F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4;p28">
            <a:extLst>
              <a:ext uri="{FF2B5EF4-FFF2-40B4-BE49-F238E27FC236}">
                <a16:creationId xmlns:a16="http://schemas.microsoft.com/office/drawing/2014/main" id="{607B4B2C-755D-9BB1-DD2E-21D07439D9C4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412;p32">
            <a:extLst>
              <a:ext uri="{FF2B5EF4-FFF2-40B4-BE49-F238E27FC236}">
                <a16:creationId xmlns:a16="http://schemas.microsoft.com/office/drawing/2014/main" id="{4E806038-8276-E6D9-93A4-49712956E0C1}"/>
              </a:ext>
            </a:extLst>
          </p:cNvPr>
          <p:cNvCxnSpPr>
            <a:cxnSpLocks/>
          </p:cNvCxnSpPr>
          <p:nvPr/>
        </p:nvCxnSpPr>
        <p:spPr>
          <a:xfrm flipH="1">
            <a:off x="8722402" y="3741646"/>
            <a:ext cx="867647" cy="111860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" name="Google Shape;354;p28">
            <a:extLst>
              <a:ext uri="{FF2B5EF4-FFF2-40B4-BE49-F238E27FC236}">
                <a16:creationId xmlns:a16="http://schemas.microsoft.com/office/drawing/2014/main" id="{9600CACA-AF64-E1EB-79CD-6C0926F31935}"/>
              </a:ext>
            </a:extLst>
          </p:cNvPr>
          <p:cNvSpPr txBox="1"/>
          <p:nvPr/>
        </p:nvSpPr>
        <p:spPr>
          <a:xfrm>
            <a:off x="9174073" y="4096473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432;p33">
            <a:extLst>
              <a:ext uri="{FF2B5EF4-FFF2-40B4-BE49-F238E27FC236}">
                <a16:creationId xmlns:a16="http://schemas.microsoft.com/office/drawing/2014/main" id="{81107230-D7D1-5303-47DA-1256F82130E0}"/>
              </a:ext>
            </a:extLst>
          </p:cNvPr>
          <p:cNvCxnSpPr>
            <a:cxnSpLocks/>
          </p:cNvCxnSpPr>
          <p:nvPr/>
        </p:nvCxnSpPr>
        <p:spPr>
          <a:xfrm flipV="1">
            <a:off x="8828037" y="4450451"/>
            <a:ext cx="562262" cy="649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354;p28">
            <a:extLst>
              <a:ext uri="{FF2B5EF4-FFF2-40B4-BE49-F238E27FC236}">
                <a16:creationId xmlns:a16="http://schemas.microsoft.com/office/drawing/2014/main" id="{D5BB7492-B172-E188-1D77-9EE98AEDAB4F}"/>
              </a:ext>
            </a:extLst>
          </p:cNvPr>
          <p:cNvSpPr txBox="1"/>
          <p:nvPr/>
        </p:nvSpPr>
        <p:spPr>
          <a:xfrm>
            <a:off x="9062484" y="467285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432;p33">
            <a:extLst>
              <a:ext uri="{FF2B5EF4-FFF2-40B4-BE49-F238E27FC236}">
                <a16:creationId xmlns:a16="http://schemas.microsoft.com/office/drawing/2014/main" id="{9BAAE3A8-5821-4BDF-F085-5B6D5ABC5547}"/>
              </a:ext>
            </a:extLst>
          </p:cNvPr>
          <p:cNvCxnSpPr>
            <a:cxnSpLocks/>
          </p:cNvCxnSpPr>
          <p:nvPr/>
        </p:nvCxnSpPr>
        <p:spPr>
          <a:xfrm>
            <a:off x="8797566" y="5441567"/>
            <a:ext cx="311602" cy="46221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354;p28">
            <a:extLst>
              <a:ext uri="{FF2B5EF4-FFF2-40B4-BE49-F238E27FC236}">
                <a16:creationId xmlns:a16="http://schemas.microsoft.com/office/drawing/2014/main" id="{C8CF09AF-ED21-B53F-BD3D-7921C1BBB1F0}"/>
              </a:ext>
            </a:extLst>
          </p:cNvPr>
          <p:cNvSpPr txBox="1"/>
          <p:nvPr/>
        </p:nvSpPr>
        <p:spPr>
          <a:xfrm>
            <a:off x="8908098" y="5371070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456;p34">
            <a:extLst>
              <a:ext uri="{FF2B5EF4-FFF2-40B4-BE49-F238E27FC236}">
                <a16:creationId xmlns:a16="http://schemas.microsoft.com/office/drawing/2014/main" id="{E80BE55B-AE14-3A98-34D4-95976940ADAE}"/>
              </a:ext>
            </a:extLst>
          </p:cNvPr>
          <p:cNvCxnSpPr>
            <a:cxnSpLocks/>
          </p:cNvCxnSpPr>
          <p:nvPr/>
        </p:nvCxnSpPr>
        <p:spPr>
          <a:xfrm>
            <a:off x="9680219" y="3649306"/>
            <a:ext cx="0" cy="41044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9" name="Google Shape;456;p34">
            <a:extLst>
              <a:ext uri="{FF2B5EF4-FFF2-40B4-BE49-F238E27FC236}">
                <a16:creationId xmlns:a16="http://schemas.microsoft.com/office/drawing/2014/main" id="{549C68F6-E372-9908-B700-1BF7E6F9FE83}"/>
              </a:ext>
            </a:extLst>
          </p:cNvPr>
          <p:cNvCxnSpPr>
            <a:cxnSpLocks/>
          </p:cNvCxnSpPr>
          <p:nvPr/>
        </p:nvCxnSpPr>
        <p:spPr>
          <a:xfrm flipV="1">
            <a:off x="9580791" y="3624146"/>
            <a:ext cx="0" cy="43560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5" name="Google Shape;505;p36">
            <a:extLst>
              <a:ext uri="{FF2B5EF4-FFF2-40B4-BE49-F238E27FC236}">
                <a16:creationId xmlns:a16="http://schemas.microsoft.com/office/drawing/2014/main" id="{1CE29D62-891E-A776-259A-A753B7BA080C}"/>
              </a:ext>
            </a:extLst>
          </p:cNvPr>
          <p:cNvCxnSpPr>
            <a:cxnSpLocks/>
          </p:cNvCxnSpPr>
          <p:nvPr/>
        </p:nvCxnSpPr>
        <p:spPr>
          <a:xfrm>
            <a:off x="9735286" y="3624146"/>
            <a:ext cx="885929" cy="1151142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7" name="Google Shape;504;p36">
            <a:extLst>
              <a:ext uri="{FF2B5EF4-FFF2-40B4-BE49-F238E27FC236}">
                <a16:creationId xmlns:a16="http://schemas.microsoft.com/office/drawing/2014/main" id="{48901DC8-E7FD-7097-E19B-AEFA7E630250}"/>
              </a:ext>
            </a:extLst>
          </p:cNvPr>
          <p:cNvCxnSpPr>
            <a:cxnSpLocks/>
          </p:cNvCxnSpPr>
          <p:nvPr/>
        </p:nvCxnSpPr>
        <p:spPr>
          <a:xfrm flipH="1" flipV="1">
            <a:off x="9699708" y="3782144"/>
            <a:ext cx="833180" cy="1078111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3" name="Google Shape;432;p33">
            <a:extLst>
              <a:ext uri="{FF2B5EF4-FFF2-40B4-BE49-F238E27FC236}">
                <a16:creationId xmlns:a16="http://schemas.microsoft.com/office/drawing/2014/main" id="{F86228BC-967A-D1B5-530F-BE9CC56041C8}"/>
              </a:ext>
            </a:extLst>
          </p:cNvPr>
          <p:cNvCxnSpPr>
            <a:cxnSpLocks/>
          </p:cNvCxnSpPr>
          <p:nvPr/>
        </p:nvCxnSpPr>
        <p:spPr>
          <a:xfrm>
            <a:off x="9820807" y="4450451"/>
            <a:ext cx="590981" cy="70907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" name="Google Shape;432;p33">
            <a:extLst>
              <a:ext uri="{FF2B5EF4-FFF2-40B4-BE49-F238E27FC236}">
                <a16:creationId xmlns:a16="http://schemas.microsoft.com/office/drawing/2014/main" id="{505C5004-BD7B-C76A-86C2-AE5004558240}"/>
              </a:ext>
            </a:extLst>
          </p:cNvPr>
          <p:cNvCxnSpPr>
            <a:cxnSpLocks/>
          </p:cNvCxnSpPr>
          <p:nvPr/>
        </p:nvCxnSpPr>
        <p:spPr>
          <a:xfrm>
            <a:off x="10766838" y="5532466"/>
            <a:ext cx="387117" cy="44995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" name="Google Shape;432;p33">
            <a:extLst>
              <a:ext uri="{FF2B5EF4-FFF2-40B4-BE49-F238E27FC236}">
                <a16:creationId xmlns:a16="http://schemas.microsoft.com/office/drawing/2014/main" id="{D477FB87-DC09-B75F-14AC-6BF6819381FE}"/>
              </a:ext>
            </a:extLst>
          </p:cNvPr>
          <p:cNvCxnSpPr>
            <a:cxnSpLocks/>
          </p:cNvCxnSpPr>
          <p:nvPr/>
        </p:nvCxnSpPr>
        <p:spPr>
          <a:xfrm flipH="1">
            <a:off x="10116095" y="5462434"/>
            <a:ext cx="295693" cy="4952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4;p28">
            <a:extLst>
              <a:ext uri="{FF2B5EF4-FFF2-40B4-BE49-F238E27FC236}">
                <a16:creationId xmlns:a16="http://schemas.microsoft.com/office/drawing/2014/main" id="{3BDFF7F5-6137-E3FE-9126-2181959BF10A}"/>
              </a:ext>
            </a:extLst>
          </p:cNvPr>
          <p:cNvSpPr txBox="1"/>
          <p:nvPr/>
        </p:nvSpPr>
        <p:spPr>
          <a:xfrm>
            <a:off x="10878208" y="5418003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(5)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462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(h4 -&gt; h1)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h4 replies to h1.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receives packet from h4.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31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Google Shape;352;p28">
            <a:extLst>
              <a:ext uri="{FF2B5EF4-FFF2-40B4-BE49-F238E27FC236}">
                <a16:creationId xmlns:a16="http://schemas.microsoft.com/office/drawing/2014/main" id="{897C9443-7DB6-BBA3-16AA-2C7EC31CAB4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3;p28">
            <a:extLst>
              <a:ext uri="{FF2B5EF4-FFF2-40B4-BE49-F238E27FC236}">
                <a16:creationId xmlns:a16="http://schemas.microsoft.com/office/drawing/2014/main" id="{CDD4E98F-23B3-5E43-0E29-025B4B64032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54" y="5510484"/>
            <a:ext cx="369277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54;p28">
            <a:extLst>
              <a:ext uri="{FF2B5EF4-FFF2-40B4-BE49-F238E27FC236}">
                <a16:creationId xmlns:a16="http://schemas.microsoft.com/office/drawing/2014/main" id="{C02B800C-21D1-FE56-1CFE-A206437996B4}"/>
              </a:ext>
            </a:extLst>
          </p:cNvPr>
          <p:cNvSpPr txBox="1"/>
          <p:nvPr/>
        </p:nvSpPr>
        <p:spPr>
          <a:xfrm>
            <a:off x="10921117" y="5400842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229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(h4 -&gt; h1)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replies to h1.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Switch (s3)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receives packet from h4.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32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Google Shape;352;p28">
            <a:extLst>
              <a:ext uri="{FF2B5EF4-FFF2-40B4-BE49-F238E27FC236}">
                <a16:creationId xmlns:a16="http://schemas.microsoft.com/office/drawing/2014/main" id="{897C9443-7DB6-BBA3-16AA-2C7EC31CAB4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3;p28">
            <a:extLst>
              <a:ext uri="{FF2B5EF4-FFF2-40B4-BE49-F238E27FC236}">
                <a16:creationId xmlns:a16="http://schemas.microsoft.com/office/drawing/2014/main" id="{CDD4E98F-23B3-5E43-0E29-025B4B64032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54" y="5510484"/>
            <a:ext cx="369277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54;p28">
            <a:extLst>
              <a:ext uri="{FF2B5EF4-FFF2-40B4-BE49-F238E27FC236}">
                <a16:creationId xmlns:a16="http://schemas.microsoft.com/office/drawing/2014/main" id="{C02B800C-21D1-FE56-1CFE-A206437996B4}"/>
              </a:ext>
            </a:extLst>
          </p:cNvPr>
          <p:cNvSpPr txBox="1"/>
          <p:nvPr/>
        </p:nvSpPr>
        <p:spPr>
          <a:xfrm>
            <a:off x="10921117" y="5400842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504;p36">
            <a:extLst>
              <a:ext uri="{FF2B5EF4-FFF2-40B4-BE49-F238E27FC236}">
                <a16:creationId xmlns:a16="http://schemas.microsoft.com/office/drawing/2014/main" id="{46E00914-DA19-7639-B6F6-91642DB7BD15}"/>
              </a:ext>
            </a:extLst>
          </p:cNvPr>
          <p:cNvCxnSpPr>
            <a:cxnSpLocks/>
          </p:cNvCxnSpPr>
          <p:nvPr/>
        </p:nvCxnSpPr>
        <p:spPr>
          <a:xfrm flipH="1" flipV="1">
            <a:off x="9659994" y="3720582"/>
            <a:ext cx="846736" cy="11717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" name="Google Shape;354;p28">
            <a:extLst>
              <a:ext uri="{FF2B5EF4-FFF2-40B4-BE49-F238E27FC236}">
                <a16:creationId xmlns:a16="http://schemas.microsoft.com/office/drawing/2014/main" id="{7D89865A-3561-B30E-9909-E6CE24C61A4E}"/>
              </a:ext>
            </a:extLst>
          </p:cNvPr>
          <p:cNvSpPr txBox="1"/>
          <p:nvPr/>
        </p:nvSpPr>
        <p:spPr>
          <a:xfrm>
            <a:off x="9659994" y="404399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1582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(h4 -&gt; h1)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replies to h1.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receives packet from h4.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33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</a:rPr>
                        <a:t>00:.....:04</a:t>
                      </a:r>
                      <a:endParaRPr lang="en-US" sz="1600" b="1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 dirty="0"/>
                        <a:t>1</a:t>
                      </a:r>
                      <a:endParaRPr sz="1600" b="1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Google Shape;352;p28">
            <a:extLst>
              <a:ext uri="{FF2B5EF4-FFF2-40B4-BE49-F238E27FC236}">
                <a16:creationId xmlns:a16="http://schemas.microsoft.com/office/drawing/2014/main" id="{897C9443-7DB6-BBA3-16AA-2C7EC31CAB4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3;p28">
            <a:extLst>
              <a:ext uri="{FF2B5EF4-FFF2-40B4-BE49-F238E27FC236}">
                <a16:creationId xmlns:a16="http://schemas.microsoft.com/office/drawing/2014/main" id="{CDD4E98F-23B3-5E43-0E29-025B4B64032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54" y="5510484"/>
            <a:ext cx="369277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54;p28">
            <a:extLst>
              <a:ext uri="{FF2B5EF4-FFF2-40B4-BE49-F238E27FC236}">
                <a16:creationId xmlns:a16="http://schemas.microsoft.com/office/drawing/2014/main" id="{C02B800C-21D1-FE56-1CFE-A206437996B4}"/>
              </a:ext>
            </a:extLst>
          </p:cNvPr>
          <p:cNvSpPr txBox="1"/>
          <p:nvPr/>
        </p:nvSpPr>
        <p:spPr>
          <a:xfrm>
            <a:off x="10921117" y="5400842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1;p30">
            <a:extLst>
              <a:ext uri="{FF2B5EF4-FFF2-40B4-BE49-F238E27FC236}">
                <a16:creationId xmlns:a16="http://schemas.microsoft.com/office/drawing/2014/main" id="{BAC67837-E55A-1986-1213-F0D64BABA1A1}"/>
              </a:ext>
            </a:extLst>
          </p:cNvPr>
          <p:cNvSpPr/>
          <p:nvPr/>
        </p:nvSpPr>
        <p:spPr>
          <a:xfrm>
            <a:off x="10293317" y="2336186"/>
            <a:ext cx="1785398" cy="43006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354;p28">
            <a:extLst>
              <a:ext uri="{FF2B5EF4-FFF2-40B4-BE49-F238E27FC236}">
                <a16:creationId xmlns:a16="http://schemas.microsoft.com/office/drawing/2014/main" id="{D86A7DE6-6A30-85C9-4FE7-5220DFB4D9B7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b="1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504;p36">
            <a:extLst>
              <a:ext uri="{FF2B5EF4-FFF2-40B4-BE49-F238E27FC236}">
                <a16:creationId xmlns:a16="http://schemas.microsoft.com/office/drawing/2014/main" id="{064C12FD-E210-7193-B968-FBDF16C4976F}"/>
              </a:ext>
            </a:extLst>
          </p:cNvPr>
          <p:cNvCxnSpPr>
            <a:cxnSpLocks/>
          </p:cNvCxnSpPr>
          <p:nvPr/>
        </p:nvCxnSpPr>
        <p:spPr>
          <a:xfrm flipH="1" flipV="1">
            <a:off x="9659994" y="3720582"/>
            <a:ext cx="846736" cy="11717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8908B1B8-9625-9EB2-A820-A2BFE2E01DB7}"/>
              </a:ext>
            </a:extLst>
          </p:cNvPr>
          <p:cNvSpPr txBox="1"/>
          <p:nvPr/>
        </p:nvSpPr>
        <p:spPr>
          <a:xfrm>
            <a:off x="9659994" y="404399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138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(h4 -&gt; h1)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replies to h1.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receives packet from h4.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34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00:.....:04</a:t>
                      </a:r>
                      <a:endParaRPr lang="en-US"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/>
                        <a:t>1</a:t>
                      </a:r>
                      <a:endParaRPr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Google Shape;352;p28">
            <a:extLst>
              <a:ext uri="{FF2B5EF4-FFF2-40B4-BE49-F238E27FC236}">
                <a16:creationId xmlns:a16="http://schemas.microsoft.com/office/drawing/2014/main" id="{897C9443-7DB6-BBA3-16AA-2C7EC31CAB4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3;p28">
            <a:extLst>
              <a:ext uri="{FF2B5EF4-FFF2-40B4-BE49-F238E27FC236}">
                <a16:creationId xmlns:a16="http://schemas.microsoft.com/office/drawing/2014/main" id="{CDD4E98F-23B3-5E43-0E29-025B4B64032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54" y="5510484"/>
            <a:ext cx="369277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54;p28">
            <a:extLst>
              <a:ext uri="{FF2B5EF4-FFF2-40B4-BE49-F238E27FC236}">
                <a16:creationId xmlns:a16="http://schemas.microsoft.com/office/drawing/2014/main" id="{C02B800C-21D1-FE56-1CFE-A206437996B4}"/>
              </a:ext>
            </a:extLst>
          </p:cNvPr>
          <p:cNvSpPr txBox="1"/>
          <p:nvPr/>
        </p:nvSpPr>
        <p:spPr>
          <a:xfrm>
            <a:off x="10921117" y="5400842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54;p28">
            <a:extLst>
              <a:ext uri="{FF2B5EF4-FFF2-40B4-BE49-F238E27FC236}">
                <a16:creationId xmlns:a16="http://schemas.microsoft.com/office/drawing/2014/main" id="{D86A7DE6-6A30-85C9-4FE7-5220DFB4D9B7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1;p30">
            <a:extLst>
              <a:ext uri="{FF2B5EF4-FFF2-40B4-BE49-F238E27FC236}">
                <a16:creationId xmlns:a16="http://schemas.microsoft.com/office/drawing/2014/main" id="{0B8E9340-A5BA-4B1D-4BB9-BF7C8FCE7E3F}"/>
              </a:ext>
            </a:extLst>
          </p:cNvPr>
          <p:cNvSpPr/>
          <p:nvPr/>
        </p:nvSpPr>
        <p:spPr>
          <a:xfrm>
            <a:off x="10293317" y="1036895"/>
            <a:ext cx="1785398" cy="172527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54;p28">
            <a:extLst>
              <a:ext uri="{FF2B5EF4-FFF2-40B4-BE49-F238E27FC236}">
                <a16:creationId xmlns:a16="http://schemas.microsoft.com/office/drawing/2014/main" id="{712C273A-3A41-6124-AAFB-AC970739175A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504;p36">
            <a:extLst>
              <a:ext uri="{FF2B5EF4-FFF2-40B4-BE49-F238E27FC236}">
                <a16:creationId xmlns:a16="http://schemas.microsoft.com/office/drawing/2014/main" id="{49E98E23-9E57-B134-9A27-718E2B74D41D}"/>
              </a:ext>
            </a:extLst>
          </p:cNvPr>
          <p:cNvCxnSpPr>
            <a:cxnSpLocks/>
          </p:cNvCxnSpPr>
          <p:nvPr/>
        </p:nvCxnSpPr>
        <p:spPr>
          <a:xfrm flipH="1" flipV="1">
            <a:off x="9659994" y="3720582"/>
            <a:ext cx="846736" cy="11717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" name="Google Shape;354;p28">
            <a:extLst>
              <a:ext uri="{FF2B5EF4-FFF2-40B4-BE49-F238E27FC236}">
                <a16:creationId xmlns:a16="http://schemas.microsoft.com/office/drawing/2014/main" id="{9BD6B8C0-9EA2-EFBE-95A2-DD7B48C62A3C}"/>
              </a:ext>
            </a:extLst>
          </p:cNvPr>
          <p:cNvSpPr txBox="1"/>
          <p:nvPr/>
        </p:nvSpPr>
        <p:spPr>
          <a:xfrm>
            <a:off x="9659994" y="404399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016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(h4 -&gt; h1)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replies to h1.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3297FD"/>
              </a:buClr>
              <a:buFont typeface="+mj-lt"/>
              <a:buAutoNum type="alphaLcPeriod"/>
            </a:pPr>
            <a:r>
              <a:rPr lang="en-US" dirty="0">
                <a:solidFill>
                  <a:srgbClr val="3297FD"/>
                </a:solidFill>
              </a:rPr>
              <a:t>Destination MAC found:</a:t>
            </a:r>
          </a:p>
          <a:p>
            <a:pPr lvl="2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Sends Packet-out via designated port.</a:t>
            </a:r>
          </a:p>
          <a:p>
            <a:pPr lvl="2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receives packet from h4.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35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00:.....:04</a:t>
                      </a:r>
                      <a:endParaRPr lang="en-US"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/>
                        <a:t>1</a:t>
                      </a:r>
                      <a:endParaRPr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Google Shape;352;p28">
            <a:extLst>
              <a:ext uri="{FF2B5EF4-FFF2-40B4-BE49-F238E27FC236}">
                <a16:creationId xmlns:a16="http://schemas.microsoft.com/office/drawing/2014/main" id="{897C9443-7DB6-BBA3-16AA-2C7EC31CAB4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3;p28">
            <a:extLst>
              <a:ext uri="{FF2B5EF4-FFF2-40B4-BE49-F238E27FC236}">
                <a16:creationId xmlns:a16="http://schemas.microsoft.com/office/drawing/2014/main" id="{CDD4E98F-23B3-5E43-0E29-025B4B64032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54" y="5510484"/>
            <a:ext cx="369277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54;p28">
            <a:extLst>
              <a:ext uri="{FF2B5EF4-FFF2-40B4-BE49-F238E27FC236}">
                <a16:creationId xmlns:a16="http://schemas.microsoft.com/office/drawing/2014/main" id="{C02B800C-21D1-FE56-1CFE-A206437996B4}"/>
              </a:ext>
            </a:extLst>
          </p:cNvPr>
          <p:cNvSpPr txBox="1"/>
          <p:nvPr/>
        </p:nvSpPr>
        <p:spPr>
          <a:xfrm>
            <a:off x="10921117" y="5400842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504;p36">
            <a:extLst>
              <a:ext uri="{FF2B5EF4-FFF2-40B4-BE49-F238E27FC236}">
                <a16:creationId xmlns:a16="http://schemas.microsoft.com/office/drawing/2014/main" id="{4597E4CA-45E7-7E50-F749-6366C626418D}"/>
              </a:ext>
            </a:extLst>
          </p:cNvPr>
          <p:cNvCxnSpPr>
            <a:cxnSpLocks/>
          </p:cNvCxnSpPr>
          <p:nvPr/>
        </p:nvCxnSpPr>
        <p:spPr>
          <a:xfrm flipH="1" flipV="1">
            <a:off x="9659994" y="3720582"/>
            <a:ext cx="846736" cy="11717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" name="Google Shape;354;p28">
            <a:extLst>
              <a:ext uri="{FF2B5EF4-FFF2-40B4-BE49-F238E27FC236}">
                <a16:creationId xmlns:a16="http://schemas.microsoft.com/office/drawing/2014/main" id="{992E76A9-F632-3704-C7FF-9D2EF7F4DA06}"/>
              </a:ext>
            </a:extLst>
          </p:cNvPr>
          <p:cNvSpPr txBox="1"/>
          <p:nvPr/>
        </p:nvSpPr>
        <p:spPr>
          <a:xfrm>
            <a:off x="9659994" y="404399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54;p28">
            <a:extLst>
              <a:ext uri="{FF2B5EF4-FFF2-40B4-BE49-F238E27FC236}">
                <a16:creationId xmlns:a16="http://schemas.microsoft.com/office/drawing/2014/main" id="{D86A7DE6-6A30-85C9-4FE7-5220DFB4D9B7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54;p28">
            <a:extLst>
              <a:ext uri="{FF2B5EF4-FFF2-40B4-BE49-F238E27FC236}">
                <a16:creationId xmlns:a16="http://schemas.microsoft.com/office/drawing/2014/main" id="{712C273A-3A41-6124-AAFB-AC970739175A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504;p36">
            <a:extLst>
              <a:ext uri="{FF2B5EF4-FFF2-40B4-BE49-F238E27FC236}">
                <a16:creationId xmlns:a16="http://schemas.microsoft.com/office/drawing/2014/main" id="{E328DD91-08FA-D538-E1B0-F44FC7E2EE20}"/>
              </a:ext>
            </a:extLst>
          </p:cNvPr>
          <p:cNvCxnSpPr>
            <a:cxnSpLocks/>
          </p:cNvCxnSpPr>
          <p:nvPr/>
        </p:nvCxnSpPr>
        <p:spPr>
          <a:xfrm>
            <a:off x="9794166" y="3667089"/>
            <a:ext cx="832315" cy="110855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" name="Google Shape;354;p28">
            <a:extLst>
              <a:ext uri="{FF2B5EF4-FFF2-40B4-BE49-F238E27FC236}">
                <a16:creationId xmlns:a16="http://schemas.microsoft.com/office/drawing/2014/main" id="{7A5DD451-E2B4-6AA5-BDDE-630695C47FD2}"/>
              </a:ext>
            </a:extLst>
          </p:cNvPr>
          <p:cNvSpPr txBox="1"/>
          <p:nvPr/>
        </p:nvSpPr>
        <p:spPr>
          <a:xfrm>
            <a:off x="10182730" y="3927601"/>
            <a:ext cx="415672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582;p55">
            <a:extLst>
              <a:ext uri="{FF2B5EF4-FFF2-40B4-BE49-F238E27FC236}">
                <a16:creationId xmlns:a16="http://schemas.microsoft.com/office/drawing/2014/main" id="{944B6317-2B93-D3E0-D664-6654FA50A5C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8402" y="3989590"/>
            <a:ext cx="1371531" cy="5177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81;p30">
            <a:extLst>
              <a:ext uri="{FF2B5EF4-FFF2-40B4-BE49-F238E27FC236}">
                <a16:creationId xmlns:a16="http://schemas.microsoft.com/office/drawing/2014/main" id="{10C0669F-FEB4-3B83-02F7-29E734AFE596}"/>
              </a:ext>
            </a:extLst>
          </p:cNvPr>
          <p:cNvSpPr/>
          <p:nvPr/>
        </p:nvSpPr>
        <p:spPr>
          <a:xfrm>
            <a:off x="10293317" y="1911386"/>
            <a:ext cx="1785398" cy="43006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683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(h4 -&gt; h1)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replies to h1.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3297FD"/>
              </a:buClr>
              <a:buFont typeface="+mj-lt"/>
              <a:buAutoNum type="alphaLcPeriod"/>
            </a:pPr>
            <a:r>
              <a:rPr lang="en-US" dirty="0">
                <a:solidFill>
                  <a:srgbClr val="3297FD"/>
                </a:solidFill>
              </a:rPr>
              <a:t>Destination MAC found:</a:t>
            </a:r>
          </a:p>
          <a:p>
            <a:pPr lvl="2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Sends Packet-out via designated port.</a:t>
            </a:r>
          </a:p>
          <a:p>
            <a:pPr lvl="2">
              <a:buClr>
                <a:srgbClr val="3297FD"/>
              </a:buClr>
            </a:pPr>
            <a:r>
              <a:rPr lang="en-US" dirty="0">
                <a:solidFill>
                  <a:srgbClr val="3297FD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receives packet from h4.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36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00:.....:04</a:t>
                      </a:r>
                      <a:endParaRPr lang="en-US"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/>
                        <a:t>1</a:t>
                      </a:r>
                      <a:endParaRPr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Google Shape;352;p28">
            <a:extLst>
              <a:ext uri="{FF2B5EF4-FFF2-40B4-BE49-F238E27FC236}">
                <a16:creationId xmlns:a16="http://schemas.microsoft.com/office/drawing/2014/main" id="{897C9443-7DB6-BBA3-16AA-2C7EC31CAB4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3;p28">
            <a:extLst>
              <a:ext uri="{FF2B5EF4-FFF2-40B4-BE49-F238E27FC236}">
                <a16:creationId xmlns:a16="http://schemas.microsoft.com/office/drawing/2014/main" id="{CDD4E98F-23B3-5E43-0E29-025B4B64032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54" y="5510484"/>
            <a:ext cx="369277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54;p28">
            <a:extLst>
              <a:ext uri="{FF2B5EF4-FFF2-40B4-BE49-F238E27FC236}">
                <a16:creationId xmlns:a16="http://schemas.microsoft.com/office/drawing/2014/main" id="{C02B800C-21D1-FE56-1CFE-A206437996B4}"/>
              </a:ext>
            </a:extLst>
          </p:cNvPr>
          <p:cNvSpPr txBox="1"/>
          <p:nvPr/>
        </p:nvSpPr>
        <p:spPr>
          <a:xfrm>
            <a:off x="10921117" y="5400842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504;p36">
            <a:extLst>
              <a:ext uri="{FF2B5EF4-FFF2-40B4-BE49-F238E27FC236}">
                <a16:creationId xmlns:a16="http://schemas.microsoft.com/office/drawing/2014/main" id="{4597E4CA-45E7-7E50-F749-6366C626418D}"/>
              </a:ext>
            </a:extLst>
          </p:cNvPr>
          <p:cNvCxnSpPr>
            <a:cxnSpLocks/>
          </p:cNvCxnSpPr>
          <p:nvPr/>
        </p:nvCxnSpPr>
        <p:spPr>
          <a:xfrm flipH="1" flipV="1">
            <a:off x="9659994" y="3720582"/>
            <a:ext cx="846736" cy="11717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" name="Google Shape;354;p28">
            <a:extLst>
              <a:ext uri="{FF2B5EF4-FFF2-40B4-BE49-F238E27FC236}">
                <a16:creationId xmlns:a16="http://schemas.microsoft.com/office/drawing/2014/main" id="{992E76A9-F632-3704-C7FF-9D2EF7F4DA06}"/>
              </a:ext>
            </a:extLst>
          </p:cNvPr>
          <p:cNvSpPr txBox="1"/>
          <p:nvPr/>
        </p:nvSpPr>
        <p:spPr>
          <a:xfrm>
            <a:off x="9659994" y="404399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54;p28">
            <a:extLst>
              <a:ext uri="{FF2B5EF4-FFF2-40B4-BE49-F238E27FC236}">
                <a16:creationId xmlns:a16="http://schemas.microsoft.com/office/drawing/2014/main" id="{D86A7DE6-6A30-85C9-4FE7-5220DFB4D9B7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54;p28">
            <a:extLst>
              <a:ext uri="{FF2B5EF4-FFF2-40B4-BE49-F238E27FC236}">
                <a16:creationId xmlns:a16="http://schemas.microsoft.com/office/drawing/2014/main" id="{712C273A-3A41-6124-AAFB-AC970739175A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504;p36">
            <a:extLst>
              <a:ext uri="{FF2B5EF4-FFF2-40B4-BE49-F238E27FC236}">
                <a16:creationId xmlns:a16="http://schemas.microsoft.com/office/drawing/2014/main" id="{E328DD91-08FA-D538-E1B0-F44FC7E2EE20}"/>
              </a:ext>
            </a:extLst>
          </p:cNvPr>
          <p:cNvCxnSpPr>
            <a:cxnSpLocks/>
          </p:cNvCxnSpPr>
          <p:nvPr/>
        </p:nvCxnSpPr>
        <p:spPr>
          <a:xfrm>
            <a:off x="9794166" y="3667089"/>
            <a:ext cx="832315" cy="110855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" name="Google Shape;354;p28">
            <a:extLst>
              <a:ext uri="{FF2B5EF4-FFF2-40B4-BE49-F238E27FC236}">
                <a16:creationId xmlns:a16="http://schemas.microsoft.com/office/drawing/2014/main" id="{7A5DD451-E2B4-6AA5-BDDE-630695C47FD2}"/>
              </a:ext>
            </a:extLst>
          </p:cNvPr>
          <p:cNvSpPr txBox="1"/>
          <p:nvPr/>
        </p:nvSpPr>
        <p:spPr>
          <a:xfrm>
            <a:off x="10182730" y="3927601"/>
            <a:ext cx="415672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53;p28">
            <a:extLst>
              <a:ext uri="{FF2B5EF4-FFF2-40B4-BE49-F238E27FC236}">
                <a16:creationId xmlns:a16="http://schemas.microsoft.com/office/drawing/2014/main" id="{6905B036-26EC-5413-3C93-47243F26F88A}"/>
              </a:ext>
            </a:extLst>
          </p:cNvPr>
          <p:cNvCxnSpPr>
            <a:cxnSpLocks/>
          </p:cNvCxnSpPr>
          <p:nvPr/>
        </p:nvCxnSpPr>
        <p:spPr>
          <a:xfrm flipH="1" flipV="1">
            <a:off x="9850288" y="4470353"/>
            <a:ext cx="513682" cy="6438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" name="Google Shape;582;p55">
            <a:extLst>
              <a:ext uri="{FF2B5EF4-FFF2-40B4-BE49-F238E27FC236}">
                <a16:creationId xmlns:a16="http://schemas.microsoft.com/office/drawing/2014/main" id="{944B6317-2B93-D3E0-D664-6654FA50A5C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8402" y="3989590"/>
            <a:ext cx="1371531" cy="51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C5D98FEE-FA8F-CD8B-71D0-A3FDB6668521}"/>
              </a:ext>
            </a:extLst>
          </p:cNvPr>
          <p:cNvSpPr txBox="1"/>
          <p:nvPr/>
        </p:nvSpPr>
        <p:spPr>
          <a:xfrm>
            <a:off x="9758616" y="4703113"/>
            <a:ext cx="415672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1;p30">
            <a:extLst>
              <a:ext uri="{FF2B5EF4-FFF2-40B4-BE49-F238E27FC236}">
                <a16:creationId xmlns:a16="http://schemas.microsoft.com/office/drawing/2014/main" id="{B1E52D99-1EBC-1CAA-B29E-0499BD036E38}"/>
              </a:ext>
            </a:extLst>
          </p:cNvPr>
          <p:cNvSpPr/>
          <p:nvPr/>
        </p:nvSpPr>
        <p:spPr>
          <a:xfrm>
            <a:off x="10293317" y="1911386"/>
            <a:ext cx="1785398" cy="43006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762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(h4 -&gt; h1)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replies to h1.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Switch (s1)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receives packet from h4.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37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00:.....:04</a:t>
                      </a:r>
                      <a:endParaRPr lang="en-US"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/>
                        <a:t>1</a:t>
                      </a:r>
                      <a:endParaRPr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Google Shape;352;p28">
            <a:extLst>
              <a:ext uri="{FF2B5EF4-FFF2-40B4-BE49-F238E27FC236}">
                <a16:creationId xmlns:a16="http://schemas.microsoft.com/office/drawing/2014/main" id="{897C9443-7DB6-BBA3-16AA-2C7EC31CAB4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3;p28">
            <a:extLst>
              <a:ext uri="{FF2B5EF4-FFF2-40B4-BE49-F238E27FC236}">
                <a16:creationId xmlns:a16="http://schemas.microsoft.com/office/drawing/2014/main" id="{CDD4E98F-23B3-5E43-0E29-025B4B64032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54" y="5510484"/>
            <a:ext cx="369277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54;p28">
            <a:extLst>
              <a:ext uri="{FF2B5EF4-FFF2-40B4-BE49-F238E27FC236}">
                <a16:creationId xmlns:a16="http://schemas.microsoft.com/office/drawing/2014/main" id="{C02B800C-21D1-FE56-1CFE-A206437996B4}"/>
              </a:ext>
            </a:extLst>
          </p:cNvPr>
          <p:cNvSpPr txBox="1"/>
          <p:nvPr/>
        </p:nvSpPr>
        <p:spPr>
          <a:xfrm>
            <a:off x="10921117" y="5400842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504;p36">
            <a:extLst>
              <a:ext uri="{FF2B5EF4-FFF2-40B4-BE49-F238E27FC236}">
                <a16:creationId xmlns:a16="http://schemas.microsoft.com/office/drawing/2014/main" id="{4597E4CA-45E7-7E50-F749-6366C626418D}"/>
              </a:ext>
            </a:extLst>
          </p:cNvPr>
          <p:cNvCxnSpPr>
            <a:cxnSpLocks/>
          </p:cNvCxnSpPr>
          <p:nvPr/>
        </p:nvCxnSpPr>
        <p:spPr>
          <a:xfrm flipH="1" flipV="1">
            <a:off x="9659994" y="3720582"/>
            <a:ext cx="846736" cy="11717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" name="Google Shape;354;p28">
            <a:extLst>
              <a:ext uri="{FF2B5EF4-FFF2-40B4-BE49-F238E27FC236}">
                <a16:creationId xmlns:a16="http://schemas.microsoft.com/office/drawing/2014/main" id="{992E76A9-F632-3704-C7FF-9D2EF7F4DA06}"/>
              </a:ext>
            </a:extLst>
          </p:cNvPr>
          <p:cNvSpPr txBox="1"/>
          <p:nvPr/>
        </p:nvSpPr>
        <p:spPr>
          <a:xfrm>
            <a:off x="9659994" y="404399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54;p28">
            <a:extLst>
              <a:ext uri="{FF2B5EF4-FFF2-40B4-BE49-F238E27FC236}">
                <a16:creationId xmlns:a16="http://schemas.microsoft.com/office/drawing/2014/main" id="{D86A7DE6-6A30-85C9-4FE7-5220DFB4D9B7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54;p28">
            <a:extLst>
              <a:ext uri="{FF2B5EF4-FFF2-40B4-BE49-F238E27FC236}">
                <a16:creationId xmlns:a16="http://schemas.microsoft.com/office/drawing/2014/main" id="{712C273A-3A41-6124-AAFB-AC970739175A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504;p36">
            <a:extLst>
              <a:ext uri="{FF2B5EF4-FFF2-40B4-BE49-F238E27FC236}">
                <a16:creationId xmlns:a16="http://schemas.microsoft.com/office/drawing/2014/main" id="{E328DD91-08FA-D538-E1B0-F44FC7E2EE20}"/>
              </a:ext>
            </a:extLst>
          </p:cNvPr>
          <p:cNvCxnSpPr>
            <a:cxnSpLocks/>
          </p:cNvCxnSpPr>
          <p:nvPr/>
        </p:nvCxnSpPr>
        <p:spPr>
          <a:xfrm>
            <a:off x="9794166" y="3667089"/>
            <a:ext cx="832315" cy="110855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" name="Google Shape;354;p28">
            <a:extLst>
              <a:ext uri="{FF2B5EF4-FFF2-40B4-BE49-F238E27FC236}">
                <a16:creationId xmlns:a16="http://schemas.microsoft.com/office/drawing/2014/main" id="{7A5DD451-E2B4-6AA5-BDDE-630695C47FD2}"/>
              </a:ext>
            </a:extLst>
          </p:cNvPr>
          <p:cNvSpPr txBox="1"/>
          <p:nvPr/>
        </p:nvSpPr>
        <p:spPr>
          <a:xfrm>
            <a:off x="10182730" y="3927601"/>
            <a:ext cx="415672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53;p28">
            <a:extLst>
              <a:ext uri="{FF2B5EF4-FFF2-40B4-BE49-F238E27FC236}">
                <a16:creationId xmlns:a16="http://schemas.microsoft.com/office/drawing/2014/main" id="{6905B036-26EC-5413-3C93-47243F26F88A}"/>
              </a:ext>
            </a:extLst>
          </p:cNvPr>
          <p:cNvCxnSpPr>
            <a:cxnSpLocks/>
          </p:cNvCxnSpPr>
          <p:nvPr/>
        </p:nvCxnSpPr>
        <p:spPr>
          <a:xfrm flipH="1" flipV="1">
            <a:off x="9850288" y="4470353"/>
            <a:ext cx="513682" cy="6438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" name="Google Shape;582;p55">
            <a:extLst>
              <a:ext uri="{FF2B5EF4-FFF2-40B4-BE49-F238E27FC236}">
                <a16:creationId xmlns:a16="http://schemas.microsoft.com/office/drawing/2014/main" id="{944B6317-2B93-D3E0-D664-6654FA50A5C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8402" y="3989590"/>
            <a:ext cx="1371531" cy="51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C5D98FEE-FA8F-CD8B-71D0-A3FDB6668521}"/>
              </a:ext>
            </a:extLst>
          </p:cNvPr>
          <p:cNvSpPr txBox="1"/>
          <p:nvPr/>
        </p:nvSpPr>
        <p:spPr>
          <a:xfrm>
            <a:off x="9758616" y="4703113"/>
            <a:ext cx="415672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04;p36">
            <a:extLst>
              <a:ext uri="{FF2B5EF4-FFF2-40B4-BE49-F238E27FC236}">
                <a16:creationId xmlns:a16="http://schemas.microsoft.com/office/drawing/2014/main" id="{7167201A-7988-767B-AB49-792E2F89E111}"/>
              </a:ext>
            </a:extLst>
          </p:cNvPr>
          <p:cNvCxnSpPr>
            <a:cxnSpLocks/>
          </p:cNvCxnSpPr>
          <p:nvPr/>
        </p:nvCxnSpPr>
        <p:spPr>
          <a:xfrm flipV="1">
            <a:off x="9578610" y="3629218"/>
            <a:ext cx="0" cy="4567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47869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(h4 -&gt; h1)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replies to h1.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h1 receives packet from h4.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38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00:.....:04</a:t>
                      </a:r>
                      <a:endParaRPr lang="en-US"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/>
                        <a:t>1</a:t>
                      </a:r>
                      <a:endParaRPr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Google Shape;352;p28">
            <a:extLst>
              <a:ext uri="{FF2B5EF4-FFF2-40B4-BE49-F238E27FC236}">
                <a16:creationId xmlns:a16="http://schemas.microsoft.com/office/drawing/2014/main" id="{897C9443-7DB6-BBA3-16AA-2C7EC31CAB4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3;p28">
            <a:extLst>
              <a:ext uri="{FF2B5EF4-FFF2-40B4-BE49-F238E27FC236}">
                <a16:creationId xmlns:a16="http://schemas.microsoft.com/office/drawing/2014/main" id="{CDD4E98F-23B3-5E43-0E29-025B4B64032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54" y="5510484"/>
            <a:ext cx="369277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54;p28">
            <a:extLst>
              <a:ext uri="{FF2B5EF4-FFF2-40B4-BE49-F238E27FC236}">
                <a16:creationId xmlns:a16="http://schemas.microsoft.com/office/drawing/2014/main" id="{C02B800C-21D1-FE56-1CFE-A206437996B4}"/>
              </a:ext>
            </a:extLst>
          </p:cNvPr>
          <p:cNvSpPr txBox="1"/>
          <p:nvPr/>
        </p:nvSpPr>
        <p:spPr>
          <a:xfrm>
            <a:off x="10921117" y="5400842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504;p36">
            <a:extLst>
              <a:ext uri="{FF2B5EF4-FFF2-40B4-BE49-F238E27FC236}">
                <a16:creationId xmlns:a16="http://schemas.microsoft.com/office/drawing/2014/main" id="{4597E4CA-45E7-7E50-F749-6366C626418D}"/>
              </a:ext>
            </a:extLst>
          </p:cNvPr>
          <p:cNvCxnSpPr>
            <a:cxnSpLocks/>
          </p:cNvCxnSpPr>
          <p:nvPr/>
        </p:nvCxnSpPr>
        <p:spPr>
          <a:xfrm flipH="1" flipV="1">
            <a:off x="9659994" y="3720582"/>
            <a:ext cx="846736" cy="11717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" name="Google Shape;354;p28">
            <a:extLst>
              <a:ext uri="{FF2B5EF4-FFF2-40B4-BE49-F238E27FC236}">
                <a16:creationId xmlns:a16="http://schemas.microsoft.com/office/drawing/2014/main" id="{992E76A9-F632-3704-C7FF-9D2EF7F4DA06}"/>
              </a:ext>
            </a:extLst>
          </p:cNvPr>
          <p:cNvSpPr txBox="1"/>
          <p:nvPr/>
        </p:nvSpPr>
        <p:spPr>
          <a:xfrm>
            <a:off x="9659994" y="404399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54;p28">
            <a:extLst>
              <a:ext uri="{FF2B5EF4-FFF2-40B4-BE49-F238E27FC236}">
                <a16:creationId xmlns:a16="http://schemas.microsoft.com/office/drawing/2014/main" id="{D86A7DE6-6A30-85C9-4FE7-5220DFB4D9B7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54;p28">
            <a:extLst>
              <a:ext uri="{FF2B5EF4-FFF2-40B4-BE49-F238E27FC236}">
                <a16:creationId xmlns:a16="http://schemas.microsoft.com/office/drawing/2014/main" id="{712C273A-3A41-6124-AAFB-AC970739175A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504;p36">
            <a:extLst>
              <a:ext uri="{FF2B5EF4-FFF2-40B4-BE49-F238E27FC236}">
                <a16:creationId xmlns:a16="http://schemas.microsoft.com/office/drawing/2014/main" id="{E328DD91-08FA-D538-E1B0-F44FC7E2EE20}"/>
              </a:ext>
            </a:extLst>
          </p:cNvPr>
          <p:cNvCxnSpPr>
            <a:cxnSpLocks/>
          </p:cNvCxnSpPr>
          <p:nvPr/>
        </p:nvCxnSpPr>
        <p:spPr>
          <a:xfrm>
            <a:off x="9794166" y="3667089"/>
            <a:ext cx="832315" cy="110855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" name="Google Shape;354;p28">
            <a:extLst>
              <a:ext uri="{FF2B5EF4-FFF2-40B4-BE49-F238E27FC236}">
                <a16:creationId xmlns:a16="http://schemas.microsoft.com/office/drawing/2014/main" id="{7A5DD451-E2B4-6AA5-BDDE-630695C47FD2}"/>
              </a:ext>
            </a:extLst>
          </p:cNvPr>
          <p:cNvSpPr txBox="1"/>
          <p:nvPr/>
        </p:nvSpPr>
        <p:spPr>
          <a:xfrm>
            <a:off x="10182730" y="3927601"/>
            <a:ext cx="415672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53;p28">
            <a:extLst>
              <a:ext uri="{FF2B5EF4-FFF2-40B4-BE49-F238E27FC236}">
                <a16:creationId xmlns:a16="http://schemas.microsoft.com/office/drawing/2014/main" id="{6905B036-26EC-5413-3C93-47243F26F88A}"/>
              </a:ext>
            </a:extLst>
          </p:cNvPr>
          <p:cNvCxnSpPr>
            <a:cxnSpLocks/>
          </p:cNvCxnSpPr>
          <p:nvPr/>
        </p:nvCxnSpPr>
        <p:spPr>
          <a:xfrm flipH="1" flipV="1">
            <a:off x="9850288" y="4470353"/>
            <a:ext cx="513682" cy="6438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" name="Google Shape;582;p55">
            <a:extLst>
              <a:ext uri="{FF2B5EF4-FFF2-40B4-BE49-F238E27FC236}">
                <a16:creationId xmlns:a16="http://schemas.microsoft.com/office/drawing/2014/main" id="{944B6317-2B93-D3E0-D664-6654FA50A5C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8402" y="3989590"/>
            <a:ext cx="1371531" cy="51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C5D98FEE-FA8F-CD8B-71D0-A3FDB6668521}"/>
              </a:ext>
            </a:extLst>
          </p:cNvPr>
          <p:cNvSpPr txBox="1"/>
          <p:nvPr/>
        </p:nvSpPr>
        <p:spPr>
          <a:xfrm>
            <a:off x="9758616" y="4703113"/>
            <a:ext cx="415672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04;p36">
            <a:extLst>
              <a:ext uri="{FF2B5EF4-FFF2-40B4-BE49-F238E27FC236}">
                <a16:creationId xmlns:a16="http://schemas.microsoft.com/office/drawing/2014/main" id="{7167201A-7988-767B-AB49-792E2F89E111}"/>
              </a:ext>
            </a:extLst>
          </p:cNvPr>
          <p:cNvCxnSpPr>
            <a:cxnSpLocks/>
          </p:cNvCxnSpPr>
          <p:nvPr/>
        </p:nvCxnSpPr>
        <p:spPr>
          <a:xfrm flipV="1">
            <a:off x="9578610" y="3629218"/>
            <a:ext cx="0" cy="4567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" name="Google Shape;479;p35">
            <a:extLst>
              <a:ext uri="{FF2B5EF4-FFF2-40B4-BE49-F238E27FC236}">
                <a16:creationId xmlns:a16="http://schemas.microsoft.com/office/drawing/2014/main" id="{BB2B64C6-5661-8B5C-4E5D-3ADEA3D7681E}"/>
              </a:ext>
            </a:extLst>
          </p:cNvPr>
          <p:cNvSpPr/>
          <p:nvPr/>
        </p:nvSpPr>
        <p:spPr>
          <a:xfrm>
            <a:off x="7280005" y="3916051"/>
            <a:ext cx="4620087" cy="18175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80;p35">
            <a:extLst>
              <a:ext uri="{FF2B5EF4-FFF2-40B4-BE49-F238E27FC236}">
                <a16:creationId xmlns:a16="http://schemas.microsoft.com/office/drawing/2014/main" id="{74AA3332-2FDA-02AC-1105-C12857D5317E}"/>
              </a:ext>
            </a:extLst>
          </p:cNvPr>
          <p:cNvSpPr txBox="1"/>
          <p:nvPr/>
        </p:nvSpPr>
        <p:spPr>
          <a:xfrm>
            <a:off x="7850705" y="4602431"/>
            <a:ext cx="347868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Skip repeated steps...</a:t>
            </a:r>
            <a:endParaRPr sz="2400" b="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98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5E0-A043-3DA6-75A5-0C86D8D7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(h4 -&gt; h1)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4B09-1FCD-5C0A-1861-75E423C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5983211" cy="5489399"/>
          </a:xfrm>
        </p:spPr>
        <p:txBody>
          <a:bodyPr/>
          <a:lstStyle/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h4 replies to h1.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Switch sends Packet-in to Controller.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updates MAC address table with source MAC and incoming port.</a:t>
            </a:r>
          </a:p>
          <a:p>
            <a:pPr marL="457200" indent="-457200">
              <a:buClr>
                <a:srgbClr val="BFBFBF"/>
              </a:buClr>
              <a:buFont typeface="+mj-lt"/>
              <a:buAutoNum type="arabicPeriod"/>
            </a:pPr>
            <a:r>
              <a:rPr lang="en-US" dirty="0">
                <a:solidFill>
                  <a:srgbClr val="BFBFBF"/>
                </a:solidFill>
              </a:rPr>
              <a:t>Controller looks up MAC address table for destination MAC: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not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Floods Packet-out.</a:t>
            </a:r>
          </a:p>
          <a:p>
            <a:pPr marL="725488" lvl="1" indent="-457200">
              <a:buClr>
                <a:srgbClr val="BFBFBF"/>
              </a:buClr>
              <a:buFont typeface="+mj-lt"/>
              <a:buAutoNum type="alphaLcPeriod"/>
            </a:pPr>
            <a:r>
              <a:rPr lang="en-US" dirty="0">
                <a:solidFill>
                  <a:srgbClr val="BFBFBF"/>
                </a:solidFill>
              </a:rPr>
              <a:t>Destination MAC found: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Sends Packet-out via designated port.</a:t>
            </a:r>
          </a:p>
          <a:p>
            <a:pPr lvl="2">
              <a:buClr>
                <a:srgbClr val="BFBFBF"/>
              </a:buClr>
            </a:pPr>
            <a:r>
              <a:rPr lang="en-US" dirty="0">
                <a:solidFill>
                  <a:srgbClr val="BFBFBF"/>
                </a:solidFill>
              </a:rPr>
              <a:t>Installs flow rule on switch.</a:t>
            </a:r>
          </a:p>
          <a:p>
            <a:pPr marL="457200" indent="-457200">
              <a:buClr>
                <a:srgbClr val="3297FD"/>
              </a:buClr>
              <a:buFont typeface="+mj-lt"/>
              <a:buAutoNum type="arabicPeriod"/>
            </a:pPr>
            <a:r>
              <a:rPr lang="en-US" dirty="0">
                <a:solidFill>
                  <a:srgbClr val="3297FD"/>
                </a:solidFill>
              </a:rPr>
              <a:t>h1 receives packet from h4.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51CD-3963-D882-ACD9-02944E3B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39</a:t>
            </a:fld>
            <a:endParaRPr lang="en-US" altLang="zh-TW" sz="1400" dirty="0">
              <a:latin typeface="Times New Roman" pitchFamily="18" charset="0"/>
            </a:endParaRPr>
          </a:p>
        </p:txBody>
      </p:sp>
      <p:graphicFrame>
        <p:nvGraphicFramePr>
          <p:cNvPr id="9" name="Google Shape;329;p26">
            <a:extLst>
              <a:ext uri="{FF2B5EF4-FFF2-40B4-BE49-F238E27FC236}">
                <a16:creationId xmlns:a16="http://schemas.microsoft.com/office/drawing/2014/main" id="{632CD2B3-FDE0-0189-1B52-7FE89FBD8EB1}"/>
              </a:ext>
            </a:extLst>
          </p:cNvPr>
          <p:cNvGraphicFramePr/>
          <p:nvPr/>
        </p:nvGraphicFramePr>
        <p:xfrm>
          <a:off x="6701883" y="1049059"/>
          <a:ext cx="5376832" cy="17252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20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s3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MAC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MAC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Port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00:.....:01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00:.....:01</a:t>
                      </a:r>
                      <a:endParaRPr lang="en-US"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2</a:t>
                      </a:r>
                      <a:endParaRPr sz="16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00:.....:04</a:t>
                      </a:r>
                      <a:endParaRPr lang="en-US"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/>
                        <a:t>2</a:t>
                      </a:r>
                      <a:endParaRPr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00:.....:04</a:t>
                      </a:r>
                      <a:endParaRPr lang="en-US" sz="1600" b="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/>
                        <a:t>2</a:t>
                      </a:r>
                      <a:endParaRPr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dk1"/>
                          </a:solidFill>
                        </a:rPr>
                        <a:t>00:.....:04</a:t>
                      </a:r>
                      <a:endParaRPr lang="en-US" sz="1600" b="0" u="none" strike="noStrike" cap="none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 dirty="0"/>
                        <a:t>1</a:t>
                      </a:r>
                      <a:endParaRPr sz="1600" b="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Google Shape;352;p28">
            <a:extLst>
              <a:ext uri="{FF2B5EF4-FFF2-40B4-BE49-F238E27FC236}">
                <a16:creationId xmlns:a16="http://schemas.microsoft.com/office/drawing/2014/main" id="{897C9443-7DB6-BBA3-16AA-2C7EC31CAB4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11318" y="2883975"/>
            <a:ext cx="5157962" cy="364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3;p28">
            <a:extLst>
              <a:ext uri="{FF2B5EF4-FFF2-40B4-BE49-F238E27FC236}">
                <a16:creationId xmlns:a16="http://schemas.microsoft.com/office/drawing/2014/main" id="{CDD4E98F-23B3-5E43-0E29-025B4B64032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54" y="5510484"/>
            <a:ext cx="369277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54;p28">
            <a:extLst>
              <a:ext uri="{FF2B5EF4-FFF2-40B4-BE49-F238E27FC236}">
                <a16:creationId xmlns:a16="http://schemas.microsoft.com/office/drawing/2014/main" id="{C02B800C-21D1-FE56-1CFE-A206437996B4}"/>
              </a:ext>
            </a:extLst>
          </p:cNvPr>
          <p:cNvSpPr txBox="1"/>
          <p:nvPr/>
        </p:nvSpPr>
        <p:spPr>
          <a:xfrm>
            <a:off x="10921117" y="5400842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504;p36">
            <a:extLst>
              <a:ext uri="{FF2B5EF4-FFF2-40B4-BE49-F238E27FC236}">
                <a16:creationId xmlns:a16="http://schemas.microsoft.com/office/drawing/2014/main" id="{4597E4CA-45E7-7E50-F749-6366C626418D}"/>
              </a:ext>
            </a:extLst>
          </p:cNvPr>
          <p:cNvCxnSpPr>
            <a:cxnSpLocks/>
          </p:cNvCxnSpPr>
          <p:nvPr/>
        </p:nvCxnSpPr>
        <p:spPr>
          <a:xfrm flipH="1" flipV="1">
            <a:off x="9659994" y="3720582"/>
            <a:ext cx="846736" cy="11717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" name="Google Shape;354;p28">
            <a:extLst>
              <a:ext uri="{FF2B5EF4-FFF2-40B4-BE49-F238E27FC236}">
                <a16:creationId xmlns:a16="http://schemas.microsoft.com/office/drawing/2014/main" id="{992E76A9-F632-3704-C7FF-9D2EF7F4DA06}"/>
              </a:ext>
            </a:extLst>
          </p:cNvPr>
          <p:cNvSpPr txBox="1"/>
          <p:nvPr/>
        </p:nvSpPr>
        <p:spPr>
          <a:xfrm>
            <a:off x="9659994" y="404399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54;p28">
            <a:extLst>
              <a:ext uri="{FF2B5EF4-FFF2-40B4-BE49-F238E27FC236}">
                <a16:creationId xmlns:a16="http://schemas.microsoft.com/office/drawing/2014/main" id="{D86A7DE6-6A30-85C9-4FE7-5220DFB4D9B7}"/>
              </a:ext>
            </a:extLst>
          </p:cNvPr>
          <p:cNvSpPr txBox="1"/>
          <p:nvPr/>
        </p:nvSpPr>
        <p:spPr>
          <a:xfrm>
            <a:off x="9083936" y="307788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54;p28">
            <a:extLst>
              <a:ext uri="{FF2B5EF4-FFF2-40B4-BE49-F238E27FC236}">
                <a16:creationId xmlns:a16="http://schemas.microsoft.com/office/drawing/2014/main" id="{712C273A-3A41-6124-AAFB-AC970739175A}"/>
              </a:ext>
            </a:extLst>
          </p:cNvPr>
          <p:cNvSpPr txBox="1"/>
          <p:nvPr/>
        </p:nvSpPr>
        <p:spPr>
          <a:xfrm>
            <a:off x="9083936" y="3310027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504;p36">
            <a:extLst>
              <a:ext uri="{FF2B5EF4-FFF2-40B4-BE49-F238E27FC236}">
                <a16:creationId xmlns:a16="http://schemas.microsoft.com/office/drawing/2014/main" id="{E328DD91-08FA-D538-E1B0-F44FC7E2EE20}"/>
              </a:ext>
            </a:extLst>
          </p:cNvPr>
          <p:cNvCxnSpPr>
            <a:cxnSpLocks/>
          </p:cNvCxnSpPr>
          <p:nvPr/>
        </p:nvCxnSpPr>
        <p:spPr>
          <a:xfrm>
            <a:off x="9794166" y="3667089"/>
            <a:ext cx="832315" cy="110855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" name="Google Shape;354;p28">
            <a:extLst>
              <a:ext uri="{FF2B5EF4-FFF2-40B4-BE49-F238E27FC236}">
                <a16:creationId xmlns:a16="http://schemas.microsoft.com/office/drawing/2014/main" id="{7A5DD451-E2B4-6AA5-BDDE-630695C47FD2}"/>
              </a:ext>
            </a:extLst>
          </p:cNvPr>
          <p:cNvSpPr txBox="1"/>
          <p:nvPr/>
        </p:nvSpPr>
        <p:spPr>
          <a:xfrm>
            <a:off x="10182730" y="3927601"/>
            <a:ext cx="415672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53;p28">
            <a:extLst>
              <a:ext uri="{FF2B5EF4-FFF2-40B4-BE49-F238E27FC236}">
                <a16:creationId xmlns:a16="http://schemas.microsoft.com/office/drawing/2014/main" id="{6905B036-26EC-5413-3C93-47243F26F88A}"/>
              </a:ext>
            </a:extLst>
          </p:cNvPr>
          <p:cNvCxnSpPr>
            <a:cxnSpLocks/>
          </p:cNvCxnSpPr>
          <p:nvPr/>
        </p:nvCxnSpPr>
        <p:spPr>
          <a:xfrm flipH="1" flipV="1">
            <a:off x="9850288" y="4470353"/>
            <a:ext cx="513682" cy="6438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" name="Google Shape;582;p55">
            <a:extLst>
              <a:ext uri="{FF2B5EF4-FFF2-40B4-BE49-F238E27FC236}">
                <a16:creationId xmlns:a16="http://schemas.microsoft.com/office/drawing/2014/main" id="{944B6317-2B93-D3E0-D664-6654FA50A5C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8402" y="3989590"/>
            <a:ext cx="1371531" cy="51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54;p28">
            <a:extLst>
              <a:ext uri="{FF2B5EF4-FFF2-40B4-BE49-F238E27FC236}">
                <a16:creationId xmlns:a16="http://schemas.microsoft.com/office/drawing/2014/main" id="{C5D98FEE-FA8F-CD8B-71D0-A3FDB6668521}"/>
              </a:ext>
            </a:extLst>
          </p:cNvPr>
          <p:cNvSpPr txBox="1"/>
          <p:nvPr/>
        </p:nvSpPr>
        <p:spPr>
          <a:xfrm>
            <a:off x="9758616" y="4703113"/>
            <a:ext cx="415672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400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04;p36">
            <a:extLst>
              <a:ext uri="{FF2B5EF4-FFF2-40B4-BE49-F238E27FC236}">
                <a16:creationId xmlns:a16="http://schemas.microsoft.com/office/drawing/2014/main" id="{7167201A-7988-767B-AB49-792E2F89E111}"/>
              </a:ext>
            </a:extLst>
          </p:cNvPr>
          <p:cNvCxnSpPr>
            <a:cxnSpLocks/>
          </p:cNvCxnSpPr>
          <p:nvPr/>
        </p:nvCxnSpPr>
        <p:spPr>
          <a:xfrm flipV="1">
            <a:off x="9578610" y="3629218"/>
            <a:ext cx="0" cy="4567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5" name="Google Shape;504;p36">
            <a:extLst>
              <a:ext uri="{FF2B5EF4-FFF2-40B4-BE49-F238E27FC236}">
                <a16:creationId xmlns:a16="http://schemas.microsoft.com/office/drawing/2014/main" id="{8C17D495-D91B-E4D9-757B-E3086D8FF8E9}"/>
              </a:ext>
            </a:extLst>
          </p:cNvPr>
          <p:cNvCxnSpPr>
            <a:cxnSpLocks/>
          </p:cNvCxnSpPr>
          <p:nvPr/>
        </p:nvCxnSpPr>
        <p:spPr>
          <a:xfrm flipV="1">
            <a:off x="8780929" y="3774602"/>
            <a:ext cx="766305" cy="101769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5" name="Google Shape;504;p36">
            <a:extLst>
              <a:ext uri="{FF2B5EF4-FFF2-40B4-BE49-F238E27FC236}">
                <a16:creationId xmlns:a16="http://schemas.microsoft.com/office/drawing/2014/main" id="{EFBAE515-4F81-C222-0F53-95AAFCF327C6}"/>
              </a:ext>
            </a:extLst>
          </p:cNvPr>
          <p:cNvCxnSpPr>
            <a:cxnSpLocks/>
          </p:cNvCxnSpPr>
          <p:nvPr/>
        </p:nvCxnSpPr>
        <p:spPr>
          <a:xfrm flipH="1">
            <a:off x="8613832" y="3716907"/>
            <a:ext cx="846265" cy="1058738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2" name="Google Shape;504;p36">
            <a:extLst>
              <a:ext uri="{FF2B5EF4-FFF2-40B4-BE49-F238E27FC236}">
                <a16:creationId xmlns:a16="http://schemas.microsoft.com/office/drawing/2014/main" id="{5F200A22-99D2-95C6-41D1-65676CA945F4}"/>
              </a:ext>
            </a:extLst>
          </p:cNvPr>
          <p:cNvCxnSpPr>
            <a:cxnSpLocks/>
          </p:cNvCxnSpPr>
          <p:nvPr/>
        </p:nvCxnSpPr>
        <p:spPr>
          <a:xfrm>
            <a:off x="9659994" y="3667089"/>
            <a:ext cx="0" cy="418835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5" name="Google Shape;353;p28">
            <a:extLst>
              <a:ext uri="{FF2B5EF4-FFF2-40B4-BE49-F238E27FC236}">
                <a16:creationId xmlns:a16="http://schemas.microsoft.com/office/drawing/2014/main" id="{7C75593E-670D-DB12-1AC1-2B5438A6E6F0}"/>
              </a:ext>
            </a:extLst>
          </p:cNvPr>
          <p:cNvCxnSpPr>
            <a:cxnSpLocks/>
          </p:cNvCxnSpPr>
          <p:nvPr/>
        </p:nvCxnSpPr>
        <p:spPr>
          <a:xfrm flipH="1">
            <a:off x="8780276" y="4470353"/>
            <a:ext cx="594816" cy="65004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" name="Google Shape;353;p28">
            <a:extLst>
              <a:ext uri="{FF2B5EF4-FFF2-40B4-BE49-F238E27FC236}">
                <a16:creationId xmlns:a16="http://schemas.microsoft.com/office/drawing/2014/main" id="{9F07493A-C67B-C4B2-9B6D-3BEC9B007287}"/>
              </a:ext>
            </a:extLst>
          </p:cNvPr>
          <p:cNvCxnSpPr>
            <a:cxnSpLocks/>
          </p:cNvCxnSpPr>
          <p:nvPr/>
        </p:nvCxnSpPr>
        <p:spPr>
          <a:xfrm flipH="1">
            <a:off x="8052633" y="5510484"/>
            <a:ext cx="358502" cy="403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Google Shape;354;p28">
            <a:extLst>
              <a:ext uri="{FF2B5EF4-FFF2-40B4-BE49-F238E27FC236}">
                <a16:creationId xmlns:a16="http://schemas.microsoft.com/office/drawing/2014/main" id="{FE579989-A7D6-4576-D346-A92B13A66E37}"/>
              </a:ext>
            </a:extLst>
          </p:cNvPr>
          <p:cNvSpPr txBox="1"/>
          <p:nvPr/>
        </p:nvSpPr>
        <p:spPr>
          <a:xfrm>
            <a:off x="7927968" y="5383878"/>
            <a:ext cx="388564" cy="40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297FD"/>
                </a:solidFill>
                <a:latin typeface="Calibri"/>
                <a:ea typeface="Calibri"/>
                <a:cs typeface="Calibri"/>
                <a:sym typeface="Calibri"/>
              </a:rPr>
              <a:t>(5)</a:t>
            </a:r>
            <a:endParaRPr sz="1400" b="1" i="0" u="none" strike="noStrike" cap="none" dirty="0">
              <a:solidFill>
                <a:srgbClr val="3297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26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25A5AA4-F7B1-9C56-46FF-D54A0700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CDADF-A132-58DE-04D1-6774E9333C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11" name="Google Shape;119;p4">
            <a:extLst>
              <a:ext uri="{FF2B5EF4-FFF2-40B4-BE49-F238E27FC236}">
                <a16:creationId xmlns:a16="http://schemas.microsoft.com/office/drawing/2014/main" id="{FF33D2CC-F789-C627-AE00-B5B65929DF60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329534" y="996980"/>
            <a:ext cx="7532931" cy="5431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628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5298-77ED-44EF-BF30-A9C04FD4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C896A-AE9C-41FC-8A4C-CEC7FC7C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Build ONOS Application Project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Environment Setup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Create an</a:t>
            </a:r>
            <a:r>
              <a:rPr lang="zh-TW" altLang="en-US" sz="2000" dirty="0">
                <a:solidFill>
                  <a:srgbClr val="BFBFBF"/>
                </a:solidFill>
              </a:rPr>
              <a:t> </a:t>
            </a:r>
            <a:r>
              <a:rPr lang="en-US" altLang="zh-TW" sz="2000" dirty="0">
                <a:solidFill>
                  <a:srgbClr val="BFBFBF"/>
                </a:solidFill>
              </a:rPr>
              <a:t>ONOS</a:t>
            </a:r>
            <a:r>
              <a:rPr lang="zh-TW" altLang="en-US" sz="2000" dirty="0">
                <a:solidFill>
                  <a:srgbClr val="BFBFBF"/>
                </a:solidFill>
              </a:rPr>
              <a:t> </a:t>
            </a:r>
            <a:r>
              <a:rPr lang="en-US" altLang="zh-TW" sz="2000" dirty="0">
                <a:solidFill>
                  <a:srgbClr val="BFBFBF"/>
                </a:solidFill>
              </a:rPr>
              <a:t>Application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Build, Install, Activate, and Reinstall ONOS Application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ARP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ARP Request/Reply Format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Learning Bridge Function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Workflow</a:t>
            </a:r>
          </a:p>
          <a:p>
            <a:pPr>
              <a:buClr>
                <a:srgbClr val="3297FD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Proxy APR</a:t>
            </a:r>
          </a:p>
          <a:p>
            <a:pPr lvl="1">
              <a:buClr>
                <a:srgbClr val="3297FD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Introduction</a:t>
            </a:r>
          </a:p>
          <a:p>
            <a:pPr lvl="1">
              <a:buClr>
                <a:srgbClr val="3297FD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Workflow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Lab 3 Requirements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E34C2-748A-4DA7-BC88-0568B1446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40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0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8FEFD-A302-45F3-8012-734156737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41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86D62F4-C272-4E1A-A208-06647CC8369F}"/>
              </a:ext>
            </a:extLst>
          </p:cNvPr>
          <p:cNvSpPr txBox="1"/>
          <p:nvPr/>
        </p:nvSpPr>
        <p:spPr>
          <a:xfrm>
            <a:off x="871829" y="1159891"/>
            <a:ext cx="10494645" cy="404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888F6"/>
              </a:buClr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A</a:t>
            </a:r>
            <a:r>
              <a:rPr lang="en-US"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Proxy</a:t>
            </a:r>
            <a:r>
              <a:rPr lang="en-US"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device</a:t>
            </a:r>
            <a:r>
              <a:rPr lang="en-US"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answers</a:t>
            </a:r>
            <a:r>
              <a:rPr lang="en-US"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lang="en-US"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R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equests</a:t>
            </a:r>
            <a:r>
              <a:rPr lang="en-US" sz="2800" spc="3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for IP</a:t>
            </a:r>
            <a:r>
              <a:rPr lang="en-US"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address</a:t>
            </a:r>
            <a:r>
              <a:rPr lang="en-US"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on</a:t>
            </a:r>
            <a:r>
              <a:rPr lang="en-US"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behalf</a:t>
            </a:r>
            <a:r>
              <a:rPr lang="en-US"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of</a:t>
            </a:r>
            <a:r>
              <a:rPr lang="en-US"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other </a:t>
            </a:r>
            <a:r>
              <a:rPr lang="en-US" sz="2800" spc="-6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devices</a:t>
            </a:r>
            <a:endParaRPr lang="en-US" sz="2800" dirty="0">
              <a:latin typeface="Calibri"/>
              <a:cs typeface="Calibri"/>
            </a:endParaRPr>
          </a:p>
          <a:p>
            <a:pPr marL="391795">
              <a:lnSpc>
                <a:spcPct val="100000"/>
              </a:lnSpc>
              <a:spcBef>
                <a:spcPts val="420"/>
              </a:spcBef>
            </a:pPr>
            <a:r>
              <a:rPr lang="en-US" sz="2600" dirty="0">
                <a:solidFill>
                  <a:srgbClr val="0087ED"/>
                </a:solidFill>
                <a:latin typeface="Calibri"/>
                <a:cs typeface="Calibri"/>
              </a:rPr>
              <a:t>‒</a:t>
            </a:r>
            <a:r>
              <a:rPr lang="en-US" sz="2600" spc="15" dirty="0">
                <a:solidFill>
                  <a:srgbClr val="0087ED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The</a:t>
            </a:r>
            <a:r>
              <a:rPr lang="en-US" sz="2600" spc="-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Proxy device</a:t>
            </a:r>
            <a:r>
              <a:rPr lang="en-US" sz="2600" spc="-4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could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be</a:t>
            </a:r>
            <a:r>
              <a:rPr lang="en-US" sz="26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router,</a:t>
            </a:r>
            <a:r>
              <a:rPr lang="en-US" sz="26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firewall,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etc.</a:t>
            </a:r>
            <a:endParaRPr lang="en-US" sz="2600" dirty="0">
              <a:latin typeface="Calibri"/>
              <a:cs typeface="Calibri"/>
            </a:endParaRPr>
          </a:p>
          <a:p>
            <a:pPr marL="391795">
              <a:lnSpc>
                <a:spcPct val="100000"/>
              </a:lnSpc>
              <a:spcBef>
                <a:spcPts val="405"/>
              </a:spcBef>
            </a:pPr>
            <a:r>
              <a:rPr lang="en-US" sz="2600" dirty="0">
                <a:solidFill>
                  <a:srgbClr val="0087ED"/>
                </a:solidFill>
                <a:latin typeface="Calibri"/>
                <a:cs typeface="Calibri"/>
              </a:rPr>
              <a:t>‒</a:t>
            </a:r>
            <a:r>
              <a:rPr lang="en-US" sz="2600" spc="15" dirty="0">
                <a:solidFill>
                  <a:srgbClr val="0087ED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The</a:t>
            </a:r>
            <a:r>
              <a:rPr lang="en-US" sz="2600" spc="-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replied</a:t>
            </a:r>
            <a:r>
              <a:rPr lang="en-US" sz="2600" spc="-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MAC</a:t>
            </a:r>
            <a:r>
              <a:rPr lang="en-US" sz="2600" spc="-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belongs</a:t>
            </a:r>
            <a:r>
              <a:rPr lang="en-US" sz="2600" spc="-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to</a:t>
            </a:r>
            <a:r>
              <a:rPr lang="en-US" sz="26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the</a:t>
            </a:r>
            <a:r>
              <a:rPr lang="en-US" sz="26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b="1" dirty="0">
                <a:solidFill>
                  <a:srgbClr val="3196FB"/>
                </a:solidFill>
                <a:latin typeface="Calibri"/>
                <a:cs typeface="Calibri"/>
              </a:rPr>
              <a:t>Proxy device</a:t>
            </a:r>
            <a:endParaRPr lang="en-US"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3888F6"/>
              </a:buClr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In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SDNs,</a:t>
            </a:r>
            <a:r>
              <a:rPr lang="en-US"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controller</a:t>
            </a:r>
            <a:r>
              <a:rPr lang="en-US" sz="2800" spc="25" dirty="0">
                <a:solidFill>
                  <a:srgbClr val="3196FB"/>
                </a:solidFill>
                <a:latin typeface="Calibri"/>
                <a:cs typeface="Calibri"/>
              </a:rPr>
              <a:t> can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serve</a:t>
            </a:r>
            <a:r>
              <a:rPr lang="en-US"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as</a:t>
            </a:r>
            <a:r>
              <a:rPr lang="en-US"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Proxy</a:t>
            </a:r>
            <a:r>
              <a:rPr lang="en-US"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device</a:t>
            </a:r>
            <a:endParaRPr lang="en-US" sz="2800" dirty="0">
              <a:latin typeface="Calibri"/>
              <a:cs typeface="Calibri"/>
            </a:endParaRPr>
          </a:p>
          <a:p>
            <a:pPr marL="391795">
              <a:lnSpc>
                <a:spcPct val="100000"/>
              </a:lnSpc>
              <a:spcBef>
                <a:spcPts val="420"/>
              </a:spcBef>
            </a:pPr>
            <a:r>
              <a:rPr lang="en-US" sz="2600" dirty="0">
                <a:solidFill>
                  <a:srgbClr val="0087ED"/>
                </a:solidFill>
                <a:latin typeface="Calibri"/>
                <a:cs typeface="Calibri"/>
              </a:rPr>
              <a:t>‒</a:t>
            </a:r>
            <a:r>
              <a:rPr lang="en-US" sz="2600" spc="20" dirty="0">
                <a:solidFill>
                  <a:srgbClr val="0087ED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However,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 the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replied</a:t>
            </a:r>
            <a:r>
              <a:rPr lang="en-US" sz="2600" spc="-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MAC</a:t>
            </a:r>
            <a:r>
              <a:rPr lang="en-US" sz="2600" spc="-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belongs</a:t>
            </a:r>
            <a:r>
              <a:rPr lang="en-US" sz="2600" spc="-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to</a:t>
            </a:r>
            <a:r>
              <a:rPr lang="en-US" sz="26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the </a:t>
            </a:r>
            <a:r>
              <a:rPr lang="en-US" sz="2600" b="1" dirty="0">
                <a:solidFill>
                  <a:srgbClr val="3196FB"/>
                </a:solidFill>
                <a:latin typeface="Calibri"/>
                <a:cs typeface="Calibri"/>
              </a:rPr>
              <a:t>target host</a:t>
            </a:r>
            <a:endParaRPr lang="en-US" sz="2600" dirty="0">
              <a:latin typeface="Calibri"/>
              <a:cs typeface="Calibri"/>
            </a:endParaRPr>
          </a:p>
          <a:p>
            <a:pPr marL="391795">
              <a:lnSpc>
                <a:spcPct val="100000"/>
              </a:lnSpc>
              <a:spcBef>
                <a:spcPts val="409"/>
              </a:spcBef>
            </a:pPr>
            <a:r>
              <a:rPr lang="en-US" sz="2600" dirty="0">
                <a:solidFill>
                  <a:srgbClr val="0087ED"/>
                </a:solidFill>
                <a:latin typeface="Calibri"/>
                <a:cs typeface="Calibri"/>
              </a:rPr>
              <a:t>‒</a:t>
            </a:r>
            <a:r>
              <a:rPr lang="en-US" sz="2600" spc="-15" dirty="0">
                <a:solidFill>
                  <a:srgbClr val="0087ED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Benefits:</a:t>
            </a:r>
            <a:endParaRPr lang="en-US" sz="2600" dirty="0">
              <a:latin typeface="Calibri"/>
              <a:cs typeface="Calibri"/>
            </a:endParaRPr>
          </a:p>
          <a:p>
            <a:pPr marL="1205229" lvl="1" indent="-457200">
              <a:lnSpc>
                <a:spcPct val="100000"/>
              </a:lnSpc>
              <a:spcBef>
                <a:spcPts val="395"/>
              </a:spcBef>
              <a:buClr>
                <a:srgbClr val="3888F6"/>
              </a:buClr>
              <a:buFont typeface="Arial" panose="020B0604020202020204" pitchFamily="34" charset="0"/>
              <a:buChar char="•"/>
              <a:tabLst>
                <a:tab pos="998219" algn="l"/>
                <a:tab pos="998855" algn="l"/>
              </a:tabLst>
            </a:pP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Decreases</a:t>
            </a:r>
            <a:r>
              <a:rPr lang="en-US" sz="2600" spc="-4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workload</a:t>
            </a:r>
            <a:r>
              <a:rPr lang="en-US" sz="26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of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network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devices</a:t>
            </a:r>
            <a:endParaRPr lang="en-US" sz="2600" dirty="0">
              <a:latin typeface="Calibri"/>
              <a:cs typeface="Calibri"/>
            </a:endParaRPr>
          </a:p>
          <a:p>
            <a:pPr marL="1205229" lvl="1" indent="-457200">
              <a:lnSpc>
                <a:spcPct val="100000"/>
              </a:lnSpc>
              <a:spcBef>
                <a:spcPts val="395"/>
              </a:spcBef>
              <a:buClr>
                <a:srgbClr val="3888F6"/>
              </a:buClr>
              <a:buFont typeface="Arial" panose="020B0604020202020204" pitchFamily="34" charset="0"/>
              <a:buChar char="•"/>
              <a:tabLst>
                <a:tab pos="998219" algn="l"/>
                <a:tab pos="998855" algn="l"/>
              </a:tabLst>
            </a:pP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Prevent</a:t>
            </a:r>
            <a:r>
              <a:rPr lang="en-US" sz="2600" spc="-4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issues</a:t>
            </a:r>
            <a:r>
              <a:rPr lang="en-US" sz="2600" spc="-4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like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broadcast</a:t>
            </a:r>
            <a:r>
              <a:rPr lang="en-US" sz="26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storm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2BB07EF-CC86-4BA0-BD36-629AC7D0A543}"/>
              </a:ext>
            </a:extLst>
          </p:cNvPr>
          <p:cNvSpPr txBox="1">
            <a:spLocks/>
          </p:cNvSpPr>
          <p:nvPr/>
        </p:nvSpPr>
        <p:spPr>
          <a:xfrm>
            <a:off x="4554982" y="336930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spc="-5" dirty="0"/>
              <a:t>What</a:t>
            </a:r>
            <a:r>
              <a:rPr lang="en-US" sz="3600" kern="0" spc="-30" dirty="0"/>
              <a:t> </a:t>
            </a:r>
            <a:r>
              <a:rPr lang="en-US" sz="3600" kern="0" dirty="0"/>
              <a:t>is</a:t>
            </a:r>
            <a:r>
              <a:rPr lang="en-US" sz="3600" kern="0" spc="-25" dirty="0"/>
              <a:t> </a:t>
            </a:r>
            <a:r>
              <a:rPr lang="en-US" sz="3600" kern="0" spc="-5" dirty="0"/>
              <a:t>Proxy</a:t>
            </a:r>
            <a:r>
              <a:rPr lang="en-US" sz="3600" kern="0" spc="-50" dirty="0"/>
              <a:t> </a:t>
            </a:r>
            <a:r>
              <a:rPr lang="en-US" sz="3600" kern="0" dirty="0"/>
              <a:t>ARP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0702966B-848D-4687-ACAE-5B46C1A621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5642" y="3737755"/>
            <a:ext cx="3174492" cy="237591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4403A617-F617-4E28-B41E-A2BAE080D5D0}"/>
              </a:ext>
            </a:extLst>
          </p:cNvPr>
          <p:cNvSpPr txBox="1"/>
          <p:nvPr/>
        </p:nvSpPr>
        <p:spPr>
          <a:xfrm>
            <a:off x="9450086" y="5977438"/>
            <a:ext cx="21963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196FB"/>
                </a:solidFill>
                <a:latin typeface="Calibri"/>
                <a:cs typeface="Calibri"/>
              </a:rPr>
              <a:t>h1</a:t>
            </a:r>
            <a:r>
              <a:rPr sz="2000" spc="-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196FB"/>
                </a:solidFill>
                <a:latin typeface="Calibri"/>
                <a:cs typeface="Calibri"/>
              </a:rPr>
              <a:t>send</a:t>
            </a:r>
            <a:r>
              <a:rPr lang="zh-TW" altLang="en-US" sz="20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sz="2000" spc="-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3196FB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3196FB"/>
                </a:solidFill>
                <a:latin typeface="Calibri"/>
                <a:cs typeface="Calibri"/>
              </a:rPr>
              <a:t>equest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9614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9FF24E-D36C-48CC-875F-D37898EC7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42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D93E74D-4AE8-4E3F-9510-94FE1A463140}"/>
              </a:ext>
            </a:extLst>
          </p:cNvPr>
          <p:cNvSpPr/>
          <p:nvPr/>
        </p:nvSpPr>
        <p:spPr>
          <a:xfrm>
            <a:off x="640080" y="996695"/>
            <a:ext cx="10918190" cy="5489575"/>
          </a:xfrm>
          <a:custGeom>
            <a:avLst/>
            <a:gdLst/>
            <a:ahLst/>
            <a:cxnLst/>
            <a:rect l="l" t="t" r="r" b="b"/>
            <a:pathLst>
              <a:path w="10918190" h="5489575">
                <a:moveTo>
                  <a:pt x="0" y="5489448"/>
                </a:moveTo>
                <a:lnTo>
                  <a:pt x="10917936" y="5489448"/>
                </a:lnTo>
                <a:lnTo>
                  <a:pt x="10917936" y="0"/>
                </a:lnTo>
                <a:lnTo>
                  <a:pt x="0" y="0"/>
                </a:lnTo>
                <a:lnTo>
                  <a:pt x="0" y="5489448"/>
                </a:lnTo>
                <a:close/>
              </a:path>
            </a:pathLst>
          </a:custGeom>
          <a:ln w="9525">
            <a:solidFill>
              <a:srgbClr val="9F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50EDEDD-173B-480E-8EF4-D4CA21D88A2F}"/>
              </a:ext>
            </a:extLst>
          </p:cNvPr>
          <p:cNvSpPr txBox="1">
            <a:spLocks/>
          </p:cNvSpPr>
          <p:nvPr/>
        </p:nvSpPr>
        <p:spPr>
          <a:xfrm>
            <a:off x="3250438" y="184530"/>
            <a:ext cx="5835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 spc="-5"/>
              <a:t>Workflow</a:t>
            </a:r>
            <a:r>
              <a:rPr lang="en-US" sz="3600" kern="0" spc="-25"/>
              <a:t> </a:t>
            </a:r>
            <a:r>
              <a:rPr lang="en-US" sz="3600" kern="0"/>
              <a:t>of</a:t>
            </a:r>
            <a:r>
              <a:rPr lang="en-US" sz="3600" kern="0" spc="-15"/>
              <a:t> </a:t>
            </a:r>
            <a:r>
              <a:rPr lang="en-US" sz="3600" kern="0" spc="-5"/>
              <a:t>Proxy</a:t>
            </a:r>
            <a:r>
              <a:rPr lang="en-US" sz="3600" kern="0" spc="-40"/>
              <a:t> </a:t>
            </a:r>
            <a:r>
              <a:rPr lang="en-US" sz="3600" kern="0"/>
              <a:t>ARP</a:t>
            </a:r>
            <a:r>
              <a:rPr lang="en-US" sz="3600" kern="0" spc="-15"/>
              <a:t> </a:t>
            </a:r>
            <a:r>
              <a:rPr lang="en-US" sz="3600" kern="0"/>
              <a:t>in</a:t>
            </a:r>
            <a:r>
              <a:rPr lang="en-US" sz="3600" kern="0" spc="-20"/>
              <a:t> </a:t>
            </a:r>
            <a:r>
              <a:rPr lang="en-US" sz="3600" kern="0"/>
              <a:t>SDN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0F9733-E2A1-4F01-8F46-6182C234E0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05"/>
              </a:lnSpc>
            </a:pPr>
            <a:r>
              <a:rPr lang="en-US" spc="-20" dirty="0"/>
              <a:t>NYCU</a:t>
            </a:r>
            <a:r>
              <a:rPr lang="en-US" spc="-95" dirty="0"/>
              <a:t> </a:t>
            </a:r>
            <a:r>
              <a:rPr lang="en-US" spc="-10" dirty="0"/>
              <a:t>CS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E2231B5-B3C3-40DE-A771-2DD252CC7D15}"/>
              </a:ext>
            </a:extLst>
          </p:cNvPr>
          <p:cNvSpPr txBox="1"/>
          <p:nvPr/>
        </p:nvSpPr>
        <p:spPr>
          <a:xfrm>
            <a:off x="719428" y="955065"/>
            <a:ext cx="11472572" cy="53995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05"/>
              </a:spcBef>
              <a:buClr>
                <a:srgbClr val="3888F6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Sender</a:t>
            </a:r>
            <a:r>
              <a:rPr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sends</a:t>
            </a:r>
            <a:r>
              <a:rPr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equest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Edge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 switch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Packet-Ins</a:t>
            </a:r>
            <a:r>
              <a:rPr sz="2800" spc="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equest</a:t>
            </a:r>
            <a:r>
              <a:rPr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to</a:t>
            </a:r>
            <a:r>
              <a:rPr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controller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00"/>
              </a:spcBef>
              <a:buClr>
                <a:srgbClr val="3888F6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Proxy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sz="2800" spc="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learns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5" dirty="0">
                <a:solidFill>
                  <a:srgbClr val="3196FB"/>
                </a:solidFill>
                <a:latin typeface="Calibri"/>
                <a:cs typeface="Calibri"/>
              </a:rPr>
              <a:t>IP-MAC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mappings</a:t>
            </a:r>
            <a:r>
              <a:rPr sz="2800" spc="3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sender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95"/>
              </a:spcBef>
              <a:buClr>
                <a:srgbClr val="3888F6"/>
              </a:buClr>
              <a:buSzPct val="80357"/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Proxy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sz="2800" spc="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looks up ARP table (For</a:t>
            </a:r>
            <a:r>
              <a:rPr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target</a:t>
            </a:r>
            <a:r>
              <a:rPr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3196FB"/>
                </a:solidFill>
                <a:latin typeface="Calibri"/>
                <a:cs typeface="Calibri"/>
              </a:rPr>
              <a:t>IP-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MAC</a:t>
            </a:r>
            <a:r>
              <a:rPr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mapping)</a:t>
            </a:r>
            <a:endParaRPr sz="2800" dirty="0">
              <a:latin typeface="Calibri"/>
              <a:cs typeface="Calibri"/>
            </a:endParaRPr>
          </a:p>
          <a:p>
            <a:pPr marL="637540" lvl="1" indent="-246379">
              <a:lnSpc>
                <a:spcPct val="100000"/>
              </a:lnSpc>
              <a:spcBef>
                <a:spcPts val="415"/>
              </a:spcBef>
              <a:buClr>
                <a:srgbClr val="0087ED"/>
              </a:buClr>
              <a:buFont typeface="Arial MT"/>
              <a:buChar char="•"/>
              <a:tabLst>
                <a:tab pos="638175" algn="l"/>
              </a:tabLst>
            </a:pPr>
            <a:r>
              <a:rPr sz="2600" dirty="0">
                <a:solidFill>
                  <a:srgbClr val="3196FB"/>
                </a:solidFill>
                <a:latin typeface="Calibri"/>
                <a:cs typeface="Calibri"/>
              </a:rPr>
              <a:t>If</a:t>
            </a:r>
            <a:r>
              <a:rPr sz="2600" spc="-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spc="-25" dirty="0">
                <a:solidFill>
                  <a:srgbClr val="3196FB"/>
                </a:solidFill>
                <a:latin typeface="Calibri"/>
                <a:cs typeface="Calibri"/>
              </a:rPr>
              <a:t>mapping exist:</a:t>
            </a:r>
          </a:p>
          <a:p>
            <a:pPr marL="1094740" lvl="2" indent="-246379">
              <a:spcBef>
                <a:spcPts val="415"/>
              </a:spcBef>
              <a:buClr>
                <a:srgbClr val="0087ED"/>
              </a:buClr>
              <a:buFont typeface="Arial MT"/>
              <a:buChar char="•"/>
              <a:tabLst>
                <a:tab pos="638175" algn="l"/>
              </a:tabLst>
            </a:pPr>
            <a:r>
              <a:rPr lang="en-US" altLang="zh-TW" sz="2600" spc="-25" dirty="0">
                <a:solidFill>
                  <a:srgbClr val="3196FB"/>
                </a:solidFill>
                <a:latin typeface="Calibri"/>
                <a:cs typeface="Calibri"/>
              </a:rPr>
              <a:t>Fetch target</a:t>
            </a:r>
            <a:r>
              <a:rPr lang="zh-TW" altLang="en-US" sz="2600" spc="-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600" spc="-25" dirty="0">
                <a:solidFill>
                  <a:srgbClr val="3196FB"/>
                </a:solidFill>
                <a:latin typeface="Calibri"/>
                <a:cs typeface="Calibri"/>
              </a:rPr>
              <a:t>MAC</a:t>
            </a:r>
            <a:endParaRPr lang="en-US" altLang="zh-TW" sz="2600" spc="-5" dirty="0">
              <a:solidFill>
                <a:srgbClr val="3196FB"/>
              </a:solidFill>
              <a:latin typeface="Calibri"/>
              <a:cs typeface="Calibri"/>
            </a:endParaRPr>
          </a:p>
          <a:p>
            <a:pPr marL="848361" lvl="2">
              <a:spcBef>
                <a:spcPts val="415"/>
              </a:spcBef>
              <a:buClr>
                <a:srgbClr val="0087ED"/>
              </a:buClr>
              <a:tabLst>
                <a:tab pos="638175" algn="l"/>
              </a:tabLst>
            </a:pP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5a. Packet-Outs</a:t>
            </a:r>
            <a:r>
              <a:rPr lang="en-US" altLang="zh-TW" sz="2400" spc="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lang="en-US" altLang="zh-TW" sz="24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Reply</a:t>
            </a:r>
            <a:r>
              <a:rPr lang="en-US" altLang="zh-TW" sz="2400" spc="5" dirty="0">
                <a:solidFill>
                  <a:srgbClr val="3196FB"/>
                </a:solidFill>
                <a:latin typeface="Calibri"/>
                <a:cs typeface="Calibri"/>
              </a:rPr>
              <a:t> (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with target MAC) to</a:t>
            </a:r>
            <a:r>
              <a:rPr lang="en-US" altLang="zh-TW" sz="24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the sender</a:t>
            </a:r>
            <a:endParaRPr lang="en-US" sz="2600" spc="-25" dirty="0">
              <a:solidFill>
                <a:srgbClr val="3196FB"/>
              </a:solidFill>
              <a:latin typeface="Calibri"/>
              <a:cs typeface="Calibri"/>
            </a:endParaRPr>
          </a:p>
          <a:p>
            <a:pPr marL="637540" lvl="1" indent="-246379">
              <a:lnSpc>
                <a:spcPct val="100000"/>
              </a:lnSpc>
              <a:spcBef>
                <a:spcPts val="415"/>
              </a:spcBef>
              <a:buClr>
                <a:srgbClr val="0087ED"/>
              </a:buClr>
              <a:buFont typeface="Arial MT"/>
              <a:buChar char="•"/>
              <a:tabLst>
                <a:tab pos="638175" algn="l"/>
              </a:tabLst>
            </a:pP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Else (mapping</a:t>
            </a:r>
            <a:r>
              <a:rPr lang="en-US" sz="2600" spc="-4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spc="-5" dirty="0">
                <a:solidFill>
                  <a:srgbClr val="3196FB"/>
                </a:solidFill>
                <a:latin typeface="Calibri"/>
                <a:cs typeface="Calibri"/>
              </a:rPr>
              <a:t>not</a:t>
            </a:r>
            <a:r>
              <a:rPr lang="en-US" altLang="zh-TW" sz="26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600" dirty="0">
                <a:solidFill>
                  <a:srgbClr val="3196FB"/>
                </a:solidFill>
                <a:latin typeface="Calibri"/>
                <a:cs typeface="Calibri"/>
              </a:rPr>
              <a:t>exist):</a:t>
            </a:r>
            <a:endParaRPr lang="en-US" altLang="zh-TW" sz="2600" spc="-25" dirty="0">
              <a:solidFill>
                <a:srgbClr val="3196FB"/>
              </a:solidFill>
              <a:latin typeface="Calibri"/>
              <a:cs typeface="Calibri"/>
            </a:endParaRPr>
          </a:p>
          <a:p>
            <a:pPr marL="848361" lvl="2">
              <a:spcBef>
                <a:spcPts val="415"/>
              </a:spcBef>
              <a:buClr>
                <a:srgbClr val="0087ED"/>
              </a:buClr>
              <a:tabLst>
                <a:tab pos="638175" algn="l"/>
              </a:tabLst>
            </a:pPr>
            <a:r>
              <a:rPr lang="en-US" altLang="zh-TW" sz="2400" spc="-10" dirty="0">
                <a:solidFill>
                  <a:srgbClr val="3196FB"/>
                </a:solidFill>
                <a:latin typeface="Calibri"/>
                <a:cs typeface="Calibri"/>
              </a:rPr>
              <a:t>5b. </a:t>
            </a:r>
            <a:r>
              <a:rPr lang="en-US" altLang="zh-TW" sz="2400" spc="-5" dirty="0">
                <a:solidFill>
                  <a:srgbClr val="FF0000"/>
                </a:solidFill>
                <a:latin typeface="Calibri"/>
                <a:cs typeface="Calibri"/>
              </a:rPr>
              <a:t>Floods</a:t>
            </a:r>
            <a:r>
              <a:rPr lang="en-US" altLang="zh-TW"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spc="-10" dirty="0">
                <a:solidFill>
                  <a:srgbClr val="3196FB"/>
                </a:solidFill>
                <a:latin typeface="Calibri"/>
                <a:cs typeface="Calibri"/>
              </a:rPr>
              <a:t>ARP </a:t>
            </a:r>
            <a:r>
              <a:rPr lang="en-US" altLang="zh-TW" sz="2400" dirty="0">
                <a:solidFill>
                  <a:srgbClr val="3196FB"/>
                </a:solidFill>
                <a:latin typeface="Calibri"/>
                <a:cs typeface="Calibri"/>
              </a:rPr>
              <a:t>Request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dirty="0">
                <a:solidFill>
                  <a:srgbClr val="3196FB"/>
                </a:solidFill>
                <a:latin typeface="Calibri"/>
                <a:cs typeface="Calibri"/>
              </a:rPr>
              <a:t>to 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cs typeface="Calibri"/>
              </a:rPr>
              <a:t>edge</a:t>
            </a:r>
            <a:r>
              <a:rPr lang="en-US" altLang="zh-TW"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Calibri"/>
                <a:cs typeface="Calibri"/>
              </a:rPr>
              <a:t>ports</a:t>
            </a:r>
            <a:r>
              <a:rPr lang="en-US" altLang="zh-TW"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dirty="0">
                <a:solidFill>
                  <a:srgbClr val="3196FB"/>
                </a:solidFill>
                <a:latin typeface="Calibri"/>
                <a:cs typeface="Calibri"/>
              </a:rPr>
              <a:t>except</a:t>
            </a:r>
            <a:r>
              <a:rPr lang="en-US" altLang="zh-TW" sz="24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dirty="0">
                <a:solidFill>
                  <a:srgbClr val="3196FB"/>
                </a:solidFill>
                <a:latin typeface="Calibri"/>
                <a:cs typeface="Calibri"/>
              </a:rPr>
              <a:t>the</a:t>
            </a:r>
            <a:r>
              <a:rPr lang="en-US" altLang="zh-TW" sz="24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port</a:t>
            </a:r>
            <a:r>
              <a:rPr lang="en-US" altLang="zh-TW" sz="24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dirty="0">
                <a:solidFill>
                  <a:srgbClr val="3196FB"/>
                </a:solidFill>
                <a:latin typeface="Calibri"/>
                <a:cs typeface="Calibri"/>
              </a:rPr>
              <a:t>receiving</a:t>
            </a:r>
            <a:r>
              <a:rPr lang="en-US" altLang="zh-TW" sz="24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lang="en-US" altLang="zh-TW" sz="2400" spc="-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Request</a:t>
            </a:r>
          </a:p>
          <a:p>
            <a:pPr marL="848361" lvl="2">
              <a:spcBef>
                <a:spcPts val="415"/>
              </a:spcBef>
              <a:buClr>
                <a:srgbClr val="0087ED"/>
              </a:buClr>
              <a:tabLst>
                <a:tab pos="638175" algn="l"/>
              </a:tabLst>
            </a:pP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6.</a:t>
            </a:r>
            <a:r>
              <a:rPr lang="en-US" altLang="zh-TW" sz="2400" spc="-10" dirty="0">
                <a:solidFill>
                  <a:srgbClr val="3196FB"/>
                </a:solidFill>
                <a:latin typeface="Calibri"/>
                <a:cs typeface="Calibri"/>
              </a:rPr>
              <a:t> When h2 receives ARP Request, h2 will Reply ARP packet.</a:t>
            </a:r>
          </a:p>
          <a:p>
            <a:pPr marL="848361" lvl="2">
              <a:spcBef>
                <a:spcPts val="415"/>
              </a:spcBef>
              <a:buClr>
                <a:srgbClr val="0087ED"/>
              </a:buClr>
              <a:tabLst>
                <a:tab pos="638175" algn="l"/>
              </a:tabLst>
            </a:pPr>
            <a:r>
              <a:rPr lang="en-US" sz="2400" spc="-5" dirty="0">
                <a:solidFill>
                  <a:srgbClr val="3196FB"/>
                </a:solidFill>
                <a:latin typeface="Calibri"/>
                <a:cs typeface="Calibri"/>
              </a:rPr>
              <a:t>7. Edge switch Packet-Ins the Reply to controller</a:t>
            </a:r>
          </a:p>
          <a:p>
            <a:pPr marL="848361" lvl="2">
              <a:spcBef>
                <a:spcPts val="415"/>
              </a:spcBef>
              <a:buClr>
                <a:srgbClr val="0087ED"/>
              </a:buClr>
              <a:tabLst>
                <a:tab pos="638175" algn="l"/>
              </a:tabLst>
            </a:pPr>
            <a:r>
              <a:rPr lang="en-US" sz="2400" spc="-5" dirty="0">
                <a:solidFill>
                  <a:srgbClr val="3196FB"/>
                </a:solidFill>
                <a:latin typeface="Calibri"/>
                <a:cs typeface="Calibri"/>
              </a:rPr>
              <a:t>8.</a:t>
            </a:r>
            <a:r>
              <a:rPr lang="en-US" altLang="zh-TW" sz="2000" spc="-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Proxy ARP learns IP-MAC mapping from h2</a:t>
            </a:r>
            <a:endParaRPr lang="en-US" sz="2000" spc="-5" dirty="0">
              <a:solidFill>
                <a:srgbClr val="3196FB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048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189D35-972D-43C0-908F-889EF166F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43</a:t>
            </a:fld>
            <a:endParaRPr lang="en-US" altLang="zh-TW" sz="1400" dirty="0">
              <a:latin typeface="Times New Roman" pitchFamily="18" charset="0"/>
            </a:endParaRPr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7A66CC4B-E32E-40E0-983E-5F4D97C384B1}"/>
              </a:ext>
            </a:extLst>
          </p:cNvPr>
          <p:cNvGrpSpPr/>
          <p:nvPr/>
        </p:nvGrpSpPr>
        <p:grpSpPr>
          <a:xfrm>
            <a:off x="640080" y="996695"/>
            <a:ext cx="10918190" cy="5489575"/>
            <a:chOff x="640080" y="996695"/>
            <a:chExt cx="10918190" cy="548957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87D583A2-AD8B-4668-B91C-749BB7CF11D9}"/>
                </a:ext>
              </a:extLst>
            </p:cNvPr>
            <p:cNvSpPr/>
            <p:nvPr/>
          </p:nvSpPr>
          <p:spPr>
            <a:xfrm>
              <a:off x="640080" y="996695"/>
              <a:ext cx="10918190" cy="5489575"/>
            </a:xfrm>
            <a:custGeom>
              <a:avLst/>
              <a:gdLst/>
              <a:ahLst/>
              <a:cxnLst/>
              <a:rect l="l" t="t" r="r" b="b"/>
              <a:pathLst>
                <a:path w="10918190" h="5489575">
                  <a:moveTo>
                    <a:pt x="0" y="5489448"/>
                  </a:moveTo>
                  <a:lnTo>
                    <a:pt x="10917936" y="5489448"/>
                  </a:lnTo>
                  <a:lnTo>
                    <a:pt x="10917936" y="0"/>
                  </a:lnTo>
                  <a:lnTo>
                    <a:pt x="0" y="0"/>
                  </a:lnTo>
                  <a:lnTo>
                    <a:pt x="0" y="5489448"/>
                  </a:lnTo>
                  <a:close/>
                </a:path>
              </a:pathLst>
            </a:custGeom>
            <a:ln w="9525">
              <a:solidFill>
                <a:srgbClr val="9F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A1CE513-959C-414A-8951-FFD801D0A1EF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108002" y="0"/>
                  </a:moveTo>
                  <a:lnTo>
                    <a:pt x="1061482" y="5988"/>
                  </a:lnTo>
                  <a:lnTo>
                    <a:pt x="1018782" y="19416"/>
                  </a:lnTo>
                  <a:lnTo>
                    <a:pt x="982277" y="39766"/>
                  </a:lnTo>
                  <a:lnTo>
                    <a:pt x="954342" y="66519"/>
                  </a:lnTo>
                  <a:lnTo>
                    <a:pt x="942304" y="59358"/>
                  </a:lnTo>
                  <a:lnTo>
                    <a:pt x="901764" y="41373"/>
                  </a:lnTo>
                  <a:lnTo>
                    <a:pt x="853084" y="28988"/>
                  </a:lnTo>
                  <a:lnTo>
                    <a:pt x="802979" y="24248"/>
                  </a:lnTo>
                  <a:lnTo>
                    <a:pt x="753287" y="26788"/>
                  </a:lnTo>
                  <a:lnTo>
                    <a:pt x="705847" y="36243"/>
                  </a:lnTo>
                  <a:lnTo>
                    <a:pt x="662500" y="52250"/>
                  </a:lnTo>
                  <a:lnTo>
                    <a:pt x="625084" y="74444"/>
                  </a:lnTo>
                  <a:lnTo>
                    <a:pt x="595440" y="102460"/>
                  </a:lnTo>
                  <a:lnTo>
                    <a:pt x="552333" y="89050"/>
                  </a:lnTo>
                  <a:lnTo>
                    <a:pt x="506714" y="80521"/>
                  </a:lnTo>
                  <a:lnTo>
                    <a:pt x="459548" y="76993"/>
                  </a:lnTo>
                  <a:lnTo>
                    <a:pt x="411798" y="78584"/>
                  </a:lnTo>
                  <a:lnTo>
                    <a:pt x="355300" y="87391"/>
                  </a:lnTo>
                  <a:lnTo>
                    <a:pt x="304197" y="102865"/>
                  </a:lnTo>
                  <a:lnTo>
                    <a:pt x="259475" y="124161"/>
                  </a:lnTo>
                  <a:lnTo>
                    <a:pt x="222123" y="150435"/>
                  </a:lnTo>
                  <a:lnTo>
                    <a:pt x="193129" y="180839"/>
                  </a:lnTo>
                  <a:lnTo>
                    <a:pt x="173482" y="214530"/>
                  </a:lnTo>
                  <a:lnTo>
                    <a:pt x="164169" y="250661"/>
                  </a:lnTo>
                  <a:lnTo>
                    <a:pt x="166180" y="288388"/>
                  </a:lnTo>
                  <a:lnTo>
                    <a:pt x="164656" y="291182"/>
                  </a:lnTo>
                  <a:lnTo>
                    <a:pt x="122261" y="297389"/>
                  </a:lnTo>
                  <a:lnTo>
                    <a:pt x="83725" y="309693"/>
                  </a:lnTo>
                  <a:lnTo>
                    <a:pt x="24321" y="350110"/>
                  </a:lnTo>
                  <a:lnTo>
                    <a:pt x="2989" y="386136"/>
                  </a:lnTo>
                  <a:lnTo>
                    <a:pt x="0" y="423368"/>
                  </a:lnTo>
                  <a:lnTo>
                    <a:pt x="14280" y="459092"/>
                  </a:lnTo>
                  <a:lnTo>
                    <a:pt x="44758" y="490594"/>
                  </a:lnTo>
                  <a:lnTo>
                    <a:pt x="90361" y="515159"/>
                  </a:lnTo>
                  <a:lnTo>
                    <a:pt x="66149" y="536116"/>
                  </a:lnTo>
                  <a:lnTo>
                    <a:pt x="49641" y="559690"/>
                  </a:lnTo>
                  <a:lnTo>
                    <a:pt x="41301" y="585006"/>
                  </a:lnTo>
                  <a:lnTo>
                    <a:pt x="41593" y="611184"/>
                  </a:lnTo>
                  <a:lnTo>
                    <a:pt x="57806" y="648157"/>
                  </a:lnTo>
                  <a:lnTo>
                    <a:pt x="89857" y="678900"/>
                  </a:lnTo>
                  <a:lnTo>
                    <a:pt x="134349" y="701681"/>
                  </a:lnTo>
                  <a:lnTo>
                    <a:pt x="187888" y="714764"/>
                  </a:lnTo>
                  <a:lnTo>
                    <a:pt x="247079" y="716416"/>
                  </a:lnTo>
                  <a:lnTo>
                    <a:pt x="249365" y="718994"/>
                  </a:lnTo>
                  <a:lnTo>
                    <a:pt x="281695" y="748567"/>
                  </a:lnTo>
                  <a:lnTo>
                    <a:pt x="318328" y="772595"/>
                  </a:lnTo>
                  <a:lnTo>
                    <a:pt x="359604" y="792213"/>
                  </a:lnTo>
                  <a:lnTo>
                    <a:pt x="404595" y="807269"/>
                  </a:lnTo>
                  <a:lnTo>
                    <a:pt x="452374" y="817613"/>
                  </a:lnTo>
                  <a:lnTo>
                    <a:pt x="502012" y="823095"/>
                  </a:lnTo>
                  <a:lnTo>
                    <a:pt x="552582" y="823564"/>
                  </a:lnTo>
                  <a:lnTo>
                    <a:pt x="603154" y="818870"/>
                  </a:lnTo>
                  <a:lnTo>
                    <a:pt x="652801" y="808863"/>
                  </a:lnTo>
                  <a:lnTo>
                    <a:pt x="700596" y="793391"/>
                  </a:lnTo>
                  <a:lnTo>
                    <a:pt x="731455" y="818522"/>
                  </a:lnTo>
                  <a:lnTo>
                    <a:pt x="768207" y="839683"/>
                  </a:lnTo>
                  <a:lnTo>
                    <a:pt x="809984" y="856453"/>
                  </a:lnTo>
                  <a:lnTo>
                    <a:pt x="855917" y="868410"/>
                  </a:lnTo>
                  <a:lnTo>
                    <a:pt x="906571" y="875262"/>
                  </a:lnTo>
                  <a:lnTo>
                    <a:pt x="956854" y="876115"/>
                  </a:lnTo>
                  <a:lnTo>
                    <a:pt x="1005753" y="871320"/>
                  </a:lnTo>
                  <a:lnTo>
                    <a:pt x="1052256" y="861229"/>
                  </a:lnTo>
                  <a:lnTo>
                    <a:pt x="1095352" y="846195"/>
                  </a:lnTo>
                  <a:lnTo>
                    <a:pt x="1134028" y="826571"/>
                  </a:lnTo>
                  <a:lnTo>
                    <a:pt x="1167273" y="802707"/>
                  </a:lnTo>
                  <a:lnTo>
                    <a:pt x="1194074" y="774956"/>
                  </a:lnTo>
                  <a:lnTo>
                    <a:pt x="1213422" y="743671"/>
                  </a:lnTo>
                  <a:lnTo>
                    <a:pt x="1243302" y="753998"/>
                  </a:lnTo>
                  <a:lnTo>
                    <a:pt x="1274921" y="761532"/>
                  </a:lnTo>
                  <a:lnTo>
                    <a:pt x="1307826" y="766186"/>
                  </a:lnTo>
                  <a:lnTo>
                    <a:pt x="1341565" y="767877"/>
                  </a:lnTo>
                  <a:lnTo>
                    <a:pt x="1397977" y="763957"/>
                  </a:lnTo>
                  <a:lnTo>
                    <a:pt x="1449858" y="752222"/>
                  </a:lnTo>
                  <a:lnTo>
                    <a:pt x="1495723" y="733621"/>
                  </a:lnTo>
                  <a:lnTo>
                    <a:pt x="1534088" y="709107"/>
                  </a:lnTo>
                  <a:lnTo>
                    <a:pt x="1563468" y="679629"/>
                  </a:lnTo>
                  <a:lnTo>
                    <a:pt x="1582381" y="646138"/>
                  </a:lnTo>
                  <a:lnTo>
                    <a:pt x="1589342" y="609584"/>
                  </a:lnTo>
                  <a:lnTo>
                    <a:pt x="1625465" y="604667"/>
                  </a:lnTo>
                  <a:lnTo>
                    <a:pt x="1693140" y="586142"/>
                  </a:lnTo>
                  <a:lnTo>
                    <a:pt x="1766287" y="546793"/>
                  </a:lnTo>
                  <a:lnTo>
                    <a:pt x="1798921" y="516762"/>
                  </a:lnTo>
                  <a:lnTo>
                    <a:pt x="1821528" y="483730"/>
                  </a:lnTo>
                  <a:lnTo>
                    <a:pt x="1835817" y="412882"/>
                  </a:lnTo>
                  <a:lnTo>
                    <a:pt x="1827080" y="377178"/>
                  </a:lnTo>
                  <a:lnTo>
                    <a:pt x="1807475" y="342694"/>
                  </a:lnTo>
                  <a:lnTo>
                    <a:pt x="1776794" y="310486"/>
                  </a:lnTo>
                  <a:lnTo>
                    <a:pt x="1780985" y="304263"/>
                  </a:lnTo>
                  <a:lnTo>
                    <a:pt x="1784414" y="297786"/>
                  </a:lnTo>
                  <a:lnTo>
                    <a:pt x="1787208" y="291182"/>
                  </a:lnTo>
                  <a:lnTo>
                    <a:pt x="1795184" y="251953"/>
                  </a:lnTo>
                  <a:lnTo>
                    <a:pt x="1787353" y="214032"/>
                  </a:lnTo>
                  <a:lnTo>
                    <a:pt x="1765221" y="179152"/>
                  </a:lnTo>
                  <a:lnTo>
                    <a:pt x="1730293" y="149046"/>
                  </a:lnTo>
                  <a:lnTo>
                    <a:pt x="1684076" y="125444"/>
                  </a:lnTo>
                  <a:lnTo>
                    <a:pt x="1628077" y="110080"/>
                  </a:lnTo>
                  <a:lnTo>
                    <a:pt x="1618756" y="87746"/>
                  </a:lnTo>
                  <a:lnTo>
                    <a:pt x="1583589" y="48126"/>
                  </a:lnTo>
                  <a:lnTo>
                    <a:pt x="1511899" y="12373"/>
                  </a:lnTo>
                  <a:lnTo>
                    <a:pt x="1460869" y="1984"/>
                  </a:lnTo>
                  <a:lnTo>
                    <a:pt x="1408160" y="416"/>
                  </a:lnTo>
                  <a:lnTo>
                    <a:pt x="1356541" y="7525"/>
                  </a:lnTo>
                  <a:lnTo>
                    <a:pt x="1308781" y="23172"/>
                  </a:lnTo>
                  <a:lnTo>
                    <a:pt x="1267651" y="47215"/>
                  </a:lnTo>
                  <a:lnTo>
                    <a:pt x="1253889" y="36777"/>
                  </a:lnTo>
                  <a:lnTo>
                    <a:pt x="1238425" y="27435"/>
                  </a:lnTo>
                  <a:lnTo>
                    <a:pt x="1221413" y="19283"/>
                  </a:lnTo>
                  <a:lnTo>
                    <a:pt x="1203008" y="12417"/>
                  </a:lnTo>
                  <a:lnTo>
                    <a:pt x="1155969" y="1970"/>
                  </a:lnTo>
                  <a:lnTo>
                    <a:pt x="1108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5DA2921-D01B-4E61-B645-6384C80EEC02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66180" y="288388"/>
                  </a:moveTo>
                  <a:lnTo>
                    <a:pt x="173482" y="214530"/>
                  </a:lnTo>
                  <a:lnTo>
                    <a:pt x="193129" y="180839"/>
                  </a:lnTo>
                  <a:lnTo>
                    <a:pt x="222123" y="150435"/>
                  </a:lnTo>
                  <a:lnTo>
                    <a:pt x="259475" y="124161"/>
                  </a:lnTo>
                  <a:lnTo>
                    <a:pt x="304197" y="102865"/>
                  </a:lnTo>
                  <a:lnTo>
                    <a:pt x="355300" y="87391"/>
                  </a:lnTo>
                  <a:lnTo>
                    <a:pt x="411798" y="78584"/>
                  </a:lnTo>
                  <a:lnTo>
                    <a:pt x="459548" y="76993"/>
                  </a:lnTo>
                  <a:lnTo>
                    <a:pt x="506714" y="80521"/>
                  </a:lnTo>
                  <a:lnTo>
                    <a:pt x="552333" y="89050"/>
                  </a:lnTo>
                  <a:lnTo>
                    <a:pt x="595440" y="102460"/>
                  </a:lnTo>
                  <a:lnTo>
                    <a:pt x="625084" y="74444"/>
                  </a:lnTo>
                  <a:lnTo>
                    <a:pt x="662500" y="52250"/>
                  </a:lnTo>
                  <a:lnTo>
                    <a:pt x="705847" y="36243"/>
                  </a:lnTo>
                  <a:lnTo>
                    <a:pt x="753287" y="26788"/>
                  </a:lnTo>
                  <a:lnTo>
                    <a:pt x="802979" y="24248"/>
                  </a:lnTo>
                  <a:lnTo>
                    <a:pt x="853084" y="28988"/>
                  </a:lnTo>
                  <a:lnTo>
                    <a:pt x="901764" y="41373"/>
                  </a:lnTo>
                  <a:lnTo>
                    <a:pt x="942304" y="59358"/>
                  </a:lnTo>
                  <a:lnTo>
                    <a:pt x="954342" y="66519"/>
                  </a:lnTo>
                  <a:lnTo>
                    <a:pt x="982277" y="39766"/>
                  </a:lnTo>
                  <a:lnTo>
                    <a:pt x="1018782" y="19416"/>
                  </a:lnTo>
                  <a:lnTo>
                    <a:pt x="1061482" y="5988"/>
                  </a:lnTo>
                  <a:lnTo>
                    <a:pt x="1108002" y="0"/>
                  </a:lnTo>
                  <a:lnTo>
                    <a:pt x="1155969" y="1970"/>
                  </a:lnTo>
                  <a:lnTo>
                    <a:pt x="1203008" y="12417"/>
                  </a:lnTo>
                  <a:lnTo>
                    <a:pt x="1238425" y="27435"/>
                  </a:lnTo>
                  <a:lnTo>
                    <a:pt x="1267651" y="47215"/>
                  </a:lnTo>
                  <a:lnTo>
                    <a:pt x="1308781" y="23172"/>
                  </a:lnTo>
                  <a:lnTo>
                    <a:pt x="1356541" y="7525"/>
                  </a:lnTo>
                  <a:lnTo>
                    <a:pt x="1408160" y="416"/>
                  </a:lnTo>
                  <a:lnTo>
                    <a:pt x="1460869" y="1984"/>
                  </a:lnTo>
                  <a:lnTo>
                    <a:pt x="1511899" y="12373"/>
                  </a:lnTo>
                  <a:lnTo>
                    <a:pt x="1558481" y="31721"/>
                  </a:lnTo>
                  <a:lnTo>
                    <a:pt x="1603804" y="66948"/>
                  </a:lnTo>
                  <a:lnTo>
                    <a:pt x="1628077" y="110080"/>
                  </a:lnTo>
                  <a:lnTo>
                    <a:pt x="1684076" y="125444"/>
                  </a:lnTo>
                  <a:lnTo>
                    <a:pt x="1730293" y="149046"/>
                  </a:lnTo>
                  <a:lnTo>
                    <a:pt x="1765221" y="179152"/>
                  </a:lnTo>
                  <a:lnTo>
                    <a:pt x="1787353" y="214032"/>
                  </a:lnTo>
                  <a:lnTo>
                    <a:pt x="1795184" y="251953"/>
                  </a:lnTo>
                  <a:lnTo>
                    <a:pt x="1787208" y="291182"/>
                  </a:lnTo>
                  <a:lnTo>
                    <a:pt x="1784414" y="297786"/>
                  </a:lnTo>
                  <a:lnTo>
                    <a:pt x="1780985" y="304263"/>
                  </a:lnTo>
                  <a:lnTo>
                    <a:pt x="1776794" y="310486"/>
                  </a:lnTo>
                  <a:lnTo>
                    <a:pt x="1807475" y="342694"/>
                  </a:lnTo>
                  <a:lnTo>
                    <a:pt x="1827080" y="377178"/>
                  </a:lnTo>
                  <a:lnTo>
                    <a:pt x="1835817" y="412882"/>
                  </a:lnTo>
                  <a:lnTo>
                    <a:pt x="1833896" y="448751"/>
                  </a:lnTo>
                  <a:lnTo>
                    <a:pt x="1798921" y="516762"/>
                  </a:lnTo>
                  <a:lnTo>
                    <a:pt x="1766287" y="546793"/>
                  </a:lnTo>
                  <a:lnTo>
                    <a:pt x="1723835" y="572767"/>
                  </a:lnTo>
                  <a:lnTo>
                    <a:pt x="1660208" y="596814"/>
                  </a:lnTo>
                  <a:lnTo>
                    <a:pt x="1589342" y="609584"/>
                  </a:lnTo>
                  <a:lnTo>
                    <a:pt x="1582381" y="646138"/>
                  </a:lnTo>
                  <a:lnTo>
                    <a:pt x="1563468" y="679629"/>
                  </a:lnTo>
                  <a:lnTo>
                    <a:pt x="1534088" y="709107"/>
                  </a:lnTo>
                  <a:lnTo>
                    <a:pt x="1495723" y="733621"/>
                  </a:lnTo>
                  <a:lnTo>
                    <a:pt x="1449858" y="752222"/>
                  </a:lnTo>
                  <a:lnTo>
                    <a:pt x="1397977" y="763957"/>
                  </a:lnTo>
                  <a:lnTo>
                    <a:pt x="1341565" y="767877"/>
                  </a:lnTo>
                  <a:lnTo>
                    <a:pt x="1307826" y="766186"/>
                  </a:lnTo>
                  <a:lnTo>
                    <a:pt x="1274921" y="761532"/>
                  </a:lnTo>
                  <a:lnTo>
                    <a:pt x="1243302" y="753998"/>
                  </a:lnTo>
                  <a:lnTo>
                    <a:pt x="1213422" y="743671"/>
                  </a:lnTo>
                  <a:lnTo>
                    <a:pt x="1194074" y="774956"/>
                  </a:lnTo>
                  <a:lnTo>
                    <a:pt x="1167273" y="802707"/>
                  </a:lnTo>
                  <a:lnTo>
                    <a:pt x="1134028" y="826571"/>
                  </a:lnTo>
                  <a:lnTo>
                    <a:pt x="1095352" y="846195"/>
                  </a:lnTo>
                  <a:lnTo>
                    <a:pt x="1052256" y="861229"/>
                  </a:lnTo>
                  <a:lnTo>
                    <a:pt x="1005753" y="871320"/>
                  </a:lnTo>
                  <a:lnTo>
                    <a:pt x="956854" y="876115"/>
                  </a:lnTo>
                  <a:lnTo>
                    <a:pt x="906571" y="875262"/>
                  </a:lnTo>
                  <a:lnTo>
                    <a:pt x="855917" y="868410"/>
                  </a:lnTo>
                  <a:lnTo>
                    <a:pt x="809984" y="856453"/>
                  </a:lnTo>
                  <a:lnTo>
                    <a:pt x="768207" y="839683"/>
                  </a:lnTo>
                  <a:lnTo>
                    <a:pt x="731455" y="818522"/>
                  </a:lnTo>
                  <a:lnTo>
                    <a:pt x="700596" y="793391"/>
                  </a:lnTo>
                  <a:lnTo>
                    <a:pt x="652801" y="808863"/>
                  </a:lnTo>
                  <a:lnTo>
                    <a:pt x="603154" y="818870"/>
                  </a:lnTo>
                  <a:lnTo>
                    <a:pt x="552582" y="823564"/>
                  </a:lnTo>
                  <a:lnTo>
                    <a:pt x="502012" y="823095"/>
                  </a:lnTo>
                  <a:lnTo>
                    <a:pt x="452374" y="817613"/>
                  </a:lnTo>
                  <a:lnTo>
                    <a:pt x="404595" y="807269"/>
                  </a:lnTo>
                  <a:lnTo>
                    <a:pt x="359604" y="792213"/>
                  </a:lnTo>
                  <a:lnTo>
                    <a:pt x="318328" y="772595"/>
                  </a:lnTo>
                  <a:lnTo>
                    <a:pt x="281695" y="748567"/>
                  </a:lnTo>
                  <a:lnTo>
                    <a:pt x="250635" y="720277"/>
                  </a:lnTo>
                  <a:lnTo>
                    <a:pt x="247079" y="716416"/>
                  </a:lnTo>
                  <a:lnTo>
                    <a:pt x="187888" y="714764"/>
                  </a:lnTo>
                  <a:lnTo>
                    <a:pt x="134349" y="701681"/>
                  </a:lnTo>
                  <a:lnTo>
                    <a:pt x="89857" y="678900"/>
                  </a:lnTo>
                  <a:lnTo>
                    <a:pt x="57806" y="648157"/>
                  </a:lnTo>
                  <a:lnTo>
                    <a:pt x="41593" y="611184"/>
                  </a:lnTo>
                  <a:lnTo>
                    <a:pt x="41301" y="585006"/>
                  </a:lnTo>
                  <a:lnTo>
                    <a:pt x="49641" y="559690"/>
                  </a:lnTo>
                  <a:lnTo>
                    <a:pt x="66149" y="536116"/>
                  </a:lnTo>
                  <a:lnTo>
                    <a:pt x="90361" y="515159"/>
                  </a:lnTo>
                  <a:lnTo>
                    <a:pt x="44758" y="490594"/>
                  </a:lnTo>
                  <a:lnTo>
                    <a:pt x="14280" y="459092"/>
                  </a:lnTo>
                  <a:lnTo>
                    <a:pt x="0" y="423368"/>
                  </a:lnTo>
                  <a:lnTo>
                    <a:pt x="2989" y="386136"/>
                  </a:lnTo>
                  <a:lnTo>
                    <a:pt x="24321" y="350110"/>
                  </a:lnTo>
                  <a:lnTo>
                    <a:pt x="83725" y="309693"/>
                  </a:lnTo>
                  <a:lnTo>
                    <a:pt x="122261" y="297389"/>
                  </a:lnTo>
                  <a:lnTo>
                    <a:pt x="164656" y="291182"/>
                  </a:lnTo>
                  <a:lnTo>
                    <a:pt x="166180" y="288388"/>
                  </a:lnTo>
                  <a:close/>
                </a:path>
                <a:path w="1836420" h="876300">
                  <a:moveTo>
                    <a:pt x="199962" y="527910"/>
                  </a:moveTo>
                  <a:lnTo>
                    <a:pt x="171847" y="527943"/>
                  </a:lnTo>
                  <a:lnTo>
                    <a:pt x="144209" y="525213"/>
                  </a:lnTo>
                  <a:lnTo>
                    <a:pt x="117523" y="519790"/>
                  </a:lnTo>
                  <a:lnTo>
                    <a:pt x="92266" y="511743"/>
                  </a:lnTo>
                </a:path>
                <a:path w="1836420" h="876300">
                  <a:moveTo>
                    <a:pt x="294831" y="704834"/>
                  </a:moveTo>
                  <a:lnTo>
                    <a:pt x="283379" y="707521"/>
                  </a:lnTo>
                  <a:lnTo>
                    <a:pt x="271701" y="709712"/>
                  </a:lnTo>
                  <a:lnTo>
                    <a:pt x="259808" y="711401"/>
                  </a:lnTo>
                  <a:lnTo>
                    <a:pt x="247714" y="712581"/>
                  </a:lnTo>
                </a:path>
                <a:path w="1836420" h="876300">
                  <a:moveTo>
                    <a:pt x="700469" y="789848"/>
                  </a:moveTo>
                  <a:lnTo>
                    <a:pt x="692329" y="781404"/>
                  </a:lnTo>
                  <a:lnTo>
                    <a:pt x="684879" y="772696"/>
                  </a:lnTo>
                  <a:lnTo>
                    <a:pt x="678144" y="763741"/>
                  </a:lnTo>
                  <a:lnTo>
                    <a:pt x="672148" y="754554"/>
                  </a:lnTo>
                </a:path>
                <a:path w="1836420" h="876300">
                  <a:moveTo>
                    <a:pt x="1224979" y="701837"/>
                  </a:moveTo>
                  <a:lnTo>
                    <a:pt x="1223337" y="711654"/>
                  </a:lnTo>
                  <a:lnTo>
                    <a:pt x="1220899" y="721395"/>
                  </a:lnTo>
                  <a:lnTo>
                    <a:pt x="1217674" y="731040"/>
                  </a:lnTo>
                  <a:lnTo>
                    <a:pt x="1213676" y="740572"/>
                  </a:lnTo>
                </a:path>
                <a:path w="1836420" h="876300">
                  <a:moveTo>
                    <a:pt x="1450150" y="462543"/>
                  </a:moveTo>
                  <a:lnTo>
                    <a:pt x="1497316" y="482031"/>
                  </a:lnTo>
                  <a:lnTo>
                    <a:pt x="1535821" y="507410"/>
                  </a:lnTo>
                  <a:lnTo>
                    <a:pt x="1564559" y="537520"/>
                  </a:lnTo>
                  <a:lnTo>
                    <a:pt x="1582429" y="571198"/>
                  </a:lnTo>
                  <a:lnTo>
                    <a:pt x="1588326" y="607285"/>
                  </a:lnTo>
                </a:path>
                <a:path w="1836420" h="876300">
                  <a:moveTo>
                    <a:pt x="1775905" y="308327"/>
                  </a:moveTo>
                  <a:lnTo>
                    <a:pt x="1764264" y="323589"/>
                  </a:lnTo>
                  <a:lnTo>
                    <a:pt x="1750028" y="337839"/>
                  </a:lnTo>
                  <a:lnTo>
                    <a:pt x="1733363" y="350922"/>
                  </a:lnTo>
                  <a:lnTo>
                    <a:pt x="1714437" y="362683"/>
                  </a:lnTo>
                </a:path>
                <a:path w="1836420" h="876300">
                  <a:moveTo>
                    <a:pt x="1628331" y="107032"/>
                  </a:moveTo>
                  <a:lnTo>
                    <a:pt x="1629882" y="113360"/>
                  </a:lnTo>
                  <a:lnTo>
                    <a:pt x="1630934" y="119748"/>
                  </a:lnTo>
                  <a:lnTo>
                    <a:pt x="1631509" y="126160"/>
                  </a:lnTo>
                  <a:lnTo>
                    <a:pt x="1631633" y="132559"/>
                  </a:lnTo>
                </a:path>
                <a:path w="1836420" h="876300">
                  <a:moveTo>
                    <a:pt x="1235647" y="77060"/>
                  </a:moveTo>
                  <a:lnTo>
                    <a:pt x="1242139" y="68353"/>
                  </a:lnTo>
                  <a:lnTo>
                    <a:pt x="1249585" y="59979"/>
                  </a:lnTo>
                  <a:lnTo>
                    <a:pt x="1257935" y="51986"/>
                  </a:lnTo>
                  <a:lnTo>
                    <a:pt x="1267143" y="44421"/>
                  </a:lnTo>
                </a:path>
                <a:path w="1836420" h="876300">
                  <a:moveTo>
                    <a:pt x="941007" y="92681"/>
                  </a:moveTo>
                  <a:lnTo>
                    <a:pt x="943816" y="85401"/>
                  </a:lnTo>
                  <a:lnTo>
                    <a:pt x="947293" y="78251"/>
                  </a:lnTo>
                  <a:lnTo>
                    <a:pt x="951436" y="71268"/>
                  </a:lnTo>
                  <a:lnTo>
                    <a:pt x="956247" y="64487"/>
                  </a:lnTo>
                </a:path>
                <a:path w="1836420" h="876300">
                  <a:moveTo>
                    <a:pt x="595186" y="102206"/>
                  </a:moveTo>
                  <a:lnTo>
                    <a:pt x="609943" y="108225"/>
                  </a:lnTo>
                  <a:lnTo>
                    <a:pt x="624094" y="114827"/>
                  </a:lnTo>
                  <a:lnTo>
                    <a:pt x="637602" y="121977"/>
                  </a:lnTo>
                  <a:lnTo>
                    <a:pt x="650431" y="129638"/>
                  </a:lnTo>
                </a:path>
                <a:path w="1836420" h="876300">
                  <a:moveTo>
                    <a:pt x="175832" y="317217"/>
                  </a:moveTo>
                  <a:lnTo>
                    <a:pt x="172787" y="310123"/>
                  </a:lnTo>
                  <a:lnTo>
                    <a:pt x="170148" y="302946"/>
                  </a:lnTo>
                  <a:lnTo>
                    <a:pt x="167938" y="295697"/>
                  </a:lnTo>
                  <a:lnTo>
                    <a:pt x="166180" y="288388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21078840-BF06-442C-9FEA-03BB720688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47" y="5349239"/>
              <a:ext cx="935736" cy="467868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8C605F7-44C4-4D4B-9FDB-9D2185F876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7344" y="5349239"/>
              <a:ext cx="935736" cy="467868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4E04B7C4-190C-41CF-BC4A-B3B10BB374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604" y="5256276"/>
              <a:ext cx="647699" cy="647700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E4F17886-3845-4DB8-939A-DFE41904BD2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368" y="4661915"/>
              <a:ext cx="647700" cy="649223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826A4AFB-27AC-4CBF-B32E-39DC5DCB0C9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368" y="5661659"/>
              <a:ext cx="647700" cy="647700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D5D0B52-7C21-4F6D-A145-E915301D09A0}"/>
                </a:ext>
              </a:extLst>
            </p:cNvPr>
            <p:cNvSpPr/>
            <p:nvPr/>
          </p:nvSpPr>
          <p:spPr>
            <a:xfrm>
              <a:off x="3575303" y="4986527"/>
              <a:ext cx="5464810" cy="1000125"/>
            </a:xfrm>
            <a:custGeom>
              <a:avLst/>
              <a:gdLst/>
              <a:ahLst/>
              <a:cxnLst/>
              <a:rect l="l" t="t" r="r" b="b"/>
              <a:pathLst>
                <a:path w="5464809" h="1000125">
                  <a:moveTo>
                    <a:pt x="0" y="594360"/>
                  </a:moveTo>
                  <a:lnTo>
                    <a:pt x="1081278" y="597154"/>
                  </a:lnTo>
                </a:path>
                <a:path w="5464809" h="1000125">
                  <a:moveTo>
                    <a:pt x="4411980" y="596773"/>
                  </a:moveTo>
                  <a:lnTo>
                    <a:pt x="5464683" y="0"/>
                  </a:lnTo>
                </a:path>
                <a:path w="5464809" h="1000125">
                  <a:moveTo>
                    <a:pt x="4411980" y="597408"/>
                  </a:moveTo>
                  <a:lnTo>
                    <a:pt x="5464683" y="999680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CF41C4D6-9A24-4FC1-9996-8303D68E0F7C}"/>
              </a:ext>
            </a:extLst>
          </p:cNvPr>
          <p:cNvSpPr txBox="1">
            <a:spLocks/>
          </p:cNvSpPr>
          <p:nvPr/>
        </p:nvSpPr>
        <p:spPr>
          <a:xfrm>
            <a:off x="4390136" y="184530"/>
            <a:ext cx="341172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600" kern="0"/>
              <a:t>First</a:t>
            </a:r>
            <a:r>
              <a:rPr lang="en-US" sz="3600" kern="0" spc="-50"/>
              <a:t> </a:t>
            </a:r>
            <a:r>
              <a:rPr lang="en-US" sz="3600" kern="0"/>
              <a:t>ARP</a:t>
            </a:r>
            <a:r>
              <a:rPr lang="en-US" sz="3600" kern="0" spc="-30"/>
              <a:t> </a:t>
            </a:r>
            <a:r>
              <a:rPr lang="en-US" sz="3600" kern="0"/>
              <a:t>Request</a:t>
            </a:r>
            <a:endParaRPr lang="en-US" sz="3600" kern="0" dirty="0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EC0E49F-6BDA-46DD-BDBF-95545E41FC40}"/>
              </a:ext>
            </a:extLst>
          </p:cNvPr>
          <p:cNvSpPr txBox="1"/>
          <p:nvPr/>
        </p:nvSpPr>
        <p:spPr>
          <a:xfrm>
            <a:off x="9768967" y="4834890"/>
            <a:ext cx="313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h2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5" name="object 16">
            <a:extLst>
              <a:ext uri="{FF2B5EF4-FFF2-40B4-BE49-F238E27FC236}">
                <a16:creationId xmlns:a16="http://schemas.microsoft.com/office/drawing/2014/main" id="{6928F802-67F6-4571-80C7-58278AE700F9}"/>
              </a:ext>
            </a:extLst>
          </p:cNvPr>
          <p:cNvGrpSpPr/>
          <p:nvPr/>
        </p:nvGrpSpPr>
        <p:grpSpPr>
          <a:xfrm>
            <a:off x="875538" y="3715511"/>
            <a:ext cx="6650355" cy="2349500"/>
            <a:chOff x="875538" y="3715511"/>
            <a:chExt cx="6650355" cy="2349500"/>
          </a:xfrm>
        </p:grpSpPr>
        <p:pic>
          <p:nvPicPr>
            <p:cNvPr id="16" name="object 17">
              <a:extLst>
                <a:ext uri="{FF2B5EF4-FFF2-40B4-BE49-F238E27FC236}">
                  <a16:creationId xmlns:a16="http://schemas.microsoft.com/office/drawing/2014/main" id="{7DB33C72-576A-4417-B353-13C041C0B49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5979" y="3715511"/>
              <a:ext cx="647700" cy="649224"/>
            </a:xfrm>
            <a:prstGeom prst="rect">
              <a:avLst/>
            </a:prstGeom>
          </p:spPr>
        </p:pic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DCD449AD-D0EB-4431-90B4-62A50B8EEBA4}"/>
                </a:ext>
              </a:extLst>
            </p:cNvPr>
            <p:cNvSpPr/>
            <p:nvPr/>
          </p:nvSpPr>
          <p:spPr>
            <a:xfrm>
              <a:off x="5125211" y="4040123"/>
              <a:ext cx="2393950" cy="1766570"/>
            </a:xfrm>
            <a:custGeom>
              <a:avLst/>
              <a:gdLst/>
              <a:ahLst/>
              <a:cxnLst/>
              <a:rect l="l" t="t" r="r" b="b"/>
              <a:pathLst>
                <a:path w="2393950" h="1766570">
                  <a:moveTo>
                    <a:pt x="0" y="1309116"/>
                  </a:moveTo>
                  <a:lnTo>
                    <a:pt x="810640" y="0"/>
                  </a:lnTo>
                </a:path>
                <a:path w="2393950" h="1766570">
                  <a:moveTo>
                    <a:pt x="2393949" y="1309116"/>
                  </a:moveTo>
                  <a:lnTo>
                    <a:pt x="1458467" y="0"/>
                  </a:lnTo>
                </a:path>
                <a:path w="2393950" h="1766570">
                  <a:moveTo>
                    <a:pt x="1150365" y="1765973"/>
                  </a:moveTo>
                  <a:lnTo>
                    <a:pt x="1133855" y="324612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20907156-22D6-49AE-B7B8-702CA8EF8541}"/>
                </a:ext>
              </a:extLst>
            </p:cNvPr>
            <p:cNvSpPr/>
            <p:nvPr/>
          </p:nvSpPr>
          <p:spPr>
            <a:xfrm>
              <a:off x="5132959" y="4258817"/>
              <a:ext cx="464820" cy="694055"/>
            </a:xfrm>
            <a:custGeom>
              <a:avLst/>
              <a:gdLst/>
              <a:ahLst/>
              <a:cxnLst/>
              <a:rect l="l" t="t" r="r" b="b"/>
              <a:pathLst>
                <a:path w="464820" h="694054">
                  <a:moveTo>
                    <a:pt x="83565" y="545718"/>
                  </a:moveTo>
                  <a:lnTo>
                    <a:pt x="0" y="673099"/>
                  </a:lnTo>
                  <a:lnTo>
                    <a:pt x="31750" y="694054"/>
                  </a:lnTo>
                  <a:lnTo>
                    <a:pt x="115442" y="566673"/>
                  </a:lnTo>
                  <a:lnTo>
                    <a:pt x="83565" y="545718"/>
                  </a:lnTo>
                  <a:close/>
                </a:path>
                <a:path w="464820" h="694054">
                  <a:moveTo>
                    <a:pt x="229996" y="322833"/>
                  </a:moveTo>
                  <a:lnTo>
                    <a:pt x="146303" y="450214"/>
                  </a:lnTo>
                  <a:lnTo>
                    <a:pt x="178180" y="471042"/>
                  </a:lnTo>
                  <a:lnTo>
                    <a:pt x="261746" y="343661"/>
                  </a:lnTo>
                  <a:lnTo>
                    <a:pt x="229996" y="322833"/>
                  </a:lnTo>
                  <a:close/>
                </a:path>
                <a:path w="464820" h="694054">
                  <a:moveTo>
                    <a:pt x="376300" y="99821"/>
                  </a:moveTo>
                  <a:lnTo>
                    <a:pt x="292607" y="227202"/>
                  </a:lnTo>
                  <a:lnTo>
                    <a:pt x="324485" y="248157"/>
                  </a:lnTo>
                  <a:lnTo>
                    <a:pt x="408177" y="120776"/>
                  </a:lnTo>
                  <a:lnTo>
                    <a:pt x="376300" y="99821"/>
                  </a:lnTo>
                  <a:close/>
                </a:path>
                <a:path w="464820" h="694054">
                  <a:moveTo>
                    <a:pt x="464565" y="0"/>
                  </a:moveTo>
                  <a:lnTo>
                    <a:pt x="354075" y="64134"/>
                  </a:lnTo>
                  <a:lnTo>
                    <a:pt x="449706" y="126872"/>
                  </a:lnTo>
                  <a:lnTo>
                    <a:pt x="46456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37E4F3C3-CBCC-45A5-B796-7F7BDD137B63}"/>
                </a:ext>
              </a:extLst>
            </p:cNvPr>
            <p:cNvSpPr/>
            <p:nvPr/>
          </p:nvSpPr>
          <p:spPr>
            <a:xfrm>
              <a:off x="875538" y="5729287"/>
              <a:ext cx="396875" cy="85725"/>
            </a:xfrm>
            <a:custGeom>
              <a:avLst/>
              <a:gdLst/>
              <a:ahLst/>
              <a:cxnLst/>
              <a:rect l="l" t="t" r="r" b="b"/>
              <a:pathLst>
                <a:path w="396875" h="85725">
                  <a:moveTo>
                    <a:pt x="114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14300" y="57150"/>
                  </a:lnTo>
                  <a:lnTo>
                    <a:pt x="114300" y="28575"/>
                  </a:lnTo>
                  <a:close/>
                </a:path>
                <a:path w="396875" h="85725">
                  <a:moveTo>
                    <a:pt x="310603" y="0"/>
                  </a:moveTo>
                  <a:lnTo>
                    <a:pt x="310603" y="85725"/>
                  </a:lnTo>
                  <a:lnTo>
                    <a:pt x="367779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67779" y="28575"/>
                  </a:lnTo>
                  <a:lnTo>
                    <a:pt x="310603" y="0"/>
                  </a:lnTo>
                  <a:close/>
                </a:path>
                <a:path w="396875" h="85725">
                  <a:moveTo>
                    <a:pt x="310603" y="28575"/>
                  </a:moveTo>
                  <a:lnTo>
                    <a:pt x="200025" y="28575"/>
                  </a:lnTo>
                  <a:lnTo>
                    <a:pt x="200025" y="57150"/>
                  </a:lnTo>
                  <a:lnTo>
                    <a:pt x="310603" y="57150"/>
                  </a:lnTo>
                  <a:lnTo>
                    <a:pt x="310603" y="28575"/>
                  </a:lnTo>
                  <a:close/>
                </a:path>
                <a:path w="396875" h="85725">
                  <a:moveTo>
                    <a:pt x="367779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67779" y="57150"/>
                  </a:lnTo>
                  <a:lnTo>
                    <a:pt x="396367" y="42862"/>
                  </a:lnTo>
                  <a:lnTo>
                    <a:pt x="367779" y="2857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7B665BEB-7524-478B-AE79-40F2F101EDFF}"/>
                </a:ext>
              </a:extLst>
            </p:cNvPr>
            <p:cNvSpPr/>
            <p:nvPr/>
          </p:nvSpPr>
          <p:spPr>
            <a:xfrm>
              <a:off x="886104" y="5979223"/>
              <a:ext cx="386080" cy="85725"/>
            </a:xfrm>
            <a:custGeom>
              <a:avLst/>
              <a:gdLst/>
              <a:ahLst/>
              <a:cxnLst/>
              <a:rect l="l" t="t" r="r" b="b"/>
              <a:pathLst>
                <a:path w="386080" h="85725">
                  <a:moveTo>
                    <a:pt x="300037" y="0"/>
                  </a:moveTo>
                  <a:lnTo>
                    <a:pt x="300037" y="85724"/>
                  </a:lnTo>
                  <a:lnTo>
                    <a:pt x="357212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57212" y="28575"/>
                  </a:lnTo>
                  <a:lnTo>
                    <a:pt x="300037" y="0"/>
                  </a:lnTo>
                  <a:close/>
                </a:path>
                <a:path w="386080" h="85725">
                  <a:moveTo>
                    <a:pt x="300037" y="28575"/>
                  </a:moveTo>
                  <a:lnTo>
                    <a:pt x="228600" y="28575"/>
                  </a:lnTo>
                  <a:lnTo>
                    <a:pt x="228600" y="57150"/>
                  </a:lnTo>
                  <a:lnTo>
                    <a:pt x="300037" y="57150"/>
                  </a:lnTo>
                  <a:lnTo>
                    <a:pt x="300037" y="28575"/>
                  </a:lnTo>
                  <a:close/>
                </a:path>
                <a:path w="386080" h="85725">
                  <a:moveTo>
                    <a:pt x="357212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57212" y="57150"/>
                  </a:lnTo>
                  <a:lnTo>
                    <a:pt x="385800" y="42862"/>
                  </a:lnTo>
                  <a:lnTo>
                    <a:pt x="357212" y="28575"/>
                  </a:lnTo>
                  <a:close/>
                </a:path>
                <a:path w="386080" h="85725">
                  <a:moveTo>
                    <a:pt x="200025" y="28575"/>
                  </a:move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28575"/>
                  </a:lnTo>
                  <a:close/>
                </a:path>
                <a:path w="386080" h="85725">
                  <a:moveTo>
                    <a:pt x="857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E0952F42-8DC4-467E-B921-3D3129203605}"/>
              </a:ext>
            </a:extLst>
          </p:cNvPr>
          <p:cNvSpPr txBox="1"/>
          <p:nvPr/>
        </p:nvSpPr>
        <p:spPr>
          <a:xfrm>
            <a:off x="719429" y="955065"/>
            <a:ext cx="8615045" cy="150618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1. </a:t>
            </a: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h1</a:t>
            </a:r>
            <a:r>
              <a:rPr lang="en-US" altLang="zh-TW"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sends</a:t>
            </a:r>
            <a:r>
              <a:rPr lang="en-US" altLang="zh-TW"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lang="en-US" altLang="zh-TW"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Request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spcBef>
                <a:spcPts val="409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2. </a:t>
            </a: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Edge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 switch</a:t>
            </a:r>
            <a:r>
              <a:rPr lang="en-US" altLang="zh-TW"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Packet-Ins</a:t>
            </a:r>
            <a:r>
              <a:rPr lang="en-US" altLang="zh-TW" sz="2800" spc="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the</a:t>
            </a:r>
            <a:r>
              <a:rPr lang="en-US" altLang="zh-TW"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Request</a:t>
            </a:r>
            <a:r>
              <a:rPr lang="en-US" altLang="zh-TW"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to</a:t>
            </a:r>
            <a:r>
              <a:rPr lang="en-US" altLang="zh-TW"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controller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 dirty="0">
              <a:latin typeface="Calibri"/>
              <a:cs typeface="Calibri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BFD42B27-41CE-450F-A1A5-A23B9F5BD4A2}"/>
              </a:ext>
            </a:extLst>
          </p:cNvPr>
          <p:cNvSpPr txBox="1"/>
          <p:nvPr/>
        </p:nvSpPr>
        <p:spPr>
          <a:xfrm>
            <a:off x="4215765" y="4415154"/>
            <a:ext cx="1015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C2CB8"/>
                </a:solidFill>
                <a:latin typeface="Calibri"/>
                <a:cs typeface="Calibri"/>
              </a:rPr>
              <a:t>Packet-In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4">
            <a:extLst>
              <a:ext uri="{FF2B5EF4-FFF2-40B4-BE49-F238E27FC236}">
                <a16:creationId xmlns:a16="http://schemas.microsoft.com/office/drawing/2014/main" id="{7A052806-2295-4E3A-8721-02B12D06AC10}"/>
              </a:ext>
            </a:extLst>
          </p:cNvPr>
          <p:cNvGrpSpPr/>
          <p:nvPr/>
        </p:nvGrpSpPr>
        <p:grpSpPr>
          <a:xfrm>
            <a:off x="5807964" y="5804915"/>
            <a:ext cx="935990" cy="849630"/>
            <a:chOff x="5807964" y="5804915"/>
            <a:chExt cx="935990" cy="849630"/>
          </a:xfrm>
        </p:grpSpPr>
        <p:pic>
          <p:nvPicPr>
            <p:cNvPr id="24" name="object 25">
              <a:extLst>
                <a:ext uri="{FF2B5EF4-FFF2-40B4-BE49-F238E27FC236}">
                  <a16:creationId xmlns:a16="http://schemas.microsoft.com/office/drawing/2014/main" id="{30599CCE-018E-4176-9647-C06ED1077A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7964" y="5804915"/>
              <a:ext cx="935736" cy="469392"/>
            </a:xfrm>
            <a:prstGeom prst="rect">
              <a:avLst/>
            </a:prstGeom>
          </p:spPr>
        </p:pic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18421319-C6DD-490F-B79D-A58E89C1F475}"/>
                </a:ext>
              </a:extLst>
            </p:cNvPr>
            <p:cNvSpPr/>
            <p:nvPr/>
          </p:nvSpPr>
          <p:spPr>
            <a:xfrm>
              <a:off x="5935980" y="6274307"/>
              <a:ext cx="647700" cy="374015"/>
            </a:xfrm>
            <a:custGeom>
              <a:avLst/>
              <a:gdLst/>
              <a:ahLst/>
              <a:cxnLst/>
              <a:rect l="l" t="t" r="r" b="b"/>
              <a:pathLst>
                <a:path w="647700" h="374015">
                  <a:moveTo>
                    <a:pt x="0" y="373633"/>
                  </a:moveTo>
                  <a:lnTo>
                    <a:pt x="340487" y="0"/>
                  </a:lnTo>
                </a:path>
                <a:path w="647700" h="374015">
                  <a:moveTo>
                    <a:pt x="647446" y="373633"/>
                  </a:moveTo>
                  <a:lnTo>
                    <a:pt x="339852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8">
            <a:extLst>
              <a:ext uri="{FF2B5EF4-FFF2-40B4-BE49-F238E27FC236}">
                <a16:creationId xmlns:a16="http://schemas.microsoft.com/office/drawing/2014/main" id="{17D4BC73-5B8B-406A-B530-83AB9BBE94C1}"/>
              </a:ext>
            </a:extLst>
          </p:cNvPr>
          <p:cNvSpPr txBox="1"/>
          <p:nvPr/>
        </p:nvSpPr>
        <p:spPr>
          <a:xfrm>
            <a:off x="5776086" y="5465698"/>
            <a:ext cx="10033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switches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7C8E2FF5-F091-4A69-9DCB-601CF3AE5047}"/>
              </a:ext>
            </a:extLst>
          </p:cNvPr>
          <p:cNvSpPr txBox="1"/>
          <p:nvPr/>
        </p:nvSpPr>
        <p:spPr>
          <a:xfrm>
            <a:off x="1350010" y="5694603"/>
            <a:ext cx="134493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E81D1B7A-E4B0-4991-9416-B1447B71FEFD}"/>
              </a:ext>
            </a:extLst>
          </p:cNvPr>
          <p:cNvSpPr txBox="1"/>
          <p:nvPr/>
        </p:nvSpPr>
        <p:spPr>
          <a:xfrm>
            <a:off x="9768967" y="5859271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10" dirty="0">
                <a:latin typeface="Calibri"/>
                <a:cs typeface="Calibri"/>
              </a:rPr>
              <a:t>h3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9F4AAEE3-5CD9-4B8F-9C4A-4A510BD678F1}"/>
              </a:ext>
            </a:extLst>
          </p:cNvPr>
          <p:cNvSpPr txBox="1"/>
          <p:nvPr/>
        </p:nvSpPr>
        <p:spPr>
          <a:xfrm>
            <a:off x="4952238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42F14BFB-316A-4FF5-AE59-E7B6F9429C00}"/>
              </a:ext>
            </a:extLst>
          </p:cNvPr>
          <p:cNvSpPr txBox="1"/>
          <p:nvPr/>
        </p:nvSpPr>
        <p:spPr>
          <a:xfrm>
            <a:off x="7363206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46CF63B8-E2C3-49DC-BC8B-1044C21CCE26}"/>
              </a:ext>
            </a:extLst>
          </p:cNvPr>
          <p:cNvSpPr txBox="1"/>
          <p:nvPr/>
        </p:nvSpPr>
        <p:spPr>
          <a:xfrm>
            <a:off x="3093466" y="5992088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latin typeface="Calibri"/>
                <a:cs typeface="Calibri"/>
              </a:rPr>
              <a:t>h1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631B0A4A-D368-4B90-8EA7-DF5C7C675427}"/>
              </a:ext>
            </a:extLst>
          </p:cNvPr>
          <p:cNvSpPr txBox="1"/>
          <p:nvPr/>
        </p:nvSpPr>
        <p:spPr>
          <a:xfrm>
            <a:off x="6592061" y="6136563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dirty="0">
                <a:latin typeface="Calibri"/>
                <a:cs typeface="Calibri"/>
              </a:rPr>
              <a:t>s3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FAA75B1F-4CCD-4077-BF40-316EA6F4E8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05"/>
              </a:lnSpc>
            </a:pPr>
            <a:r>
              <a:rPr lang="en-US" spc="-20" dirty="0"/>
              <a:t>NYCU</a:t>
            </a:r>
            <a:r>
              <a:rPr lang="en-US" spc="-95" dirty="0"/>
              <a:t> </a:t>
            </a:r>
            <a:r>
              <a:rPr lang="en-US" spc="-10" dirty="0"/>
              <a:t>CS</a:t>
            </a:r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0ED8CA63-5704-4975-B86A-4C7F7C96F61B}"/>
              </a:ext>
            </a:extLst>
          </p:cNvPr>
          <p:cNvSpPr txBox="1">
            <a:spLocks/>
          </p:cNvSpPr>
          <p:nvPr/>
        </p:nvSpPr>
        <p:spPr>
          <a:xfrm>
            <a:off x="9480376" y="6400800"/>
            <a:ext cx="2187848" cy="34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lang="en-US" altLang="zh-TW" smtClean="0"/>
              <a:pPr marL="38100">
                <a:lnSpc>
                  <a:spcPts val="1630"/>
                </a:lnSpc>
              </a:pPr>
              <a:t>43</a:t>
            </a:fld>
            <a:endParaRPr lang="en-US" altLang="zh-TW" dirty="0"/>
          </a:p>
        </p:txBody>
      </p:sp>
      <p:graphicFrame>
        <p:nvGraphicFramePr>
          <p:cNvPr id="35" name="object 7">
            <a:extLst>
              <a:ext uri="{FF2B5EF4-FFF2-40B4-BE49-F238E27FC236}">
                <a16:creationId xmlns:a16="http://schemas.microsoft.com/office/drawing/2014/main" id="{44C5D0A4-B64D-45A2-B197-674EC1DA9F78}"/>
              </a:ext>
            </a:extLst>
          </p:cNvPr>
          <p:cNvGraphicFramePr>
            <a:graphicFrameLocks noGrp="1"/>
          </p:cNvGraphicFramePr>
          <p:nvPr/>
        </p:nvGraphicFramePr>
        <p:xfrm>
          <a:off x="7855858" y="2756521"/>
          <a:ext cx="2810510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6" name="群組 35">
            <a:extLst>
              <a:ext uri="{FF2B5EF4-FFF2-40B4-BE49-F238E27FC236}">
                <a16:creationId xmlns:a16="http://schemas.microsoft.com/office/drawing/2014/main" id="{642F5191-BF12-4A25-BA11-7D879915E668}"/>
              </a:ext>
            </a:extLst>
          </p:cNvPr>
          <p:cNvGrpSpPr/>
          <p:nvPr/>
        </p:nvGrpSpPr>
        <p:grpSpPr>
          <a:xfrm>
            <a:off x="6377813" y="3298313"/>
            <a:ext cx="1295591" cy="513627"/>
            <a:chOff x="6640066" y="3478362"/>
            <a:chExt cx="1295591" cy="51362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96BD416F-9B12-4F6D-B0F1-70F94B711FD5}"/>
                </a:ext>
              </a:extLst>
            </p:cNvPr>
            <p:cNvSpPr/>
            <p:nvPr/>
          </p:nvSpPr>
          <p:spPr>
            <a:xfrm>
              <a:off x="6640066" y="3478362"/>
              <a:ext cx="1243967" cy="513627"/>
            </a:xfrm>
            <a:prstGeom prst="roundRect">
              <a:avLst/>
            </a:prstGeom>
            <a:solidFill>
              <a:srgbClr val="C7F8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A08F1D6A-FC65-4237-8746-E4A2804C277B}"/>
                </a:ext>
              </a:extLst>
            </p:cNvPr>
            <p:cNvSpPr txBox="1"/>
            <p:nvPr/>
          </p:nvSpPr>
          <p:spPr>
            <a:xfrm>
              <a:off x="6691690" y="3553704"/>
              <a:ext cx="1243967" cy="35073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200" spc="-5" dirty="0" err="1">
                  <a:latin typeface="Calibri"/>
                  <a:cs typeface="Calibri"/>
                </a:rPr>
                <a:t>ProxyARP</a:t>
              </a:r>
              <a:endParaRPr sz="2200" dirty="0">
                <a:latin typeface="Calibri"/>
                <a:cs typeface="Calibri"/>
              </a:endParaRPr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E05C834-C5E5-4F11-8F18-119AE85391C5}"/>
              </a:ext>
            </a:extLst>
          </p:cNvPr>
          <p:cNvSpPr txBox="1"/>
          <p:nvPr/>
        </p:nvSpPr>
        <p:spPr>
          <a:xfrm>
            <a:off x="8629989" y="2356906"/>
            <a:ext cx="1413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alibri"/>
                <a:cs typeface="Calibri"/>
              </a:rPr>
              <a:t>ARP</a:t>
            </a:r>
            <a:r>
              <a:rPr lang="en-US" altLang="zh-TW" sz="2400" spc="-15" dirty="0">
                <a:latin typeface="Calibri"/>
                <a:cs typeface="Calibri"/>
              </a:rPr>
              <a:t> </a:t>
            </a:r>
            <a:r>
              <a:rPr lang="en-US" altLang="zh-TW" sz="2400" dirty="0">
                <a:latin typeface="Calibri"/>
                <a:cs typeface="Calibri"/>
              </a:rPr>
              <a:t>Table</a:t>
            </a:r>
            <a:endParaRPr lang="zh-TW" altLang="en-US" sz="2400" dirty="0"/>
          </a:p>
        </p:txBody>
      </p:sp>
      <p:sp>
        <p:nvSpPr>
          <p:cNvPr id="40" name="object 25">
            <a:extLst>
              <a:ext uri="{FF2B5EF4-FFF2-40B4-BE49-F238E27FC236}">
                <a16:creationId xmlns:a16="http://schemas.microsoft.com/office/drawing/2014/main" id="{0CFE9CC6-9079-4442-80C3-A4549DFD6DDB}"/>
              </a:ext>
            </a:extLst>
          </p:cNvPr>
          <p:cNvSpPr txBox="1"/>
          <p:nvPr/>
        </p:nvSpPr>
        <p:spPr>
          <a:xfrm>
            <a:off x="4711352" y="3753052"/>
            <a:ext cx="124396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ontroller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D04D9DF8-A17B-429D-BC5D-14255CACF956}"/>
              </a:ext>
            </a:extLst>
          </p:cNvPr>
          <p:cNvSpPr txBox="1"/>
          <p:nvPr/>
        </p:nvSpPr>
        <p:spPr>
          <a:xfrm>
            <a:off x="3574363" y="5084813"/>
            <a:ext cx="15147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2C2CB8"/>
                </a:solidFill>
                <a:latin typeface="Calibri"/>
                <a:cs typeface="Calibri"/>
              </a:rPr>
              <a:t>ARP Request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BC659520-E331-42FA-AFBF-56555CCA464B}"/>
              </a:ext>
            </a:extLst>
          </p:cNvPr>
          <p:cNvSpPr/>
          <p:nvPr/>
        </p:nvSpPr>
        <p:spPr>
          <a:xfrm>
            <a:off x="3708607" y="5417752"/>
            <a:ext cx="806450" cy="114300"/>
          </a:xfrm>
          <a:custGeom>
            <a:avLst/>
            <a:gdLst/>
            <a:ahLst/>
            <a:cxnLst/>
            <a:rect l="l" t="t" r="r" b="b"/>
            <a:pathLst>
              <a:path w="806450" h="114300">
                <a:moveTo>
                  <a:pt x="508" y="28575"/>
                </a:moveTo>
                <a:lnTo>
                  <a:pt x="0" y="66675"/>
                </a:lnTo>
                <a:lnTo>
                  <a:pt x="152400" y="68707"/>
                </a:lnTo>
                <a:lnTo>
                  <a:pt x="152908" y="30607"/>
                </a:lnTo>
                <a:lnTo>
                  <a:pt x="508" y="28575"/>
                </a:lnTo>
                <a:close/>
              </a:path>
              <a:path w="806450" h="114300">
                <a:moveTo>
                  <a:pt x="267208" y="32258"/>
                </a:moveTo>
                <a:lnTo>
                  <a:pt x="266700" y="70358"/>
                </a:lnTo>
                <a:lnTo>
                  <a:pt x="419100" y="72390"/>
                </a:lnTo>
                <a:lnTo>
                  <a:pt x="419608" y="34290"/>
                </a:lnTo>
                <a:lnTo>
                  <a:pt x="267208" y="32258"/>
                </a:lnTo>
                <a:close/>
              </a:path>
              <a:path w="806450" h="114300">
                <a:moveTo>
                  <a:pt x="533908" y="35941"/>
                </a:moveTo>
                <a:lnTo>
                  <a:pt x="533400" y="74041"/>
                </a:lnTo>
                <a:lnTo>
                  <a:pt x="685673" y="76073"/>
                </a:lnTo>
                <a:lnTo>
                  <a:pt x="686308" y="37973"/>
                </a:lnTo>
                <a:lnTo>
                  <a:pt x="533908" y="35941"/>
                </a:lnTo>
                <a:close/>
              </a:path>
              <a:path w="806450" h="114300">
                <a:moveTo>
                  <a:pt x="692785" y="0"/>
                </a:moveTo>
                <a:lnTo>
                  <a:pt x="691261" y="114300"/>
                </a:lnTo>
                <a:lnTo>
                  <a:pt x="806323" y="58674"/>
                </a:lnTo>
                <a:lnTo>
                  <a:pt x="69278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7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8DB39F-0211-4CA4-84AD-E32238AABB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44</a:t>
            </a:fld>
            <a:endParaRPr lang="en-US" altLang="zh-TW" sz="1400" dirty="0">
              <a:latin typeface="Times New Roman" pitchFamily="18" charset="0"/>
            </a:endParaRPr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354E689D-0787-4D53-B989-238753C4629F}"/>
              </a:ext>
            </a:extLst>
          </p:cNvPr>
          <p:cNvGrpSpPr/>
          <p:nvPr/>
        </p:nvGrpSpPr>
        <p:grpSpPr>
          <a:xfrm>
            <a:off x="640080" y="996695"/>
            <a:ext cx="10918190" cy="5489575"/>
            <a:chOff x="640080" y="996695"/>
            <a:chExt cx="10918190" cy="548957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E2417BD1-8FAE-4FC0-BF81-8EF7401A9001}"/>
                </a:ext>
              </a:extLst>
            </p:cNvPr>
            <p:cNvSpPr/>
            <p:nvPr/>
          </p:nvSpPr>
          <p:spPr>
            <a:xfrm>
              <a:off x="640080" y="996695"/>
              <a:ext cx="10918190" cy="5489575"/>
            </a:xfrm>
            <a:custGeom>
              <a:avLst/>
              <a:gdLst/>
              <a:ahLst/>
              <a:cxnLst/>
              <a:rect l="l" t="t" r="r" b="b"/>
              <a:pathLst>
                <a:path w="10918190" h="5489575">
                  <a:moveTo>
                    <a:pt x="0" y="5489448"/>
                  </a:moveTo>
                  <a:lnTo>
                    <a:pt x="10917936" y="5489448"/>
                  </a:lnTo>
                  <a:lnTo>
                    <a:pt x="10917936" y="0"/>
                  </a:lnTo>
                  <a:lnTo>
                    <a:pt x="0" y="0"/>
                  </a:lnTo>
                  <a:lnTo>
                    <a:pt x="0" y="5489448"/>
                  </a:lnTo>
                  <a:close/>
                </a:path>
              </a:pathLst>
            </a:custGeom>
            <a:ln w="9525">
              <a:solidFill>
                <a:srgbClr val="9F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5B789F7-EEDE-4C0D-B93B-5134BF002EA5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108002" y="0"/>
                  </a:moveTo>
                  <a:lnTo>
                    <a:pt x="1061482" y="5988"/>
                  </a:lnTo>
                  <a:lnTo>
                    <a:pt x="1018782" y="19416"/>
                  </a:lnTo>
                  <a:lnTo>
                    <a:pt x="982277" y="39766"/>
                  </a:lnTo>
                  <a:lnTo>
                    <a:pt x="954342" y="66519"/>
                  </a:lnTo>
                  <a:lnTo>
                    <a:pt x="942304" y="59358"/>
                  </a:lnTo>
                  <a:lnTo>
                    <a:pt x="901764" y="41373"/>
                  </a:lnTo>
                  <a:lnTo>
                    <a:pt x="853084" y="28988"/>
                  </a:lnTo>
                  <a:lnTo>
                    <a:pt x="802979" y="24248"/>
                  </a:lnTo>
                  <a:lnTo>
                    <a:pt x="753287" y="26788"/>
                  </a:lnTo>
                  <a:lnTo>
                    <a:pt x="705847" y="36243"/>
                  </a:lnTo>
                  <a:lnTo>
                    <a:pt x="662500" y="52250"/>
                  </a:lnTo>
                  <a:lnTo>
                    <a:pt x="625084" y="74444"/>
                  </a:lnTo>
                  <a:lnTo>
                    <a:pt x="595440" y="102460"/>
                  </a:lnTo>
                  <a:lnTo>
                    <a:pt x="552333" y="89050"/>
                  </a:lnTo>
                  <a:lnTo>
                    <a:pt x="506714" y="80521"/>
                  </a:lnTo>
                  <a:lnTo>
                    <a:pt x="459548" y="76993"/>
                  </a:lnTo>
                  <a:lnTo>
                    <a:pt x="411798" y="78584"/>
                  </a:lnTo>
                  <a:lnTo>
                    <a:pt x="355300" y="87391"/>
                  </a:lnTo>
                  <a:lnTo>
                    <a:pt x="304197" y="102865"/>
                  </a:lnTo>
                  <a:lnTo>
                    <a:pt x="259475" y="124161"/>
                  </a:lnTo>
                  <a:lnTo>
                    <a:pt x="222123" y="150435"/>
                  </a:lnTo>
                  <a:lnTo>
                    <a:pt x="193129" y="180839"/>
                  </a:lnTo>
                  <a:lnTo>
                    <a:pt x="173482" y="214530"/>
                  </a:lnTo>
                  <a:lnTo>
                    <a:pt x="164169" y="250661"/>
                  </a:lnTo>
                  <a:lnTo>
                    <a:pt x="166180" y="288388"/>
                  </a:lnTo>
                  <a:lnTo>
                    <a:pt x="164656" y="291182"/>
                  </a:lnTo>
                  <a:lnTo>
                    <a:pt x="122261" y="297389"/>
                  </a:lnTo>
                  <a:lnTo>
                    <a:pt x="83725" y="309693"/>
                  </a:lnTo>
                  <a:lnTo>
                    <a:pt x="24321" y="350110"/>
                  </a:lnTo>
                  <a:lnTo>
                    <a:pt x="2989" y="386136"/>
                  </a:lnTo>
                  <a:lnTo>
                    <a:pt x="0" y="423368"/>
                  </a:lnTo>
                  <a:lnTo>
                    <a:pt x="14280" y="459092"/>
                  </a:lnTo>
                  <a:lnTo>
                    <a:pt x="44758" y="490594"/>
                  </a:lnTo>
                  <a:lnTo>
                    <a:pt x="90361" y="515159"/>
                  </a:lnTo>
                  <a:lnTo>
                    <a:pt x="66149" y="536116"/>
                  </a:lnTo>
                  <a:lnTo>
                    <a:pt x="49641" y="559690"/>
                  </a:lnTo>
                  <a:lnTo>
                    <a:pt x="41301" y="585006"/>
                  </a:lnTo>
                  <a:lnTo>
                    <a:pt x="41593" y="611184"/>
                  </a:lnTo>
                  <a:lnTo>
                    <a:pt x="57806" y="648157"/>
                  </a:lnTo>
                  <a:lnTo>
                    <a:pt x="89857" y="678900"/>
                  </a:lnTo>
                  <a:lnTo>
                    <a:pt x="134349" y="701681"/>
                  </a:lnTo>
                  <a:lnTo>
                    <a:pt x="187888" y="714764"/>
                  </a:lnTo>
                  <a:lnTo>
                    <a:pt x="247079" y="716416"/>
                  </a:lnTo>
                  <a:lnTo>
                    <a:pt x="249365" y="718994"/>
                  </a:lnTo>
                  <a:lnTo>
                    <a:pt x="281695" y="748567"/>
                  </a:lnTo>
                  <a:lnTo>
                    <a:pt x="318328" y="772595"/>
                  </a:lnTo>
                  <a:lnTo>
                    <a:pt x="359604" y="792213"/>
                  </a:lnTo>
                  <a:lnTo>
                    <a:pt x="404595" y="807269"/>
                  </a:lnTo>
                  <a:lnTo>
                    <a:pt x="452374" y="817613"/>
                  </a:lnTo>
                  <a:lnTo>
                    <a:pt x="502012" y="823095"/>
                  </a:lnTo>
                  <a:lnTo>
                    <a:pt x="552582" y="823564"/>
                  </a:lnTo>
                  <a:lnTo>
                    <a:pt x="603154" y="818870"/>
                  </a:lnTo>
                  <a:lnTo>
                    <a:pt x="652801" y="808863"/>
                  </a:lnTo>
                  <a:lnTo>
                    <a:pt x="700596" y="793391"/>
                  </a:lnTo>
                  <a:lnTo>
                    <a:pt x="731455" y="818522"/>
                  </a:lnTo>
                  <a:lnTo>
                    <a:pt x="768207" y="839683"/>
                  </a:lnTo>
                  <a:lnTo>
                    <a:pt x="809984" y="856453"/>
                  </a:lnTo>
                  <a:lnTo>
                    <a:pt x="855917" y="868410"/>
                  </a:lnTo>
                  <a:lnTo>
                    <a:pt x="906571" y="875262"/>
                  </a:lnTo>
                  <a:lnTo>
                    <a:pt x="956854" y="876115"/>
                  </a:lnTo>
                  <a:lnTo>
                    <a:pt x="1005753" y="871320"/>
                  </a:lnTo>
                  <a:lnTo>
                    <a:pt x="1052256" y="861229"/>
                  </a:lnTo>
                  <a:lnTo>
                    <a:pt x="1095352" y="846195"/>
                  </a:lnTo>
                  <a:lnTo>
                    <a:pt x="1134028" y="826571"/>
                  </a:lnTo>
                  <a:lnTo>
                    <a:pt x="1167273" y="802707"/>
                  </a:lnTo>
                  <a:lnTo>
                    <a:pt x="1194074" y="774956"/>
                  </a:lnTo>
                  <a:lnTo>
                    <a:pt x="1213422" y="743671"/>
                  </a:lnTo>
                  <a:lnTo>
                    <a:pt x="1243302" y="753998"/>
                  </a:lnTo>
                  <a:lnTo>
                    <a:pt x="1274921" y="761532"/>
                  </a:lnTo>
                  <a:lnTo>
                    <a:pt x="1307826" y="766186"/>
                  </a:lnTo>
                  <a:lnTo>
                    <a:pt x="1341565" y="767877"/>
                  </a:lnTo>
                  <a:lnTo>
                    <a:pt x="1397977" y="763957"/>
                  </a:lnTo>
                  <a:lnTo>
                    <a:pt x="1449858" y="752222"/>
                  </a:lnTo>
                  <a:lnTo>
                    <a:pt x="1495723" y="733621"/>
                  </a:lnTo>
                  <a:lnTo>
                    <a:pt x="1534088" y="709107"/>
                  </a:lnTo>
                  <a:lnTo>
                    <a:pt x="1563468" y="679629"/>
                  </a:lnTo>
                  <a:lnTo>
                    <a:pt x="1582381" y="646138"/>
                  </a:lnTo>
                  <a:lnTo>
                    <a:pt x="1589342" y="609584"/>
                  </a:lnTo>
                  <a:lnTo>
                    <a:pt x="1625465" y="604667"/>
                  </a:lnTo>
                  <a:lnTo>
                    <a:pt x="1693140" y="586142"/>
                  </a:lnTo>
                  <a:lnTo>
                    <a:pt x="1766287" y="546793"/>
                  </a:lnTo>
                  <a:lnTo>
                    <a:pt x="1798921" y="516762"/>
                  </a:lnTo>
                  <a:lnTo>
                    <a:pt x="1821528" y="483730"/>
                  </a:lnTo>
                  <a:lnTo>
                    <a:pt x="1835817" y="412882"/>
                  </a:lnTo>
                  <a:lnTo>
                    <a:pt x="1827080" y="377178"/>
                  </a:lnTo>
                  <a:lnTo>
                    <a:pt x="1807475" y="342694"/>
                  </a:lnTo>
                  <a:lnTo>
                    <a:pt x="1776794" y="310486"/>
                  </a:lnTo>
                  <a:lnTo>
                    <a:pt x="1780985" y="304263"/>
                  </a:lnTo>
                  <a:lnTo>
                    <a:pt x="1784414" y="297786"/>
                  </a:lnTo>
                  <a:lnTo>
                    <a:pt x="1787208" y="291182"/>
                  </a:lnTo>
                  <a:lnTo>
                    <a:pt x="1795184" y="251953"/>
                  </a:lnTo>
                  <a:lnTo>
                    <a:pt x="1787353" y="214032"/>
                  </a:lnTo>
                  <a:lnTo>
                    <a:pt x="1765221" y="179152"/>
                  </a:lnTo>
                  <a:lnTo>
                    <a:pt x="1730293" y="149046"/>
                  </a:lnTo>
                  <a:lnTo>
                    <a:pt x="1684076" y="125444"/>
                  </a:lnTo>
                  <a:lnTo>
                    <a:pt x="1628077" y="110080"/>
                  </a:lnTo>
                  <a:lnTo>
                    <a:pt x="1618756" y="87746"/>
                  </a:lnTo>
                  <a:lnTo>
                    <a:pt x="1583589" y="48126"/>
                  </a:lnTo>
                  <a:lnTo>
                    <a:pt x="1511899" y="12373"/>
                  </a:lnTo>
                  <a:lnTo>
                    <a:pt x="1460869" y="1984"/>
                  </a:lnTo>
                  <a:lnTo>
                    <a:pt x="1408160" y="416"/>
                  </a:lnTo>
                  <a:lnTo>
                    <a:pt x="1356541" y="7525"/>
                  </a:lnTo>
                  <a:lnTo>
                    <a:pt x="1308781" y="23172"/>
                  </a:lnTo>
                  <a:lnTo>
                    <a:pt x="1267651" y="47215"/>
                  </a:lnTo>
                  <a:lnTo>
                    <a:pt x="1253889" y="36777"/>
                  </a:lnTo>
                  <a:lnTo>
                    <a:pt x="1238425" y="27435"/>
                  </a:lnTo>
                  <a:lnTo>
                    <a:pt x="1221413" y="19283"/>
                  </a:lnTo>
                  <a:lnTo>
                    <a:pt x="1203008" y="12417"/>
                  </a:lnTo>
                  <a:lnTo>
                    <a:pt x="1155969" y="1970"/>
                  </a:lnTo>
                  <a:lnTo>
                    <a:pt x="1108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CFCBA47A-C710-45BE-9168-7EA599AFCECB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66180" y="288388"/>
                  </a:moveTo>
                  <a:lnTo>
                    <a:pt x="173482" y="214530"/>
                  </a:lnTo>
                  <a:lnTo>
                    <a:pt x="193129" y="180839"/>
                  </a:lnTo>
                  <a:lnTo>
                    <a:pt x="222123" y="150435"/>
                  </a:lnTo>
                  <a:lnTo>
                    <a:pt x="259475" y="124161"/>
                  </a:lnTo>
                  <a:lnTo>
                    <a:pt x="304197" y="102865"/>
                  </a:lnTo>
                  <a:lnTo>
                    <a:pt x="355300" y="87391"/>
                  </a:lnTo>
                  <a:lnTo>
                    <a:pt x="411798" y="78584"/>
                  </a:lnTo>
                  <a:lnTo>
                    <a:pt x="459548" y="76993"/>
                  </a:lnTo>
                  <a:lnTo>
                    <a:pt x="506714" y="80521"/>
                  </a:lnTo>
                  <a:lnTo>
                    <a:pt x="552333" y="89050"/>
                  </a:lnTo>
                  <a:lnTo>
                    <a:pt x="595440" y="102460"/>
                  </a:lnTo>
                  <a:lnTo>
                    <a:pt x="625084" y="74444"/>
                  </a:lnTo>
                  <a:lnTo>
                    <a:pt x="662500" y="52250"/>
                  </a:lnTo>
                  <a:lnTo>
                    <a:pt x="705847" y="36243"/>
                  </a:lnTo>
                  <a:lnTo>
                    <a:pt x="753287" y="26788"/>
                  </a:lnTo>
                  <a:lnTo>
                    <a:pt x="802979" y="24248"/>
                  </a:lnTo>
                  <a:lnTo>
                    <a:pt x="853084" y="28988"/>
                  </a:lnTo>
                  <a:lnTo>
                    <a:pt x="901764" y="41373"/>
                  </a:lnTo>
                  <a:lnTo>
                    <a:pt x="942304" y="59358"/>
                  </a:lnTo>
                  <a:lnTo>
                    <a:pt x="954342" y="66519"/>
                  </a:lnTo>
                  <a:lnTo>
                    <a:pt x="982277" y="39766"/>
                  </a:lnTo>
                  <a:lnTo>
                    <a:pt x="1018782" y="19416"/>
                  </a:lnTo>
                  <a:lnTo>
                    <a:pt x="1061482" y="5988"/>
                  </a:lnTo>
                  <a:lnTo>
                    <a:pt x="1108002" y="0"/>
                  </a:lnTo>
                  <a:lnTo>
                    <a:pt x="1155969" y="1970"/>
                  </a:lnTo>
                  <a:lnTo>
                    <a:pt x="1203008" y="12417"/>
                  </a:lnTo>
                  <a:lnTo>
                    <a:pt x="1238425" y="27435"/>
                  </a:lnTo>
                  <a:lnTo>
                    <a:pt x="1267651" y="47215"/>
                  </a:lnTo>
                  <a:lnTo>
                    <a:pt x="1308781" y="23172"/>
                  </a:lnTo>
                  <a:lnTo>
                    <a:pt x="1356541" y="7525"/>
                  </a:lnTo>
                  <a:lnTo>
                    <a:pt x="1408160" y="416"/>
                  </a:lnTo>
                  <a:lnTo>
                    <a:pt x="1460869" y="1984"/>
                  </a:lnTo>
                  <a:lnTo>
                    <a:pt x="1511899" y="12373"/>
                  </a:lnTo>
                  <a:lnTo>
                    <a:pt x="1558481" y="31721"/>
                  </a:lnTo>
                  <a:lnTo>
                    <a:pt x="1603804" y="66948"/>
                  </a:lnTo>
                  <a:lnTo>
                    <a:pt x="1628077" y="110080"/>
                  </a:lnTo>
                  <a:lnTo>
                    <a:pt x="1684076" y="125444"/>
                  </a:lnTo>
                  <a:lnTo>
                    <a:pt x="1730293" y="149046"/>
                  </a:lnTo>
                  <a:lnTo>
                    <a:pt x="1765221" y="179152"/>
                  </a:lnTo>
                  <a:lnTo>
                    <a:pt x="1787353" y="214032"/>
                  </a:lnTo>
                  <a:lnTo>
                    <a:pt x="1795184" y="251953"/>
                  </a:lnTo>
                  <a:lnTo>
                    <a:pt x="1787208" y="291182"/>
                  </a:lnTo>
                  <a:lnTo>
                    <a:pt x="1784414" y="297786"/>
                  </a:lnTo>
                  <a:lnTo>
                    <a:pt x="1780985" y="304263"/>
                  </a:lnTo>
                  <a:lnTo>
                    <a:pt x="1776794" y="310486"/>
                  </a:lnTo>
                  <a:lnTo>
                    <a:pt x="1807475" y="342694"/>
                  </a:lnTo>
                  <a:lnTo>
                    <a:pt x="1827080" y="377178"/>
                  </a:lnTo>
                  <a:lnTo>
                    <a:pt x="1835817" y="412882"/>
                  </a:lnTo>
                  <a:lnTo>
                    <a:pt x="1833896" y="448751"/>
                  </a:lnTo>
                  <a:lnTo>
                    <a:pt x="1798921" y="516762"/>
                  </a:lnTo>
                  <a:lnTo>
                    <a:pt x="1766287" y="546793"/>
                  </a:lnTo>
                  <a:lnTo>
                    <a:pt x="1723835" y="572767"/>
                  </a:lnTo>
                  <a:lnTo>
                    <a:pt x="1660208" y="596814"/>
                  </a:lnTo>
                  <a:lnTo>
                    <a:pt x="1589342" y="609584"/>
                  </a:lnTo>
                  <a:lnTo>
                    <a:pt x="1582381" y="646138"/>
                  </a:lnTo>
                  <a:lnTo>
                    <a:pt x="1563468" y="679629"/>
                  </a:lnTo>
                  <a:lnTo>
                    <a:pt x="1534088" y="709107"/>
                  </a:lnTo>
                  <a:lnTo>
                    <a:pt x="1495723" y="733621"/>
                  </a:lnTo>
                  <a:lnTo>
                    <a:pt x="1449858" y="752222"/>
                  </a:lnTo>
                  <a:lnTo>
                    <a:pt x="1397977" y="763957"/>
                  </a:lnTo>
                  <a:lnTo>
                    <a:pt x="1341565" y="767877"/>
                  </a:lnTo>
                  <a:lnTo>
                    <a:pt x="1307826" y="766186"/>
                  </a:lnTo>
                  <a:lnTo>
                    <a:pt x="1274921" y="761532"/>
                  </a:lnTo>
                  <a:lnTo>
                    <a:pt x="1243302" y="753998"/>
                  </a:lnTo>
                  <a:lnTo>
                    <a:pt x="1213422" y="743671"/>
                  </a:lnTo>
                  <a:lnTo>
                    <a:pt x="1194074" y="774956"/>
                  </a:lnTo>
                  <a:lnTo>
                    <a:pt x="1167273" y="802707"/>
                  </a:lnTo>
                  <a:lnTo>
                    <a:pt x="1134028" y="826571"/>
                  </a:lnTo>
                  <a:lnTo>
                    <a:pt x="1095352" y="846195"/>
                  </a:lnTo>
                  <a:lnTo>
                    <a:pt x="1052256" y="861229"/>
                  </a:lnTo>
                  <a:lnTo>
                    <a:pt x="1005753" y="871320"/>
                  </a:lnTo>
                  <a:lnTo>
                    <a:pt x="956854" y="876115"/>
                  </a:lnTo>
                  <a:lnTo>
                    <a:pt x="906571" y="875262"/>
                  </a:lnTo>
                  <a:lnTo>
                    <a:pt x="855917" y="868410"/>
                  </a:lnTo>
                  <a:lnTo>
                    <a:pt x="809984" y="856453"/>
                  </a:lnTo>
                  <a:lnTo>
                    <a:pt x="768207" y="839683"/>
                  </a:lnTo>
                  <a:lnTo>
                    <a:pt x="731455" y="818522"/>
                  </a:lnTo>
                  <a:lnTo>
                    <a:pt x="700596" y="793391"/>
                  </a:lnTo>
                  <a:lnTo>
                    <a:pt x="652801" y="808863"/>
                  </a:lnTo>
                  <a:lnTo>
                    <a:pt x="603154" y="818870"/>
                  </a:lnTo>
                  <a:lnTo>
                    <a:pt x="552582" y="823564"/>
                  </a:lnTo>
                  <a:lnTo>
                    <a:pt x="502012" y="823095"/>
                  </a:lnTo>
                  <a:lnTo>
                    <a:pt x="452374" y="817613"/>
                  </a:lnTo>
                  <a:lnTo>
                    <a:pt x="404595" y="807269"/>
                  </a:lnTo>
                  <a:lnTo>
                    <a:pt x="359604" y="792213"/>
                  </a:lnTo>
                  <a:lnTo>
                    <a:pt x="318328" y="772595"/>
                  </a:lnTo>
                  <a:lnTo>
                    <a:pt x="281695" y="748567"/>
                  </a:lnTo>
                  <a:lnTo>
                    <a:pt x="250635" y="720277"/>
                  </a:lnTo>
                  <a:lnTo>
                    <a:pt x="247079" y="716416"/>
                  </a:lnTo>
                  <a:lnTo>
                    <a:pt x="187888" y="714764"/>
                  </a:lnTo>
                  <a:lnTo>
                    <a:pt x="134349" y="701681"/>
                  </a:lnTo>
                  <a:lnTo>
                    <a:pt x="89857" y="678900"/>
                  </a:lnTo>
                  <a:lnTo>
                    <a:pt x="57806" y="648157"/>
                  </a:lnTo>
                  <a:lnTo>
                    <a:pt x="41593" y="611184"/>
                  </a:lnTo>
                  <a:lnTo>
                    <a:pt x="41301" y="585006"/>
                  </a:lnTo>
                  <a:lnTo>
                    <a:pt x="49641" y="559690"/>
                  </a:lnTo>
                  <a:lnTo>
                    <a:pt x="66149" y="536116"/>
                  </a:lnTo>
                  <a:lnTo>
                    <a:pt x="90361" y="515159"/>
                  </a:lnTo>
                  <a:lnTo>
                    <a:pt x="44758" y="490594"/>
                  </a:lnTo>
                  <a:lnTo>
                    <a:pt x="14280" y="459092"/>
                  </a:lnTo>
                  <a:lnTo>
                    <a:pt x="0" y="423368"/>
                  </a:lnTo>
                  <a:lnTo>
                    <a:pt x="2989" y="386136"/>
                  </a:lnTo>
                  <a:lnTo>
                    <a:pt x="24321" y="350110"/>
                  </a:lnTo>
                  <a:lnTo>
                    <a:pt x="83725" y="309693"/>
                  </a:lnTo>
                  <a:lnTo>
                    <a:pt x="122261" y="297389"/>
                  </a:lnTo>
                  <a:lnTo>
                    <a:pt x="164656" y="291182"/>
                  </a:lnTo>
                  <a:lnTo>
                    <a:pt x="166180" y="288388"/>
                  </a:lnTo>
                  <a:close/>
                </a:path>
                <a:path w="1836420" h="876300">
                  <a:moveTo>
                    <a:pt x="199962" y="527910"/>
                  </a:moveTo>
                  <a:lnTo>
                    <a:pt x="171847" y="527943"/>
                  </a:lnTo>
                  <a:lnTo>
                    <a:pt x="144209" y="525213"/>
                  </a:lnTo>
                  <a:lnTo>
                    <a:pt x="117523" y="519790"/>
                  </a:lnTo>
                  <a:lnTo>
                    <a:pt x="92266" y="511743"/>
                  </a:lnTo>
                </a:path>
                <a:path w="1836420" h="876300">
                  <a:moveTo>
                    <a:pt x="294831" y="704834"/>
                  </a:moveTo>
                  <a:lnTo>
                    <a:pt x="283379" y="707521"/>
                  </a:lnTo>
                  <a:lnTo>
                    <a:pt x="271701" y="709712"/>
                  </a:lnTo>
                  <a:lnTo>
                    <a:pt x="259808" y="711401"/>
                  </a:lnTo>
                  <a:lnTo>
                    <a:pt x="247714" y="712581"/>
                  </a:lnTo>
                </a:path>
                <a:path w="1836420" h="876300">
                  <a:moveTo>
                    <a:pt x="700469" y="789848"/>
                  </a:moveTo>
                  <a:lnTo>
                    <a:pt x="692329" y="781404"/>
                  </a:lnTo>
                  <a:lnTo>
                    <a:pt x="684879" y="772696"/>
                  </a:lnTo>
                  <a:lnTo>
                    <a:pt x="678144" y="763741"/>
                  </a:lnTo>
                  <a:lnTo>
                    <a:pt x="672148" y="754554"/>
                  </a:lnTo>
                </a:path>
                <a:path w="1836420" h="876300">
                  <a:moveTo>
                    <a:pt x="1224979" y="701837"/>
                  </a:moveTo>
                  <a:lnTo>
                    <a:pt x="1223337" y="711654"/>
                  </a:lnTo>
                  <a:lnTo>
                    <a:pt x="1220899" y="721395"/>
                  </a:lnTo>
                  <a:lnTo>
                    <a:pt x="1217674" y="731040"/>
                  </a:lnTo>
                  <a:lnTo>
                    <a:pt x="1213676" y="740572"/>
                  </a:lnTo>
                </a:path>
                <a:path w="1836420" h="876300">
                  <a:moveTo>
                    <a:pt x="1450150" y="462543"/>
                  </a:moveTo>
                  <a:lnTo>
                    <a:pt x="1497316" y="482031"/>
                  </a:lnTo>
                  <a:lnTo>
                    <a:pt x="1535821" y="507410"/>
                  </a:lnTo>
                  <a:lnTo>
                    <a:pt x="1564559" y="537520"/>
                  </a:lnTo>
                  <a:lnTo>
                    <a:pt x="1582429" y="571198"/>
                  </a:lnTo>
                  <a:lnTo>
                    <a:pt x="1588326" y="607285"/>
                  </a:lnTo>
                </a:path>
                <a:path w="1836420" h="876300">
                  <a:moveTo>
                    <a:pt x="1775905" y="308327"/>
                  </a:moveTo>
                  <a:lnTo>
                    <a:pt x="1764264" y="323589"/>
                  </a:lnTo>
                  <a:lnTo>
                    <a:pt x="1750028" y="337839"/>
                  </a:lnTo>
                  <a:lnTo>
                    <a:pt x="1733363" y="350922"/>
                  </a:lnTo>
                  <a:lnTo>
                    <a:pt x="1714437" y="362683"/>
                  </a:lnTo>
                </a:path>
                <a:path w="1836420" h="876300">
                  <a:moveTo>
                    <a:pt x="1628331" y="107032"/>
                  </a:moveTo>
                  <a:lnTo>
                    <a:pt x="1629882" y="113360"/>
                  </a:lnTo>
                  <a:lnTo>
                    <a:pt x="1630934" y="119748"/>
                  </a:lnTo>
                  <a:lnTo>
                    <a:pt x="1631509" y="126160"/>
                  </a:lnTo>
                  <a:lnTo>
                    <a:pt x="1631633" y="132559"/>
                  </a:lnTo>
                </a:path>
                <a:path w="1836420" h="876300">
                  <a:moveTo>
                    <a:pt x="1235647" y="77060"/>
                  </a:moveTo>
                  <a:lnTo>
                    <a:pt x="1242139" y="68353"/>
                  </a:lnTo>
                  <a:lnTo>
                    <a:pt x="1249585" y="59979"/>
                  </a:lnTo>
                  <a:lnTo>
                    <a:pt x="1257935" y="51986"/>
                  </a:lnTo>
                  <a:lnTo>
                    <a:pt x="1267143" y="44421"/>
                  </a:lnTo>
                </a:path>
                <a:path w="1836420" h="876300">
                  <a:moveTo>
                    <a:pt x="941007" y="92681"/>
                  </a:moveTo>
                  <a:lnTo>
                    <a:pt x="943816" y="85401"/>
                  </a:lnTo>
                  <a:lnTo>
                    <a:pt x="947293" y="78251"/>
                  </a:lnTo>
                  <a:lnTo>
                    <a:pt x="951436" y="71268"/>
                  </a:lnTo>
                  <a:lnTo>
                    <a:pt x="956247" y="64487"/>
                  </a:lnTo>
                </a:path>
                <a:path w="1836420" h="876300">
                  <a:moveTo>
                    <a:pt x="595186" y="102206"/>
                  </a:moveTo>
                  <a:lnTo>
                    <a:pt x="609943" y="108225"/>
                  </a:lnTo>
                  <a:lnTo>
                    <a:pt x="624094" y="114827"/>
                  </a:lnTo>
                  <a:lnTo>
                    <a:pt x="637602" y="121977"/>
                  </a:lnTo>
                  <a:lnTo>
                    <a:pt x="650431" y="129638"/>
                  </a:lnTo>
                </a:path>
                <a:path w="1836420" h="876300">
                  <a:moveTo>
                    <a:pt x="175832" y="317217"/>
                  </a:moveTo>
                  <a:lnTo>
                    <a:pt x="172787" y="310123"/>
                  </a:lnTo>
                  <a:lnTo>
                    <a:pt x="170148" y="302946"/>
                  </a:lnTo>
                  <a:lnTo>
                    <a:pt x="167938" y="295697"/>
                  </a:lnTo>
                  <a:lnTo>
                    <a:pt x="166180" y="288388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60BB2D92-4B1D-4279-B54B-9B734EBE3A4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47" y="5349239"/>
              <a:ext cx="935736" cy="467868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DEEE60E6-C165-4E9F-A575-BDCD858A5CC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7344" y="5349239"/>
              <a:ext cx="935736" cy="467868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2EB3924F-4591-4895-838B-E5BC55B431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604" y="5256276"/>
              <a:ext cx="647699" cy="647700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ECB6409E-0AC5-4B11-99D4-0A8426500C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368" y="4661915"/>
              <a:ext cx="647700" cy="649223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3A29D3D2-83DD-4E34-9618-D0769FDD5B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368" y="5661659"/>
              <a:ext cx="647700" cy="647700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A0239F18-D8FF-4F36-8B6C-96845BAF10AC}"/>
                </a:ext>
              </a:extLst>
            </p:cNvPr>
            <p:cNvSpPr/>
            <p:nvPr/>
          </p:nvSpPr>
          <p:spPr>
            <a:xfrm>
              <a:off x="3575303" y="4986527"/>
              <a:ext cx="5464810" cy="1000125"/>
            </a:xfrm>
            <a:custGeom>
              <a:avLst/>
              <a:gdLst/>
              <a:ahLst/>
              <a:cxnLst/>
              <a:rect l="l" t="t" r="r" b="b"/>
              <a:pathLst>
                <a:path w="5464809" h="1000125">
                  <a:moveTo>
                    <a:pt x="0" y="594360"/>
                  </a:moveTo>
                  <a:lnTo>
                    <a:pt x="1081278" y="597154"/>
                  </a:lnTo>
                </a:path>
                <a:path w="5464809" h="1000125">
                  <a:moveTo>
                    <a:pt x="4411980" y="596773"/>
                  </a:moveTo>
                  <a:lnTo>
                    <a:pt x="5464683" y="0"/>
                  </a:lnTo>
                </a:path>
                <a:path w="5464809" h="1000125">
                  <a:moveTo>
                    <a:pt x="4411980" y="597408"/>
                  </a:moveTo>
                  <a:lnTo>
                    <a:pt x="5464683" y="999680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8B47D4F7-CDAE-424F-ADB6-6892EB565D0E}"/>
              </a:ext>
            </a:extLst>
          </p:cNvPr>
          <p:cNvSpPr txBox="1">
            <a:spLocks/>
          </p:cNvSpPr>
          <p:nvPr/>
        </p:nvSpPr>
        <p:spPr>
          <a:xfrm>
            <a:off x="3680968" y="184530"/>
            <a:ext cx="48300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TW" sz="3600" kern="0" spc="-10">
                <a:solidFill>
                  <a:srgbClr val="3196FB"/>
                </a:solidFill>
                <a:latin typeface="Calibri"/>
                <a:cs typeface="Calibri"/>
              </a:rPr>
              <a:t>Proxy</a:t>
            </a:r>
            <a:r>
              <a:rPr lang="en-US" altLang="zh-TW" sz="3600" kern="0" spc="5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3600" kern="0" spc="-5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lang="en-US" altLang="zh-TW" sz="3600" kern="0" spc="3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3600" kern="0" spc="-5">
                <a:solidFill>
                  <a:srgbClr val="3196FB"/>
                </a:solidFill>
                <a:latin typeface="Calibri"/>
                <a:cs typeface="Calibri"/>
              </a:rPr>
              <a:t>learns</a:t>
            </a:r>
            <a:r>
              <a:rPr lang="en-US" altLang="zh-TW" sz="3600" kern="0" spc="5">
                <a:solidFill>
                  <a:srgbClr val="3196FB"/>
                </a:solidFill>
                <a:latin typeface="Calibri"/>
                <a:cs typeface="Calibri"/>
              </a:rPr>
              <a:t> IP-MAC</a:t>
            </a:r>
            <a:endParaRPr lang="en-US" sz="3600" kern="0" dirty="0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65D5DA9-63FA-4191-8609-A46C83F55EB5}"/>
              </a:ext>
            </a:extLst>
          </p:cNvPr>
          <p:cNvSpPr txBox="1"/>
          <p:nvPr/>
        </p:nvSpPr>
        <p:spPr>
          <a:xfrm>
            <a:off x="9768967" y="4834890"/>
            <a:ext cx="313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h2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5" name="object 16">
            <a:extLst>
              <a:ext uri="{FF2B5EF4-FFF2-40B4-BE49-F238E27FC236}">
                <a16:creationId xmlns:a16="http://schemas.microsoft.com/office/drawing/2014/main" id="{F8D8CE6F-9955-4F96-BE2A-DE17AD4D1655}"/>
              </a:ext>
            </a:extLst>
          </p:cNvPr>
          <p:cNvGrpSpPr/>
          <p:nvPr/>
        </p:nvGrpSpPr>
        <p:grpSpPr>
          <a:xfrm>
            <a:off x="875538" y="3715511"/>
            <a:ext cx="6643623" cy="2349437"/>
            <a:chOff x="875538" y="3715511"/>
            <a:chExt cx="6643623" cy="2349437"/>
          </a:xfrm>
        </p:grpSpPr>
        <p:pic>
          <p:nvPicPr>
            <p:cNvPr id="16" name="object 17">
              <a:extLst>
                <a:ext uri="{FF2B5EF4-FFF2-40B4-BE49-F238E27FC236}">
                  <a16:creationId xmlns:a16="http://schemas.microsoft.com/office/drawing/2014/main" id="{FF31F587-60F1-4B6B-9A55-ABA354C698B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5979" y="3715511"/>
              <a:ext cx="647700" cy="649224"/>
            </a:xfrm>
            <a:prstGeom prst="rect">
              <a:avLst/>
            </a:prstGeom>
          </p:spPr>
        </p:pic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F6D7DA9B-7BB0-4019-B7BE-67BE0D58B24B}"/>
                </a:ext>
              </a:extLst>
            </p:cNvPr>
            <p:cNvSpPr/>
            <p:nvPr/>
          </p:nvSpPr>
          <p:spPr>
            <a:xfrm>
              <a:off x="5125211" y="4040123"/>
              <a:ext cx="2393950" cy="1766570"/>
            </a:xfrm>
            <a:custGeom>
              <a:avLst/>
              <a:gdLst/>
              <a:ahLst/>
              <a:cxnLst/>
              <a:rect l="l" t="t" r="r" b="b"/>
              <a:pathLst>
                <a:path w="2393950" h="1766570">
                  <a:moveTo>
                    <a:pt x="0" y="1309116"/>
                  </a:moveTo>
                  <a:lnTo>
                    <a:pt x="810640" y="0"/>
                  </a:lnTo>
                </a:path>
                <a:path w="2393950" h="1766570">
                  <a:moveTo>
                    <a:pt x="2393949" y="1309116"/>
                  </a:moveTo>
                  <a:lnTo>
                    <a:pt x="1458467" y="0"/>
                  </a:lnTo>
                </a:path>
                <a:path w="2393950" h="1766570">
                  <a:moveTo>
                    <a:pt x="1150365" y="1765973"/>
                  </a:moveTo>
                  <a:lnTo>
                    <a:pt x="1133855" y="324612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03DE56B9-C9F7-469E-85F6-37A322EFD581}"/>
                </a:ext>
              </a:extLst>
            </p:cNvPr>
            <p:cNvSpPr/>
            <p:nvPr/>
          </p:nvSpPr>
          <p:spPr>
            <a:xfrm>
              <a:off x="875538" y="5729287"/>
              <a:ext cx="396875" cy="85725"/>
            </a:xfrm>
            <a:custGeom>
              <a:avLst/>
              <a:gdLst/>
              <a:ahLst/>
              <a:cxnLst/>
              <a:rect l="l" t="t" r="r" b="b"/>
              <a:pathLst>
                <a:path w="396875" h="85725">
                  <a:moveTo>
                    <a:pt x="114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14300" y="57150"/>
                  </a:lnTo>
                  <a:lnTo>
                    <a:pt x="114300" y="28575"/>
                  </a:lnTo>
                  <a:close/>
                </a:path>
                <a:path w="396875" h="85725">
                  <a:moveTo>
                    <a:pt x="310603" y="0"/>
                  </a:moveTo>
                  <a:lnTo>
                    <a:pt x="310603" y="85725"/>
                  </a:lnTo>
                  <a:lnTo>
                    <a:pt x="367779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67779" y="28575"/>
                  </a:lnTo>
                  <a:lnTo>
                    <a:pt x="310603" y="0"/>
                  </a:lnTo>
                  <a:close/>
                </a:path>
                <a:path w="396875" h="85725">
                  <a:moveTo>
                    <a:pt x="310603" y="28575"/>
                  </a:moveTo>
                  <a:lnTo>
                    <a:pt x="200025" y="28575"/>
                  </a:lnTo>
                  <a:lnTo>
                    <a:pt x="200025" y="57150"/>
                  </a:lnTo>
                  <a:lnTo>
                    <a:pt x="310603" y="57150"/>
                  </a:lnTo>
                  <a:lnTo>
                    <a:pt x="310603" y="28575"/>
                  </a:lnTo>
                  <a:close/>
                </a:path>
                <a:path w="396875" h="85725">
                  <a:moveTo>
                    <a:pt x="367779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67779" y="57150"/>
                  </a:lnTo>
                  <a:lnTo>
                    <a:pt x="396367" y="42862"/>
                  </a:lnTo>
                  <a:lnTo>
                    <a:pt x="367779" y="2857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30EF22A0-D60F-4D9E-A0D0-AEB6D88F282F}"/>
                </a:ext>
              </a:extLst>
            </p:cNvPr>
            <p:cNvSpPr/>
            <p:nvPr/>
          </p:nvSpPr>
          <p:spPr>
            <a:xfrm>
              <a:off x="886104" y="5979223"/>
              <a:ext cx="386080" cy="85725"/>
            </a:xfrm>
            <a:custGeom>
              <a:avLst/>
              <a:gdLst/>
              <a:ahLst/>
              <a:cxnLst/>
              <a:rect l="l" t="t" r="r" b="b"/>
              <a:pathLst>
                <a:path w="386080" h="85725">
                  <a:moveTo>
                    <a:pt x="300037" y="0"/>
                  </a:moveTo>
                  <a:lnTo>
                    <a:pt x="300037" y="85724"/>
                  </a:lnTo>
                  <a:lnTo>
                    <a:pt x="357212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57212" y="28575"/>
                  </a:lnTo>
                  <a:lnTo>
                    <a:pt x="300037" y="0"/>
                  </a:lnTo>
                  <a:close/>
                </a:path>
                <a:path w="386080" h="85725">
                  <a:moveTo>
                    <a:pt x="300037" y="28575"/>
                  </a:moveTo>
                  <a:lnTo>
                    <a:pt x="228600" y="28575"/>
                  </a:lnTo>
                  <a:lnTo>
                    <a:pt x="228600" y="57150"/>
                  </a:lnTo>
                  <a:lnTo>
                    <a:pt x="300037" y="57150"/>
                  </a:lnTo>
                  <a:lnTo>
                    <a:pt x="300037" y="28575"/>
                  </a:lnTo>
                  <a:close/>
                </a:path>
                <a:path w="386080" h="85725">
                  <a:moveTo>
                    <a:pt x="357212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57212" y="57150"/>
                  </a:lnTo>
                  <a:lnTo>
                    <a:pt x="385800" y="42862"/>
                  </a:lnTo>
                  <a:lnTo>
                    <a:pt x="357212" y="28575"/>
                  </a:lnTo>
                  <a:close/>
                </a:path>
                <a:path w="386080" h="85725">
                  <a:moveTo>
                    <a:pt x="200025" y="28575"/>
                  </a:move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28575"/>
                  </a:lnTo>
                  <a:close/>
                </a:path>
                <a:path w="386080" h="85725">
                  <a:moveTo>
                    <a:pt x="857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2">
            <a:extLst>
              <a:ext uri="{FF2B5EF4-FFF2-40B4-BE49-F238E27FC236}">
                <a16:creationId xmlns:a16="http://schemas.microsoft.com/office/drawing/2014/main" id="{8D4DCB5F-BC45-43D7-9B54-F8BDFB172BF9}"/>
              </a:ext>
            </a:extLst>
          </p:cNvPr>
          <p:cNvSpPr txBox="1"/>
          <p:nvPr/>
        </p:nvSpPr>
        <p:spPr>
          <a:xfrm>
            <a:off x="719429" y="955065"/>
            <a:ext cx="9643771" cy="99065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3. Controller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 learns</a:t>
            </a:r>
            <a:r>
              <a:rPr lang="en-US" altLang="zh-TW"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mapping</a:t>
            </a:r>
            <a:r>
              <a:rPr lang="en-US" altLang="zh-TW"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of</a:t>
            </a: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dirty="0">
                <a:solidFill>
                  <a:srgbClr val="3196FB"/>
                </a:solidFill>
                <a:latin typeface="Calibri"/>
                <a:cs typeface="Calibri"/>
              </a:rPr>
              <a:t>IP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to MAC</a:t>
            </a:r>
            <a:r>
              <a:rPr lang="en-US" altLang="zh-TW" sz="2800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of </a:t>
            </a: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h1</a:t>
            </a:r>
          </a:p>
          <a:p>
            <a:pPr marL="12700">
              <a:spcBef>
                <a:spcPts val="505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4. Proxy</a:t>
            </a:r>
            <a:r>
              <a:rPr lang="en-US" altLang="zh-TW"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lang="en-US" altLang="zh-TW" sz="2800" spc="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looks up ARP table (For</a:t>
            </a:r>
            <a:r>
              <a:rPr lang="en-US" altLang="zh-TW"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target</a:t>
            </a:r>
            <a:r>
              <a:rPr lang="en-US" altLang="zh-TW" sz="2800" dirty="0">
                <a:solidFill>
                  <a:srgbClr val="3196FB"/>
                </a:solidFill>
                <a:latin typeface="Calibri"/>
                <a:cs typeface="Calibri"/>
              </a:rPr>
              <a:t> IP-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MAC</a:t>
            </a:r>
            <a:r>
              <a:rPr lang="en-US" altLang="zh-TW"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mapping)</a:t>
            </a:r>
            <a:endParaRPr lang="en-US" altLang="zh-TW" sz="2800" dirty="0">
              <a:latin typeface="Calibri"/>
              <a:cs typeface="Calibri"/>
            </a:endParaRPr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A704A568-6206-4305-919F-4B7E0B0EB630}"/>
              </a:ext>
            </a:extLst>
          </p:cNvPr>
          <p:cNvSpPr txBox="1"/>
          <p:nvPr/>
        </p:nvSpPr>
        <p:spPr>
          <a:xfrm>
            <a:off x="4215765" y="4415154"/>
            <a:ext cx="1015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C2CB8"/>
                </a:solidFill>
                <a:latin typeface="Calibri"/>
                <a:cs typeface="Calibri"/>
              </a:rPr>
              <a:t>Packet-In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22" name="object 24">
            <a:extLst>
              <a:ext uri="{FF2B5EF4-FFF2-40B4-BE49-F238E27FC236}">
                <a16:creationId xmlns:a16="http://schemas.microsoft.com/office/drawing/2014/main" id="{95ADF651-5605-4455-9A01-229541227274}"/>
              </a:ext>
            </a:extLst>
          </p:cNvPr>
          <p:cNvGrpSpPr/>
          <p:nvPr/>
        </p:nvGrpSpPr>
        <p:grpSpPr>
          <a:xfrm>
            <a:off x="5807964" y="5804915"/>
            <a:ext cx="935990" cy="849630"/>
            <a:chOff x="5807964" y="5804915"/>
            <a:chExt cx="935990" cy="849630"/>
          </a:xfrm>
        </p:grpSpPr>
        <p:pic>
          <p:nvPicPr>
            <p:cNvPr id="23" name="object 25">
              <a:extLst>
                <a:ext uri="{FF2B5EF4-FFF2-40B4-BE49-F238E27FC236}">
                  <a16:creationId xmlns:a16="http://schemas.microsoft.com/office/drawing/2014/main" id="{9B6BCDE8-5003-4D32-9704-DC756C1F307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7964" y="5804915"/>
              <a:ext cx="935736" cy="469392"/>
            </a:xfrm>
            <a:prstGeom prst="rect">
              <a:avLst/>
            </a:prstGeom>
          </p:spPr>
        </p:pic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AB29D583-A2EF-4FBC-973B-33E04C535B99}"/>
                </a:ext>
              </a:extLst>
            </p:cNvPr>
            <p:cNvSpPr/>
            <p:nvPr/>
          </p:nvSpPr>
          <p:spPr>
            <a:xfrm>
              <a:off x="5935980" y="6274307"/>
              <a:ext cx="647700" cy="374015"/>
            </a:xfrm>
            <a:custGeom>
              <a:avLst/>
              <a:gdLst/>
              <a:ahLst/>
              <a:cxnLst/>
              <a:rect l="l" t="t" r="r" b="b"/>
              <a:pathLst>
                <a:path w="647700" h="374015">
                  <a:moveTo>
                    <a:pt x="0" y="373633"/>
                  </a:moveTo>
                  <a:lnTo>
                    <a:pt x="340487" y="0"/>
                  </a:lnTo>
                </a:path>
                <a:path w="647700" h="374015">
                  <a:moveTo>
                    <a:pt x="647446" y="373633"/>
                  </a:moveTo>
                  <a:lnTo>
                    <a:pt x="339852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8">
            <a:extLst>
              <a:ext uri="{FF2B5EF4-FFF2-40B4-BE49-F238E27FC236}">
                <a16:creationId xmlns:a16="http://schemas.microsoft.com/office/drawing/2014/main" id="{BFEE2262-B1A7-42D1-87B9-C39AD8E497A4}"/>
              </a:ext>
            </a:extLst>
          </p:cNvPr>
          <p:cNvSpPr txBox="1"/>
          <p:nvPr/>
        </p:nvSpPr>
        <p:spPr>
          <a:xfrm>
            <a:off x="5776086" y="5465698"/>
            <a:ext cx="10033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switches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648C7F3B-AF51-4462-AEE9-495095EFA786}"/>
              </a:ext>
            </a:extLst>
          </p:cNvPr>
          <p:cNvSpPr txBox="1"/>
          <p:nvPr/>
        </p:nvSpPr>
        <p:spPr>
          <a:xfrm>
            <a:off x="1350010" y="5694603"/>
            <a:ext cx="134493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E6613466-4B07-4368-B681-62F0560D2DC7}"/>
              </a:ext>
            </a:extLst>
          </p:cNvPr>
          <p:cNvSpPr txBox="1"/>
          <p:nvPr/>
        </p:nvSpPr>
        <p:spPr>
          <a:xfrm>
            <a:off x="9768967" y="5859271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10" dirty="0">
                <a:latin typeface="Calibri"/>
                <a:cs typeface="Calibri"/>
              </a:rPr>
              <a:t>h3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2A522C4C-4F7B-4BC5-BCCB-6BED052C6A1E}"/>
              </a:ext>
            </a:extLst>
          </p:cNvPr>
          <p:cNvSpPr txBox="1"/>
          <p:nvPr/>
        </p:nvSpPr>
        <p:spPr>
          <a:xfrm>
            <a:off x="4952238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94C18F57-54D5-48C5-984D-126A17705F29}"/>
              </a:ext>
            </a:extLst>
          </p:cNvPr>
          <p:cNvSpPr txBox="1"/>
          <p:nvPr/>
        </p:nvSpPr>
        <p:spPr>
          <a:xfrm>
            <a:off x="7363206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3">
            <a:extLst>
              <a:ext uri="{FF2B5EF4-FFF2-40B4-BE49-F238E27FC236}">
                <a16:creationId xmlns:a16="http://schemas.microsoft.com/office/drawing/2014/main" id="{57C22853-2CE3-4267-810B-F8B159D14820}"/>
              </a:ext>
            </a:extLst>
          </p:cNvPr>
          <p:cNvSpPr txBox="1"/>
          <p:nvPr/>
        </p:nvSpPr>
        <p:spPr>
          <a:xfrm>
            <a:off x="3093466" y="5992088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latin typeface="Calibri"/>
                <a:cs typeface="Calibri"/>
              </a:rPr>
              <a:t>h1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4">
            <a:extLst>
              <a:ext uri="{FF2B5EF4-FFF2-40B4-BE49-F238E27FC236}">
                <a16:creationId xmlns:a16="http://schemas.microsoft.com/office/drawing/2014/main" id="{9BCF47F6-4C3E-4227-A430-7C0FF67C131E}"/>
              </a:ext>
            </a:extLst>
          </p:cNvPr>
          <p:cNvSpPr txBox="1"/>
          <p:nvPr/>
        </p:nvSpPr>
        <p:spPr>
          <a:xfrm>
            <a:off x="6592061" y="6136563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dirty="0">
                <a:latin typeface="Calibri"/>
                <a:cs typeface="Calibri"/>
              </a:rPr>
              <a:t>s3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5">
            <a:extLst>
              <a:ext uri="{FF2B5EF4-FFF2-40B4-BE49-F238E27FC236}">
                <a16:creationId xmlns:a16="http://schemas.microsoft.com/office/drawing/2014/main" id="{703B263E-A5D4-41DA-988B-745DD85CBD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05"/>
              </a:lnSpc>
            </a:pPr>
            <a:r>
              <a:rPr lang="en-US" spc="-20" dirty="0"/>
              <a:t>NYCU</a:t>
            </a:r>
            <a:r>
              <a:rPr lang="en-US" spc="-95" dirty="0"/>
              <a:t> </a:t>
            </a:r>
            <a:r>
              <a:rPr lang="en-US" spc="-10" dirty="0"/>
              <a:t>CS</a:t>
            </a:r>
          </a:p>
        </p:txBody>
      </p:sp>
      <p:sp>
        <p:nvSpPr>
          <p:cNvPr id="33" name="object 36">
            <a:extLst>
              <a:ext uri="{FF2B5EF4-FFF2-40B4-BE49-F238E27FC236}">
                <a16:creationId xmlns:a16="http://schemas.microsoft.com/office/drawing/2014/main" id="{C8C600B2-A2BD-4604-B15D-289D349F02E0}"/>
              </a:ext>
            </a:extLst>
          </p:cNvPr>
          <p:cNvSpPr txBox="1">
            <a:spLocks/>
          </p:cNvSpPr>
          <p:nvPr/>
        </p:nvSpPr>
        <p:spPr>
          <a:xfrm>
            <a:off x="9480376" y="6400800"/>
            <a:ext cx="2187848" cy="34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lang="en-US" altLang="zh-TW" smtClean="0"/>
              <a:pPr marL="38100">
                <a:lnSpc>
                  <a:spcPts val="1630"/>
                </a:lnSpc>
              </a:pPr>
              <a:t>44</a:t>
            </a:fld>
            <a:endParaRPr lang="en-US" altLang="zh-TW" dirty="0"/>
          </a:p>
        </p:txBody>
      </p:sp>
      <p:graphicFrame>
        <p:nvGraphicFramePr>
          <p:cNvPr id="34" name="object 7">
            <a:extLst>
              <a:ext uri="{FF2B5EF4-FFF2-40B4-BE49-F238E27FC236}">
                <a16:creationId xmlns:a16="http://schemas.microsoft.com/office/drawing/2014/main" id="{94E13E17-0E23-4B4C-BF64-04BF600CEED4}"/>
              </a:ext>
            </a:extLst>
          </p:cNvPr>
          <p:cNvGraphicFramePr>
            <a:graphicFrameLocks noGrp="1"/>
          </p:cNvGraphicFramePr>
          <p:nvPr/>
        </p:nvGraphicFramePr>
        <p:xfrm>
          <a:off x="7855858" y="2756521"/>
          <a:ext cx="2810510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IP</a:t>
                      </a: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MAC</a:t>
                      </a: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5" name="群組 34">
            <a:extLst>
              <a:ext uri="{FF2B5EF4-FFF2-40B4-BE49-F238E27FC236}">
                <a16:creationId xmlns:a16="http://schemas.microsoft.com/office/drawing/2014/main" id="{805ABE61-2512-498B-AC9B-B1DC954E5EA0}"/>
              </a:ext>
            </a:extLst>
          </p:cNvPr>
          <p:cNvGrpSpPr/>
          <p:nvPr/>
        </p:nvGrpSpPr>
        <p:grpSpPr>
          <a:xfrm>
            <a:off x="6377813" y="3298313"/>
            <a:ext cx="1295591" cy="513627"/>
            <a:chOff x="6640066" y="3478362"/>
            <a:chExt cx="1295591" cy="513627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7879E0BD-9E9F-4F39-AB12-793A211C9E8E}"/>
                </a:ext>
              </a:extLst>
            </p:cNvPr>
            <p:cNvSpPr/>
            <p:nvPr/>
          </p:nvSpPr>
          <p:spPr>
            <a:xfrm>
              <a:off x="6640066" y="3478362"/>
              <a:ext cx="1243967" cy="513627"/>
            </a:xfrm>
            <a:prstGeom prst="roundRect">
              <a:avLst/>
            </a:prstGeom>
            <a:solidFill>
              <a:srgbClr val="C7F8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object 25">
              <a:extLst>
                <a:ext uri="{FF2B5EF4-FFF2-40B4-BE49-F238E27FC236}">
                  <a16:creationId xmlns:a16="http://schemas.microsoft.com/office/drawing/2014/main" id="{886AE90D-40A6-46E8-BE6E-743AB0BE4362}"/>
                </a:ext>
              </a:extLst>
            </p:cNvPr>
            <p:cNvSpPr txBox="1"/>
            <p:nvPr/>
          </p:nvSpPr>
          <p:spPr>
            <a:xfrm>
              <a:off x="6691690" y="3553704"/>
              <a:ext cx="1243967" cy="35073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200" spc="-5" dirty="0" err="1">
                  <a:latin typeface="Calibri"/>
                  <a:cs typeface="Calibri"/>
                </a:rPr>
                <a:t>ProxyARP</a:t>
              </a:r>
              <a:endParaRPr sz="2200" dirty="0">
                <a:latin typeface="Calibri"/>
                <a:cs typeface="Calibri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DA1E8B4-ED96-4CC8-8274-37D521F4B8DD}"/>
              </a:ext>
            </a:extLst>
          </p:cNvPr>
          <p:cNvSpPr txBox="1"/>
          <p:nvPr/>
        </p:nvSpPr>
        <p:spPr>
          <a:xfrm>
            <a:off x="8629989" y="2356906"/>
            <a:ext cx="1413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alibri"/>
                <a:cs typeface="Calibri"/>
              </a:rPr>
              <a:t>ARP</a:t>
            </a:r>
            <a:r>
              <a:rPr lang="en-US" altLang="zh-TW" sz="2400" spc="-15" dirty="0">
                <a:latin typeface="Calibri"/>
                <a:cs typeface="Calibri"/>
              </a:rPr>
              <a:t> </a:t>
            </a:r>
            <a:r>
              <a:rPr lang="en-US" altLang="zh-TW" sz="2400" dirty="0">
                <a:latin typeface="Calibri"/>
                <a:cs typeface="Calibri"/>
              </a:rPr>
              <a:t>Table</a:t>
            </a:r>
            <a:endParaRPr lang="zh-TW" altLang="en-US" sz="2400" dirty="0"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0BCD4A41-9527-436F-BD5A-3C937A9D79D2}"/>
              </a:ext>
            </a:extLst>
          </p:cNvPr>
          <p:cNvSpPr txBox="1"/>
          <p:nvPr/>
        </p:nvSpPr>
        <p:spPr>
          <a:xfrm>
            <a:off x="4711352" y="3753052"/>
            <a:ext cx="124396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ontroller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5896E671-ECE2-4EB4-85C0-E7F5C1D27720}"/>
              </a:ext>
            </a:extLst>
          </p:cNvPr>
          <p:cNvSpPr txBox="1"/>
          <p:nvPr/>
        </p:nvSpPr>
        <p:spPr>
          <a:xfrm>
            <a:off x="3574363" y="5084813"/>
            <a:ext cx="15147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2C2CB8"/>
                </a:solidFill>
                <a:latin typeface="Calibri"/>
                <a:cs typeface="Calibri"/>
              </a:rPr>
              <a:t>ARP Request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FBE719E3-54CB-4ACE-8CB2-5A5EF55D838C}"/>
              </a:ext>
            </a:extLst>
          </p:cNvPr>
          <p:cNvSpPr/>
          <p:nvPr/>
        </p:nvSpPr>
        <p:spPr>
          <a:xfrm>
            <a:off x="3708607" y="5417752"/>
            <a:ext cx="806450" cy="114300"/>
          </a:xfrm>
          <a:custGeom>
            <a:avLst/>
            <a:gdLst/>
            <a:ahLst/>
            <a:cxnLst/>
            <a:rect l="l" t="t" r="r" b="b"/>
            <a:pathLst>
              <a:path w="806450" h="114300">
                <a:moveTo>
                  <a:pt x="508" y="28575"/>
                </a:moveTo>
                <a:lnTo>
                  <a:pt x="0" y="66675"/>
                </a:lnTo>
                <a:lnTo>
                  <a:pt x="152400" y="68707"/>
                </a:lnTo>
                <a:lnTo>
                  <a:pt x="152908" y="30607"/>
                </a:lnTo>
                <a:lnTo>
                  <a:pt x="508" y="28575"/>
                </a:lnTo>
                <a:close/>
              </a:path>
              <a:path w="806450" h="114300">
                <a:moveTo>
                  <a:pt x="267208" y="32258"/>
                </a:moveTo>
                <a:lnTo>
                  <a:pt x="266700" y="70358"/>
                </a:lnTo>
                <a:lnTo>
                  <a:pt x="419100" y="72390"/>
                </a:lnTo>
                <a:lnTo>
                  <a:pt x="419608" y="34290"/>
                </a:lnTo>
                <a:lnTo>
                  <a:pt x="267208" y="32258"/>
                </a:lnTo>
                <a:close/>
              </a:path>
              <a:path w="806450" h="114300">
                <a:moveTo>
                  <a:pt x="533908" y="35941"/>
                </a:moveTo>
                <a:lnTo>
                  <a:pt x="533400" y="74041"/>
                </a:lnTo>
                <a:lnTo>
                  <a:pt x="685673" y="76073"/>
                </a:lnTo>
                <a:lnTo>
                  <a:pt x="686308" y="37973"/>
                </a:lnTo>
                <a:lnTo>
                  <a:pt x="533908" y="35941"/>
                </a:lnTo>
                <a:close/>
              </a:path>
              <a:path w="806450" h="114300">
                <a:moveTo>
                  <a:pt x="692785" y="0"/>
                </a:moveTo>
                <a:lnTo>
                  <a:pt x="691261" y="114300"/>
                </a:lnTo>
                <a:lnTo>
                  <a:pt x="806323" y="58674"/>
                </a:lnTo>
                <a:lnTo>
                  <a:pt x="69278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393ECFBC-484A-4A52-9D70-6FE17B3F81E8}"/>
              </a:ext>
            </a:extLst>
          </p:cNvPr>
          <p:cNvSpPr/>
          <p:nvPr/>
        </p:nvSpPr>
        <p:spPr>
          <a:xfrm>
            <a:off x="5132959" y="4258817"/>
            <a:ext cx="464820" cy="694055"/>
          </a:xfrm>
          <a:custGeom>
            <a:avLst/>
            <a:gdLst/>
            <a:ahLst/>
            <a:cxnLst/>
            <a:rect l="l" t="t" r="r" b="b"/>
            <a:pathLst>
              <a:path w="464820" h="694054">
                <a:moveTo>
                  <a:pt x="83565" y="545718"/>
                </a:moveTo>
                <a:lnTo>
                  <a:pt x="0" y="673099"/>
                </a:lnTo>
                <a:lnTo>
                  <a:pt x="31750" y="694054"/>
                </a:lnTo>
                <a:lnTo>
                  <a:pt x="115442" y="566673"/>
                </a:lnTo>
                <a:lnTo>
                  <a:pt x="83565" y="545718"/>
                </a:lnTo>
                <a:close/>
              </a:path>
              <a:path w="464820" h="694054">
                <a:moveTo>
                  <a:pt x="229996" y="322833"/>
                </a:moveTo>
                <a:lnTo>
                  <a:pt x="146303" y="450214"/>
                </a:lnTo>
                <a:lnTo>
                  <a:pt x="178180" y="471042"/>
                </a:lnTo>
                <a:lnTo>
                  <a:pt x="261746" y="343661"/>
                </a:lnTo>
                <a:lnTo>
                  <a:pt x="229996" y="322833"/>
                </a:lnTo>
                <a:close/>
              </a:path>
              <a:path w="464820" h="694054">
                <a:moveTo>
                  <a:pt x="376300" y="99821"/>
                </a:moveTo>
                <a:lnTo>
                  <a:pt x="292607" y="227202"/>
                </a:lnTo>
                <a:lnTo>
                  <a:pt x="324485" y="248157"/>
                </a:lnTo>
                <a:lnTo>
                  <a:pt x="408177" y="120776"/>
                </a:lnTo>
                <a:lnTo>
                  <a:pt x="376300" y="99821"/>
                </a:lnTo>
                <a:close/>
              </a:path>
              <a:path w="464820" h="694054">
                <a:moveTo>
                  <a:pt x="464565" y="0"/>
                </a:moveTo>
                <a:lnTo>
                  <a:pt x="354075" y="64134"/>
                </a:lnTo>
                <a:lnTo>
                  <a:pt x="449706" y="126872"/>
                </a:lnTo>
                <a:lnTo>
                  <a:pt x="46456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336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1DFDC0-1A04-490D-9888-37CCE1D3C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45</a:t>
            </a:fld>
            <a:endParaRPr lang="en-US" altLang="zh-TW" sz="1400" dirty="0">
              <a:latin typeface="Times New Roman" pitchFamily="18" charset="0"/>
            </a:endParaRPr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EB5F2CC8-F040-47B8-A616-572035425BDD}"/>
              </a:ext>
            </a:extLst>
          </p:cNvPr>
          <p:cNvGrpSpPr/>
          <p:nvPr/>
        </p:nvGrpSpPr>
        <p:grpSpPr>
          <a:xfrm>
            <a:off x="640080" y="996695"/>
            <a:ext cx="10918190" cy="5489575"/>
            <a:chOff x="640080" y="996695"/>
            <a:chExt cx="10918190" cy="548957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467BC07F-8755-48FE-BA0D-9FAD8684BD27}"/>
                </a:ext>
              </a:extLst>
            </p:cNvPr>
            <p:cNvSpPr/>
            <p:nvPr/>
          </p:nvSpPr>
          <p:spPr>
            <a:xfrm>
              <a:off x="640080" y="996695"/>
              <a:ext cx="10918190" cy="5489575"/>
            </a:xfrm>
            <a:custGeom>
              <a:avLst/>
              <a:gdLst/>
              <a:ahLst/>
              <a:cxnLst/>
              <a:rect l="l" t="t" r="r" b="b"/>
              <a:pathLst>
                <a:path w="10918190" h="5489575">
                  <a:moveTo>
                    <a:pt x="0" y="5489448"/>
                  </a:moveTo>
                  <a:lnTo>
                    <a:pt x="10917936" y="5489448"/>
                  </a:lnTo>
                  <a:lnTo>
                    <a:pt x="10917936" y="0"/>
                  </a:lnTo>
                  <a:lnTo>
                    <a:pt x="0" y="0"/>
                  </a:lnTo>
                  <a:lnTo>
                    <a:pt x="0" y="5489448"/>
                  </a:lnTo>
                  <a:close/>
                </a:path>
              </a:pathLst>
            </a:custGeom>
            <a:ln w="9525">
              <a:solidFill>
                <a:srgbClr val="9F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EE6F43D6-C747-4532-8429-B99614623798}"/>
                </a:ext>
              </a:extLst>
            </p:cNvPr>
            <p:cNvSpPr/>
            <p:nvPr/>
          </p:nvSpPr>
          <p:spPr>
            <a:xfrm>
              <a:off x="3649218" y="4440555"/>
              <a:ext cx="2212340" cy="1377315"/>
            </a:xfrm>
            <a:custGeom>
              <a:avLst/>
              <a:gdLst/>
              <a:ahLst/>
              <a:cxnLst/>
              <a:rect l="l" t="t" r="r" b="b"/>
              <a:pathLst>
                <a:path w="2212340" h="1377314">
                  <a:moveTo>
                    <a:pt x="247904" y="1303274"/>
                  </a:moveTo>
                  <a:lnTo>
                    <a:pt x="114630" y="1300886"/>
                  </a:lnTo>
                  <a:lnTo>
                    <a:pt x="114642" y="1300543"/>
                  </a:lnTo>
                  <a:lnTo>
                    <a:pt x="115316" y="1262786"/>
                  </a:lnTo>
                  <a:lnTo>
                    <a:pt x="0" y="1317879"/>
                  </a:lnTo>
                  <a:lnTo>
                    <a:pt x="113284" y="1377073"/>
                  </a:lnTo>
                  <a:lnTo>
                    <a:pt x="113957" y="1338986"/>
                  </a:lnTo>
                  <a:lnTo>
                    <a:pt x="247269" y="1341374"/>
                  </a:lnTo>
                  <a:lnTo>
                    <a:pt x="247904" y="1303274"/>
                  </a:lnTo>
                  <a:close/>
                </a:path>
                <a:path w="2212340" h="1377314">
                  <a:moveTo>
                    <a:pt x="514604" y="1308061"/>
                  </a:moveTo>
                  <a:lnTo>
                    <a:pt x="362204" y="1305331"/>
                  </a:lnTo>
                  <a:lnTo>
                    <a:pt x="361569" y="1343418"/>
                  </a:lnTo>
                  <a:lnTo>
                    <a:pt x="513969" y="1346161"/>
                  </a:lnTo>
                  <a:lnTo>
                    <a:pt x="514604" y="1308061"/>
                  </a:lnTo>
                  <a:close/>
                </a:path>
                <a:path w="2212340" h="1377314">
                  <a:moveTo>
                    <a:pt x="781304" y="1312849"/>
                  </a:moveTo>
                  <a:lnTo>
                    <a:pt x="628904" y="1310119"/>
                  </a:lnTo>
                  <a:lnTo>
                    <a:pt x="628142" y="1348206"/>
                  </a:lnTo>
                  <a:lnTo>
                    <a:pt x="780542" y="1350949"/>
                  </a:lnTo>
                  <a:lnTo>
                    <a:pt x="781304" y="1312849"/>
                  </a:lnTo>
                  <a:close/>
                </a:path>
                <a:path w="2212340" h="1377314">
                  <a:moveTo>
                    <a:pt x="1919605" y="466852"/>
                  </a:moveTo>
                  <a:lnTo>
                    <a:pt x="1887855" y="445897"/>
                  </a:lnTo>
                  <a:lnTo>
                    <a:pt x="1814626" y="557352"/>
                  </a:lnTo>
                  <a:lnTo>
                    <a:pt x="1782826" y="536448"/>
                  </a:lnTo>
                  <a:lnTo>
                    <a:pt x="1767840" y="663448"/>
                  </a:lnTo>
                  <a:lnTo>
                    <a:pt x="1878330" y="599186"/>
                  </a:lnTo>
                  <a:lnTo>
                    <a:pt x="1870786" y="594233"/>
                  </a:lnTo>
                  <a:lnTo>
                    <a:pt x="1846503" y="578281"/>
                  </a:lnTo>
                  <a:lnTo>
                    <a:pt x="1919605" y="466852"/>
                  </a:lnTo>
                  <a:close/>
                </a:path>
                <a:path w="2212340" h="1377314">
                  <a:moveTo>
                    <a:pt x="2066036" y="243840"/>
                  </a:moveTo>
                  <a:lnTo>
                    <a:pt x="2034159" y="223012"/>
                  </a:lnTo>
                  <a:lnTo>
                    <a:pt x="1950593" y="350393"/>
                  </a:lnTo>
                  <a:lnTo>
                    <a:pt x="1982343" y="371221"/>
                  </a:lnTo>
                  <a:lnTo>
                    <a:pt x="2066036" y="243840"/>
                  </a:lnTo>
                  <a:close/>
                </a:path>
                <a:path w="2212340" h="1377314">
                  <a:moveTo>
                    <a:pt x="2212340" y="20955"/>
                  </a:moveTo>
                  <a:lnTo>
                    <a:pt x="2180590" y="0"/>
                  </a:lnTo>
                  <a:lnTo>
                    <a:pt x="2096897" y="127381"/>
                  </a:lnTo>
                  <a:lnTo>
                    <a:pt x="2128774" y="148336"/>
                  </a:lnTo>
                  <a:lnTo>
                    <a:pt x="2212340" y="209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CD2ED0CC-BB38-4BC2-BDF7-99C46608C287}"/>
              </a:ext>
            </a:extLst>
          </p:cNvPr>
          <p:cNvSpPr txBox="1">
            <a:spLocks/>
          </p:cNvSpPr>
          <p:nvPr/>
        </p:nvSpPr>
        <p:spPr>
          <a:xfrm>
            <a:off x="4543235" y="184530"/>
            <a:ext cx="3105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TW" sz="3600" kern="0">
                <a:solidFill>
                  <a:srgbClr val="3196FB"/>
                </a:solidFill>
                <a:latin typeface="Calibri"/>
                <a:cs typeface="Calibri"/>
              </a:rPr>
              <a:t>If</a:t>
            </a:r>
            <a:r>
              <a:rPr lang="en-US" altLang="zh-TW" sz="3600" kern="0" spc="-25">
                <a:solidFill>
                  <a:srgbClr val="3196FB"/>
                </a:solidFill>
                <a:latin typeface="Calibri"/>
                <a:cs typeface="Calibri"/>
              </a:rPr>
              <a:t> mapping exist</a:t>
            </a:r>
            <a:endParaRPr lang="en-US" sz="3600" kern="0" dirty="0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A287C08C-38AC-4841-8B54-8B486B5FC399}"/>
              </a:ext>
            </a:extLst>
          </p:cNvPr>
          <p:cNvGraphicFramePr>
            <a:graphicFrameLocks noGrp="1"/>
          </p:cNvGraphicFramePr>
          <p:nvPr/>
        </p:nvGraphicFramePr>
        <p:xfrm>
          <a:off x="7855858" y="2756521"/>
          <a:ext cx="2810510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IP</a:t>
                      </a: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MAC</a:t>
                      </a: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h2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h2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MAC</a:t>
                      </a: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>
            <a:extLst>
              <a:ext uri="{FF2B5EF4-FFF2-40B4-BE49-F238E27FC236}">
                <a16:creationId xmlns:a16="http://schemas.microsoft.com/office/drawing/2014/main" id="{3A4BA705-E999-40C2-9851-A02C3558F2C3}"/>
              </a:ext>
            </a:extLst>
          </p:cNvPr>
          <p:cNvSpPr txBox="1"/>
          <p:nvPr/>
        </p:nvSpPr>
        <p:spPr>
          <a:xfrm>
            <a:off x="719428" y="895993"/>
            <a:ext cx="11230127" cy="1545294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9"/>
              </a:spcBef>
              <a:buClr>
                <a:srgbClr val="3888F6"/>
              </a:buClr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196FB"/>
                </a:solidFill>
                <a:latin typeface="Calibri"/>
                <a:cs typeface="Calibri"/>
              </a:rPr>
              <a:t>Fetch target MAC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5a. </a:t>
            </a:r>
            <a:r>
              <a:rPr lang="en-US" altLang="zh-TW" sz="2800" dirty="0">
                <a:solidFill>
                  <a:srgbClr val="3196FB"/>
                </a:solidFill>
                <a:latin typeface="Calibri"/>
                <a:cs typeface="Calibri"/>
              </a:rPr>
              <a:t>Proxy ARP </a:t>
            </a: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simply </a:t>
            </a:r>
            <a:r>
              <a:rPr lang="en-US" altLang="zh-TW" sz="2800" dirty="0">
                <a:solidFill>
                  <a:srgbClr val="3196FB"/>
                </a:solidFill>
                <a:latin typeface="Calibri"/>
                <a:cs typeface="Calibri"/>
              </a:rPr>
              <a:t>generates </a:t>
            </a:r>
            <a:r>
              <a:rPr lang="en-US" altLang="zh-TW" sz="2800" spc="-57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800" dirty="0">
                <a:solidFill>
                  <a:srgbClr val="3196FB"/>
                </a:solidFill>
                <a:latin typeface="Calibri"/>
                <a:cs typeface="Calibri"/>
              </a:rPr>
              <a:t>and </a:t>
            </a:r>
            <a:r>
              <a:rPr lang="en-US" sz="2800" spc="-5" dirty="0">
                <a:solidFill>
                  <a:srgbClr val="3196FB"/>
                </a:solidFill>
                <a:latin typeface="Calibri"/>
                <a:cs typeface="Calibri"/>
              </a:rPr>
              <a:t>Packet-Outs ARP Reply (with target MAC) to the sender</a:t>
            </a: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6C06FBF2-F6D2-4569-A6D3-85649FF3B096}"/>
              </a:ext>
            </a:extLst>
          </p:cNvPr>
          <p:cNvGrpSpPr/>
          <p:nvPr/>
        </p:nvGrpSpPr>
        <p:grpSpPr>
          <a:xfrm>
            <a:off x="875538" y="3715511"/>
            <a:ext cx="8812530" cy="2938780"/>
            <a:chOff x="875538" y="3715511"/>
            <a:chExt cx="8812530" cy="2938780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237F618-4715-49C8-8DED-366996894239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108002" y="0"/>
                  </a:moveTo>
                  <a:lnTo>
                    <a:pt x="1061482" y="5988"/>
                  </a:lnTo>
                  <a:lnTo>
                    <a:pt x="1018782" y="19416"/>
                  </a:lnTo>
                  <a:lnTo>
                    <a:pt x="982277" y="39766"/>
                  </a:lnTo>
                  <a:lnTo>
                    <a:pt x="954342" y="66519"/>
                  </a:lnTo>
                  <a:lnTo>
                    <a:pt x="942304" y="59358"/>
                  </a:lnTo>
                  <a:lnTo>
                    <a:pt x="901764" y="41373"/>
                  </a:lnTo>
                  <a:lnTo>
                    <a:pt x="853084" y="28988"/>
                  </a:lnTo>
                  <a:lnTo>
                    <a:pt x="802979" y="24248"/>
                  </a:lnTo>
                  <a:lnTo>
                    <a:pt x="753287" y="26788"/>
                  </a:lnTo>
                  <a:lnTo>
                    <a:pt x="705847" y="36243"/>
                  </a:lnTo>
                  <a:lnTo>
                    <a:pt x="662500" y="52250"/>
                  </a:lnTo>
                  <a:lnTo>
                    <a:pt x="625084" y="74444"/>
                  </a:lnTo>
                  <a:lnTo>
                    <a:pt x="595440" y="102460"/>
                  </a:lnTo>
                  <a:lnTo>
                    <a:pt x="552333" y="89050"/>
                  </a:lnTo>
                  <a:lnTo>
                    <a:pt x="506714" y="80521"/>
                  </a:lnTo>
                  <a:lnTo>
                    <a:pt x="459548" y="76993"/>
                  </a:lnTo>
                  <a:lnTo>
                    <a:pt x="411798" y="78584"/>
                  </a:lnTo>
                  <a:lnTo>
                    <a:pt x="355300" y="87391"/>
                  </a:lnTo>
                  <a:lnTo>
                    <a:pt x="304197" y="102865"/>
                  </a:lnTo>
                  <a:lnTo>
                    <a:pt x="259475" y="124161"/>
                  </a:lnTo>
                  <a:lnTo>
                    <a:pt x="222123" y="150435"/>
                  </a:lnTo>
                  <a:lnTo>
                    <a:pt x="193129" y="180839"/>
                  </a:lnTo>
                  <a:lnTo>
                    <a:pt x="173482" y="214530"/>
                  </a:lnTo>
                  <a:lnTo>
                    <a:pt x="164169" y="250661"/>
                  </a:lnTo>
                  <a:lnTo>
                    <a:pt x="166180" y="288388"/>
                  </a:lnTo>
                  <a:lnTo>
                    <a:pt x="164656" y="291182"/>
                  </a:lnTo>
                  <a:lnTo>
                    <a:pt x="122261" y="297389"/>
                  </a:lnTo>
                  <a:lnTo>
                    <a:pt x="83725" y="309693"/>
                  </a:lnTo>
                  <a:lnTo>
                    <a:pt x="24321" y="350110"/>
                  </a:lnTo>
                  <a:lnTo>
                    <a:pt x="2989" y="386136"/>
                  </a:lnTo>
                  <a:lnTo>
                    <a:pt x="0" y="423368"/>
                  </a:lnTo>
                  <a:lnTo>
                    <a:pt x="14280" y="459092"/>
                  </a:lnTo>
                  <a:lnTo>
                    <a:pt x="44758" y="490594"/>
                  </a:lnTo>
                  <a:lnTo>
                    <a:pt x="90361" y="515159"/>
                  </a:lnTo>
                  <a:lnTo>
                    <a:pt x="66149" y="536116"/>
                  </a:lnTo>
                  <a:lnTo>
                    <a:pt x="49641" y="559690"/>
                  </a:lnTo>
                  <a:lnTo>
                    <a:pt x="41301" y="585006"/>
                  </a:lnTo>
                  <a:lnTo>
                    <a:pt x="41593" y="611184"/>
                  </a:lnTo>
                  <a:lnTo>
                    <a:pt x="57806" y="648157"/>
                  </a:lnTo>
                  <a:lnTo>
                    <a:pt x="89857" y="678900"/>
                  </a:lnTo>
                  <a:lnTo>
                    <a:pt x="134349" y="701681"/>
                  </a:lnTo>
                  <a:lnTo>
                    <a:pt x="187888" y="714764"/>
                  </a:lnTo>
                  <a:lnTo>
                    <a:pt x="247079" y="716416"/>
                  </a:lnTo>
                  <a:lnTo>
                    <a:pt x="249365" y="718994"/>
                  </a:lnTo>
                  <a:lnTo>
                    <a:pt x="281695" y="748567"/>
                  </a:lnTo>
                  <a:lnTo>
                    <a:pt x="318328" y="772595"/>
                  </a:lnTo>
                  <a:lnTo>
                    <a:pt x="359604" y="792213"/>
                  </a:lnTo>
                  <a:lnTo>
                    <a:pt x="404595" y="807269"/>
                  </a:lnTo>
                  <a:lnTo>
                    <a:pt x="452374" y="817613"/>
                  </a:lnTo>
                  <a:lnTo>
                    <a:pt x="502012" y="823095"/>
                  </a:lnTo>
                  <a:lnTo>
                    <a:pt x="552582" y="823564"/>
                  </a:lnTo>
                  <a:lnTo>
                    <a:pt x="603154" y="818870"/>
                  </a:lnTo>
                  <a:lnTo>
                    <a:pt x="652801" y="808863"/>
                  </a:lnTo>
                  <a:lnTo>
                    <a:pt x="700596" y="793391"/>
                  </a:lnTo>
                  <a:lnTo>
                    <a:pt x="731455" y="818522"/>
                  </a:lnTo>
                  <a:lnTo>
                    <a:pt x="768207" y="839683"/>
                  </a:lnTo>
                  <a:lnTo>
                    <a:pt x="809984" y="856453"/>
                  </a:lnTo>
                  <a:lnTo>
                    <a:pt x="855917" y="868410"/>
                  </a:lnTo>
                  <a:lnTo>
                    <a:pt x="906571" y="875262"/>
                  </a:lnTo>
                  <a:lnTo>
                    <a:pt x="956854" y="876115"/>
                  </a:lnTo>
                  <a:lnTo>
                    <a:pt x="1005753" y="871320"/>
                  </a:lnTo>
                  <a:lnTo>
                    <a:pt x="1052256" y="861229"/>
                  </a:lnTo>
                  <a:lnTo>
                    <a:pt x="1095352" y="846195"/>
                  </a:lnTo>
                  <a:lnTo>
                    <a:pt x="1134028" y="826571"/>
                  </a:lnTo>
                  <a:lnTo>
                    <a:pt x="1167273" y="802707"/>
                  </a:lnTo>
                  <a:lnTo>
                    <a:pt x="1194074" y="774956"/>
                  </a:lnTo>
                  <a:lnTo>
                    <a:pt x="1213422" y="743671"/>
                  </a:lnTo>
                  <a:lnTo>
                    <a:pt x="1243302" y="753998"/>
                  </a:lnTo>
                  <a:lnTo>
                    <a:pt x="1274921" y="761532"/>
                  </a:lnTo>
                  <a:lnTo>
                    <a:pt x="1307826" y="766186"/>
                  </a:lnTo>
                  <a:lnTo>
                    <a:pt x="1341565" y="767877"/>
                  </a:lnTo>
                  <a:lnTo>
                    <a:pt x="1397977" y="763957"/>
                  </a:lnTo>
                  <a:lnTo>
                    <a:pt x="1449858" y="752222"/>
                  </a:lnTo>
                  <a:lnTo>
                    <a:pt x="1495723" y="733621"/>
                  </a:lnTo>
                  <a:lnTo>
                    <a:pt x="1534088" y="709107"/>
                  </a:lnTo>
                  <a:lnTo>
                    <a:pt x="1563468" y="679629"/>
                  </a:lnTo>
                  <a:lnTo>
                    <a:pt x="1582381" y="646138"/>
                  </a:lnTo>
                  <a:lnTo>
                    <a:pt x="1589342" y="609584"/>
                  </a:lnTo>
                  <a:lnTo>
                    <a:pt x="1625465" y="604667"/>
                  </a:lnTo>
                  <a:lnTo>
                    <a:pt x="1693140" y="586142"/>
                  </a:lnTo>
                  <a:lnTo>
                    <a:pt x="1766287" y="546793"/>
                  </a:lnTo>
                  <a:lnTo>
                    <a:pt x="1798921" y="516762"/>
                  </a:lnTo>
                  <a:lnTo>
                    <a:pt x="1821528" y="483730"/>
                  </a:lnTo>
                  <a:lnTo>
                    <a:pt x="1835817" y="412882"/>
                  </a:lnTo>
                  <a:lnTo>
                    <a:pt x="1827080" y="377178"/>
                  </a:lnTo>
                  <a:lnTo>
                    <a:pt x="1807475" y="342694"/>
                  </a:lnTo>
                  <a:lnTo>
                    <a:pt x="1776794" y="310486"/>
                  </a:lnTo>
                  <a:lnTo>
                    <a:pt x="1780985" y="304263"/>
                  </a:lnTo>
                  <a:lnTo>
                    <a:pt x="1784414" y="297786"/>
                  </a:lnTo>
                  <a:lnTo>
                    <a:pt x="1787208" y="291182"/>
                  </a:lnTo>
                  <a:lnTo>
                    <a:pt x="1795184" y="251953"/>
                  </a:lnTo>
                  <a:lnTo>
                    <a:pt x="1787353" y="214032"/>
                  </a:lnTo>
                  <a:lnTo>
                    <a:pt x="1765221" y="179152"/>
                  </a:lnTo>
                  <a:lnTo>
                    <a:pt x="1730293" y="149046"/>
                  </a:lnTo>
                  <a:lnTo>
                    <a:pt x="1684076" y="125444"/>
                  </a:lnTo>
                  <a:lnTo>
                    <a:pt x="1628077" y="110080"/>
                  </a:lnTo>
                  <a:lnTo>
                    <a:pt x="1618756" y="87746"/>
                  </a:lnTo>
                  <a:lnTo>
                    <a:pt x="1583589" y="48126"/>
                  </a:lnTo>
                  <a:lnTo>
                    <a:pt x="1511899" y="12373"/>
                  </a:lnTo>
                  <a:lnTo>
                    <a:pt x="1460869" y="1984"/>
                  </a:lnTo>
                  <a:lnTo>
                    <a:pt x="1408160" y="416"/>
                  </a:lnTo>
                  <a:lnTo>
                    <a:pt x="1356541" y="7525"/>
                  </a:lnTo>
                  <a:lnTo>
                    <a:pt x="1308781" y="23172"/>
                  </a:lnTo>
                  <a:lnTo>
                    <a:pt x="1267651" y="47215"/>
                  </a:lnTo>
                  <a:lnTo>
                    <a:pt x="1253889" y="36777"/>
                  </a:lnTo>
                  <a:lnTo>
                    <a:pt x="1238425" y="27435"/>
                  </a:lnTo>
                  <a:lnTo>
                    <a:pt x="1221413" y="19283"/>
                  </a:lnTo>
                  <a:lnTo>
                    <a:pt x="1203008" y="12417"/>
                  </a:lnTo>
                  <a:lnTo>
                    <a:pt x="1155969" y="1970"/>
                  </a:lnTo>
                  <a:lnTo>
                    <a:pt x="1108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A41EBE9-518F-4F34-B00B-4C7E7511ABCF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66180" y="288388"/>
                  </a:moveTo>
                  <a:lnTo>
                    <a:pt x="173482" y="214530"/>
                  </a:lnTo>
                  <a:lnTo>
                    <a:pt x="193129" y="180839"/>
                  </a:lnTo>
                  <a:lnTo>
                    <a:pt x="222123" y="150435"/>
                  </a:lnTo>
                  <a:lnTo>
                    <a:pt x="259475" y="124161"/>
                  </a:lnTo>
                  <a:lnTo>
                    <a:pt x="304197" y="102865"/>
                  </a:lnTo>
                  <a:lnTo>
                    <a:pt x="355300" y="87391"/>
                  </a:lnTo>
                  <a:lnTo>
                    <a:pt x="411798" y="78584"/>
                  </a:lnTo>
                  <a:lnTo>
                    <a:pt x="459548" y="76993"/>
                  </a:lnTo>
                  <a:lnTo>
                    <a:pt x="506714" y="80521"/>
                  </a:lnTo>
                  <a:lnTo>
                    <a:pt x="552333" y="89050"/>
                  </a:lnTo>
                  <a:lnTo>
                    <a:pt x="595440" y="102460"/>
                  </a:lnTo>
                  <a:lnTo>
                    <a:pt x="625084" y="74444"/>
                  </a:lnTo>
                  <a:lnTo>
                    <a:pt x="662500" y="52250"/>
                  </a:lnTo>
                  <a:lnTo>
                    <a:pt x="705847" y="36243"/>
                  </a:lnTo>
                  <a:lnTo>
                    <a:pt x="753287" y="26788"/>
                  </a:lnTo>
                  <a:lnTo>
                    <a:pt x="802979" y="24248"/>
                  </a:lnTo>
                  <a:lnTo>
                    <a:pt x="853084" y="28988"/>
                  </a:lnTo>
                  <a:lnTo>
                    <a:pt x="901764" y="41373"/>
                  </a:lnTo>
                  <a:lnTo>
                    <a:pt x="942304" y="59358"/>
                  </a:lnTo>
                  <a:lnTo>
                    <a:pt x="954342" y="66519"/>
                  </a:lnTo>
                  <a:lnTo>
                    <a:pt x="982277" y="39766"/>
                  </a:lnTo>
                  <a:lnTo>
                    <a:pt x="1018782" y="19416"/>
                  </a:lnTo>
                  <a:lnTo>
                    <a:pt x="1061482" y="5988"/>
                  </a:lnTo>
                  <a:lnTo>
                    <a:pt x="1108002" y="0"/>
                  </a:lnTo>
                  <a:lnTo>
                    <a:pt x="1155969" y="1970"/>
                  </a:lnTo>
                  <a:lnTo>
                    <a:pt x="1203008" y="12417"/>
                  </a:lnTo>
                  <a:lnTo>
                    <a:pt x="1238425" y="27435"/>
                  </a:lnTo>
                  <a:lnTo>
                    <a:pt x="1267651" y="47215"/>
                  </a:lnTo>
                  <a:lnTo>
                    <a:pt x="1308781" y="23172"/>
                  </a:lnTo>
                  <a:lnTo>
                    <a:pt x="1356541" y="7525"/>
                  </a:lnTo>
                  <a:lnTo>
                    <a:pt x="1408160" y="416"/>
                  </a:lnTo>
                  <a:lnTo>
                    <a:pt x="1460869" y="1984"/>
                  </a:lnTo>
                  <a:lnTo>
                    <a:pt x="1511899" y="12373"/>
                  </a:lnTo>
                  <a:lnTo>
                    <a:pt x="1558481" y="31721"/>
                  </a:lnTo>
                  <a:lnTo>
                    <a:pt x="1603804" y="66948"/>
                  </a:lnTo>
                  <a:lnTo>
                    <a:pt x="1628077" y="110080"/>
                  </a:lnTo>
                  <a:lnTo>
                    <a:pt x="1684076" y="125444"/>
                  </a:lnTo>
                  <a:lnTo>
                    <a:pt x="1730293" y="149046"/>
                  </a:lnTo>
                  <a:lnTo>
                    <a:pt x="1765221" y="179152"/>
                  </a:lnTo>
                  <a:lnTo>
                    <a:pt x="1787353" y="214032"/>
                  </a:lnTo>
                  <a:lnTo>
                    <a:pt x="1795184" y="251953"/>
                  </a:lnTo>
                  <a:lnTo>
                    <a:pt x="1787208" y="291182"/>
                  </a:lnTo>
                  <a:lnTo>
                    <a:pt x="1784414" y="297786"/>
                  </a:lnTo>
                  <a:lnTo>
                    <a:pt x="1780985" y="304263"/>
                  </a:lnTo>
                  <a:lnTo>
                    <a:pt x="1776794" y="310486"/>
                  </a:lnTo>
                  <a:lnTo>
                    <a:pt x="1807475" y="342694"/>
                  </a:lnTo>
                  <a:lnTo>
                    <a:pt x="1827080" y="377178"/>
                  </a:lnTo>
                  <a:lnTo>
                    <a:pt x="1835817" y="412882"/>
                  </a:lnTo>
                  <a:lnTo>
                    <a:pt x="1833896" y="448751"/>
                  </a:lnTo>
                  <a:lnTo>
                    <a:pt x="1798921" y="516762"/>
                  </a:lnTo>
                  <a:lnTo>
                    <a:pt x="1766287" y="546793"/>
                  </a:lnTo>
                  <a:lnTo>
                    <a:pt x="1723835" y="572767"/>
                  </a:lnTo>
                  <a:lnTo>
                    <a:pt x="1660208" y="596814"/>
                  </a:lnTo>
                  <a:lnTo>
                    <a:pt x="1589342" y="609584"/>
                  </a:lnTo>
                  <a:lnTo>
                    <a:pt x="1582381" y="646138"/>
                  </a:lnTo>
                  <a:lnTo>
                    <a:pt x="1563468" y="679629"/>
                  </a:lnTo>
                  <a:lnTo>
                    <a:pt x="1534088" y="709107"/>
                  </a:lnTo>
                  <a:lnTo>
                    <a:pt x="1495723" y="733621"/>
                  </a:lnTo>
                  <a:lnTo>
                    <a:pt x="1449858" y="752222"/>
                  </a:lnTo>
                  <a:lnTo>
                    <a:pt x="1397977" y="763957"/>
                  </a:lnTo>
                  <a:lnTo>
                    <a:pt x="1341565" y="767877"/>
                  </a:lnTo>
                  <a:lnTo>
                    <a:pt x="1307826" y="766186"/>
                  </a:lnTo>
                  <a:lnTo>
                    <a:pt x="1274921" y="761532"/>
                  </a:lnTo>
                  <a:lnTo>
                    <a:pt x="1243302" y="753998"/>
                  </a:lnTo>
                  <a:lnTo>
                    <a:pt x="1213422" y="743671"/>
                  </a:lnTo>
                  <a:lnTo>
                    <a:pt x="1194074" y="774956"/>
                  </a:lnTo>
                  <a:lnTo>
                    <a:pt x="1167273" y="802707"/>
                  </a:lnTo>
                  <a:lnTo>
                    <a:pt x="1134028" y="826571"/>
                  </a:lnTo>
                  <a:lnTo>
                    <a:pt x="1095352" y="846195"/>
                  </a:lnTo>
                  <a:lnTo>
                    <a:pt x="1052256" y="861229"/>
                  </a:lnTo>
                  <a:lnTo>
                    <a:pt x="1005753" y="871320"/>
                  </a:lnTo>
                  <a:lnTo>
                    <a:pt x="956854" y="876115"/>
                  </a:lnTo>
                  <a:lnTo>
                    <a:pt x="906571" y="875262"/>
                  </a:lnTo>
                  <a:lnTo>
                    <a:pt x="855917" y="868410"/>
                  </a:lnTo>
                  <a:lnTo>
                    <a:pt x="809984" y="856453"/>
                  </a:lnTo>
                  <a:lnTo>
                    <a:pt x="768207" y="839683"/>
                  </a:lnTo>
                  <a:lnTo>
                    <a:pt x="731455" y="818522"/>
                  </a:lnTo>
                  <a:lnTo>
                    <a:pt x="700596" y="793391"/>
                  </a:lnTo>
                  <a:lnTo>
                    <a:pt x="652801" y="808863"/>
                  </a:lnTo>
                  <a:lnTo>
                    <a:pt x="603154" y="818870"/>
                  </a:lnTo>
                  <a:lnTo>
                    <a:pt x="552582" y="823564"/>
                  </a:lnTo>
                  <a:lnTo>
                    <a:pt x="502012" y="823095"/>
                  </a:lnTo>
                  <a:lnTo>
                    <a:pt x="452374" y="817613"/>
                  </a:lnTo>
                  <a:lnTo>
                    <a:pt x="404595" y="807269"/>
                  </a:lnTo>
                  <a:lnTo>
                    <a:pt x="359604" y="792213"/>
                  </a:lnTo>
                  <a:lnTo>
                    <a:pt x="318328" y="772595"/>
                  </a:lnTo>
                  <a:lnTo>
                    <a:pt x="281695" y="748567"/>
                  </a:lnTo>
                  <a:lnTo>
                    <a:pt x="250635" y="720277"/>
                  </a:lnTo>
                  <a:lnTo>
                    <a:pt x="247079" y="716416"/>
                  </a:lnTo>
                  <a:lnTo>
                    <a:pt x="187888" y="714764"/>
                  </a:lnTo>
                  <a:lnTo>
                    <a:pt x="134349" y="701681"/>
                  </a:lnTo>
                  <a:lnTo>
                    <a:pt x="89857" y="678900"/>
                  </a:lnTo>
                  <a:lnTo>
                    <a:pt x="57806" y="648157"/>
                  </a:lnTo>
                  <a:lnTo>
                    <a:pt x="41593" y="611184"/>
                  </a:lnTo>
                  <a:lnTo>
                    <a:pt x="41301" y="585006"/>
                  </a:lnTo>
                  <a:lnTo>
                    <a:pt x="49641" y="559690"/>
                  </a:lnTo>
                  <a:lnTo>
                    <a:pt x="66149" y="536116"/>
                  </a:lnTo>
                  <a:lnTo>
                    <a:pt x="90361" y="515159"/>
                  </a:lnTo>
                  <a:lnTo>
                    <a:pt x="44758" y="490594"/>
                  </a:lnTo>
                  <a:lnTo>
                    <a:pt x="14280" y="459092"/>
                  </a:lnTo>
                  <a:lnTo>
                    <a:pt x="0" y="423368"/>
                  </a:lnTo>
                  <a:lnTo>
                    <a:pt x="2989" y="386136"/>
                  </a:lnTo>
                  <a:lnTo>
                    <a:pt x="24321" y="350110"/>
                  </a:lnTo>
                  <a:lnTo>
                    <a:pt x="83725" y="309693"/>
                  </a:lnTo>
                  <a:lnTo>
                    <a:pt x="122261" y="297389"/>
                  </a:lnTo>
                  <a:lnTo>
                    <a:pt x="164656" y="291182"/>
                  </a:lnTo>
                  <a:lnTo>
                    <a:pt x="166180" y="288388"/>
                  </a:lnTo>
                  <a:close/>
                </a:path>
                <a:path w="1836420" h="876300">
                  <a:moveTo>
                    <a:pt x="199962" y="527910"/>
                  </a:moveTo>
                  <a:lnTo>
                    <a:pt x="171847" y="527943"/>
                  </a:lnTo>
                  <a:lnTo>
                    <a:pt x="144209" y="525213"/>
                  </a:lnTo>
                  <a:lnTo>
                    <a:pt x="117523" y="519790"/>
                  </a:lnTo>
                  <a:lnTo>
                    <a:pt x="92266" y="511743"/>
                  </a:lnTo>
                </a:path>
                <a:path w="1836420" h="876300">
                  <a:moveTo>
                    <a:pt x="294831" y="704834"/>
                  </a:moveTo>
                  <a:lnTo>
                    <a:pt x="283379" y="707521"/>
                  </a:lnTo>
                  <a:lnTo>
                    <a:pt x="271701" y="709712"/>
                  </a:lnTo>
                  <a:lnTo>
                    <a:pt x="259808" y="711401"/>
                  </a:lnTo>
                  <a:lnTo>
                    <a:pt x="247714" y="712581"/>
                  </a:lnTo>
                </a:path>
                <a:path w="1836420" h="876300">
                  <a:moveTo>
                    <a:pt x="700469" y="789848"/>
                  </a:moveTo>
                  <a:lnTo>
                    <a:pt x="692329" y="781404"/>
                  </a:lnTo>
                  <a:lnTo>
                    <a:pt x="684879" y="772696"/>
                  </a:lnTo>
                  <a:lnTo>
                    <a:pt x="678144" y="763741"/>
                  </a:lnTo>
                  <a:lnTo>
                    <a:pt x="672148" y="754554"/>
                  </a:lnTo>
                </a:path>
                <a:path w="1836420" h="876300">
                  <a:moveTo>
                    <a:pt x="1224979" y="701837"/>
                  </a:moveTo>
                  <a:lnTo>
                    <a:pt x="1223337" y="711654"/>
                  </a:lnTo>
                  <a:lnTo>
                    <a:pt x="1220899" y="721395"/>
                  </a:lnTo>
                  <a:lnTo>
                    <a:pt x="1217674" y="731040"/>
                  </a:lnTo>
                  <a:lnTo>
                    <a:pt x="1213676" y="740572"/>
                  </a:lnTo>
                </a:path>
                <a:path w="1836420" h="876300">
                  <a:moveTo>
                    <a:pt x="1450150" y="462543"/>
                  </a:moveTo>
                  <a:lnTo>
                    <a:pt x="1497316" y="482031"/>
                  </a:lnTo>
                  <a:lnTo>
                    <a:pt x="1535821" y="507410"/>
                  </a:lnTo>
                  <a:lnTo>
                    <a:pt x="1564559" y="537520"/>
                  </a:lnTo>
                  <a:lnTo>
                    <a:pt x="1582429" y="571198"/>
                  </a:lnTo>
                  <a:lnTo>
                    <a:pt x="1588326" y="607285"/>
                  </a:lnTo>
                </a:path>
                <a:path w="1836420" h="876300">
                  <a:moveTo>
                    <a:pt x="1775905" y="308327"/>
                  </a:moveTo>
                  <a:lnTo>
                    <a:pt x="1764264" y="323589"/>
                  </a:lnTo>
                  <a:lnTo>
                    <a:pt x="1750028" y="337839"/>
                  </a:lnTo>
                  <a:lnTo>
                    <a:pt x="1733363" y="350922"/>
                  </a:lnTo>
                  <a:lnTo>
                    <a:pt x="1714437" y="362683"/>
                  </a:lnTo>
                </a:path>
                <a:path w="1836420" h="876300">
                  <a:moveTo>
                    <a:pt x="1628331" y="107032"/>
                  </a:moveTo>
                  <a:lnTo>
                    <a:pt x="1629882" y="113360"/>
                  </a:lnTo>
                  <a:lnTo>
                    <a:pt x="1630934" y="119748"/>
                  </a:lnTo>
                  <a:lnTo>
                    <a:pt x="1631509" y="126160"/>
                  </a:lnTo>
                  <a:lnTo>
                    <a:pt x="1631633" y="132559"/>
                  </a:lnTo>
                </a:path>
                <a:path w="1836420" h="876300">
                  <a:moveTo>
                    <a:pt x="1235647" y="77060"/>
                  </a:moveTo>
                  <a:lnTo>
                    <a:pt x="1242139" y="68353"/>
                  </a:lnTo>
                  <a:lnTo>
                    <a:pt x="1249585" y="59979"/>
                  </a:lnTo>
                  <a:lnTo>
                    <a:pt x="1257935" y="51986"/>
                  </a:lnTo>
                  <a:lnTo>
                    <a:pt x="1267143" y="44421"/>
                  </a:lnTo>
                </a:path>
                <a:path w="1836420" h="876300">
                  <a:moveTo>
                    <a:pt x="941007" y="92681"/>
                  </a:moveTo>
                  <a:lnTo>
                    <a:pt x="943816" y="85401"/>
                  </a:lnTo>
                  <a:lnTo>
                    <a:pt x="947293" y="78251"/>
                  </a:lnTo>
                  <a:lnTo>
                    <a:pt x="951436" y="71268"/>
                  </a:lnTo>
                  <a:lnTo>
                    <a:pt x="956247" y="64487"/>
                  </a:lnTo>
                </a:path>
                <a:path w="1836420" h="876300">
                  <a:moveTo>
                    <a:pt x="595186" y="102206"/>
                  </a:moveTo>
                  <a:lnTo>
                    <a:pt x="609943" y="108225"/>
                  </a:lnTo>
                  <a:lnTo>
                    <a:pt x="624094" y="114827"/>
                  </a:lnTo>
                  <a:lnTo>
                    <a:pt x="637602" y="121977"/>
                  </a:lnTo>
                  <a:lnTo>
                    <a:pt x="650431" y="129638"/>
                  </a:lnTo>
                </a:path>
                <a:path w="1836420" h="876300">
                  <a:moveTo>
                    <a:pt x="175832" y="317217"/>
                  </a:moveTo>
                  <a:lnTo>
                    <a:pt x="172787" y="310123"/>
                  </a:lnTo>
                  <a:lnTo>
                    <a:pt x="170148" y="302946"/>
                  </a:lnTo>
                  <a:lnTo>
                    <a:pt x="167938" y="295697"/>
                  </a:lnTo>
                  <a:lnTo>
                    <a:pt x="166180" y="288388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501B7231-B338-40CA-9B41-480CD237D04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47" y="5349239"/>
              <a:ext cx="935736" cy="467868"/>
            </a:xfrm>
            <a:prstGeom prst="rect">
              <a:avLst/>
            </a:prstGeom>
          </p:spPr>
        </p:pic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EBA30C67-98C3-4794-96FA-C1568F7CC1F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7344" y="5349239"/>
              <a:ext cx="935736" cy="467868"/>
            </a:xfrm>
            <a:prstGeom prst="rect">
              <a:avLst/>
            </a:prstGeom>
          </p:spPr>
        </p:pic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6AF8ECAD-8F83-4779-B64F-526F44BC2AC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604" y="5256275"/>
              <a:ext cx="647699" cy="647700"/>
            </a:xfrm>
            <a:prstGeom prst="rect">
              <a:avLst/>
            </a:prstGeom>
          </p:spPr>
        </p:pic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2970684C-87E4-4589-95DB-3F13CD4D79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368" y="4661915"/>
              <a:ext cx="647700" cy="649223"/>
            </a:xfrm>
            <a:prstGeom prst="rect">
              <a:avLst/>
            </a:prstGeom>
          </p:spPr>
        </p:pic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ADFCD238-A01E-4CAA-B7A6-75227E7B6D0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368" y="5661660"/>
              <a:ext cx="647700" cy="647700"/>
            </a:xfrm>
            <a:prstGeom prst="rect">
              <a:avLst/>
            </a:prstGeom>
          </p:spPr>
        </p:pic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C39BA3EA-2F5B-4E3F-A397-CFBB9DE27463}"/>
                </a:ext>
              </a:extLst>
            </p:cNvPr>
            <p:cNvSpPr/>
            <p:nvPr/>
          </p:nvSpPr>
          <p:spPr>
            <a:xfrm>
              <a:off x="3575304" y="4986527"/>
              <a:ext cx="5464810" cy="1000125"/>
            </a:xfrm>
            <a:custGeom>
              <a:avLst/>
              <a:gdLst/>
              <a:ahLst/>
              <a:cxnLst/>
              <a:rect l="l" t="t" r="r" b="b"/>
              <a:pathLst>
                <a:path w="5464809" h="1000125">
                  <a:moveTo>
                    <a:pt x="0" y="594360"/>
                  </a:moveTo>
                  <a:lnTo>
                    <a:pt x="1081278" y="597154"/>
                  </a:lnTo>
                </a:path>
                <a:path w="5464809" h="1000125">
                  <a:moveTo>
                    <a:pt x="4411980" y="596773"/>
                  </a:moveTo>
                  <a:lnTo>
                    <a:pt x="5464683" y="0"/>
                  </a:lnTo>
                </a:path>
                <a:path w="5464809" h="1000125">
                  <a:moveTo>
                    <a:pt x="4411980" y="597408"/>
                  </a:moveTo>
                  <a:lnTo>
                    <a:pt x="5464683" y="999680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4E46695D-FCEE-4BC4-B75B-9DAC4E0E651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5979" y="3715511"/>
              <a:ext cx="647700" cy="649224"/>
            </a:xfrm>
            <a:prstGeom prst="rect">
              <a:avLst/>
            </a:prstGeom>
          </p:spPr>
        </p:pic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A22ABEA5-6A30-4B31-9634-3BE8C8CB9681}"/>
                </a:ext>
              </a:extLst>
            </p:cNvPr>
            <p:cNvSpPr/>
            <p:nvPr/>
          </p:nvSpPr>
          <p:spPr>
            <a:xfrm>
              <a:off x="5125211" y="4040123"/>
              <a:ext cx="2393950" cy="1309370"/>
            </a:xfrm>
            <a:custGeom>
              <a:avLst/>
              <a:gdLst/>
              <a:ahLst/>
              <a:cxnLst/>
              <a:rect l="l" t="t" r="r" b="b"/>
              <a:pathLst>
                <a:path w="2393950" h="1309370">
                  <a:moveTo>
                    <a:pt x="0" y="1309116"/>
                  </a:moveTo>
                  <a:lnTo>
                    <a:pt x="810640" y="0"/>
                  </a:lnTo>
                </a:path>
                <a:path w="2393950" h="1309370">
                  <a:moveTo>
                    <a:pt x="2393949" y="1309116"/>
                  </a:moveTo>
                  <a:lnTo>
                    <a:pt x="1458467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7BA11648-9309-42B3-A9D2-5D319C86C22B}"/>
                </a:ext>
              </a:extLst>
            </p:cNvPr>
            <p:cNvSpPr/>
            <p:nvPr/>
          </p:nvSpPr>
          <p:spPr>
            <a:xfrm>
              <a:off x="875538" y="5729287"/>
              <a:ext cx="396875" cy="85725"/>
            </a:xfrm>
            <a:custGeom>
              <a:avLst/>
              <a:gdLst/>
              <a:ahLst/>
              <a:cxnLst/>
              <a:rect l="l" t="t" r="r" b="b"/>
              <a:pathLst>
                <a:path w="396875" h="85725">
                  <a:moveTo>
                    <a:pt x="114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14300" y="57150"/>
                  </a:lnTo>
                  <a:lnTo>
                    <a:pt x="114300" y="28575"/>
                  </a:lnTo>
                  <a:close/>
                </a:path>
                <a:path w="396875" h="85725">
                  <a:moveTo>
                    <a:pt x="310603" y="0"/>
                  </a:moveTo>
                  <a:lnTo>
                    <a:pt x="310603" y="85725"/>
                  </a:lnTo>
                  <a:lnTo>
                    <a:pt x="367779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67779" y="28575"/>
                  </a:lnTo>
                  <a:lnTo>
                    <a:pt x="310603" y="0"/>
                  </a:lnTo>
                  <a:close/>
                </a:path>
                <a:path w="396875" h="85725">
                  <a:moveTo>
                    <a:pt x="310603" y="28575"/>
                  </a:moveTo>
                  <a:lnTo>
                    <a:pt x="200025" y="28575"/>
                  </a:lnTo>
                  <a:lnTo>
                    <a:pt x="200025" y="57150"/>
                  </a:lnTo>
                  <a:lnTo>
                    <a:pt x="310603" y="57150"/>
                  </a:lnTo>
                  <a:lnTo>
                    <a:pt x="310603" y="28575"/>
                  </a:lnTo>
                  <a:close/>
                </a:path>
                <a:path w="396875" h="85725">
                  <a:moveTo>
                    <a:pt x="367779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67779" y="57150"/>
                  </a:lnTo>
                  <a:lnTo>
                    <a:pt x="396367" y="42862"/>
                  </a:lnTo>
                  <a:lnTo>
                    <a:pt x="367779" y="2857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9460712-4770-4DF6-93E1-A3781CFD30CF}"/>
                </a:ext>
              </a:extLst>
            </p:cNvPr>
            <p:cNvSpPr/>
            <p:nvPr/>
          </p:nvSpPr>
          <p:spPr>
            <a:xfrm>
              <a:off x="886104" y="5979223"/>
              <a:ext cx="386080" cy="85725"/>
            </a:xfrm>
            <a:custGeom>
              <a:avLst/>
              <a:gdLst/>
              <a:ahLst/>
              <a:cxnLst/>
              <a:rect l="l" t="t" r="r" b="b"/>
              <a:pathLst>
                <a:path w="386080" h="85725">
                  <a:moveTo>
                    <a:pt x="300037" y="0"/>
                  </a:moveTo>
                  <a:lnTo>
                    <a:pt x="300037" y="85724"/>
                  </a:lnTo>
                  <a:lnTo>
                    <a:pt x="357212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57212" y="28575"/>
                  </a:lnTo>
                  <a:lnTo>
                    <a:pt x="300037" y="0"/>
                  </a:lnTo>
                  <a:close/>
                </a:path>
                <a:path w="386080" h="85725">
                  <a:moveTo>
                    <a:pt x="300037" y="28575"/>
                  </a:moveTo>
                  <a:lnTo>
                    <a:pt x="228600" y="28575"/>
                  </a:lnTo>
                  <a:lnTo>
                    <a:pt x="228600" y="57150"/>
                  </a:lnTo>
                  <a:lnTo>
                    <a:pt x="300037" y="57150"/>
                  </a:lnTo>
                  <a:lnTo>
                    <a:pt x="300037" y="28575"/>
                  </a:lnTo>
                  <a:close/>
                </a:path>
                <a:path w="386080" h="85725">
                  <a:moveTo>
                    <a:pt x="357212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57212" y="57150"/>
                  </a:lnTo>
                  <a:lnTo>
                    <a:pt x="385800" y="42862"/>
                  </a:lnTo>
                  <a:lnTo>
                    <a:pt x="357212" y="28575"/>
                  </a:lnTo>
                  <a:close/>
                </a:path>
                <a:path w="386080" h="85725">
                  <a:moveTo>
                    <a:pt x="200025" y="28575"/>
                  </a:move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28575"/>
                  </a:lnTo>
                  <a:close/>
                </a:path>
                <a:path w="386080" h="85725">
                  <a:moveTo>
                    <a:pt x="857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6AF3BD3F-8926-4170-8EE4-D929601EEB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7964" y="5804916"/>
              <a:ext cx="935736" cy="469392"/>
            </a:xfrm>
            <a:prstGeom prst="rect">
              <a:avLst/>
            </a:prstGeom>
          </p:spPr>
        </p:pic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26DCC48-BC88-4CBA-9761-5DEF6F527E54}"/>
                </a:ext>
              </a:extLst>
            </p:cNvPr>
            <p:cNvSpPr/>
            <p:nvPr/>
          </p:nvSpPr>
          <p:spPr>
            <a:xfrm>
              <a:off x="5935979" y="4364735"/>
              <a:ext cx="647700" cy="2283460"/>
            </a:xfrm>
            <a:custGeom>
              <a:avLst/>
              <a:gdLst/>
              <a:ahLst/>
              <a:cxnLst/>
              <a:rect l="l" t="t" r="r" b="b"/>
              <a:pathLst>
                <a:path w="647700" h="2283459">
                  <a:moveTo>
                    <a:pt x="0" y="2283206"/>
                  </a:moveTo>
                  <a:lnTo>
                    <a:pt x="340487" y="1909571"/>
                  </a:lnTo>
                </a:path>
                <a:path w="647700" h="2283459">
                  <a:moveTo>
                    <a:pt x="647446" y="2283206"/>
                  </a:moveTo>
                  <a:lnTo>
                    <a:pt x="339852" y="1909571"/>
                  </a:lnTo>
                </a:path>
                <a:path w="647700" h="2283459">
                  <a:moveTo>
                    <a:pt x="339598" y="1441361"/>
                  </a:moveTo>
                  <a:lnTo>
                    <a:pt x="323088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07927E68-3F31-4F48-9323-419130BA7317}"/>
              </a:ext>
            </a:extLst>
          </p:cNvPr>
          <p:cNvSpPr txBox="1"/>
          <p:nvPr/>
        </p:nvSpPr>
        <p:spPr>
          <a:xfrm>
            <a:off x="9768967" y="4834890"/>
            <a:ext cx="313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E5FD794B-CC80-4717-A468-EC550AE14E86}"/>
              </a:ext>
            </a:extLst>
          </p:cNvPr>
          <p:cNvSpPr txBox="1"/>
          <p:nvPr/>
        </p:nvSpPr>
        <p:spPr>
          <a:xfrm>
            <a:off x="5776086" y="5465698"/>
            <a:ext cx="10033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switches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966D5B4A-ED8F-4D88-B41E-0F2C4107BEA0}"/>
              </a:ext>
            </a:extLst>
          </p:cNvPr>
          <p:cNvSpPr txBox="1"/>
          <p:nvPr/>
        </p:nvSpPr>
        <p:spPr>
          <a:xfrm>
            <a:off x="1350010" y="5694603"/>
            <a:ext cx="134493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</a:t>
            </a:r>
          </a:p>
          <a:p>
            <a:pPr marL="12700">
              <a:lnSpc>
                <a:spcPts val="2215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Reply</a:t>
            </a: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65132AF4-FB21-4C93-A8B2-1C7F63733078}"/>
              </a:ext>
            </a:extLst>
          </p:cNvPr>
          <p:cNvSpPr txBox="1"/>
          <p:nvPr/>
        </p:nvSpPr>
        <p:spPr>
          <a:xfrm>
            <a:off x="9768967" y="5859271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10" dirty="0">
                <a:latin typeface="Calibri"/>
                <a:cs typeface="Calibri"/>
              </a:rPr>
              <a:t>h3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07697657-F196-4172-83F4-9DCB10092DBA}"/>
              </a:ext>
            </a:extLst>
          </p:cNvPr>
          <p:cNvSpPr txBox="1"/>
          <p:nvPr/>
        </p:nvSpPr>
        <p:spPr>
          <a:xfrm>
            <a:off x="4952238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AFC71D70-9C4A-4B24-AEDC-B7B5BE0AA882}"/>
              </a:ext>
            </a:extLst>
          </p:cNvPr>
          <p:cNvSpPr txBox="1"/>
          <p:nvPr/>
        </p:nvSpPr>
        <p:spPr>
          <a:xfrm>
            <a:off x="7363206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E5B19E7A-09B5-473A-89C3-78E5FC193E1A}"/>
              </a:ext>
            </a:extLst>
          </p:cNvPr>
          <p:cNvSpPr txBox="1"/>
          <p:nvPr/>
        </p:nvSpPr>
        <p:spPr>
          <a:xfrm>
            <a:off x="3093466" y="5992088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latin typeface="Calibri"/>
                <a:cs typeface="Calibri"/>
              </a:rPr>
              <a:t>h1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2CC4BEB6-BDA7-4CB2-8762-97944AEAA2A1}"/>
              </a:ext>
            </a:extLst>
          </p:cNvPr>
          <p:cNvSpPr txBox="1"/>
          <p:nvPr/>
        </p:nvSpPr>
        <p:spPr>
          <a:xfrm>
            <a:off x="6592061" y="6136563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dirty="0">
                <a:latin typeface="Calibri"/>
                <a:cs typeface="Calibri"/>
              </a:rPr>
              <a:t>s3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3B596959-1B6D-4A2F-A33E-9932EFA3B4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05"/>
              </a:lnSpc>
            </a:pPr>
            <a:r>
              <a:rPr lang="en-US" spc="-20" dirty="0"/>
              <a:t>NYCU</a:t>
            </a:r>
            <a:r>
              <a:rPr lang="en-US" spc="-95" dirty="0"/>
              <a:t> </a:t>
            </a:r>
            <a:r>
              <a:rPr lang="en-US" spc="-10" dirty="0"/>
              <a:t>CS</a:t>
            </a: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C3287433-94CA-48A2-A51D-9F007233D4FA}"/>
              </a:ext>
            </a:extLst>
          </p:cNvPr>
          <p:cNvSpPr txBox="1">
            <a:spLocks/>
          </p:cNvSpPr>
          <p:nvPr/>
        </p:nvSpPr>
        <p:spPr>
          <a:xfrm>
            <a:off x="9480376" y="6400800"/>
            <a:ext cx="2187848" cy="34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lang="en-US" altLang="zh-TW" smtClean="0"/>
              <a:pPr marL="38100">
                <a:lnSpc>
                  <a:spcPts val="1630"/>
                </a:lnSpc>
              </a:pPr>
              <a:t>45</a:t>
            </a:fld>
            <a:endParaRPr lang="en-US" altLang="zh-TW" dirty="0"/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7ADB866C-4DDE-4A6A-913D-1241595F6234}"/>
              </a:ext>
            </a:extLst>
          </p:cNvPr>
          <p:cNvSpPr txBox="1"/>
          <p:nvPr/>
        </p:nvSpPr>
        <p:spPr>
          <a:xfrm>
            <a:off x="4711352" y="3753052"/>
            <a:ext cx="124396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ontroller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060E42D-587B-4609-B20B-5796FFC27D44}"/>
              </a:ext>
            </a:extLst>
          </p:cNvPr>
          <p:cNvGrpSpPr/>
          <p:nvPr/>
        </p:nvGrpSpPr>
        <p:grpSpPr>
          <a:xfrm>
            <a:off x="6377813" y="3298313"/>
            <a:ext cx="1295591" cy="513627"/>
            <a:chOff x="6640066" y="3478362"/>
            <a:chExt cx="1295591" cy="513627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CC14CD8-A9AF-4707-8D65-D17511FF242F}"/>
                </a:ext>
              </a:extLst>
            </p:cNvPr>
            <p:cNvSpPr/>
            <p:nvPr/>
          </p:nvSpPr>
          <p:spPr>
            <a:xfrm>
              <a:off x="6640066" y="3478362"/>
              <a:ext cx="1243967" cy="513627"/>
            </a:xfrm>
            <a:prstGeom prst="roundRect">
              <a:avLst/>
            </a:prstGeom>
            <a:solidFill>
              <a:srgbClr val="C7F8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object 25">
              <a:extLst>
                <a:ext uri="{FF2B5EF4-FFF2-40B4-BE49-F238E27FC236}">
                  <a16:creationId xmlns:a16="http://schemas.microsoft.com/office/drawing/2014/main" id="{83E1E80E-99F6-4A49-A15E-0A8D581593CA}"/>
                </a:ext>
              </a:extLst>
            </p:cNvPr>
            <p:cNvSpPr txBox="1"/>
            <p:nvPr/>
          </p:nvSpPr>
          <p:spPr>
            <a:xfrm>
              <a:off x="6691690" y="3553704"/>
              <a:ext cx="1243967" cy="35073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200" spc="-5" dirty="0" err="1">
                  <a:latin typeface="Calibri"/>
                  <a:cs typeface="Calibri"/>
                </a:rPr>
                <a:t>ProxyARP</a:t>
              </a:r>
              <a:endParaRPr sz="2200" dirty="0">
                <a:latin typeface="Calibri"/>
                <a:cs typeface="Calibri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84B0DA1-67B8-4ED1-8BC1-D6D6D25D3221}"/>
              </a:ext>
            </a:extLst>
          </p:cNvPr>
          <p:cNvSpPr txBox="1"/>
          <p:nvPr/>
        </p:nvSpPr>
        <p:spPr>
          <a:xfrm>
            <a:off x="8629989" y="2356906"/>
            <a:ext cx="1413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alibri"/>
                <a:cs typeface="Calibri"/>
              </a:rPr>
              <a:t>ARP</a:t>
            </a:r>
            <a:r>
              <a:rPr lang="en-US" altLang="zh-TW" sz="2400" spc="-15" dirty="0">
                <a:latin typeface="Calibri"/>
                <a:cs typeface="Calibri"/>
              </a:rPr>
              <a:t> </a:t>
            </a:r>
            <a:r>
              <a:rPr lang="en-US" altLang="zh-TW" sz="2400" dirty="0">
                <a:latin typeface="Calibri"/>
                <a:cs typeface="Calibri"/>
              </a:rPr>
              <a:t>Table</a:t>
            </a:r>
            <a:endParaRPr lang="zh-TW" altLang="en-US" sz="2400" dirty="0"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925A52EC-7BC0-45B6-8446-0869AB1F1432}"/>
              </a:ext>
            </a:extLst>
          </p:cNvPr>
          <p:cNvSpPr txBox="1"/>
          <p:nvPr/>
        </p:nvSpPr>
        <p:spPr>
          <a:xfrm>
            <a:off x="3574363" y="5084813"/>
            <a:ext cx="15147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2C2CB8"/>
                </a:solidFill>
                <a:latin typeface="Calibri"/>
                <a:cs typeface="Calibri"/>
              </a:rPr>
              <a:t>ARP Request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6AD544BF-6E70-4A6C-A74B-C23A110E3AB8}"/>
              </a:ext>
            </a:extLst>
          </p:cNvPr>
          <p:cNvSpPr/>
          <p:nvPr/>
        </p:nvSpPr>
        <p:spPr>
          <a:xfrm>
            <a:off x="5132959" y="4258817"/>
            <a:ext cx="464820" cy="694055"/>
          </a:xfrm>
          <a:custGeom>
            <a:avLst/>
            <a:gdLst/>
            <a:ahLst/>
            <a:cxnLst/>
            <a:rect l="l" t="t" r="r" b="b"/>
            <a:pathLst>
              <a:path w="464820" h="694054">
                <a:moveTo>
                  <a:pt x="83565" y="545718"/>
                </a:moveTo>
                <a:lnTo>
                  <a:pt x="0" y="673099"/>
                </a:lnTo>
                <a:lnTo>
                  <a:pt x="31750" y="694054"/>
                </a:lnTo>
                <a:lnTo>
                  <a:pt x="115442" y="566673"/>
                </a:lnTo>
                <a:lnTo>
                  <a:pt x="83565" y="545718"/>
                </a:lnTo>
                <a:close/>
              </a:path>
              <a:path w="464820" h="694054">
                <a:moveTo>
                  <a:pt x="229996" y="322833"/>
                </a:moveTo>
                <a:lnTo>
                  <a:pt x="146303" y="450214"/>
                </a:lnTo>
                <a:lnTo>
                  <a:pt x="178180" y="471042"/>
                </a:lnTo>
                <a:lnTo>
                  <a:pt x="261746" y="343661"/>
                </a:lnTo>
                <a:lnTo>
                  <a:pt x="229996" y="322833"/>
                </a:lnTo>
                <a:close/>
              </a:path>
              <a:path w="464820" h="694054">
                <a:moveTo>
                  <a:pt x="376300" y="99821"/>
                </a:moveTo>
                <a:lnTo>
                  <a:pt x="292607" y="227202"/>
                </a:lnTo>
                <a:lnTo>
                  <a:pt x="324485" y="248157"/>
                </a:lnTo>
                <a:lnTo>
                  <a:pt x="408177" y="120776"/>
                </a:lnTo>
                <a:lnTo>
                  <a:pt x="376300" y="99821"/>
                </a:lnTo>
                <a:close/>
              </a:path>
              <a:path w="464820" h="694054">
                <a:moveTo>
                  <a:pt x="464565" y="0"/>
                </a:moveTo>
                <a:lnTo>
                  <a:pt x="354075" y="64134"/>
                </a:lnTo>
                <a:lnTo>
                  <a:pt x="449706" y="126872"/>
                </a:lnTo>
                <a:lnTo>
                  <a:pt x="46456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E25295A7-E70F-480E-843E-ABD577E4937D}"/>
              </a:ext>
            </a:extLst>
          </p:cNvPr>
          <p:cNvSpPr/>
          <p:nvPr/>
        </p:nvSpPr>
        <p:spPr>
          <a:xfrm>
            <a:off x="3708607" y="5417752"/>
            <a:ext cx="806450" cy="114300"/>
          </a:xfrm>
          <a:custGeom>
            <a:avLst/>
            <a:gdLst/>
            <a:ahLst/>
            <a:cxnLst/>
            <a:rect l="l" t="t" r="r" b="b"/>
            <a:pathLst>
              <a:path w="806450" h="114300">
                <a:moveTo>
                  <a:pt x="508" y="28575"/>
                </a:moveTo>
                <a:lnTo>
                  <a:pt x="0" y="66675"/>
                </a:lnTo>
                <a:lnTo>
                  <a:pt x="152400" y="68707"/>
                </a:lnTo>
                <a:lnTo>
                  <a:pt x="152908" y="30607"/>
                </a:lnTo>
                <a:lnTo>
                  <a:pt x="508" y="28575"/>
                </a:lnTo>
                <a:close/>
              </a:path>
              <a:path w="806450" h="114300">
                <a:moveTo>
                  <a:pt x="267208" y="32258"/>
                </a:moveTo>
                <a:lnTo>
                  <a:pt x="266700" y="70358"/>
                </a:lnTo>
                <a:lnTo>
                  <a:pt x="419100" y="72390"/>
                </a:lnTo>
                <a:lnTo>
                  <a:pt x="419608" y="34290"/>
                </a:lnTo>
                <a:lnTo>
                  <a:pt x="267208" y="32258"/>
                </a:lnTo>
                <a:close/>
              </a:path>
              <a:path w="806450" h="114300">
                <a:moveTo>
                  <a:pt x="533908" y="35941"/>
                </a:moveTo>
                <a:lnTo>
                  <a:pt x="533400" y="74041"/>
                </a:lnTo>
                <a:lnTo>
                  <a:pt x="685673" y="76073"/>
                </a:lnTo>
                <a:lnTo>
                  <a:pt x="686308" y="37973"/>
                </a:lnTo>
                <a:lnTo>
                  <a:pt x="533908" y="35941"/>
                </a:lnTo>
                <a:close/>
              </a:path>
              <a:path w="806450" h="114300">
                <a:moveTo>
                  <a:pt x="692785" y="0"/>
                </a:moveTo>
                <a:lnTo>
                  <a:pt x="691261" y="114300"/>
                </a:lnTo>
                <a:lnTo>
                  <a:pt x="806323" y="58674"/>
                </a:lnTo>
                <a:lnTo>
                  <a:pt x="69278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8256C491-9B55-4A03-86A5-0CA59EFF8927}"/>
              </a:ext>
            </a:extLst>
          </p:cNvPr>
          <p:cNvSpPr txBox="1"/>
          <p:nvPr/>
        </p:nvSpPr>
        <p:spPr>
          <a:xfrm>
            <a:off x="4215765" y="4415154"/>
            <a:ext cx="1015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C2CB8"/>
                </a:solidFill>
                <a:latin typeface="Calibri"/>
                <a:cs typeface="Calibri"/>
              </a:rPr>
              <a:t>Packet-In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4F2CEF4A-976A-4B1F-9669-71D3C07F77CF}"/>
              </a:ext>
            </a:extLst>
          </p:cNvPr>
          <p:cNvSpPr txBox="1"/>
          <p:nvPr/>
        </p:nvSpPr>
        <p:spPr>
          <a:xfrm>
            <a:off x="5691885" y="4737933"/>
            <a:ext cx="123164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Packet-Out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AEC490D6-2AB3-422A-BF5A-DA7A940F22E9}"/>
              </a:ext>
            </a:extLst>
          </p:cNvPr>
          <p:cNvSpPr txBox="1"/>
          <p:nvPr/>
        </p:nvSpPr>
        <p:spPr>
          <a:xfrm>
            <a:off x="3537227" y="5823887"/>
            <a:ext cx="12751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FF0000"/>
                </a:solidFill>
                <a:latin typeface="Calibri"/>
                <a:cs typeface="Calibri"/>
              </a:rPr>
              <a:t>ARP Reply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315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10402E-233D-4C5B-A4BF-3BC1A8209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46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2BBE4D4-7DCF-43B4-B79B-3B8EDFCF976D}"/>
              </a:ext>
            </a:extLst>
          </p:cNvPr>
          <p:cNvSpPr/>
          <p:nvPr/>
        </p:nvSpPr>
        <p:spPr>
          <a:xfrm>
            <a:off x="640080" y="996695"/>
            <a:ext cx="11216640" cy="5489575"/>
          </a:xfrm>
          <a:custGeom>
            <a:avLst/>
            <a:gdLst/>
            <a:ahLst/>
            <a:cxnLst/>
            <a:rect l="l" t="t" r="r" b="b"/>
            <a:pathLst>
              <a:path w="11216640" h="5489575">
                <a:moveTo>
                  <a:pt x="0" y="5489448"/>
                </a:moveTo>
                <a:lnTo>
                  <a:pt x="11216640" y="5489448"/>
                </a:lnTo>
                <a:lnTo>
                  <a:pt x="11216640" y="0"/>
                </a:lnTo>
                <a:lnTo>
                  <a:pt x="0" y="0"/>
                </a:lnTo>
                <a:lnTo>
                  <a:pt x="0" y="5489448"/>
                </a:lnTo>
                <a:close/>
              </a:path>
            </a:pathLst>
          </a:custGeom>
          <a:ln w="9525">
            <a:solidFill>
              <a:srgbClr val="9F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A0555EF-3600-4FF6-925F-9B5D2E3A4A7D}"/>
              </a:ext>
            </a:extLst>
          </p:cNvPr>
          <p:cNvSpPr txBox="1"/>
          <p:nvPr/>
        </p:nvSpPr>
        <p:spPr>
          <a:xfrm>
            <a:off x="719429" y="955065"/>
            <a:ext cx="10942955" cy="92653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5b. Floods ARP Request to edge ports except the port receiving ARP Request via Packet-Outs ARP Request 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D6000C2-E23D-4047-AB6F-E08CCDA6D77C}"/>
              </a:ext>
            </a:extLst>
          </p:cNvPr>
          <p:cNvSpPr txBox="1">
            <a:spLocks/>
          </p:cNvSpPr>
          <p:nvPr/>
        </p:nvSpPr>
        <p:spPr>
          <a:xfrm>
            <a:off x="4182175" y="184530"/>
            <a:ext cx="38276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TW" sz="3600" kern="0">
                <a:solidFill>
                  <a:srgbClr val="3196FB"/>
                </a:solidFill>
                <a:latin typeface="Calibri"/>
                <a:cs typeface="Calibri"/>
              </a:rPr>
              <a:t>If</a:t>
            </a:r>
            <a:r>
              <a:rPr lang="en-US" altLang="zh-TW" sz="3600" kern="0" spc="-25">
                <a:solidFill>
                  <a:srgbClr val="3196FB"/>
                </a:solidFill>
                <a:latin typeface="Calibri"/>
                <a:cs typeface="Calibri"/>
              </a:rPr>
              <a:t> mapping not exist</a:t>
            </a:r>
            <a:endParaRPr lang="en-US" sz="3600" kern="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4BEDD9C9-71C0-4F43-8FBE-DD724AC170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4388" y="4233671"/>
            <a:ext cx="622553" cy="797813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197D758F-A524-4B68-8ECE-27D0D9BFB3C7}"/>
              </a:ext>
            </a:extLst>
          </p:cNvPr>
          <p:cNvSpPr txBox="1"/>
          <p:nvPr/>
        </p:nvSpPr>
        <p:spPr>
          <a:xfrm>
            <a:off x="7267193" y="4238371"/>
            <a:ext cx="120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C2CB8"/>
                </a:solidFill>
                <a:latin typeface="Calibri"/>
                <a:cs typeface="Calibri"/>
              </a:rPr>
              <a:t>Packet-Out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821586D0-7793-4DDB-8D84-0BA6BDBD0042}"/>
              </a:ext>
            </a:extLst>
          </p:cNvPr>
          <p:cNvSpPr/>
          <p:nvPr/>
        </p:nvSpPr>
        <p:spPr>
          <a:xfrm>
            <a:off x="8120761" y="4973573"/>
            <a:ext cx="674370" cy="1085215"/>
          </a:xfrm>
          <a:custGeom>
            <a:avLst/>
            <a:gdLst/>
            <a:ahLst/>
            <a:cxnLst/>
            <a:rect l="l" t="t" r="r" b="b"/>
            <a:pathLst>
              <a:path w="674370" h="1085214">
                <a:moveTo>
                  <a:pt x="102235" y="814273"/>
                </a:moveTo>
                <a:lnTo>
                  <a:pt x="16383" y="777976"/>
                </a:lnTo>
                <a:lnTo>
                  <a:pt x="1651" y="813079"/>
                </a:lnTo>
                <a:lnTo>
                  <a:pt x="87376" y="849363"/>
                </a:lnTo>
                <a:lnTo>
                  <a:pt x="102235" y="814273"/>
                </a:lnTo>
                <a:close/>
              </a:path>
              <a:path w="674370" h="1085214">
                <a:moveTo>
                  <a:pt x="149606" y="347472"/>
                </a:moveTo>
                <a:lnTo>
                  <a:pt x="129540" y="315087"/>
                </a:lnTo>
                <a:lnTo>
                  <a:pt x="0" y="395478"/>
                </a:lnTo>
                <a:lnTo>
                  <a:pt x="20193" y="427863"/>
                </a:lnTo>
                <a:lnTo>
                  <a:pt x="149606" y="347472"/>
                </a:lnTo>
                <a:close/>
              </a:path>
              <a:path w="674370" h="1085214">
                <a:moveTo>
                  <a:pt x="347853" y="918121"/>
                </a:moveTo>
                <a:lnTo>
                  <a:pt x="207518" y="858774"/>
                </a:lnTo>
                <a:lnTo>
                  <a:pt x="192659" y="893864"/>
                </a:lnTo>
                <a:lnTo>
                  <a:pt x="333121" y="953211"/>
                </a:lnTo>
                <a:lnTo>
                  <a:pt x="347853" y="918121"/>
                </a:lnTo>
                <a:close/>
              </a:path>
              <a:path w="674370" h="1085214">
                <a:moveTo>
                  <a:pt x="376301" y="206883"/>
                </a:moveTo>
                <a:lnTo>
                  <a:pt x="356235" y="174498"/>
                </a:lnTo>
                <a:lnTo>
                  <a:pt x="226695" y="254889"/>
                </a:lnTo>
                <a:lnTo>
                  <a:pt x="246761" y="287274"/>
                </a:lnTo>
                <a:lnTo>
                  <a:pt x="376301" y="206883"/>
                </a:lnTo>
                <a:close/>
              </a:path>
              <a:path w="674370" h="1085214">
                <a:moveTo>
                  <a:pt x="673862" y="1076617"/>
                </a:moveTo>
                <a:lnTo>
                  <a:pt x="657148" y="1057071"/>
                </a:lnTo>
                <a:lnTo>
                  <a:pt x="590804" y="979462"/>
                </a:lnTo>
                <a:lnTo>
                  <a:pt x="575983" y="1014552"/>
                </a:lnTo>
                <a:lnTo>
                  <a:pt x="453136" y="962634"/>
                </a:lnTo>
                <a:lnTo>
                  <a:pt x="438404" y="997724"/>
                </a:lnTo>
                <a:lnTo>
                  <a:pt x="561162" y="1049655"/>
                </a:lnTo>
                <a:lnTo>
                  <a:pt x="546354" y="1084745"/>
                </a:lnTo>
                <a:lnTo>
                  <a:pt x="673862" y="1076617"/>
                </a:lnTo>
                <a:close/>
              </a:path>
              <a:path w="674370" h="1085214">
                <a:moveTo>
                  <a:pt x="673862" y="0"/>
                </a:moveTo>
                <a:lnTo>
                  <a:pt x="546608" y="11684"/>
                </a:lnTo>
                <a:lnTo>
                  <a:pt x="566686" y="44107"/>
                </a:lnTo>
                <a:lnTo>
                  <a:pt x="453390" y="114300"/>
                </a:lnTo>
                <a:lnTo>
                  <a:pt x="473456" y="146685"/>
                </a:lnTo>
                <a:lnTo>
                  <a:pt x="586752" y="76492"/>
                </a:lnTo>
                <a:lnTo>
                  <a:pt x="606806" y="108839"/>
                </a:lnTo>
                <a:lnTo>
                  <a:pt x="652881" y="34036"/>
                </a:lnTo>
                <a:lnTo>
                  <a:pt x="67386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8E1306B-0356-45ED-A628-C0FD91D65B3A}"/>
              </a:ext>
            </a:extLst>
          </p:cNvPr>
          <p:cNvSpPr/>
          <p:nvPr/>
        </p:nvSpPr>
        <p:spPr>
          <a:xfrm>
            <a:off x="5425630" y="5177818"/>
            <a:ext cx="1836420" cy="876300"/>
          </a:xfrm>
          <a:custGeom>
            <a:avLst/>
            <a:gdLst/>
            <a:ahLst/>
            <a:cxnLst/>
            <a:rect l="l" t="t" r="r" b="b"/>
            <a:pathLst>
              <a:path w="1836420" h="876300">
                <a:moveTo>
                  <a:pt x="1108002" y="0"/>
                </a:moveTo>
                <a:lnTo>
                  <a:pt x="1061482" y="5988"/>
                </a:lnTo>
                <a:lnTo>
                  <a:pt x="1018782" y="19416"/>
                </a:lnTo>
                <a:lnTo>
                  <a:pt x="982277" y="39766"/>
                </a:lnTo>
                <a:lnTo>
                  <a:pt x="954342" y="66519"/>
                </a:lnTo>
                <a:lnTo>
                  <a:pt x="942304" y="59358"/>
                </a:lnTo>
                <a:lnTo>
                  <a:pt x="901764" y="41373"/>
                </a:lnTo>
                <a:lnTo>
                  <a:pt x="853084" y="28988"/>
                </a:lnTo>
                <a:lnTo>
                  <a:pt x="802979" y="24248"/>
                </a:lnTo>
                <a:lnTo>
                  <a:pt x="753287" y="26788"/>
                </a:lnTo>
                <a:lnTo>
                  <a:pt x="705847" y="36243"/>
                </a:lnTo>
                <a:lnTo>
                  <a:pt x="662500" y="52250"/>
                </a:lnTo>
                <a:lnTo>
                  <a:pt x="625084" y="74444"/>
                </a:lnTo>
                <a:lnTo>
                  <a:pt x="595440" y="102460"/>
                </a:lnTo>
                <a:lnTo>
                  <a:pt x="552333" y="89050"/>
                </a:lnTo>
                <a:lnTo>
                  <a:pt x="506714" y="80521"/>
                </a:lnTo>
                <a:lnTo>
                  <a:pt x="459548" y="76993"/>
                </a:lnTo>
                <a:lnTo>
                  <a:pt x="411798" y="78584"/>
                </a:lnTo>
                <a:lnTo>
                  <a:pt x="355300" y="87391"/>
                </a:lnTo>
                <a:lnTo>
                  <a:pt x="304197" y="102865"/>
                </a:lnTo>
                <a:lnTo>
                  <a:pt x="259475" y="124161"/>
                </a:lnTo>
                <a:lnTo>
                  <a:pt x="222123" y="150435"/>
                </a:lnTo>
                <a:lnTo>
                  <a:pt x="193129" y="180839"/>
                </a:lnTo>
                <a:lnTo>
                  <a:pt x="173482" y="214530"/>
                </a:lnTo>
                <a:lnTo>
                  <a:pt x="164169" y="250661"/>
                </a:lnTo>
                <a:lnTo>
                  <a:pt x="166180" y="288388"/>
                </a:lnTo>
                <a:lnTo>
                  <a:pt x="164656" y="291182"/>
                </a:lnTo>
                <a:lnTo>
                  <a:pt x="122261" y="297389"/>
                </a:lnTo>
                <a:lnTo>
                  <a:pt x="83725" y="309693"/>
                </a:lnTo>
                <a:lnTo>
                  <a:pt x="24321" y="350110"/>
                </a:lnTo>
                <a:lnTo>
                  <a:pt x="2989" y="386136"/>
                </a:lnTo>
                <a:lnTo>
                  <a:pt x="0" y="423368"/>
                </a:lnTo>
                <a:lnTo>
                  <a:pt x="14280" y="459092"/>
                </a:lnTo>
                <a:lnTo>
                  <a:pt x="44758" y="490594"/>
                </a:lnTo>
                <a:lnTo>
                  <a:pt x="90361" y="515159"/>
                </a:lnTo>
                <a:lnTo>
                  <a:pt x="66149" y="536116"/>
                </a:lnTo>
                <a:lnTo>
                  <a:pt x="49641" y="559690"/>
                </a:lnTo>
                <a:lnTo>
                  <a:pt x="41301" y="585006"/>
                </a:lnTo>
                <a:lnTo>
                  <a:pt x="41593" y="611184"/>
                </a:lnTo>
                <a:lnTo>
                  <a:pt x="57806" y="648157"/>
                </a:lnTo>
                <a:lnTo>
                  <a:pt x="89857" y="678900"/>
                </a:lnTo>
                <a:lnTo>
                  <a:pt x="134349" y="701681"/>
                </a:lnTo>
                <a:lnTo>
                  <a:pt x="187888" y="714764"/>
                </a:lnTo>
                <a:lnTo>
                  <a:pt x="247079" y="716416"/>
                </a:lnTo>
                <a:lnTo>
                  <a:pt x="249365" y="718994"/>
                </a:lnTo>
                <a:lnTo>
                  <a:pt x="281695" y="748567"/>
                </a:lnTo>
                <a:lnTo>
                  <a:pt x="318328" y="772595"/>
                </a:lnTo>
                <a:lnTo>
                  <a:pt x="359604" y="792213"/>
                </a:lnTo>
                <a:lnTo>
                  <a:pt x="404595" y="807269"/>
                </a:lnTo>
                <a:lnTo>
                  <a:pt x="452374" y="817613"/>
                </a:lnTo>
                <a:lnTo>
                  <a:pt x="502012" y="823095"/>
                </a:lnTo>
                <a:lnTo>
                  <a:pt x="552582" y="823564"/>
                </a:lnTo>
                <a:lnTo>
                  <a:pt x="603154" y="818870"/>
                </a:lnTo>
                <a:lnTo>
                  <a:pt x="652801" y="808863"/>
                </a:lnTo>
                <a:lnTo>
                  <a:pt x="700596" y="793391"/>
                </a:lnTo>
                <a:lnTo>
                  <a:pt x="731455" y="818522"/>
                </a:lnTo>
                <a:lnTo>
                  <a:pt x="768207" y="839683"/>
                </a:lnTo>
                <a:lnTo>
                  <a:pt x="809984" y="856453"/>
                </a:lnTo>
                <a:lnTo>
                  <a:pt x="855917" y="868410"/>
                </a:lnTo>
                <a:lnTo>
                  <a:pt x="906571" y="875262"/>
                </a:lnTo>
                <a:lnTo>
                  <a:pt x="956854" y="876115"/>
                </a:lnTo>
                <a:lnTo>
                  <a:pt x="1005753" y="871320"/>
                </a:lnTo>
                <a:lnTo>
                  <a:pt x="1052256" y="861229"/>
                </a:lnTo>
                <a:lnTo>
                  <a:pt x="1095352" y="846195"/>
                </a:lnTo>
                <a:lnTo>
                  <a:pt x="1134028" y="826571"/>
                </a:lnTo>
                <a:lnTo>
                  <a:pt x="1167273" y="802707"/>
                </a:lnTo>
                <a:lnTo>
                  <a:pt x="1194074" y="774956"/>
                </a:lnTo>
                <a:lnTo>
                  <a:pt x="1213422" y="743671"/>
                </a:lnTo>
                <a:lnTo>
                  <a:pt x="1243302" y="753998"/>
                </a:lnTo>
                <a:lnTo>
                  <a:pt x="1274921" y="761532"/>
                </a:lnTo>
                <a:lnTo>
                  <a:pt x="1307826" y="766186"/>
                </a:lnTo>
                <a:lnTo>
                  <a:pt x="1341565" y="767877"/>
                </a:lnTo>
                <a:lnTo>
                  <a:pt x="1397977" y="763957"/>
                </a:lnTo>
                <a:lnTo>
                  <a:pt x="1449858" y="752222"/>
                </a:lnTo>
                <a:lnTo>
                  <a:pt x="1495723" y="733621"/>
                </a:lnTo>
                <a:lnTo>
                  <a:pt x="1534088" y="709107"/>
                </a:lnTo>
                <a:lnTo>
                  <a:pt x="1563468" y="679629"/>
                </a:lnTo>
                <a:lnTo>
                  <a:pt x="1582381" y="646138"/>
                </a:lnTo>
                <a:lnTo>
                  <a:pt x="1589342" y="609584"/>
                </a:lnTo>
                <a:lnTo>
                  <a:pt x="1625465" y="604667"/>
                </a:lnTo>
                <a:lnTo>
                  <a:pt x="1693140" y="586142"/>
                </a:lnTo>
                <a:lnTo>
                  <a:pt x="1766287" y="546793"/>
                </a:lnTo>
                <a:lnTo>
                  <a:pt x="1798921" y="516762"/>
                </a:lnTo>
                <a:lnTo>
                  <a:pt x="1821528" y="483730"/>
                </a:lnTo>
                <a:lnTo>
                  <a:pt x="1835817" y="412882"/>
                </a:lnTo>
                <a:lnTo>
                  <a:pt x="1827080" y="377178"/>
                </a:lnTo>
                <a:lnTo>
                  <a:pt x="1807475" y="342694"/>
                </a:lnTo>
                <a:lnTo>
                  <a:pt x="1776794" y="310486"/>
                </a:lnTo>
                <a:lnTo>
                  <a:pt x="1780985" y="304263"/>
                </a:lnTo>
                <a:lnTo>
                  <a:pt x="1784414" y="297786"/>
                </a:lnTo>
                <a:lnTo>
                  <a:pt x="1787208" y="291182"/>
                </a:lnTo>
                <a:lnTo>
                  <a:pt x="1795184" y="251953"/>
                </a:lnTo>
                <a:lnTo>
                  <a:pt x="1787353" y="214032"/>
                </a:lnTo>
                <a:lnTo>
                  <a:pt x="1765221" y="179152"/>
                </a:lnTo>
                <a:lnTo>
                  <a:pt x="1730293" y="149046"/>
                </a:lnTo>
                <a:lnTo>
                  <a:pt x="1684076" y="125444"/>
                </a:lnTo>
                <a:lnTo>
                  <a:pt x="1628077" y="110080"/>
                </a:lnTo>
                <a:lnTo>
                  <a:pt x="1618756" y="87746"/>
                </a:lnTo>
                <a:lnTo>
                  <a:pt x="1583589" y="48126"/>
                </a:lnTo>
                <a:lnTo>
                  <a:pt x="1511899" y="12373"/>
                </a:lnTo>
                <a:lnTo>
                  <a:pt x="1460869" y="1984"/>
                </a:lnTo>
                <a:lnTo>
                  <a:pt x="1408160" y="416"/>
                </a:lnTo>
                <a:lnTo>
                  <a:pt x="1356541" y="7525"/>
                </a:lnTo>
                <a:lnTo>
                  <a:pt x="1308781" y="23172"/>
                </a:lnTo>
                <a:lnTo>
                  <a:pt x="1267651" y="47215"/>
                </a:lnTo>
                <a:lnTo>
                  <a:pt x="1253889" y="36777"/>
                </a:lnTo>
                <a:lnTo>
                  <a:pt x="1238425" y="27435"/>
                </a:lnTo>
                <a:lnTo>
                  <a:pt x="1221413" y="19283"/>
                </a:lnTo>
                <a:lnTo>
                  <a:pt x="1203008" y="12417"/>
                </a:lnTo>
                <a:lnTo>
                  <a:pt x="1155969" y="1970"/>
                </a:lnTo>
                <a:lnTo>
                  <a:pt x="1108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ABB9D31-4AAB-46FF-9298-1C6E4C0CA89E}"/>
              </a:ext>
            </a:extLst>
          </p:cNvPr>
          <p:cNvSpPr/>
          <p:nvPr/>
        </p:nvSpPr>
        <p:spPr>
          <a:xfrm>
            <a:off x="5425630" y="5177818"/>
            <a:ext cx="1836420" cy="876300"/>
          </a:xfrm>
          <a:custGeom>
            <a:avLst/>
            <a:gdLst/>
            <a:ahLst/>
            <a:cxnLst/>
            <a:rect l="l" t="t" r="r" b="b"/>
            <a:pathLst>
              <a:path w="1836420" h="876300">
                <a:moveTo>
                  <a:pt x="166180" y="288388"/>
                </a:moveTo>
                <a:lnTo>
                  <a:pt x="173482" y="214530"/>
                </a:lnTo>
                <a:lnTo>
                  <a:pt x="193129" y="180839"/>
                </a:lnTo>
                <a:lnTo>
                  <a:pt x="222123" y="150435"/>
                </a:lnTo>
                <a:lnTo>
                  <a:pt x="259475" y="124161"/>
                </a:lnTo>
                <a:lnTo>
                  <a:pt x="304197" y="102865"/>
                </a:lnTo>
                <a:lnTo>
                  <a:pt x="355300" y="87391"/>
                </a:lnTo>
                <a:lnTo>
                  <a:pt x="411798" y="78584"/>
                </a:lnTo>
                <a:lnTo>
                  <a:pt x="459548" y="76993"/>
                </a:lnTo>
                <a:lnTo>
                  <a:pt x="506714" y="80521"/>
                </a:lnTo>
                <a:lnTo>
                  <a:pt x="552333" y="89050"/>
                </a:lnTo>
                <a:lnTo>
                  <a:pt x="595440" y="102460"/>
                </a:lnTo>
                <a:lnTo>
                  <a:pt x="625084" y="74444"/>
                </a:lnTo>
                <a:lnTo>
                  <a:pt x="662500" y="52250"/>
                </a:lnTo>
                <a:lnTo>
                  <a:pt x="705847" y="36243"/>
                </a:lnTo>
                <a:lnTo>
                  <a:pt x="753287" y="26788"/>
                </a:lnTo>
                <a:lnTo>
                  <a:pt x="802979" y="24248"/>
                </a:lnTo>
                <a:lnTo>
                  <a:pt x="853084" y="28988"/>
                </a:lnTo>
                <a:lnTo>
                  <a:pt x="901764" y="41373"/>
                </a:lnTo>
                <a:lnTo>
                  <a:pt x="942304" y="59358"/>
                </a:lnTo>
                <a:lnTo>
                  <a:pt x="954342" y="66519"/>
                </a:lnTo>
                <a:lnTo>
                  <a:pt x="982277" y="39766"/>
                </a:lnTo>
                <a:lnTo>
                  <a:pt x="1018782" y="19416"/>
                </a:lnTo>
                <a:lnTo>
                  <a:pt x="1061482" y="5988"/>
                </a:lnTo>
                <a:lnTo>
                  <a:pt x="1108002" y="0"/>
                </a:lnTo>
                <a:lnTo>
                  <a:pt x="1155969" y="1970"/>
                </a:lnTo>
                <a:lnTo>
                  <a:pt x="1203008" y="12417"/>
                </a:lnTo>
                <a:lnTo>
                  <a:pt x="1238425" y="27435"/>
                </a:lnTo>
                <a:lnTo>
                  <a:pt x="1267651" y="47215"/>
                </a:lnTo>
                <a:lnTo>
                  <a:pt x="1308781" y="23172"/>
                </a:lnTo>
                <a:lnTo>
                  <a:pt x="1356541" y="7525"/>
                </a:lnTo>
                <a:lnTo>
                  <a:pt x="1408160" y="416"/>
                </a:lnTo>
                <a:lnTo>
                  <a:pt x="1460869" y="1984"/>
                </a:lnTo>
                <a:lnTo>
                  <a:pt x="1511899" y="12373"/>
                </a:lnTo>
                <a:lnTo>
                  <a:pt x="1558481" y="31721"/>
                </a:lnTo>
                <a:lnTo>
                  <a:pt x="1603804" y="66948"/>
                </a:lnTo>
                <a:lnTo>
                  <a:pt x="1628077" y="110080"/>
                </a:lnTo>
                <a:lnTo>
                  <a:pt x="1684076" y="125444"/>
                </a:lnTo>
                <a:lnTo>
                  <a:pt x="1730293" y="149046"/>
                </a:lnTo>
                <a:lnTo>
                  <a:pt x="1765221" y="179152"/>
                </a:lnTo>
                <a:lnTo>
                  <a:pt x="1787353" y="214032"/>
                </a:lnTo>
                <a:lnTo>
                  <a:pt x="1795184" y="251953"/>
                </a:lnTo>
                <a:lnTo>
                  <a:pt x="1787208" y="291182"/>
                </a:lnTo>
                <a:lnTo>
                  <a:pt x="1784414" y="297786"/>
                </a:lnTo>
                <a:lnTo>
                  <a:pt x="1780985" y="304263"/>
                </a:lnTo>
                <a:lnTo>
                  <a:pt x="1776794" y="310486"/>
                </a:lnTo>
                <a:lnTo>
                  <a:pt x="1807475" y="342694"/>
                </a:lnTo>
                <a:lnTo>
                  <a:pt x="1827080" y="377178"/>
                </a:lnTo>
                <a:lnTo>
                  <a:pt x="1835817" y="412882"/>
                </a:lnTo>
                <a:lnTo>
                  <a:pt x="1833896" y="448751"/>
                </a:lnTo>
                <a:lnTo>
                  <a:pt x="1798921" y="516762"/>
                </a:lnTo>
                <a:lnTo>
                  <a:pt x="1766287" y="546793"/>
                </a:lnTo>
                <a:lnTo>
                  <a:pt x="1723835" y="572767"/>
                </a:lnTo>
                <a:lnTo>
                  <a:pt x="1660208" y="596814"/>
                </a:lnTo>
                <a:lnTo>
                  <a:pt x="1589342" y="609584"/>
                </a:lnTo>
                <a:lnTo>
                  <a:pt x="1582381" y="646138"/>
                </a:lnTo>
                <a:lnTo>
                  <a:pt x="1563468" y="679629"/>
                </a:lnTo>
                <a:lnTo>
                  <a:pt x="1534088" y="709107"/>
                </a:lnTo>
                <a:lnTo>
                  <a:pt x="1495723" y="733621"/>
                </a:lnTo>
                <a:lnTo>
                  <a:pt x="1449858" y="752222"/>
                </a:lnTo>
                <a:lnTo>
                  <a:pt x="1397977" y="763957"/>
                </a:lnTo>
                <a:lnTo>
                  <a:pt x="1341565" y="767877"/>
                </a:lnTo>
                <a:lnTo>
                  <a:pt x="1307826" y="766186"/>
                </a:lnTo>
                <a:lnTo>
                  <a:pt x="1274921" y="761532"/>
                </a:lnTo>
                <a:lnTo>
                  <a:pt x="1243302" y="753998"/>
                </a:lnTo>
                <a:lnTo>
                  <a:pt x="1213422" y="743671"/>
                </a:lnTo>
                <a:lnTo>
                  <a:pt x="1194074" y="774956"/>
                </a:lnTo>
                <a:lnTo>
                  <a:pt x="1167273" y="802707"/>
                </a:lnTo>
                <a:lnTo>
                  <a:pt x="1134028" y="826571"/>
                </a:lnTo>
                <a:lnTo>
                  <a:pt x="1095352" y="846195"/>
                </a:lnTo>
                <a:lnTo>
                  <a:pt x="1052256" y="861229"/>
                </a:lnTo>
                <a:lnTo>
                  <a:pt x="1005753" y="871320"/>
                </a:lnTo>
                <a:lnTo>
                  <a:pt x="956854" y="876115"/>
                </a:lnTo>
                <a:lnTo>
                  <a:pt x="906571" y="875262"/>
                </a:lnTo>
                <a:lnTo>
                  <a:pt x="855917" y="868410"/>
                </a:lnTo>
                <a:lnTo>
                  <a:pt x="809984" y="856453"/>
                </a:lnTo>
                <a:lnTo>
                  <a:pt x="768207" y="839683"/>
                </a:lnTo>
                <a:lnTo>
                  <a:pt x="731455" y="818522"/>
                </a:lnTo>
                <a:lnTo>
                  <a:pt x="700596" y="793391"/>
                </a:lnTo>
                <a:lnTo>
                  <a:pt x="652801" y="808863"/>
                </a:lnTo>
                <a:lnTo>
                  <a:pt x="603154" y="818870"/>
                </a:lnTo>
                <a:lnTo>
                  <a:pt x="552582" y="823564"/>
                </a:lnTo>
                <a:lnTo>
                  <a:pt x="502012" y="823095"/>
                </a:lnTo>
                <a:lnTo>
                  <a:pt x="452374" y="817613"/>
                </a:lnTo>
                <a:lnTo>
                  <a:pt x="404595" y="807269"/>
                </a:lnTo>
                <a:lnTo>
                  <a:pt x="359604" y="792213"/>
                </a:lnTo>
                <a:lnTo>
                  <a:pt x="318328" y="772595"/>
                </a:lnTo>
                <a:lnTo>
                  <a:pt x="281695" y="748567"/>
                </a:lnTo>
                <a:lnTo>
                  <a:pt x="250635" y="720277"/>
                </a:lnTo>
                <a:lnTo>
                  <a:pt x="247079" y="716416"/>
                </a:lnTo>
                <a:lnTo>
                  <a:pt x="187888" y="714764"/>
                </a:lnTo>
                <a:lnTo>
                  <a:pt x="134349" y="701681"/>
                </a:lnTo>
                <a:lnTo>
                  <a:pt x="89857" y="678900"/>
                </a:lnTo>
                <a:lnTo>
                  <a:pt x="57806" y="648157"/>
                </a:lnTo>
                <a:lnTo>
                  <a:pt x="41593" y="611184"/>
                </a:lnTo>
                <a:lnTo>
                  <a:pt x="41301" y="585006"/>
                </a:lnTo>
                <a:lnTo>
                  <a:pt x="49641" y="559690"/>
                </a:lnTo>
                <a:lnTo>
                  <a:pt x="66149" y="536116"/>
                </a:lnTo>
                <a:lnTo>
                  <a:pt x="90361" y="515159"/>
                </a:lnTo>
                <a:lnTo>
                  <a:pt x="44758" y="490594"/>
                </a:lnTo>
                <a:lnTo>
                  <a:pt x="14280" y="459092"/>
                </a:lnTo>
                <a:lnTo>
                  <a:pt x="0" y="423368"/>
                </a:lnTo>
                <a:lnTo>
                  <a:pt x="2989" y="386136"/>
                </a:lnTo>
                <a:lnTo>
                  <a:pt x="24321" y="350110"/>
                </a:lnTo>
                <a:lnTo>
                  <a:pt x="83725" y="309693"/>
                </a:lnTo>
                <a:lnTo>
                  <a:pt x="122261" y="297389"/>
                </a:lnTo>
                <a:lnTo>
                  <a:pt x="164656" y="291182"/>
                </a:lnTo>
                <a:lnTo>
                  <a:pt x="166180" y="288388"/>
                </a:lnTo>
                <a:close/>
              </a:path>
              <a:path w="1836420" h="876300">
                <a:moveTo>
                  <a:pt x="199962" y="527910"/>
                </a:moveTo>
                <a:lnTo>
                  <a:pt x="171847" y="527943"/>
                </a:lnTo>
                <a:lnTo>
                  <a:pt x="144209" y="525213"/>
                </a:lnTo>
                <a:lnTo>
                  <a:pt x="117523" y="519790"/>
                </a:lnTo>
                <a:lnTo>
                  <a:pt x="92266" y="511743"/>
                </a:lnTo>
              </a:path>
              <a:path w="1836420" h="876300">
                <a:moveTo>
                  <a:pt x="294831" y="704834"/>
                </a:moveTo>
                <a:lnTo>
                  <a:pt x="283379" y="707521"/>
                </a:lnTo>
                <a:lnTo>
                  <a:pt x="271701" y="709712"/>
                </a:lnTo>
                <a:lnTo>
                  <a:pt x="259808" y="711401"/>
                </a:lnTo>
                <a:lnTo>
                  <a:pt x="247714" y="712581"/>
                </a:lnTo>
              </a:path>
              <a:path w="1836420" h="876300">
                <a:moveTo>
                  <a:pt x="700469" y="789848"/>
                </a:moveTo>
                <a:lnTo>
                  <a:pt x="692329" y="781404"/>
                </a:lnTo>
                <a:lnTo>
                  <a:pt x="684879" y="772696"/>
                </a:lnTo>
                <a:lnTo>
                  <a:pt x="678144" y="763741"/>
                </a:lnTo>
                <a:lnTo>
                  <a:pt x="672148" y="754554"/>
                </a:lnTo>
              </a:path>
              <a:path w="1836420" h="876300">
                <a:moveTo>
                  <a:pt x="1224979" y="701837"/>
                </a:moveTo>
                <a:lnTo>
                  <a:pt x="1223337" y="711654"/>
                </a:lnTo>
                <a:lnTo>
                  <a:pt x="1220899" y="721395"/>
                </a:lnTo>
                <a:lnTo>
                  <a:pt x="1217674" y="731040"/>
                </a:lnTo>
                <a:lnTo>
                  <a:pt x="1213676" y="740572"/>
                </a:lnTo>
              </a:path>
              <a:path w="1836420" h="876300">
                <a:moveTo>
                  <a:pt x="1450150" y="462543"/>
                </a:moveTo>
                <a:lnTo>
                  <a:pt x="1497316" y="482031"/>
                </a:lnTo>
                <a:lnTo>
                  <a:pt x="1535821" y="507410"/>
                </a:lnTo>
                <a:lnTo>
                  <a:pt x="1564559" y="537520"/>
                </a:lnTo>
                <a:lnTo>
                  <a:pt x="1582429" y="571198"/>
                </a:lnTo>
                <a:lnTo>
                  <a:pt x="1588326" y="607285"/>
                </a:lnTo>
              </a:path>
              <a:path w="1836420" h="876300">
                <a:moveTo>
                  <a:pt x="1775905" y="308327"/>
                </a:moveTo>
                <a:lnTo>
                  <a:pt x="1764264" y="323589"/>
                </a:lnTo>
                <a:lnTo>
                  <a:pt x="1750028" y="337839"/>
                </a:lnTo>
                <a:lnTo>
                  <a:pt x="1733363" y="350922"/>
                </a:lnTo>
                <a:lnTo>
                  <a:pt x="1714437" y="362683"/>
                </a:lnTo>
              </a:path>
              <a:path w="1836420" h="876300">
                <a:moveTo>
                  <a:pt x="1628331" y="107032"/>
                </a:moveTo>
                <a:lnTo>
                  <a:pt x="1629882" y="113360"/>
                </a:lnTo>
                <a:lnTo>
                  <a:pt x="1630934" y="119748"/>
                </a:lnTo>
                <a:lnTo>
                  <a:pt x="1631509" y="126160"/>
                </a:lnTo>
                <a:lnTo>
                  <a:pt x="1631633" y="132559"/>
                </a:lnTo>
              </a:path>
              <a:path w="1836420" h="876300">
                <a:moveTo>
                  <a:pt x="1235647" y="77060"/>
                </a:moveTo>
                <a:lnTo>
                  <a:pt x="1242139" y="68353"/>
                </a:lnTo>
                <a:lnTo>
                  <a:pt x="1249585" y="59979"/>
                </a:lnTo>
                <a:lnTo>
                  <a:pt x="1257935" y="51986"/>
                </a:lnTo>
                <a:lnTo>
                  <a:pt x="1267143" y="44421"/>
                </a:lnTo>
              </a:path>
              <a:path w="1836420" h="876300">
                <a:moveTo>
                  <a:pt x="941007" y="92681"/>
                </a:moveTo>
                <a:lnTo>
                  <a:pt x="943816" y="85401"/>
                </a:lnTo>
                <a:lnTo>
                  <a:pt x="947293" y="78251"/>
                </a:lnTo>
                <a:lnTo>
                  <a:pt x="951436" y="71268"/>
                </a:lnTo>
                <a:lnTo>
                  <a:pt x="956247" y="64487"/>
                </a:lnTo>
              </a:path>
              <a:path w="1836420" h="876300">
                <a:moveTo>
                  <a:pt x="595186" y="102206"/>
                </a:moveTo>
                <a:lnTo>
                  <a:pt x="609943" y="108225"/>
                </a:lnTo>
                <a:lnTo>
                  <a:pt x="624094" y="114827"/>
                </a:lnTo>
                <a:lnTo>
                  <a:pt x="637602" y="121977"/>
                </a:lnTo>
                <a:lnTo>
                  <a:pt x="650431" y="129638"/>
                </a:lnTo>
              </a:path>
              <a:path w="1836420" h="876300">
                <a:moveTo>
                  <a:pt x="175832" y="317217"/>
                </a:moveTo>
                <a:lnTo>
                  <a:pt x="172787" y="310123"/>
                </a:lnTo>
                <a:lnTo>
                  <a:pt x="170148" y="302946"/>
                </a:lnTo>
                <a:lnTo>
                  <a:pt x="167938" y="295697"/>
                </a:lnTo>
                <a:lnTo>
                  <a:pt x="166180" y="288388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2">
            <a:extLst>
              <a:ext uri="{FF2B5EF4-FFF2-40B4-BE49-F238E27FC236}">
                <a16:creationId xmlns:a16="http://schemas.microsoft.com/office/drawing/2014/main" id="{8E1C571A-D128-4DF3-9C85-31B06C6CA59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1548" y="5349239"/>
            <a:ext cx="935736" cy="467868"/>
          </a:xfrm>
          <a:prstGeom prst="rect">
            <a:avLst/>
          </a:prstGeom>
        </p:spPr>
      </p:pic>
      <p:pic>
        <p:nvPicPr>
          <p:cNvPr id="12" name="object 13">
            <a:extLst>
              <a:ext uri="{FF2B5EF4-FFF2-40B4-BE49-F238E27FC236}">
                <a16:creationId xmlns:a16="http://schemas.microsoft.com/office/drawing/2014/main" id="{5D9B70C9-0833-4EF3-8149-A5B2DD093C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44" y="5349239"/>
            <a:ext cx="935736" cy="467868"/>
          </a:xfrm>
          <a:prstGeom prst="rect">
            <a:avLst/>
          </a:prstGeom>
        </p:spPr>
      </p:pic>
      <p:pic>
        <p:nvPicPr>
          <p:cNvPr id="13" name="object 14">
            <a:extLst>
              <a:ext uri="{FF2B5EF4-FFF2-40B4-BE49-F238E27FC236}">
                <a16:creationId xmlns:a16="http://schemas.microsoft.com/office/drawing/2014/main" id="{8503547E-4344-4B24-956E-59E31B9B751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7604" y="5256275"/>
            <a:ext cx="647699" cy="647700"/>
          </a:xfrm>
          <a:prstGeom prst="rect">
            <a:avLst/>
          </a:prstGeom>
        </p:spPr>
      </p:pic>
      <p:pic>
        <p:nvPicPr>
          <p:cNvPr id="14" name="object 15">
            <a:extLst>
              <a:ext uri="{FF2B5EF4-FFF2-40B4-BE49-F238E27FC236}">
                <a16:creationId xmlns:a16="http://schemas.microsoft.com/office/drawing/2014/main" id="{C0C8BE7F-28C4-4411-950F-67F0EC423A3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12624" y="4244594"/>
            <a:ext cx="647700" cy="649223"/>
          </a:xfrm>
          <a:prstGeom prst="rect">
            <a:avLst/>
          </a:prstGeom>
        </p:spPr>
      </p:pic>
      <p:pic>
        <p:nvPicPr>
          <p:cNvPr id="15" name="object 16">
            <a:extLst>
              <a:ext uri="{FF2B5EF4-FFF2-40B4-BE49-F238E27FC236}">
                <a16:creationId xmlns:a16="http://schemas.microsoft.com/office/drawing/2014/main" id="{3DF754CF-36A8-45AF-B281-E7B8677BA3B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0368" y="5661660"/>
            <a:ext cx="647700" cy="647700"/>
          </a:xfrm>
          <a:prstGeom prst="rect">
            <a:avLst/>
          </a:prstGeom>
        </p:spPr>
      </p:pic>
      <p:sp>
        <p:nvSpPr>
          <p:cNvPr id="16" name="object 17">
            <a:extLst>
              <a:ext uri="{FF2B5EF4-FFF2-40B4-BE49-F238E27FC236}">
                <a16:creationId xmlns:a16="http://schemas.microsoft.com/office/drawing/2014/main" id="{471B61A0-4BA6-4FD5-B195-4C218A5CB824}"/>
              </a:ext>
            </a:extLst>
          </p:cNvPr>
          <p:cNvSpPr/>
          <p:nvPr/>
        </p:nvSpPr>
        <p:spPr>
          <a:xfrm>
            <a:off x="3575304" y="4986527"/>
            <a:ext cx="5464810" cy="1000125"/>
          </a:xfrm>
          <a:custGeom>
            <a:avLst/>
            <a:gdLst/>
            <a:ahLst/>
            <a:cxnLst/>
            <a:rect l="l" t="t" r="r" b="b"/>
            <a:pathLst>
              <a:path w="5464809" h="1000125">
                <a:moveTo>
                  <a:pt x="0" y="594360"/>
                </a:moveTo>
                <a:lnTo>
                  <a:pt x="1081278" y="597154"/>
                </a:lnTo>
              </a:path>
              <a:path w="5464809" h="1000125">
                <a:moveTo>
                  <a:pt x="4411980" y="596773"/>
                </a:moveTo>
                <a:lnTo>
                  <a:pt x="5464683" y="0"/>
                </a:lnTo>
              </a:path>
              <a:path w="5464809" h="1000125">
                <a:moveTo>
                  <a:pt x="4411980" y="597408"/>
                </a:moveTo>
                <a:lnTo>
                  <a:pt x="5464683" y="99968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8">
            <a:extLst>
              <a:ext uri="{FF2B5EF4-FFF2-40B4-BE49-F238E27FC236}">
                <a16:creationId xmlns:a16="http://schemas.microsoft.com/office/drawing/2014/main" id="{4391766D-350B-46BC-B5CB-FE02AA21601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5980" y="3715511"/>
            <a:ext cx="647700" cy="649224"/>
          </a:xfrm>
          <a:prstGeom prst="rect">
            <a:avLst/>
          </a:prstGeom>
        </p:spPr>
      </p:pic>
      <p:sp>
        <p:nvSpPr>
          <p:cNvPr id="18" name="object 19">
            <a:extLst>
              <a:ext uri="{FF2B5EF4-FFF2-40B4-BE49-F238E27FC236}">
                <a16:creationId xmlns:a16="http://schemas.microsoft.com/office/drawing/2014/main" id="{F028E8AB-0F74-47B3-8B5C-CB6D44FE32C0}"/>
              </a:ext>
            </a:extLst>
          </p:cNvPr>
          <p:cNvSpPr txBox="1"/>
          <p:nvPr/>
        </p:nvSpPr>
        <p:spPr>
          <a:xfrm>
            <a:off x="10369089" y="4364735"/>
            <a:ext cx="313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h2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19" name="object 22">
            <a:extLst>
              <a:ext uri="{FF2B5EF4-FFF2-40B4-BE49-F238E27FC236}">
                <a16:creationId xmlns:a16="http://schemas.microsoft.com/office/drawing/2014/main" id="{0DBBD36C-0FEF-441B-B18D-D672C8A843AB}"/>
              </a:ext>
            </a:extLst>
          </p:cNvPr>
          <p:cNvGrpSpPr/>
          <p:nvPr/>
        </p:nvGrpSpPr>
        <p:grpSpPr>
          <a:xfrm>
            <a:off x="875538" y="4033773"/>
            <a:ext cx="6650355" cy="2620645"/>
            <a:chOff x="875538" y="4033773"/>
            <a:chExt cx="6650355" cy="2620645"/>
          </a:xfrm>
        </p:grpSpPr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2829BD59-4DC6-47BF-A7AC-7459F3F2DECE}"/>
                </a:ext>
              </a:extLst>
            </p:cNvPr>
            <p:cNvSpPr/>
            <p:nvPr/>
          </p:nvSpPr>
          <p:spPr>
            <a:xfrm>
              <a:off x="5125211" y="4040123"/>
              <a:ext cx="2393950" cy="1309370"/>
            </a:xfrm>
            <a:custGeom>
              <a:avLst/>
              <a:gdLst/>
              <a:ahLst/>
              <a:cxnLst/>
              <a:rect l="l" t="t" r="r" b="b"/>
              <a:pathLst>
                <a:path w="2393950" h="1309370">
                  <a:moveTo>
                    <a:pt x="0" y="1309116"/>
                  </a:moveTo>
                  <a:lnTo>
                    <a:pt x="810640" y="0"/>
                  </a:lnTo>
                </a:path>
                <a:path w="2393950" h="1309370">
                  <a:moveTo>
                    <a:pt x="2393949" y="1309116"/>
                  </a:moveTo>
                  <a:lnTo>
                    <a:pt x="1458467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F0572823-8307-436D-932B-B54535B2B94B}"/>
                </a:ext>
              </a:extLst>
            </p:cNvPr>
            <p:cNvSpPr/>
            <p:nvPr/>
          </p:nvSpPr>
          <p:spPr>
            <a:xfrm>
              <a:off x="875538" y="5729287"/>
              <a:ext cx="396875" cy="85725"/>
            </a:xfrm>
            <a:custGeom>
              <a:avLst/>
              <a:gdLst/>
              <a:ahLst/>
              <a:cxnLst/>
              <a:rect l="l" t="t" r="r" b="b"/>
              <a:pathLst>
                <a:path w="396875" h="85725">
                  <a:moveTo>
                    <a:pt x="114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14300" y="57150"/>
                  </a:lnTo>
                  <a:lnTo>
                    <a:pt x="114300" y="28575"/>
                  </a:lnTo>
                  <a:close/>
                </a:path>
                <a:path w="396875" h="85725">
                  <a:moveTo>
                    <a:pt x="310603" y="0"/>
                  </a:moveTo>
                  <a:lnTo>
                    <a:pt x="310603" y="85725"/>
                  </a:lnTo>
                  <a:lnTo>
                    <a:pt x="367779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67779" y="28575"/>
                  </a:lnTo>
                  <a:lnTo>
                    <a:pt x="310603" y="0"/>
                  </a:lnTo>
                  <a:close/>
                </a:path>
                <a:path w="396875" h="85725">
                  <a:moveTo>
                    <a:pt x="310603" y="28575"/>
                  </a:moveTo>
                  <a:lnTo>
                    <a:pt x="200025" y="28575"/>
                  </a:lnTo>
                  <a:lnTo>
                    <a:pt x="200025" y="57150"/>
                  </a:lnTo>
                  <a:lnTo>
                    <a:pt x="310603" y="57150"/>
                  </a:lnTo>
                  <a:lnTo>
                    <a:pt x="310603" y="28575"/>
                  </a:lnTo>
                  <a:close/>
                </a:path>
                <a:path w="396875" h="85725">
                  <a:moveTo>
                    <a:pt x="367779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67779" y="57150"/>
                  </a:lnTo>
                  <a:lnTo>
                    <a:pt x="396367" y="42862"/>
                  </a:lnTo>
                  <a:lnTo>
                    <a:pt x="367779" y="2857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EE2F51F7-EC56-47BF-AEED-3100C83D8A53}"/>
                </a:ext>
              </a:extLst>
            </p:cNvPr>
            <p:cNvSpPr/>
            <p:nvPr/>
          </p:nvSpPr>
          <p:spPr>
            <a:xfrm>
              <a:off x="886104" y="5979223"/>
              <a:ext cx="386080" cy="85725"/>
            </a:xfrm>
            <a:custGeom>
              <a:avLst/>
              <a:gdLst/>
              <a:ahLst/>
              <a:cxnLst/>
              <a:rect l="l" t="t" r="r" b="b"/>
              <a:pathLst>
                <a:path w="386080" h="85725">
                  <a:moveTo>
                    <a:pt x="300037" y="0"/>
                  </a:moveTo>
                  <a:lnTo>
                    <a:pt x="300037" y="85724"/>
                  </a:lnTo>
                  <a:lnTo>
                    <a:pt x="357212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57212" y="28575"/>
                  </a:lnTo>
                  <a:lnTo>
                    <a:pt x="300037" y="0"/>
                  </a:lnTo>
                  <a:close/>
                </a:path>
                <a:path w="386080" h="85725">
                  <a:moveTo>
                    <a:pt x="300037" y="28575"/>
                  </a:moveTo>
                  <a:lnTo>
                    <a:pt x="228600" y="28575"/>
                  </a:lnTo>
                  <a:lnTo>
                    <a:pt x="228600" y="57150"/>
                  </a:lnTo>
                  <a:lnTo>
                    <a:pt x="300037" y="57150"/>
                  </a:lnTo>
                  <a:lnTo>
                    <a:pt x="300037" y="28575"/>
                  </a:lnTo>
                  <a:close/>
                </a:path>
                <a:path w="386080" h="85725">
                  <a:moveTo>
                    <a:pt x="357212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57212" y="57150"/>
                  </a:lnTo>
                  <a:lnTo>
                    <a:pt x="385800" y="42862"/>
                  </a:lnTo>
                  <a:lnTo>
                    <a:pt x="357212" y="28575"/>
                  </a:lnTo>
                  <a:close/>
                </a:path>
                <a:path w="386080" h="85725">
                  <a:moveTo>
                    <a:pt x="200025" y="28575"/>
                  </a:move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28575"/>
                  </a:lnTo>
                  <a:close/>
                </a:path>
                <a:path w="386080" h="85725">
                  <a:moveTo>
                    <a:pt x="857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6">
              <a:extLst>
                <a:ext uri="{FF2B5EF4-FFF2-40B4-BE49-F238E27FC236}">
                  <a16:creationId xmlns:a16="http://schemas.microsoft.com/office/drawing/2014/main" id="{B8463E1E-81BF-4769-A025-DE85560C41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964" y="5804916"/>
              <a:ext cx="935736" cy="469392"/>
            </a:xfrm>
            <a:prstGeom prst="rect">
              <a:avLst/>
            </a:prstGeom>
          </p:spPr>
        </p:pic>
        <p:sp>
          <p:nvSpPr>
            <p:cNvPr id="24" name="object 27">
              <a:extLst>
                <a:ext uri="{FF2B5EF4-FFF2-40B4-BE49-F238E27FC236}">
                  <a16:creationId xmlns:a16="http://schemas.microsoft.com/office/drawing/2014/main" id="{F88E27E0-5AF4-453A-887F-87DC117CDCF8}"/>
                </a:ext>
              </a:extLst>
            </p:cNvPr>
            <p:cNvSpPr/>
            <p:nvPr/>
          </p:nvSpPr>
          <p:spPr>
            <a:xfrm>
              <a:off x="5935979" y="4364735"/>
              <a:ext cx="647700" cy="2283460"/>
            </a:xfrm>
            <a:custGeom>
              <a:avLst/>
              <a:gdLst/>
              <a:ahLst/>
              <a:cxnLst/>
              <a:rect l="l" t="t" r="r" b="b"/>
              <a:pathLst>
                <a:path w="647700" h="2283459">
                  <a:moveTo>
                    <a:pt x="0" y="2283206"/>
                  </a:moveTo>
                  <a:lnTo>
                    <a:pt x="340487" y="1909571"/>
                  </a:lnTo>
                </a:path>
                <a:path w="647700" h="2283459">
                  <a:moveTo>
                    <a:pt x="647446" y="2283206"/>
                  </a:moveTo>
                  <a:lnTo>
                    <a:pt x="339852" y="1909571"/>
                  </a:lnTo>
                </a:path>
                <a:path w="647700" h="2283459">
                  <a:moveTo>
                    <a:pt x="339598" y="1441361"/>
                  </a:moveTo>
                  <a:lnTo>
                    <a:pt x="323088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8">
              <a:extLst>
                <a:ext uri="{FF2B5EF4-FFF2-40B4-BE49-F238E27FC236}">
                  <a16:creationId xmlns:a16="http://schemas.microsoft.com/office/drawing/2014/main" id="{02AEABC0-2784-4069-865A-17903B6C0E4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7128" y="4639043"/>
              <a:ext cx="235496" cy="931938"/>
            </a:xfrm>
            <a:prstGeom prst="rect">
              <a:avLst/>
            </a:prstGeom>
          </p:spPr>
        </p:pic>
      </p:grpSp>
      <p:sp>
        <p:nvSpPr>
          <p:cNvPr id="26" name="object 29">
            <a:extLst>
              <a:ext uri="{FF2B5EF4-FFF2-40B4-BE49-F238E27FC236}">
                <a16:creationId xmlns:a16="http://schemas.microsoft.com/office/drawing/2014/main" id="{B3BC80D7-47AC-4D5D-81EC-9AD25F6D3B34}"/>
              </a:ext>
            </a:extLst>
          </p:cNvPr>
          <p:cNvSpPr txBox="1"/>
          <p:nvPr/>
        </p:nvSpPr>
        <p:spPr>
          <a:xfrm>
            <a:off x="6153658" y="4901894"/>
            <a:ext cx="12065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5" dirty="0">
                <a:solidFill>
                  <a:srgbClr val="2C2CB8"/>
                </a:solidFill>
                <a:latin typeface="Calibri"/>
                <a:cs typeface="Calibri"/>
              </a:rPr>
              <a:t>Packet</a:t>
            </a:r>
            <a:r>
              <a:rPr lang="en-US" altLang="zh-TW" sz="2000" b="1" spc="-5" dirty="0">
                <a:solidFill>
                  <a:srgbClr val="2C2CB8"/>
                </a:solidFill>
                <a:latin typeface="Calibri"/>
                <a:cs typeface="Calibri"/>
              </a:rPr>
              <a:t>-</a:t>
            </a:r>
            <a:r>
              <a:rPr lang="en-US" sz="2000" b="1" spc="-5" dirty="0">
                <a:solidFill>
                  <a:srgbClr val="2C2CB8"/>
                </a:solidFill>
                <a:latin typeface="Calibri"/>
                <a:cs typeface="Calibri"/>
              </a:rPr>
              <a:t>Out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AA7B9EC2-FEEA-499E-A6C7-022FD2AEFA78}"/>
              </a:ext>
            </a:extLst>
          </p:cNvPr>
          <p:cNvSpPr/>
          <p:nvPr/>
        </p:nvSpPr>
        <p:spPr>
          <a:xfrm>
            <a:off x="5665470" y="6342252"/>
            <a:ext cx="1155065" cy="408305"/>
          </a:xfrm>
          <a:custGeom>
            <a:avLst/>
            <a:gdLst/>
            <a:ahLst/>
            <a:cxnLst/>
            <a:rect l="l" t="t" r="r" b="b"/>
            <a:pathLst>
              <a:path w="1155065" h="408304">
                <a:moveTo>
                  <a:pt x="192405" y="221551"/>
                </a:moveTo>
                <a:lnTo>
                  <a:pt x="166116" y="193979"/>
                </a:lnTo>
                <a:lnTo>
                  <a:pt x="69570" y="285991"/>
                </a:lnTo>
                <a:lnTo>
                  <a:pt x="43307" y="258445"/>
                </a:lnTo>
                <a:lnTo>
                  <a:pt x="0" y="378688"/>
                </a:lnTo>
                <a:lnTo>
                  <a:pt x="122174" y="341160"/>
                </a:lnTo>
                <a:lnTo>
                  <a:pt x="108407" y="326732"/>
                </a:lnTo>
                <a:lnTo>
                  <a:pt x="95859" y="313563"/>
                </a:lnTo>
                <a:lnTo>
                  <a:pt x="192405" y="221551"/>
                </a:lnTo>
                <a:close/>
              </a:path>
              <a:path w="1155065" h="408304">
                <a:moveTo>
                  <a:pt x="385318" y="37477"/>
                </a:moveTo>
                <a:lnTo>
                  <a:pt x="359029" y="9906"/>
                </a:lnTo>
                <a:lnTo>
                  <a:pt x="248793" y="115087"/>
                </a:lnTo>
                <a:lnTo>
                  <a:pt x="275082" y="142659"/>
                </a:lnTo>
                <a:lnTo>
                  <a:pt x="385318" y="37477"/>
                </a:lnTo>
                <a:close/>
              </a:path>
              <a:path w="1155065" h="408304">
                <a:moveTo>
                  <a:pt x="938149" y="117233"/>
                </a:moveTo>
                <a:lnTo>
                  <a:pt x="840727" y="0"/>
                </a:lnTo>
                <a:lnTo>
                  <a:pt x="811403" y="24345"/>
                </a:lnTo>
                <a:lnTo>
                  <a:pt x="908799" y="141579"/>
                </a:lnTo>
                <a:lnTo>
                  <a:pt x="938149" y="117233"/>
                </a:lnTo>
                <a:close/>
              </a:path>
              <a:path w="1155065" h="408304">
                <a:moveTo>
                  <a:pt x="1154684" y="407847"/>
                </a:moveTo>
                <a:lnTo>
                  <a:pt x="1140460" y="346735"/>
                </a:lnTo>
                <a:lnTo>
                  <a:pt x="1125728" y="283400"/>
                </a:lnTo>
                <a:lnTo>
                  <a:pt x="1096391" y="307746"/>
                </a:lnTo>
                <a:lnTo>
                  <a:pt x="1011174" y="205155"/>
                </a:lnTo>
                <a:lnTo>
                  <a:pt x="981824" y="229501"/>
                </a:lnTo>
                <a:lnTo>
                  <a:pt x="1067054" y="332079"/>
                </a:lnTo>
                <a:lnTo>
                  <a:pt x="1037717" y="356425"/>
                </a:lnTo>
                <a:lnTo>
                  <a:pt x="1154684" y="40784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C34BF72B-2665-4FA6-8FAA-51875E89AF51}"/>
              </a:ext>
            </a:extLst>
          </p:cNvPr>
          <p:cNvSpPr txBox="1"/>
          <p:nvPr/>
        </p:nvSpPr>
        <p:spPr>
          <a:xfrm>
            <a:off x="5776086" y="5465698"/>
            <a:ext cx="10033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switches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AB5670FB-3D51-4868-8862-C31C6378093F}"/>
              </a:ext>
            </a:extLst>
          </p:cNvPr>
          <p:cNvSpPr txBox="1"/>
          <p:nvPr/>
        </p:nvSpPr>
        <p:spPr>
          <a:xfrm>
            <a:off x="1350010" y="5694603"/>
            <a:ext cx="134493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F665D053-15AD-4919-AA35-EDB3C7E04D94}"/>
              </a:ext>
            </a:extLst>
          </p:cNvPr>
          <p:cNvSpPr txBox="1"/>
          <p:nvPr/>
        </p:nvSpPr>
        <p:spPr>
          <a:xfrm>
            <a:off x="9768967" y="5859271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10" dirty="0">
                <a:latin typeface="Calibri"/>
                <a:cs typeface="Calibri"/>
              </a:rPr>
              <a:t>h3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F957C8D4-6D2C-4612-A800-55B55BDF9DCE}"/>
              </a:ext>
            </a:extLst>
          </p:cNvPr>
          <p:cNvSpPr txBox="1"/>
          <p:nvPr/>
        </p:nvSpPr>
        <p:spPr>
          <a:xfrm>
            <a:off x="4952238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85E8A0BB-33D6-4468-8D87-DFDC4CD3FA2C}"/>
              </a:ext>
            </a:extLst>
          </p:cNvPr>
          <p:cNvSpPr txBox="1"/>
          <p:nvPr/>
        </p:nvSpPr>
        <p:spPr>
          <a:xfrm>
            <a:off x="7363206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82B21621-C178-4D2D-B508-29BB04B04899}"/>
              </a:ext>
            </a:extLst>
          </p:cNvPr>
          <p:cNvSpPr txBox="1"/>
          <p:nvPr/>
        </p:nvSpPr>
        <p:spPr>
          <a:xfrm>
            <a:off x="3093466" y="5992088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latin typeface="Calibri"/>
                <a:cs typeface="Calibri"/>
              </a:rPr>
              <a:t>h1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8">
            <a:extLst>
              <a:ext uri="{FF2B5EF4-FFF2-40B4-BE49-F238E27FC236}">
                <a16:creationId xmlns:a16="http://schemas.microsoft.com/office/drawing/2014/main" id="{A2029BD3-13F2-4277-9B2C-F4F389E63CEC}"/>
              </a:ext>
            </a:extLst>
          </p:cNvPr>
          <p:cNvSpPr txBox="1"/>
          <p:nvPr/>
        </p:nvSpPr>
        <p:spPr>
          <a:xfrm>
            <a:off x="6592061" y="6136563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dirty="0">
                <a:latin typeface="Calibri"/>
                <a:cs typeface="Calibri"/>
              </a:rPr>
              <a:t>s3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9">
            <a:extLst>
              <a:ext uri="{FF2B5EF4-FFF2-40B4-BE49-F238E27FC236}">
                <a16:creationId xmlns:a16="http://schemas.microsoft.com/office/drawing/2014/main" id="{ECD8EC37-6BD8-481D-8BAD-9A4BF1D670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05"/>
              </a:lnSpc>
            </a:pPr>
            <a:r>
              <a:rPr lang="en-US" spc="-20" dirty="0"/>
              <a:t>NYCU</a:t>
            </a:r>
            <a:r>
              <a:rPr lang="en-US" spc="-95" dirty="0"/>
              <a:t> </a:t>
            </a:r>
            <a:r>
              <a:rPr lang="en-US" spc="-10" dirty="0"/>
              <a:t>CS</a:t>
            </a:r>
          </a:p>
        </p:txBody>
      </p:sp>
      <p:sp>
        <p:nvSpPr>
          <p:cNvPr id="36" name="object 40">
            <a:extLst>
              <a:ext uri="{FF2B5EF4-FFF2-40B4-BE49-F238E27FC236}">
                <a16:creationId xmlns:a16="http://schemas.microsoft.com/office/drawing/2014/main" id="{54F8D196-DD05-4B79-BE20-7326BBB26360}"/>
              </a:ext>
            </a:extLst>
          </p:cNvPr>
          <p:cNvSpPr txBox="1">
            <a:spLocks/>
          </p:cNvSpPr>
          <p:nvPr/>
        </p:nvSpPr>
        <p:spPr>
          <a:xfrm>
            <a:off x="9480376" y="6400800"/>
            <a:ext cx="2187848" cy="34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lang="en-US" altLang="zh-TW" smtClean="0"/>
              <a:pPr marL="38100">
                <a:lnSpc>
                  <a:spcPts val="1630"/>
                </a:lnSpc>
              </a:pPr>
              <a:t>46</a:t>
            </a:fld>
            <a:endParaRPr lang="en-US" altLang="zh-TW" dirty="0"/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3D630781-29BD-4B39-92D3-14CD975BEEF1}"/>
              </a:ext>
            </a:extLst>
          </p:cNvPr>
          <p:cNvSpPr txBox="1"/>
          <p:nvPr/>
        </p:nvSpPr>
        <p:spPr>
          <a:xfrm rot="19711819">
            <a:off x="7751415" y="4700885"/>
            <a:ext cx="15147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2C2CB8"/>
                </a:solidFill>
                <a:latin typeface="Calibri"/>
                <a:cs typeface="Calibri"/>
              </a:rPr>
              <a:t>ARP Request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8" name="object 7">
            <a:extLst>
              <a:ext uri="{FF2B5EF4-FFF2-40B4-BE49-F238E27FC236}">
                <a16:creationId xmlns:a16="http://schemas.microsoft.com/office/drawing/2014/main" id="{425591D3-377A-43A1-86D6-CF6B9C6ED303}"/>
              </a:ext>
            </a:extLst>
          </p:cNvPr>
          <p:cNvGraphicFramePr>
            <a:graphicFrameLocks noGrp="1"/>
          </p:cNvGraphicFramePr>
          <p:nvPr/>
        </p:nvGraphicFramePr>
        <p:xfrm>
          <a:off x="7855858" y="2756521"/>
          <a:ext cx="2810510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2B7953A5-C901-4C9D-8988-5B3DB19B5A66}"/>
              </a:ext>
            </a:extLst>
          </p:cNvPr>
          <p:cNvGrpSpPr/>
          <p:nvPr/>
        </p:nvGrpSpPr>
        <p:grpSpPr>
          <a:xfrm>
            <a:off x="6377813" y="3298313"/>
            <a:ext cx="1295591" cy="513627"/>
            <a:chOff x="6640066" y="3478362"/>
            <a:chExt cx="1295591" cy="513627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7D9FB7C1-12C2-463B-B0A5-660EF28ECB65}"/>
                </a:ext>
              </a:extLst>
            </p:cNvPr>
            <p:cNvSpPr/>
            <p:nvPr/>
          </p:nvSpPr>
          <p:spPr>
            <a:xfrm>
              <a:off x="6640066" y="3478362"/>
              <a:ext cx="1243967" cy="513627"/>
            </a:xfrm>
            <a:prstGeom prst="roundRect">
              <a:avLst/>
            </a:prstGeom>
            <a:solidFill>
              <a:srgbClr val="C7F8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object 25">
              <a:extLst>
                <a:ext uri="{FF2B5EF4-FFF2-40B4-BE49-F238E27FC236}">
                  <a16:creationId xmlns:a16="http://schemas.microsoft.com/office/drawing/2014/main" id="{91D278D0-4D5C-45FD-904A-0C8B7E4C63E8}"/>
                </a:ext>
              </a:extLst>
            </p:cNvPr>
            <p:cNvSpPr txBox="1"/>
            <p:nvPr/>
          </p:nvSpPr>
          <p:spPr>
            <a:xfrm>
              <a:off x="6691690" y="3553704"/>
              <a:ext cx="1243967" cy="35073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200" spc="-5" dirty="0" err="1">
                  <a:latin typeface="Calibri"/>
                  <a:cs typeface="Calibri"/>
                </a:rPr>
                <a:t>ProxyARP</a:t>
              </a:r>
              <a:endParaRPr sz="2200" dirty="0">
                <a:latin typeface="Calibri"/>
                <a:cs typeface="Calibri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A0517B5-41A0-40DD-8B73-F22209476E3B}"/>
              </a:ext>
            </a:extLst>
          </p:cNvPr>
          <p:cNvSpPr txBox="1"/>
          <p:nvPr/>
        </p:nvSpPr>
        <p:spPr>
          <a:xfrm>
            <a:off x="8629989" y="2356906"/>
            <a:ext cx="1413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alibri"/>
                <a:cs typeface="Calibri"/>
              </a:rPr>
              <a:t>ARP</a:t>
            </a:r>
            <a:r>
              <a:rPr lang="en-US" altLang="zh-TW" sz="2400" spc="-15" dirty="0">
                <a:latin typeface="Calibri"/>
                <a:cs typeface="Calibri"/>
              </a:rPr>
              <a:t> </a:t>
            </a:r>
            <a:r>
              <a:rPr lang="en-US" altLang="zh-TW" sz="2400" dirty="0">
                <a:latin typeface="Calibri"/>
                <a:cs typeface="Calibri"/>
              </a:rPr>
              <a:t>Table</a:t>
            </a:r>
            <a:endParaRPr lang="zh-TW" altLang="en-US" sz="2400" dirty="0"/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239D4607-5B30-4CB0-8CBE-46110B053DF5}"/>
              </a:ext>
            </a:extLst>
          </p:cNvPr>
          <p:cNvSpPr txBox="1"/>
          <p:nvPr/>
        </p:nvSpPr>
        <p:spPr>
          <a:xfrm>
            <a:off x="4711352" y="3753052"/>
            <a:ext cx="124396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ontroller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65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5DCD20-62C3-4C97-A4DF-393A162D27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47</a:t>
            </a:fld>
            <a:endParaRPr lang="en-US" altLang="zh-TW" sz="1400" dirty="0">
              <a:latin typeface="Times New Roman" pitchFamily="18" charset="0"/>
            </a:endParaRPr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521DFD29-8A25-4792-BC68-F230F30DB3A3}"/>
              </a:ext>
            </a:extLst>
          </p:cNvPr>
          <p:cNvGrpSpPr/>
          <p:nvPr/>
        </p:nvGrpSpPr>
        <p:grpSpPr>
          <a:xfrm>
            <a:off x="0" y="126492"/>
            <a:ext cx="12192000" cy="6731634"/>
            <a:chOff x="0" y="126492"/>
            <a:chExt cx="12192000" cy="6731634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EB205F15-5EBD-48C2-ADB7-B2BD0D86E9BB}"/>
                </a:ext>
              </a:extLst>
            </p:cNvPr>
            <p:cNvSpPr/>
            <p:nvPr/>
          </p:nvSpPr>
          <p:spPr>
            <a:xfrm>
              <a:off x="640080" y="996695"/>
              <a:ext cx="10918190" cy="5489575"/>
            </a:xfrm>
            <a:custGeom>
              <a:avLst/>
              <a:gdLst/>
              <a:ahLst/>
              <a:cxnLst/>
              <a:rect l="l" t="t" r="r" b="b"/>
              <a:pathLst>
                <a:path w="10918190" h="5489575">
                  <a:moveTo>
                    <a:pt x="0" y="5489448"/>
                  </a:moveTo>
                  <a:lnTo>
                    <a:pt x="10917936" y="5489448"/>
                  </a:lnTo>
                  <a:lnTo>
                    <a:pt x="10917936" y="0"/>
                  </a:lnTo>
                  <a:lnTo>
                    <a:pt x="0" y="0"/>
                  </a:lnTo>
                  <a:lnTo>
                    <a:pt x="0" y="5489448"/>
                  </a:lnTo>
                  <a:close/>
                </a:path>
              </a:pathLst>
            </a:custGeom>
            <a:ln w="9525">
              <a:solidFill>
                <a:srgbClr val="9F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D6D37B8E-A8EB-45F9-BF45-6A84BF24794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8376" y="4137647"/>
              <a:ext cx="617981" cy="790206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3C7B0CD1-D348-4217-B968-56BBD3AB5F9E}"/>
              </a:ext>
            </a:extLst>
          </p:cNvPr>
          <p:cNvSpPr txBox="1">
            <a:spLocks/>
          </p:cNvSpPr>
          <p:nvPr/>
        </p:nvSpPr>
        <p:spPr>
          <a:xfrm>
            <a:off x="4391581" y="183135"/>
            <a:ext cx="34088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TW" sz="3600" kern="0" spc="-10">
                <a:solidFill>
                  <a:srgbClr val="3196FB"/>
                </a:solidFill>
                <a:latin typeface="Calibri"/>
                <a:cs typeface="Calibri"/>
              </a:rPr>
              <a:t>Reply ARP packet</a:t>
            </a:r>
            <a:endParaRPr lang="en-US" sz="3600" kern="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62DA986-3250-4F36-B920-8DC3BDCB8718}"/>
              </a:ext>
            </a:extLst>
          </p:cNvPr>
          <p:cNvSpPr txBox="1"/>
          <p:nvPr/>
        </p:nvSpPr>
        <p:spPr>
          <a:xfrm>
            <a:off x="7279640" y="4238371"/>
            <a:ext cx="1014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Packet-In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82F9F61E-CB2F-4DFA-9094-D58B8F16F372}"/>
              </a:ext>
            </a:extLst>
          </p:cNvPr>
          <p:cNvGrpSpPr/>
          <p:nvPr/>
        </p:nvGrpSpPr>
        <p:grpSpPr>
          <a:xfrm>
            <a:off x="2927604" y="3715511"/>
            <a:ext cx="6760845" cy="2593975"/>
            <a:chOff x="2927604" y="3715511"/>
            <a:chExt cx="6760845" cy="259397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C6306CC7-F33A-403E-B04C-FF0D0ECEE212}"/>
                </a:ext>
              </a:extLst>
            </p:cNvPr>
            <p:cNvSpPr/>
            <p:nvPr/>
          </p:nvSpPr>
          <p:spPr>
            <a:xfrm>
              <a:off x="8129777" y="4957444"/>
              <a:ext cx="675005" cy="428625"/>
            </a:xfrm>
            <a:custGeom>
              <a:avLst/>
              <a:gdLst/>
              <a:ahLst/>
              <a:cxnLst/>
              <a:rect l="l" t="t" r="r" b="b"/>
              <a:pathLst>
                <a:path w="675004" h="428625">
                  <a:moveTo>
                    <a:pt x="654812" y="0"/>
                  </a:moveTo>
                  <a:lnTo>
                    <a:pt x="525272" y="80263"/>
                  </a:lnTo>
                  <a:lnTo>
                    <a:pt x="545338" y="112648"/>
                  </a:lnTo>
                  <a:lnTo>
                    <a:pt x="674877" y="32257"/>
                  </a:lnTo>
                  <a:lnTo>
                    <a:pt x="654812" y="0"/>
                  </a:lnTo>
                  <a:close/>
                </a:path>
                <a:path w="675004" h="428625">
                  <a:moveTo>
                    <a:pt x="428117" y="140461"/>
                  </a:moveTo>
                  <a:lnTo>
                    <a:pt x="298703" y="220852"/>
                  </a:lnTo>
                  <a:lnTo>
                    <a:pt x="318770" y="253237"/>
                  </a:lnTo>
                  <a:lnTo>
                    <a:pt x="448310" y="172846"/>
                  </a:lnTo>
                  <a:lnTo>
                    <a:pt x="428117" y="140461"/>
                  </a:lnTo>
                  <a:close/>
                </a:path>
                <a:path w="675004" h="428625">
                  <a:moveTo>
                    <a:pt x="67055" y="319658"/>
                  </a:moveTo>
                  <a:lnTo>
                    <a:pt x="0" y="428370"/>
                  </a:lnTo>
                  <a:lnTo>
                    <a:pt x="127253" y="416813"/>
                  </a:lnTo>
                  <a:lnTo>
                    <a:pt x="112932" y="393699"/>
                  </a:lnTo>
                  <a:lnTo>
                    <a:pt x="92075" y="393699"/>
                  </a:lnTo>
                  <a:lnTo>
                    <a:pt x="72008" y="361314"/>
                  </a:lnTo>
                  <a:lnTo>
                    <a:pt x="87080" y="351976"/>
                  </a:lnTo>
                  <a:lnTo>
                    <a:pt x="67055" y="319658"/>
                  </a:lnTo>
                  <a:close/>
                </a:path>
                <a:path w="675004" h="428625">
                  <a:moveTo>
                    <a:pt x="87080" y="351976"/>
                  </a:moveTo>
                  <a:lnTo>
                    <a:pt x="72008" y="361314"/>
                  </a:lnTo>
                  <a:lnTo>
                    <a:pt x="92075" y="393699"/>
                  </a:lnTo>
                  <a:lnTo>
                    <a:pt x="107146" y="384361"/>
                  </a:lnTo>
                  <a:lnTo>
                    <a:pt x="87080" y="351976"/>
                  </a:lnTo>
                  <a:close/>
                </a:path>
                <a:path w="675004" h="428625">
                  <a:moveTo>
                    <a:pt x="107146" y="384361"/>
                  </a:moveTo>
                  <a:lnTo>
                    <a:pt x="92075" y="393699"/>
                  </a:lnTo>
                  <a:lnTo>
                    <a:pt x="112932" y="393699"/>
                  </a:lnTo>
                  <a:lnTo>
                    <a:pt x="107146" y="384361"/>
                  </a:lnTo>
                  <a:close/>
                </a:path>
                <a:path w="675004" h="428625">
                  <a:moveTo>
                    <a:pt x="201549" y="281050"/>
                  </a:moveTo>
                  <a:lnTo>
                    <a:pt x="87080" y="351976"/>
                  </a:lnTo>
                  <a:lnTo>
                    <a:pt x="107146" y="384361"/>
                  </a:lnTo>
                  <a:lnTo>
                    <a:pt x="221615" y="313435"/>
                  </a:lnTo>
                  <a:lnTo>
                    <a:pt x="201549" y="281050"/>
                  </a:lnTo>
                  <a:close/>
                </a:path>
              </a:pathLst>
            </a:custGeom>
            <a:solidFill>
              <a:srgbClr val="FF4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DFF5766D-2DBA-46B0-AF1D-3EAAC8E1B44F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108002" y="0"/>
                  </a:moveTo>
                  <a:lnTo>
                    <a:pt x="1061482" y="5988"/>
                  </a:lnTo>
                  <a:lnTo>
                    <a:pt x="1018782" y="19416"/>
                  </a:lnTo>
                  <a:lnTo>
                    <a:pt x="982277" y="39766"/>
                  </a:lnTo>
                  <a:lnTo>
                    <a:pt x="954342" y="66519"/>
                  </a:lnTo>
                  <a:lnTo>
                    <a:pt x="942304" y="59358"/>
                  </a:lnTo>
                  <a:lnTo>
                    <a:pt x="901764" y="41373"/>
                  </a:lnTo>
                  <a:lnTo>
                    <a:pt x="853084" y="28988"/>
                  </a:lnTo>
                  <a:lnTo>
                    <a:pt x="802979" y="24248"/>
                  </a:lnTo>
                  <a:lnTo>
                    <a:pt x="753287" y="26788"/>
                  </a:lnTo>
                  <a:lnTo>
                    <a:pt x="705847" y="36243"/>
                  </a:lnTo>
                  <a:lnTo>
                    <a:pt x="662500" y="52250"/>
                  </a:lnTo>
                  <a:lnTo>
                    <a:pt x="625084" y="74444"/>
                  </a:lnTo>
                  <a:lnTo>
                    <a:pt x="595440" y="102460"/>
                  </a:lnTo>
                  <a:lnTo>
                    <a:pt x="552333" y="89050"/>
                  </a:lnTo>
                  <a:lnTo>
                    <a:pt x="506714" y="80521"/>
                  </a:lnTo>
                  <a:lnTo>
                    <a:pt x="459548" y="76993"/>
                  </a:lnTo>
                  <a:lnTo>
                    <a:pt x="411798" y="78584"/>
                  </a:lnTo>
                  <a:lnTo>
                    <a:pt x="355300" y="87391"/>
                  </a:lnTo>
                  <a:lnTo>
                    <a:pt x="304197" y="102865"/>
                  </a:lnTo>
                  <a:lnTo>
                    <a:pt x="259475" y="124161"/>
                  </a:lnTo>
                  <a:lnTo>
                    <a:pt x="222123" y="150435"/>
                  </a:lnTo>
                  <a:lnTo>
                    <a:pt x="193129" y="180839"/>
                  </a:lnTo>
                  <a:lnTo>
                    <a:pt x="173482" y="214530"/>
                  </a:lnTo>
                  <a:lnTo>
                    <a:pt x="164169" y="250661"/>
                  </a:lnTo>
                  <a:lnTo>
                    <a:pt x="166180" y="288388"/>
                  </a:lnTo>
                  <a:lnTo>
                    <a:pt x="164656" y="291182"/>
                  </a:lnTo>
                  <a:lnTo>
                    <a:pt x="122261" y="297389"/>
                  </a:lnTo>
                  <a:lnTo>
                    <a:pt x="83725" y="309693"/>
                  </a:lnTo>
                  <a:lnTo>
                    <a:pt x="24321" y="350110"/>
                  </a:lnTo>
                  <a:lnTo>
                    <a:pt x="2989" y="386136"/>
                  </a:lnTo>
                  <a:lnTo>
                    <a:pt x="0" y="423368"/>
                  </a:lnTo>
                  <a:lnTo>
                    <a:pt x="14280" y="459092"/>
                  </a:lnTo>
                  <a:lnTo>
                    <a:pt x="44758" y="490594"/>
                  </a:lnTo>
                  <a:lnTo>
                    <a:pt x="90361" y="515159"/>
                  </a:lnTo>
                  <a:lnTo>
                    <a:pt x="66149" y="536116"/>
                  </a:lnTo>
                  <a:lnTo>
                    <a:pt x="49641" y="559690"/>
                  </a:lnTo>
                  <a:lnTo>
                    <a:pt x="41301" y="585006"/>
                  </a:lnTo>
                  <a:lnTo>
                    <a:pt x="41593" y="611184"/>
                  </a:lnTo>
                  <a:lnTo>
                    <a:pt x="57806" y="648157"/>
                  </a:lnTo>
                  <a:lnTo>
                    <a:pt x="89857" y="678900"/>
                  </a:lnTo>
                  <a:lnTo>
                    <a:pt x="134349" y="701681"/>
                  </a:lnTo>
                  <a:lnTo>
                    <a:pt x="187888" y="714764"/>
                  </a:lnTo>
                  <a:lnTo>
                    <a:pt x="247079" y="716416"/>
                  </a:lnTo>
                  <a:lnTo>
                    <a:pt x="249365" y="718994"/>
                  </a:lnTo>
                  <a:lnTo>
                    <a:pt x="281695" y="748567"/>
                  </a:lnTo>
                  <a:lnTo>
                    <a:pt x="318328" y="772595"/>
                  </a:lnTo>
                  <a:lnTo>
                    <a:pt x="359604" y="792213"/>
                  </a:lnTo>
                  <a:lnTo>
                    <a:pt x="404595" y="807269"/>
                  </a:lnTo>
                  <a:lnTo>
                    <a:pt x="452374" y="817613"/>
                  </a:lnTo>
                  <a:lnTo>
                    <a:pt x="502012" y="823095"/>
                  </a:lnTo>
                  <a:lnTo>
                    <a:pt x="552582" y="823564"/>
                  </a:lnTo>
                  <a:lnTo>
                    <a:pt x="603154" y="818870"/>
                  </a:lnTo>
                  <a:lnTo>
                    <a:pt x="652801" y="808863"/>
                  </a:lnTo>
                  <a:lnTo>
                    <a:pt x="700596" y="793391"/>
                  </a:lnTo>
                  <a:lnTo>
                    <a:pt x="731455" y="818522"/>
                  </a:lnTo>
                  <a:lnTo>
                    <a:pt x="768207" y="839683"/>
                  </a:lnTo>
                  <a:lnTo>
                    <a:pt x="809984" y="856453"/>
                  </a:lnTo>
                  <a:lnTo>
                    <a:pt x="855917" y="868410"/>
                  </a:lnTo>
                  <a:lnTo>
                    <a:pt x="906571" y="875262"/>
                  </a:lnTo>
                  <a:lnTo>
                    <a:pt x="956854" y="876115"/>
                  </a:lnTo>
                  <a:lnTo>
                    <a:pt x="1005753" y="871320"/>
                  </a:lnTo>
                  <a:lnTo>
                    <a:pt x="1052256" y="861229"/>
                  </a:lnTo>
                  <a:lnTo>
                    <a:pt x="1095352" y="846195"/>
                  </a:lnTo>
                  <a:lnTo>
                    <a:pt x="1134028" y="826571"/>
                  </a:lnTo>
                  <a:lnTo>
                    <a:pt x="1167273" y="802707"/>
                  </a:lnTo>
                  <a:lnTo>
                    <a:pt x="1194074" y="774956"/>
                  </a:lnTo>
                  <a:lnTo>
                    <a:pt x="1213422" y="743671"/>
                  </a:lnTo>
                  <a:lnTo>
                    <a:pt x="1243302" y="753998"/>
                  </a:lnTo>
                  <a:lnTo>
                    <a:pt x="1274921" y="761532"/>
                  </a:lnTo>
                  <a:lnTo>
                    <a:pt x="1307826" y="766186"/>
                  </a:lnTo>
                  <a:lnTo>
                    <a:pt x="1341565" y="767877"/>
                  </a:lnTo>
                  <a:lnTo>
                    <a:pt x="1397977" y="763957"/>
                  </a:lnTo>
                  <a:lnTo>
                    <a:pt x="1449858" y="752222"/>
                  </a:lnTo>
                  <a:lnTo>
                    <a:pt x="1495723" y="733621"/>
                  </a:lnTo>
                  <a:lnTo>
                    <a:pt x="1534088" y="709107"/>
                  </a:lnTo>
                  <a:lnTo>
                    <a:pt x="1563468" y="679629"/>
                  </a:lnTo>
                  <a:lnTo>
                    <a:pt x="1582381" y="646138"/>
                  </a:lnTo>
                  <a:lnTo>
                    <a:pt x="1589342" y="609584"/>
                  </a:lnTo>
                  <a:lnTo>
                    <a:pt x="1625465" y="604667"/>
                  </a:lnTo>
                  <a:lnTo>
                    <a:pt x="1693140" y="586142"/>
                  </a:lnTo>
                  <a:lnTo>
                    <a:pt x="1766287" y="546793"/>
                  </a:lnTo>
                  <a:lnTo>
                    <a:pt x="1798921" y="516762"/>
                  </a:lnTo>
                  <a:lnTo>
                    <a:pt x="1821528" y="483730"/>
                  </a:lnTo>
                  <a:lnTo>
                    <a:pt x="1835817" y="412882"/>
                  </a:lnTo>
                  <a:lnTo>
                    <a:pt x="1827080" y="377178"/>
                  </a:lnTo>
                  <a:lnTo>
                    <a:pt x="1807475" y="342694"/>
                  </a:lnTo>
                  <a:lnTo>
                    <a:pt x="1776794" y="310486"/>
                  </a:lnTo>
                  <a:lnTo>
                    <a:pt x="1780985" y="304263"/>
                  </a:lnTo>
                  <a:lnTo>
                    <a:pt x="1784414" y="297786"/>
                  </a:lnTo>
                  <a:lnTo>
                    <a:pt x="1787208" y="291182"/>
                  </a:lnTo>
                  <a:lnTo>
                    <a:pt x="1795184" y="251953"/>
                  </a:lnTo>
                  <a:lnTo>
                    <a:pt x="1787353" y="214032"/>
                  </a:lnTo>
                  <a:lnTo>
                    <a:pt x="1765221" y="179152"/>
                  </a:lnTo>
                  <a:lnTo>
                    <a:pt x="1730293" y="149046"/>
                  </a:lnTo>
                  <a:lnTo>
                    <a:pt x="1684076" y="125444"/>
                  </a:lnTo>
                  <a:lnTo>
                    <a:pt x="1628077" y="110080"/>
                  </a:lnTo>
                  <a:lnTo>
                    <a:pt x="1618756" y="87746"/>
                  </a:lnTo>
                  <a:lnTo>
                    <a:pt x="1583589" y="48126"/>
                  </a:lnTo>
                  <a:lnTo>
                    <a:pt x="1511899" y="12373"/>
                  </a:lnTo>
                  <a:lnTo>
                    <a:pt x="1460869" y="1984"/>
                  </a:lnTo>
                  <a:lnTo>
                    <a:pt x="1408160" y="416"/>
                  </a:lnTo>
                  <a:lnTo>
                    <a:pt x="1356541" y="7525"/>
                  </a:lnTo>
                  <a:lnTo>
                    <a:pt x="1308781" y="23172"/>
                  </a:lnTo>
                  <a:lnTo>
                    <a:pt x="1267651" y="47215"/>
                  </a:lnTo>
                  <a:lnTo>
                    <a:pt x="1253889" y="36777"/>
                  </a:lnTo>
                  <a:lnTo>
                    <a:pt x="1238425" y="27435"/>
                  </a:lnTo>
                  <a:lnTo>
                    <a:pt x="1221413" y="19283"/>
                  </a:lnTo>
                  <a:lnTo>
                    <a:pt x="1203008" y="12417"/>
                  </a:lnTo>
                  <a:lnTo>
                    <a:pt x="1155969" y="1970"/>
                  </a:lnTo>
                  <a:lnTo>
                    <a:pt x="1108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BE5384BF-E166-4C84-AB13-CADA51D92DA8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66180" y="288388"/>
                  </a:moveTo>
                  <a:lnTo>
                    <a:pt x="173482" y="214530"/>
                  </a:lnTo>
                  <a:lnTo>
                    <a:pt x="193129" y="180839"/>
                  </a:lnTo>
                  <a:lnTo>
                    <a:pt x="222123" y="150435"/>
                  </a:lnTo>
                  <a:lnTo>
                    <a:pt x="259475" y="124161"/>
                  </a:lnTo>
                  <a:lnTo>
                    <a:pt x="304197" y="102865"/>
                  </a:lnTo>
                  <a:lnTo>
                    <a:pt x="355300" y="87391"/>
                  </a:lnTo>
                  <a:lnTo>
                    <a:pt x="411798" y="78584"/>
                  </a:lnTo>
                  <a:lnTo>
                    <a:pt x="459548" y="76993"/>
                  </a:lnTo>
                  <a:lnTo>
                    <a:pt x="506714" y="80521"/>
                  </a:lnTo>
                  <a:lnTo>
                    <a:pt x="552333" y="89050"/>
                  </a:lnTo>
                  <a:lnTo>
                    <a:pt x="595440" y="102460"/>
                  </a:lnTo>
                  <a:lnTo>
                    <a:pt x="625084" y="74444"/>
                  </a:lnTo>
                  <a:lnTo>
                    <a:pt x="662500" y="52250"/>
                  </a:lnTo>
                  <a:lnTo>
                    <a:pt x="705847" y="36243"/>
                  </a:lnTo>
                  <a:lnTo>
                    <a:pt x="753287" y="26788"/>
                  </a:lnTo>
                  <a:lnTo>
                    <a:pt x="802979" y="24248"/>
                  </a:lnTo>
                  <a:lnTo>
                    <a:pt x="853084" y="28988"/>
                  </a:lnTo>
                  <a:lnTo>
                    <a:pt x="901764" y="41373"/>
                  </a:lnTo>
                  <a:lnTo>
                    <a:pt x="942304" y="59358"/>
                  </a:lnTo>
                  <a:lnTo>
                    <a:pt x="954342" y="66519"/>
                  </a:lnTo>
                  <a:lnTo>
                    <a:pt x="982277" y="39766"/>
                  </a:lnTo>
                  <a:lnTo>
                    <a:pt x="1018782" y="19416"/>
                  </a:lnTo>
                  <a:lnTo>
                    <a:pt x="1061482" y="5988"/>
                  </a:lnTo>
                  <a:lnTo>
                    <a:pt x="1108002" y="0"/>
                  </a:lnTo>
                  <a:lnTo>
                    <a:pt x="1155969" y="1970"/>
                  </a:lnTo>
                  <a:lnTo>
                    <a:pt x="1203008" y="12417"/>
                  </a:lnTo>
                  <a:lnTo>
                    <a:pt x="1238425" y="27435"/>
                  </a:lnTo>
                  <a:lnTo>
                    <a:pt x="1267651" y="47215"/>
                  </a:lnTo>
                  <a:lnTo>
                    <a:pt x="1308781" y="23172"/>
                  </a:lnTo>
                  <a:lnTo>
                    <a:pt x="1356541" y="7525"/>
                  </a:lnTo>
                  <a:lnTo>
                    <a:pt x="1408160" y="416"/>
                  </a:lnTo>
                  <a:lnTo>
                    <a:pt x="1460869" y="1984"/>
                  </a:lnTo>
                  <a:lnTo>
                    <a:pt x="1511899" y="12373"/>
                  </a:lnTo>
                  <a:lnTo>
                    <a:pt x="1558481" y="31721"/>
                  </a:lnTo>
                  <a:lnTo>
                    <a:pt x="1603804" y="66948"/>
                  </a:lnTo>
                  <a:lnTo>
                    <a:pt x="1628077" y="110080"/>
                  </a:lnTo>
                  <a:lnTo>
                    <a:pt x="1684076" y="125444"/>
                  </a:lnTo>
                  <a:lnTo>
                    <a:pt x="1730293" y="149046"/>
                  </a:lnTo>
                  <a:lnTo>
                    <a:pt x="1765221" y="179152"/>
                  </a:lnTo>
                  <a:lnTo>
                    <a:pt x="1787353" y="214032"/>
                  </a:lnTo>
                  <a:lnTo>
                    <a:pt x="1795184" y="251953"/>
                  </a:lnTo>
                  <a:lnTo>
                    <a:pt x="1787208" y="291182"/>
                  </a:lnTo>
                  <a:lnTo>
                    <a:pt x="1784414" y="297786"/>
                  </a:lnTo>
                  <a:lnTo>
                    <a:pt x="1780985" y="304263"/>
                  </a:lnTo>
                  <a:lnTo>
                    <a:pt x="1776794" y="310486"/>
                  </a:lnTo>
                  <a:lnTo>
                    <a:pt x="1807475" y="342694"/>
                  </a:lnTo>
                  <a:lnTo>
                    <a:pt x="1827080" y="377178"/>
                  </a:lnTo>
                  <a:lnTo>
                    <a:pt x="1835817" y="412882"/>
                  </a:lnTo>
                  <a:lnTo>
                    <a:pt x="1833896" y="448751"/>
                  </a:lnTo>
                  <a:lnTo>
                    <a:pt x="1798921" y="516762"/>
                  </a:lnTo>
                  <a:lnTo>
                    <a:pt x="1766287" y="546793"/>
                  </a:lnTo>
                  <a:lnTo>
                    <a:pt x="1723835" y="572767"/>
                  </a:lnTo>
                  <a:lnTo>
                    <a:pt x="1660208" y="596814"/>
                  </a:lnTo>
                  <a:lnTo>
                    <a:pt x="1589342" y="609584"/>
                  </a:lnTo>
                  <a:lnTo>
                    <a:pt x="1582381" y="646138"/>
                  </a:lnTo>
                  <a:lnTo>
                    <a:pt x="1563468" y="679629"/>
                  </a:lnTo>
                  <a:lnTo>
                    <a:pt x="1534088" y="709107"/>
                  </a:lnTo>
                  <a:lnTo>
                    <a:pt x="1495723" y="733621"/>
                  </a:lnTo>
                  <a:lnTo>
                    <a:pt x="1449858" y="752222"/>
                  </a:lnTo>
                  <a:lnTo>
                    <a:pt x="1397977" y="763957"/>
                  </a:lnTo>
                  <a:lnTo>
                    <a:pt x="1341565" y="767877"/>
                  </a:lnTo>
                  <a:lnTo>
                    <a:pt x="1307826" y="766186"/>
                  </a:lnTo>
                  <a:lnTo>
                    <a:pt x="1274921" y="761532"/>
                  </a:lnTo>
                  <a:lnTo>
                    <a:pt x="1243302" y="753998"/>
                  </a:lnTo>
                  <a:lnTo>
                    <a:pt x="1213422" y="743671"/>
                  </a:lnTo>
                  <a:lnTo>
                    <a:pt x="1194074" y="774956"/>
                  </a:lnTo>
                  <a:lnTo>
                    <a:pt x="1167273" y="802707"/>
                  </a:lnTo>
                  <a:lnTo>
                    <a:pt x="1134028" y="826571"/>
                  </a:lnTo>
                  <a:lnTo>
                    <a:pt x="1095352" y="846195"/>
                  </a:lnTo>
                  <a:lnTo>
                    <a:pt x="1052256" y="861229"/>
                  </a:lnTo>
                  <a:lnTo>
                    <a:pt x="1005753" y="871320"/>
                  </a:lnTo>
                  <a:lnTo>
                    <a:pt x="956854" y="876115"/>
                  </a:lnTo>
                  <a:lnTo>
                    <a:pt x="906571" y="875262"/>
                  </a:lnTo>
                  <a:lnTo>
                    <a:pt x="855917" y="868410"/>
                  </a:lnTo>
                  <a:lnTo>
                    <a:pt x="809984" y="856453"/>
                  </a:lnTo>
                  <a:lnTo>
                    <a:pt x="768207" y="839683"/>
                  </a:lnTo>
                  <a:lnTo>
                    <a:pt x="731455" y="818522"/>
                  </a:lnTo>
                  <a:lnTo>
                    <a:pt x="700596" y="793391"/>
                  </a:lnTo>
                  <a:lnTo>
                    <a:pt x="652801" y="808863"/>
                  </a:lnTo>
                  <a:lnTo>
                    <a:pt x="603154" y="818870"/>
                  </a:lnTo>
                  <a:lnTo>
                    <a:pt x="552582" y="823564"/>
                  </a:lnTo>
                  <a:lnTo>
                    <a:pt x="502012" y="823095"/>
                  </a:lnTo>
                  <a:lnTo>
                    <a:pt x="452374" y="817613"/>
                  </a:lnTo>
                  <a:lnTo>
                    <a:pt x="404595" y="807269"/>
                  </a:lnTo>
                  <a:lnTo>
                    <a:pt x="359604" y="792213"/>
                  </a:lnTo>
                  <a:lnTo>
                    <a:pt x="318328" y="772595"/>
                  </a:lnTo>
                  <a:lnTo>
                    <a:pt x="281695" y="748567"/>
                  </a:lnTo>
                  <a:lnTo>
                    <a:pt x="250635" y="720277"/>
                  </a:lnTo>
                  <a:lnTo>
                    <a:pt x="247079" y="716416"/>
                  </a:lnTo>
                  <a:lnTo>
                    <a:pt x="187888" y="714764"/>
                  </a:lnTo>
                  <a:lnTo>
                    <a:pt x="134349" y="701681"/>
                  </a:lnTo>
                  <a:lnTo>
                    <a:pt x="89857" y="678900"/>
                  </a:lnTo>
                  <a:lnTo>
                    <a:pt x="57806" y="648157"/>
                  </a:lnTo>
                  <a:lnTo>
                    <a:pt x="41593" y="611184"/>
                  </a:lnTo>
                  <a:lnTo>
                    <a:pt x="41301" y="585006"/>
                  </a:lnTo>
                  <a:lnTo>
                    <a:pt x="49641" y="559690"/>
                  </a:lnTo>
                  <a:lnTo>
                    <a:pt x="66149" y="536116"/>
                  </a:lnTo>
                  <a:lnTo>
                    <a:pt x="90361" y="515159"/>
                  </a:lnTo>
                  <a:lnTo>
                    <a:pt x="44758" y="490594"/>
                  </a:lnTo>
                  <a:lnTo>
                    <a:pt x="14280" y="459092"/>
                  </a:lnTo>
                  <a:lnTo>
                    <a:pt x="0" y="423368"/>
                  </a:lnTo>
                  <a:lnTo>
                    <a:pt x="2989" y="386136"/>
                  </a:lnTo>
                  <a:lnTo>
                    <a:pt x="24321" y="350110"/>
                  </a:lnTo>
                  <a:lnTo>
                    <a:pt x="83725" y="309693"/>
                  </a:lnTo>
                  <a:lnTo>
                    <a:pt x="122261" y="297389"/>
                  </a:lnTo>
                  <a:lnTo>
                    <a:pt x="164656" y="291182"/>
                  </a:lnTo>
                  <a:lnTo>
                    <a:pt x="166180" y="288388"/>
                  </a:lnTo>
                  <a:close/>
                </a:path>
                <a:path w="1836420" h="876300">
                  <a:moveTo>
                    <a:pt x="199962" y="527910"/>
                  </a:moveTo>
                  <a:lnTo>
                    <a:pt x="171847" y="527943"/>
                  </a:lnTo>
                  <a:lnTo>
                    <a:pt x="144209" y="525213"/>
                  </a:lnTo>
                  <a:lnTo>
                    <a:pt x="117523" y="519790"/>
                  </a:lnTo>
                  <a:lnTo>
                    <a:pt x="92266" y="511743"/>
                  </a:lnTo>
                </a:path>
                <a:path w="1836420" h="876300">
                  <a:moveTo>
                    <a:pt x="294831" y="704834"/>
                  </a:moveTo>
                  <a:lnTo>
                    <a:pt x="283379" y="707521"/>
                  </a:lnTo>
                  <a:lnTo>
                    <a:pt x="271701" y="709712"/>
                  </a:lnTo>
                  <a:lnTo>
                    <a:pt x="259808" y="711401"/>
                  </a:lnTo>
                  <a:lnTo>
                    <a:pt x="247714" y="712581"/>
                  </a:lnTo>
                </a:path>
                <a:path w="1836420" h="876300">
                  <a:moveTo>
                    <a:pt x="700469" y="789848"/>
                  </a:moveTo>
                  <a:lnTo>
                    <a:pt x="692329" y="781404"/>
                  </a:lnTo>
                  <a:lnTo>
                    <a:pt x="684879" y="772696"/>
                  </a:lnTo>
                  <a:lnTo>
                    <a:pt x="678144" y="763741"/>
                  </a:lnTo>
                  <a:lnTo>
                    <a:pt x="672148" y="754554"/>
                  </a:lnTo>
                </a:path>
                <a:path w="1836420" h="876300">
                  <a:moveTo>
                    <a:pt x="1224979" y="701837"/>
                  </a:moveTo>
                  <a:lnTo>
                    <a:pt x="1223337" y="711654"/>
                  </a:lnTo>
                  <a:lnTo>
                    <a:pt x="1220899" y="721395"/>
                  </a:lnTo>
                  <a:lnTo>
                    <a:pt x="1217674" y="731040"/>
                  </a:lnTo>
                  <a:lnTo>
                    <a:pt x="1213676" y="740572"/>
                  </a:lnTo>
                </a:path>
                <a:path w="1836420" h="876300">
                  <a:moveTo>
                    <a:pt x="1450150" y="462543"/>
                  </a:moveTo>
                  <a:lnTo>
                    <a:pt x="1497316" y="482031"/>
                  </a:lnTo>
                  <a:lnTo>
                    <a:pt x="1535821" y="507410"/>
                  </a:lnTo>
                  <a:lnTo>
                    <a:pt x="1564559" y="537520"/>
                  </a:lnTo>
                  <a:lnTo>
                    <a:pt x="1582429" y="571198"/>
                  </a:lnTo>
                  <a:lnTo>
                    <a:pt x="1588326" y="607285"/>
                  </a:lnTo>
                </a:path>
                <a:path w="1836420" h="876300">
                  <a:moveTo>
                    <a:pt x="1775905" y="308327"/>
                  </a:moveTo>
                  <a:lnTo>
                    <a:pt x="1764264" y="323589"/>
                  </a:lnTo>
                  <a:lnTo>
                    <a:pt x="1750028" y="337839"/>
                  </a:lnTo>
                  <a:lnTo>
                    <a:pt x="1733363" y="350922"/>
                  </a:lnTo>
                  <a:lnTo>
                    <a:pt x="1714437" y="362683"/>
                  </a:lnTo>
                </a:path>
                <a:path w="1836420" h="876300">
                  <a:moveTo>
                    <a:pt x="1628331" y="107032"/>
                  </a:moveTo>
                  <a:lnTo>
                    <a:pt x="1629882" y="113360"/>
                  </a:lnTo>
                  <a:lnTo>
                    <a:pt x="1630934" y="119748"/>
                  </a:lnTo>
                  <a:lnTo>
                    <a:pt x="1631509" y="126160"/>
                  </a:lnTo>
                  <a:lnTo>
                    <a:pt x="1631633" y="132559"/>
                  </a:lnTo>
                </a:path>
                <a:path w="1836420" h="876300">
                  <a:moveTo>
                    <a:pt x="1235647" y="77060"/>
                  </a:moveTo>
                  <a:lnTo>
                    <a:pt x="1242139" y="68353"/>
                  </a:lnTo>
                  <a:lnTo>
                    <a:pt x="1249585" y="59979"/>
                  </a:lnTo>
                  <a:lnTo>
                    <a:pt x="1257935" y="51986"/>
                  </a:lnTo>
                  <a:lnTo>
                    <a:pt x="1267143" y="44421"/>
                  </a:lnTo>
                </a:path>
                <a:path w="1836420" h="876300">
                  <a:moveTo>
                    <a:pt x="941007" y="92681"/>
                  </a:moveTo>
                  <a:lnTo>
                    <a:pt x="943816" y="85401"/>
                  </a:lnTo>
                  <a:lnTo>
                    <a:pt x="947293" y="78251"/>
                  </a:lnTo>
                  <a:lnTo>
                    <a:pt x="951436" y="71268"/>
                  </a:lnTo>
                  <a:lnTo>
                    <a:pt x="956247" y="64487"/>
                  </a:lnTo>
                </a:path>
                <a:path w="1836420" h="876300">
                  <a:moveTo>
                    <a:pt x="595186" y="102206"/>
                  </a:moveTo>
                  <a:lnTo>
                    <a:pt x="609943" y="108225"/>
                  </a:lnTo>
                  <a:lnTo>
                    <a:pt x="624094" y="114827"/>
                  </a:lnTo>
                  <a:lnTo>
                    <a:pt x="637602" y="121977"/>
                  </a:lnTo>
                  <a:lnTo>
                    <a:pt x="650431" y="129638"/>
                  </a:lnTo>
                </a:path>
                <a:path w="1836420" h="876300">
                  <a:moveTo>
                    <a:pt x="175832" y="317217"/>
                  </a:moveTo>
                  <a:lnTo>
                    <a:pt x="172787" y="310123"/>
                  </a:lnTo>
                  <a:lnTo>
                    <a:pt x="170148" y="302946"/>
                  </a:lnTo>
                  <a:lnTo>
                    <a:pt x="167938" y="295697"/>
                  </a:lnTo>
                  <a:lnTo>
                    <a:pt x="166180" y="288388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6FC34428-0EF5-4091-9FFF-DDBC0EAB452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1548" y="5349239"/>
              <a:ext cx="935736" cy="467868"/>
            </a:xfrm>
            <a:prstGeom prst="rect">
              <a:avLst/>
            </a:prstGeom>
          </p:spPr>
        </p:pic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2F2F5276-0CEE-4680-ADD7-CB106FB456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7344" y="5349239"/>
              <a:ext cx="935736" cy="467868"/>
            </a:xfrm>
            <a:prstGeom prst="rect">
              <a:avLst/>
            </a:prstGeom>
          </p:spPr>
        </p:pic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44E9A51-750E-4D76-8E7B-A039B532E3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7604" y="5256275"/>
              <a:ext cx="647699" cy="647700"/>
            </a:xfrm>
            <a:prstGeom prst="rect">
              <a:avLst/>
            </a:prstGeom>
          </p:spPr>
        </p:pic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2266B48B-BD2D-4BFA-A0EB-C5111AEB99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0368" y="4661915"/>
              <a:ext cx="647700" cy="649223"/>
            </a:xfrm>
            <a:prstGeom prst="rect">
              <a:avLst/>
            </a:prstGeom>
          </p:spPr>
        </p:pic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327C780F-6B74-4658-8124-F48BAD2CD5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0368" y="5661660"/>
              <a:ext cx="647700" cy="647700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C654AAE3-4402-4537-B0AA-7195E5246029}"/>
                </a:ext>
              </a:extLst>
            </p:cNvPr>
            <p:cNvSpPr/>
            <p:nvPr/>
          </p:nvSpPr>
          <p:spPr>
            <a:xfrm>
              <a:off x="3575304" y="4986527"/>
              <a:ext cx="5464810" cy="1000125"/>
            </a:xfrm>
            <a:custGeom>
              <a:avLst/>
              <a:gdLst/>
              <a:ahLst/>
              <a:cxnLst/>
              <a:rect l="l" t="t" r="r" b="b"/>
              <a:pathLst>
                <a:path w="5464809" h="1000125">
                  <a:moveTo>
                    <a:pt x="0" y="594360"/>
                  </a:moveTo>
                  <a:lnTo>
                    <a:pt x="1081278" y="597154"/>
                  </a:lnTo>
                </a:path>
                <a:path w="5464809" h="1000125">
                  <a:moveTo>
                    <a:pt x="4411980" y="596773"/>
                  </a:moveTo>
                  <a:lnTo>
                    <a:pt x="5464683" y="0"/>
                  </a:lnTo>
                </a:path>
                <a:path w="5464809" h="1000125">
                  <a:moveTo>
                    <a:pt x="4411980" y="597408"/>
                  </a:moveTo>
                  <a:lnTo>
                    <a:pt x="5464683" y="999680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61332095-3450-4DF8-B0A9-142C87AB90C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5980" y="3715511"/>
              <a:ext cx="647700" cy="649224"/>
            </a:xfrm>
            <a:prstGeom prst="rect">
              <a:avLst/>
            </a:prstGeom>
          </p:spPr>
        </p:pic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id="{F4583453-0C33-40B2-9D0F-2FFE67F31C20}"/>
              </a:ext>
            </a:extLst>
          </p:cNvPr>
          <p:cNvSpPr txBox="1"/>
          <p:nvPr/>
        </p:nvSpPr>
        <p:spPr>
          <a:xfrm>
            <a:off x="9768967" y="4834890"/>
            <a:ext cx="313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h2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3F868173-4F31-45FB-8E54-46F499C06B99}"/>
              </a:ext>
            </a:extLst>
          </p:cNvPr>
          <p:cNvGrpSpPr/>
          <p:nvPr/>
        </p:nvGrpSpPr>
        <p:grpSpPr>
          <a:xfrm>
            <a:off x="875538" y="4033773"/>
            <a:ext cx="6650355" cy="2620645"/>
            <a:chOff x="875538" y="4033773"/>
            <a:chExt cx="6650355" cy="2620645"/>
          </a:xfrm>
        </p:grpSpPr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6F5830BD-C044-4045-B0A3-DF7D3F8A172F}"/>
                </a:ext>
              </a:extLst>
            </p:cNvPr>
            <p:cNvSpPr/>
            <p:nvPr/>
          </p:nvSpPr>
          <p:spPr>
            <a:xfrm>
              <a:off x="5125211" y="4040123"/>
              <a:ext cx="2393950" cy="1309370"/>
            </a:xfrm>
            <a:custGeom>
              <a:avLst/>
              <a:gdLst/>
              <a:ahLst/>
              <a:cxnLst/>
              <a:rect l="l" t="t" r="r" b="b"/>
              <a:pathLst>
                <a:path w="2393950" h="1309370">
                  <a:moveTo>
                    <a:pt x="0" y="1309116"/>
                  </a:moveTo>
                  <a:lnTo>
                    <a:pt x="810640" y="0"/>
                  </a:lnTo>
                </a:path>
                <a:path w="2393950" h="1309370">
                  <a:moveTo>
                    <a:pt x="2393949" y="1309116"/>
                  </a:moveTo>
                  <a:lnTo>
                    <a:pt x="1458467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C2948C7-AB94-4EA1-B6FE-F7D1EAA3A270}"/>
                </a:ext>
              </a:extLst>
            </p:cNvPr>
            <p:cNvSpPr/>
            <p:nvPr/>
          </p:nvSpPr>
          <p:spPr>
            <a:xfrm>
              <a:off x="875538" y="5729287"/>
              <a:ext cx="396875" cy="85725"/>
            </a:xfrm>
            <a:custGeom>
              <a:avLst/>
              <a:gdLst/>
              <a:ahLst/>
              <a:cxnLst/>
              <a:rect l="l" t="t" r="r" b="b"/>
              <a:pathLst>
                <a:path w="396875" h="85725">
                  <a:moveTo>
                    <a:pt x="114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14300" y="57150"/>
                  </a:lnTo>
                  <a:lnTo>
                    <a:pt x="114300" y="28575"/>
                  </a:lnTo>
                  <a:close/>
                </a:path>
                <a:path w="396875" h="85725">
                  <a:moveTo>
                    <a:pt x="310603" y="0"/>
                  </a:moveTo>
                  <a:lnTo>
                    <a:pt x="310603" y="85725"/>
                  </a:lnTo>
                  <a:lnTo>
                    <a:pt x="367779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67779" y="28575"/>
                  </a:lnTo>
                  <a:lnTo>
                    <a:pt x="310603" y="0"/>
                  </a:lnTo>
                  <a:close/>
                </a:path>
                <a:path w="396875" h="85725">
                  <a:moveTo>
                    <a:pt x="310603" y="28575"/>
                  </a:moveTo>
                  <a:lnTo>
                    <a:pt x="200025" y="28575"/>
                  </a:lnTo>
                  <a:lnTo>
                    <a:pt x="200025" y="57150"/>
                  </a:lnTo>
                  <a:lnTo>
                    <a:pt x="310603" y="57150"/>
                  </a:lnTo>
                  <a:lnTo>
                    <a:pt x="310603" y="28575"/>
                  </a:lnTo>
                  <a:close/>
                </a:path>
                <a:path w="396875" h="85725">
                  <a:moveTo>
                    <a:pt x="367779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67779" y="57150"/>
                  </a:lnTo>
                  <a:lnTo>
                    <a:pt x="396367" y="42862"/>
                  </a:lnTo>
                  <a:lnTo>
                    <a:pt x="367779" y="2857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674A6D18-06EA-4BF9-9400-C535028F68F6}"/>
                </a:ext>
              </a:extLst>
            </p:cNvPr>
            <p:cNvSpPr/>
            <p:nvPr/>
          </p:nvSpPr>
          <p:spPr>
            <a:xfrm>
              <a:off x="886104" y="5979223"/>
              <a:ext cx="386080" cy="85725"/>
            </a:xfrm>
            <a:custGeom>
              <a:avLst/>
              <a:gdLst/>
              <a:ahLst/>
              <a:cxnLst/>
              <a:rect l="l" t="t" r="r" b="b"/>
              <a:pathLst>
                <a:path w="386080" h="85725">
                  <a:moveTo>
                    <a:pt x="300037" y="0"/>
                  </a:moveTo>
                  <a:lnTo>
                    <a:pt x="300037" y="85724"/>
                  </a:lnTo>
                  <a:lnTo>
                    <a:pt x="357212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57212" y="28575"/>
                  </a:lnTo>
                  <a:lnTo>
                    <a:pt x="300037" y="0"/>
                  </a:lnTo>
                  <a:close/>
                </a:path>
                <a:path w="386080" h="85725">
                  <a:moveTo>
                    <a:pt x="300037" y="28575"/>
                  </a:moveTo>
                  <a:lnTo>
                    <a:pt x="228600" y="28575"/>
                  </a:lnTo>
                  <a:lnTo>
                    <a:pt x="228600" y="57150"/>
                  </a:lnTo>
                  <a:lnTo>
                    <a:pt x="300037" y="57150"/>
                  </a:lnTo>
                  <a:lnTo>
                    <a:pt x="300037" y="28575"/>
                  </a:lnTo>
                  <a:close/>
                </a:path>
                <a:path w="386080" h="85725">
                  <a:moveTo>
                    <a:pt x="357212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57212" y="57150"/>
                  </a:lnTo>
                  <a:lnTo>
                    <a:pt x="385800" y="42862"/>
                  </a:lnTo>
                  <a:lnTo>
                    <a:pt x="357212" y="28575"/>
                  </a:lnTo>
                  <a:close/>
                </a:path>
                <a:path w="386080" h="85725">
                  <a:moveTo>
                    <a:pt x="200025" y="28575"/>
                  </a:move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28575"/>
                  </a:lnTo>
                  <a:close/>
                </a:path>
                <a:path w="386080" h="85725">
                  <a:moveTo>
                    <a:pt x="857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03545B06-9AB8-4116-A076-FEDDAA44EC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964" y="5804916"/>
              <a:ext cx="935736" cy="469392"/>
            </a:xfrm>
            <a:prstGeom prst="rect">
              <a:avLst/>
            </a:prstGeom>
          </p:spPr>
        </p:pic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CBB2929C-2015-4AF6-8E07-259E2C7BF518}"/>
                </a:ext>
              </a:extLst>
            </p:cNvPr>
            <p:cNvSpPr/>
            <p:nvPr/>
          </p:nvSpPr>
          <p:spPr>
            <a:xfrm>
              <a:off x="5935979" y="4364735"/>
              <a:ext cx="647700" cy="2283460"/>
            </a:xfrm>
            <a:custGeom>
              <a:avLst/>
              <a:gdLst/>
              <a:ahLst/>
              <a:cxnLst/>
              <a:rect l="l" t="t" r="r" b="b"/>
              <a:pathLst>
                <a:path w="647700" h="2283459">
                  <a:moveTo>
                    <a:pt x="0" y="2283206"/>
                  </a:moveTo>
                  <a:lnTo>
                    <a:pt x="340487" y="1909571"/>
                  </a:lnTo>
                </a:path>
                <a:path w="647700" h="2283459">
                  <a:moveTo>
                    <a:pt x="647446" y="2283206"/>
                  </a:moveTo>
                  <a:lnTo>
                    <a:pt x="339852" y="1909571"/>
                  </a:lnTo>
                </a:path>
                <a:path w="647700" h="2283459">
                  <a:moveTo>
                    <a:pt x="339598" y="1441361"/>
                  </a:moveTo>
                  <a:lnTo>
                    <a:pt x="323088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C625EC5D-AC86-4F2C-A929-F926C243AF72}"/>
              </a:ext>
            </a:extLst>
          </p:cNvPr>
          <p:cNvSpPr txBox="1"/>
          <p:nvPr/>
        </p:nvSpPr>
        <p:spPr>
          <a:xfrm>
            <a:off x="719429" y="955065"/>
            <a:ext cx="10214610" cy="99065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6. When h2 receives ARP Request, h2 will Reply ARP packet.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196FB"/>
                </a:solidFill>
                <a:latin typeface="Calibri"/>
                <a:cs typeface="Calibri"/>
              </a:rPr>
              <a:t>7. Edge switch Packet-Ins the Reply to controller</a:t>
            </a:r>
            <a:r>
              <a:rPr lang="en-US" altLang="zh-TW" sz="28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endParaRPr sz="3350" dirty="0">
              <a:latin typeface="Calibri"/>
              <a:cs typeface="Calibri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CF18C65B-6EE0-4C12-8D5A-A4912450B6ED}"/>
              </a:ext>
            </a:extLst>
          </p:cNvPr>
          <p:cNvSpPr txBox="1"/>
          <p:nvPr/>
        </p:nvSpPr>
        <p:spPr>
          <a:xfrm>
            <a:off x="5776086" y="5465698"/>
            <a:ext cx="10033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switches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DC5379F7-9724-4AB8-A950-916C539458DA}"/>
              </a:ext>
            </a:extLst>
          </p:cNvPr>
          <p:cNvSpPr txBox="1"/>
          <p:nvPr/>
        </p:nvSpPr>
        <p:spPr>
          <a:xfrm>
            <a:off x="1350010" y="5694603"/>
            <a:ext cx="134493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7F1827F8-46EE-4AD2-B5F7-25FB613C1906}"/>
              </a:ext>
            </a:extLst>
          </p:cNvPr>
          <p:cNvSpPr txBox="1"/>
          <p:nvPr/>
        </p:nvSpPr>
        <p:spPr>
          <a:xfrm>
            <a:off x="9768967" y="5859271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10" dirty="0">
                <a:latin typeface="Calibri"/>
                <a:cs typeface="Calibri"/>
              </a:rPr>
              <a:t>h3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FEC3C6AC-2A46-4DBF-9056-3403899FD893}"/>
              </a:ext>
            </a:extLst>
          </p:cNvPr>
          <p:cNvSpPr txBox="1"/>
          <p:nvPr/>
        </p:nvSpPr>
        <p:spPr>
          <a:xfrm>
            <a:off x="4952238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DD4C2CE5-1B75-4BF8-AB93-86621DA499EF}"/>
              </a:ext>
            </a:extLst>
          </p:cNvPr>
          <p:cNvSpPr txBox="1"/>
          <p:nvPr/>
        </p:nvSpPr>
        <p:spPr>
          <a:xfrm>
            <a:off x="7363206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C14F5895-254B-4D39-AE57-D732898CE755}"/>
              </a:ext>
            </a:extLst>
          </p:cNvPr>
          <p:cNvSpPr txBox="1"/>
          <p:nvPr/>
        </p:nvSpPr>
        <p:spPr>
          <a:xfrm>
            <a:off x="3093466" y="5992088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latin typeface="Calibri"/>
                <a:cs typeface="Calibri"/>
              </a:rPr>
              <a:t>h1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B3E45C5A-DC17-4546-9F9D-2A6A9909F918}"/>
              </a:ext>
            </a:extLst>
          </p:cNvPr>
          <p:cNvSpPr txBox="1"/>
          <p:nvPr/>
        </p:nvSpPr>
        <p:spPr>
          <a:xfrm>
            <a:off x="6592061" y="6136563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dirty="0">
                <a:latin typeface="Calibri"/>
                <a:cs typeface="Calibri"/>
              </a:rPr>
              <a:t>s3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547FA414-EF90-42A3-BD6F-0D357FC7F1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05"/>
              </a:lnSpc>
            </a:pPr>
            <a:r>
              <a:rPr lang="en-US" spc="-20" dirty="0"/>
              <a:t>NYCU</a:t>
            </a:r>
            <a:r>
              <a:rPr lang="en-US" spc="-95" dirty="0"/>
              <a:t> </a:t>
            </a:r>
            <a:r>
              <a:rPr lang="en-US" spc="-10" dirty="0"/>
              <a:t>CS</a:t>
            </a: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A7919C41-4355-473D-B248-495C11559CA9}"/>
              </a:ext>
            </a:extLst>
          </p:cNvPr>
          <p:cNvSpPr txBox="1">
            <a:spLocks/>
          </p:cNvSpPr>
          <p:nvPr/>
        </p:nvSpPr>
        <p:spPr>
          <a:xfrm>
            <a:off x="9480376" y="6400800"/>
            <a:ext cx="2187848" cy="34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lang="en-US" altLang="zh-TW" smtClean="0"/>
              <a:pPr marL="38100">
                <a:lnSpc>
                  <a:spcPts val="1630"/>
                </a:lnSpc>
              </a:pPr>
              <a:t>47</a:t>
            </a:fld>
            <a:endParaRPr lang="en-US" altLang="zh-TW" dirty="0"/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9AC73184-36CE-4564-B157-BD94D686D221}"/>
              </a:ext>
            </a:extLst>
          </p:cNvPr>
          <p:cNvSpPr txBox="1"/>
          <p:nvPr/>
        </p:nvSpPr>
        <p:spPr>
          <a:xfrm rot="19883662">
            <a:off x="7853894" y="4734544"/>
            <a:ext cx="12751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FF0000"/>
                </a:solidFill>
                <a:latin typeface="Calibri"/>
                <a:cs typeface="Calibri"/>
              </a:rPr>
              <a:t>ARP Reply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37" name="object 7">
            <a:extLst>
              <a:ext uri="{FF2B5EF4-FFF2-40B4-BE49-F238E27FC236}">
                <a16:creationId xmlns:a16="http://schemas.microsoft.com/office/drawing/2014/main" id="{5E94680E-54D0-464E-96CB-084977DE1073}"/>
              </a:ext>
            </a:extLst>
          </p:cNvPr>
          <p:cNvGraphicFramePr>
            <a:graphicFrameLocks noGrp="1"/>
          </p:cNvGraphicFramePr>
          <p:nvPr/>
        </p:nvGraphicFramePr>
        <p:xfrm>
          <a:off x="7855858" y="2756521"/>
          <a:ext cx="2810510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IP</a:t>
                      </a: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MAC</a:t>
                      </a: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" name="群組 37">
            <a:extLst>
              <a:ext uri="{FF2B5EF4-FFF2-40B4-BE49-F238E27FC236}">
                <a16:creationId xmlns:a16="http://schemas.microsoft.com/office/drawing/2014/main" id="{9B496C45-5F9F-45B6-82D8-F177E41570C5}"/>
              </a:ext>
            </a:extLst>
          </p:cNvPr>
          <p:cNvGrpSpPr/>
          <p:nvPr/>
        </p:nvGrpSpPr>
        <p:grpSpPr>
          <a:xfrm>
            <a:off x="6377813" y="3298313"/>
            <a:ext cx="1295591" cy="513627"/>
            <a:chOff x="6640066" y="3478362"/>
            <a:chExt cx="1295591" cy="513627"/>
          </a:xfrm>
        </p:grpSpPr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3940BF9D-384F-4242-A0D1-6FE14EB5AB43}"/>
                </a:ext>
              </a:extLst>
            </p:cNvPr>
            <p:cNvSpPr/>
            <p:nvPr/>
          </p:nvSpPr>
          <p:spPr>
            <a:xfrm>
              <a:off x="6640066" y="3478362"/>
              <a:ext cx="1243967" cy="513627"/>
            </a:xfrm>
            <a:prstGeom prst="roundRect">
              <a:avLst/>
            </a:prstGeom>
            <a:solidFill>
              <a:srgbClr val="C7F8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object 25">
              <a:extLst>
                <a:ext uri="{FF2B5EF4-FFF2-40B4-BE49-F238E27FC236}">
                  <a16:creationId xmlns:a16="http://schemas.microsoft.com/office/drawing/2014/main" id="{F3136D6E-3A0A-4809-ACEF-D893BE97DCC5}"/>
                </a:ext>
              </a:extLst>
            </p:cNvPr>
            <p:cNvSpPr txBox="1"/>
            <p:nvPr/>
          </p:nvSpPr>
          <p:spPr>
            <a:xfrm>
              <a:off x="6691690" y="3553704"/>
              <a:ext cx="1243967" cy="35073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200" spc="-5" dirty="0" err="1">
                  <a:latin typeface="Calibri"/>
                  <a:cs typeface="Calibri"/>
                </a:rPr>
                <a:t>ProxyARP</a:t>
              </a:r>
              <a:endParaRPr sz="2200" dirty="0">
                <a:latin typeface="Calibri"/>
                <a:cs typeface="Calibri"/>
              </a:endParaRPr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CC3C0CE-3B01-4C54-826E-DA955CFB9BB8}"/>
              </a:ext>
            </a:extLst>
          </p:cNvPr>
          <p:cNvSpPr txBox="1"/>
          <p:nvPr/>
        </p:nvSpPr>
        <p:spPr>
          <a:xfrm>
            <a:off x="8629989" y="2356906"/>
            <a:ext cx="1413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alibri"/>
                <a:cs typeface="Calibri"/>
              </a:rPr>
              <a:t>ARP</a:t>
            </a:r>
            <a:r>
              <a:rPr lang="en-US" altLang="zh-TW" sz="2400" spc="-15" dirty="0">
                <a:latin typeface="Calibri"/>
                <a:cs typeface="Calibri"/>
              </a:rPr>
              <a:t> </a:t>
            </a:r>
            <a:r>
              <a:rPr lang="en-US" altLang="zh-TW" sz="2400" dirty="0">
                <a:latin typeface="Calibri"/>
                <a:cs typeface="Calibri"/>
              </a:rPr>
              <a:t>Table</a:t>
            </a:r>
            <a:endParaRPr lang="zh-TW" altLang="en-US" sz="2400" dirty="0"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91CDBCC7-9476-43F4-9ED2-0CE9AE049132}"/>
              </a:ext>
            </a:extLst>
          </p:cNvPr>
          <p:cNvSpPr txBox="1"/>
          <p:nvPr/>
        </p:nvSpPr>
        <p:spPr>
          <a:xfrm>
            <a:off x="4711352" y="3753052"/>
            <a:ext cx="124396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ontroller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26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66747B-1181-4112-9A78-9CFFEAA1E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48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4C02242-86D4-414D-83E1-79A6064D1EA9}"/>
              </a:ext>
            </a:extLst>
          </p:cNvPr>
          <p:cNvSpPr/>
          <p:nvPr/>
        </p:nvSpPr>
        <p:spPr>
          <a:xfrm>
            <a:off x="640080" y="996695"/>
            <a:ext cx="10918190" cy="5489575"/>
          </a:xfrm>
          <a:custGeom>
            <a:avLst/>
            <a:gdLst/>
            <a:ahLst/>
            <a:cxnLst/>
            <a:rect l="l" t="t" r="r" b="b"/>
            <a:pathLst>
              <a:path w="10918190" h="5489575">
                <a:moveTo>
                  <a:pt x="0" y="5489448"/>
                </a:moveTo>
                <a:lnTo>
                  <a:pt x="10917936" y="5489448"/>
                </a:lnTo>
                <a:lnTo>
                  <a:pt x="10917936" y="0"/>
                </a:lnTo>
                <a:lnTo>
                  <a:pt x="0" y="0"/>
                </a:lnTo>
                <a:lnTo>
                  <a:pt x="0" y="5489448"/>
                </a:lnTo>
                <a:close/>
              </a:path>
            </a:pathLst>
          </a:custGeom>
          <a:ln w="9525">
            <a:solidFill>
              <a:srgbClr val="9F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748095B-5E61-4768-A146-F31C1B0A707C}"/>
              </a:ext>
            </a:extLst>
          </p:cNvPr>
          <p:cNvSpPr txBox="1">
            <a:spLocks/>
          </p:cNvSpPr>
          <p:nvPr/>
        </p:nvSpPr>
        <p:spPr>
          <a:xfrm>
            <a:off x="3652139" y="182727"/>
            <a:ext cx="48877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TW" sz="3600" kern="0" spc="-10">
                <a:solidFill>
                  <a:srgbClr val="3196FB"/>
                </a:solidFill>
                <a:latin typeface="Calibri"/>
                <a:cs typeface="Calibri"/>
              </a:rPr>
              <a:t>Proxy</a:t>
            </a:r>
            <a:r>
              <a:rPr lang="en-US" altLang="zh-TW" sz="3600" kern="0" spc="5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3600" kern="0" spc="-5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lang="en-US" altLang="zh-TW" sz="3600" kern="0" spc="3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3600" kern="0" spc="-5">
                <a:solidFill>
                  <a:srgbClr val="3196FB"/>
                </a:solidFill>
                <a:latin typeface="Calibri"/>
                <a:cs typeface="Calibri"/>
              </a:rPr>
              <a:t>learns</a:t>
            </a:r>
            <a:r>
              <a:rPr lang="en-US" altLang="zh-TW" sz="3600" kern="0" spc="5">
                <a:solidFill>
                  <a:srgbClr val="3196FB"/>
                </a:solidFill>
                <a:latin typeface="Calibri"/>
                <a:cs typeface="Calibri"/>
              </a:rPr>
              <a:t> IP-MAC</a:t>
            </a:r>
            <a:endParaRPr lang="en-US" sz="3600" kern="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FBC4B92-021C-41D3-A759-ED8F692FAA1F}"/>
              </a:ext>
            </a:extLst>
          </p:cNvPr>
          <p:cNvSpPr txBox="1"/>
          <p:nvPr/>
        </p:nvSpPr>
        <p:spPr>
          <a:xfrm>
            <a:off x="719429" y="905166"/>
            <a:ext cx="10097770" cy="101566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sz="2800" spc="-10" dirty="0">
                <a:solidFill>
                  <a:srgbClr val="3196FB"/>
                </a:solidFill>
                <a:latin typeface="Calibri"/>
                <a:cs typeface="Calibri"/>
              </a:rPr>
              <a:t>8. Proxy ARP learns IP-MAC from h2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zh-TW" altLang="en-US" sz="3050" dirty="0">
              <a:latin typeface="Calibri"/>
              <a:cs typeface="Calibri"/>
            </a:endParaRPr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2118193A-0956-4050-B411-B65FCF9DFB3C}"/>
              </a:ext>
            </a:extLst>
          </p:cNvPr>
          <p:cNvGrpSpPr/>
          <p:nvPr/>
        </p:nvGrpSpPr>
        <p:grpSpPr>
          <a:xfrm>
            <a:off x="2927604" y="3715511"/>
            <a:ext cx="6760845" cy="2593975"/>
            <a:chOff x="2927604" y="3715511"/>
            <a:chExt cx="6760845" cy="2593975"/>
          </a:xfrm>
        </p:grpSpPr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79C99228-0EB0-4A7C-83D5-D7983C9191F6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108002" y="0"/>
                  </a:moveTo>
                  <a:lnTo>
                    <a:pt x="1061482" y="5988"/>
                  </a:lnTo>
                  <a:lnTo>
                    <a:pt x="1018782" y="19416"/>
                  </a:lnTo>
                  <a:lnTo>
                    <a:pt x="982277" y="39766"/>
                  </a:lnTo>
                  <a:lnTo>
                    <a:pt x="954342" y="66519"/>
                  </a:lnTo>
                  <a:lnTo>
                    <a:pt x="942304" y="59358"/>
                  </a:lnTo>
                  <a:lnTo>
                    <a:pt x="901764" y="41373"/>
                  </a:lnTo>
                  <a:lnTo>
                    <a:pt x="853084" y="28988"/>
                  </a:lnTo>
                  <a:lnTo>
                    <a:pt x="802979" y="24248"/>
                  </a:lnTo>
                  <a:lnTo>
                    <a:pt x="753287" y="26788"/>
                  </a:lnTo>
                  <a:lnTo>
                    <a:pt x="705847" y="36243"/>
                  </a:lnTo>
                  <a:lnTo>
                    <a:pt x="662500" y="52250"/>
                  </a:lnTo>
                  <a:lnTo>
                    <a:pt x="625084" y="74444"/>
                  </a:lnTo>
                  <a:lnTo>
                    <a:pt x="595440" y="102460"/>
                  </a:lnTo>
                  <a:lnTo>
                    <a:pt x="552333" y="89050"/>
                  </a:lnTo>
                  <a:lnTo>
                    <a:pt x="506714" y="80521"/>
                  </a:lnTo>
                  <a:lnTo>
                    <a:pt x="459548" y="76993"/>
                  </a:lnTo>
                  <a:lnTo>
                    <a:pt x="411798" y="78584"/>
                  </a:lnTo>
                  <a:lnTo>
                    <a:pt x="355300" y="87391"/>
                  </a:lnTo>
                  <a:lnTo>
                    <a:pt x="304197" y="102865"/>
                  </a:lnTo>
                  <a:lnTo>
                    <a:pt x="259475" y="124161"/>
                  </a:lnTo>
                  <a:lnTo>
                    <a:pt x="222123" y="150435"/>
                  </a:lnTo>
                  <a:lnTo>
                    <a:pt x="193129" y="180839"/>
                  </a:lnTo>
                  <a:lnTo>
                    <a:pt x="173482" y="214530"/>
                  </a:lnTo>
                  <a:lnTo>
                    <a:pt x="164169" y="250661"/>
                  </a:lnTo>
                  <a:lnTo>
                    <a:pt x="166180" y="288388"/>
                  </a:lnTo>
                  <a:lnTo>
                    <a:pt x="164656" y="291182"/>
                  </a:lnTo>
                  <a:lnTo>
                    <a:pt x="122261" y="297389"/>
                  </a:lnTo>
                  <a:lnTo>
                    <a:pt x="83725" y="309693"/>
                  </a:lnTo>
                  <a:lnTo>
                    <a:pt x="24321" y="350110"/>
                  </a:lnTo>
                  <a:lnTo>
                    <a:pt x="2989" y="386136"/>
                  </a:lnTo>
                  <a:lnTo>
                    <a:pt x="0" y="423368"/>
                  </a:lnTo>
                  <a:lnTo>
                    <a:pt x="14280" y="459092"/>
                  </a:lnTo>
                  <a:lnTo>
                    <a:pt x="44758" y="490594"/>
                  </a:lnTo>
                  <a:lnTo>
                    <a:pt x="90361" y="515159"/>
                  </a:lnTo>
                  <a:lnTo>
                    <a:pt x="66149" y="536116"/>
                  </a:lnTo>
                  <a:lnTo>
                    <a:pt x="49641" y="559690"/>
                  </a:lnTo>
                  <a:lnTo>
                    <a:pt x="41301" y="585006"/>
                  </a:lnTo>
                  <a:lnTo>
                    <a:pt x="41593" y="611184"/>
                  </a:lnTo>
                  <a:lnTo>
                    <a:pt x="57806" y="648157"/>
                  </a:lnTo>
                  <a:lnTo>
                    <a:pt x="89857" y="678900"/>
                  </a:lnTo>
                  <a:lnTo>
                    <a:pt x="134349" y="701681"/>
                  </a:lnTo>
                  <a:lnTo>
                    <a:pt x="187888" y="714764"/>
                  </a:lnTo>
                  <a:lnTo>
                    <a:pt x="247079" y="716416"/>
                  </a:lnTo>
                  <a:lnTo>
                    <a:pt x="249365" y="718994"/>
                  </a:lnTo>
                  <a:lnTo>
                    <a:pt x="281695" y="748567"/>
                  </a:lnTo>
                  <a:lnTo>
                    <a:pt x="318328" y="772595"/>
                  </a:lnTo>
                  <a:lnTo>
                    <a:pt x="359604" y="792213"/>
                  </a:lnTo>
                  <a:lnTo>
                    <a:pt x="404595" y="807269"/>
                  </a:lnTo>
                  <a:lnTo>
                    <a:pt x="452374" y="817613"/>
                  </a:lnTo>
                  <a:lnTo>
                    <a:pt x="502012" y="823095"/>
                  </a:lnTo>
                  <a:lnTo>
                    <a:pt x="552582" y="823564"/>
                  </a:lnTo>
                  <a:lnTo>
                    <a:pt x="603154" y="818870"/>
                  </a:lnTo>
                  <a:lnTo>
                    <a:pt x="652801" y="808863"/>
                  </a:lnTo>
                  <a:lnTo>
                    <a:pt x="700596" y="793391"/>
                  </a:lnTo>
                  <a:lnTo>
                    <a:pt x="731455" y="818522"/>
                  </a:lnTo>
                  <a:lnTo>
                    <a:pt x="768207" y="839683"/>
                  </a:lnTo>
                  <a:lnTo>
                    <a:pt x="809984" y="856453"/>
                  </a:lnTo>
                  <a:lnTo>
                    <a:pt x="855917" y="868410"/>
                  </a:lnTo>
                  <a:lnTo>
                    <a:pt x="906571" y="875262"/>
                  </a:lnTo>
                  <a:lnTo>
                    <a:pt x="956854" y="876115"/>
                  </a:lnTo>
                  <a:lnTo>
                    <a:pt x="1005753" y="871320"/>
                  </a:lnTo>
                  <a:lnTo>
                    <a:pt x="1052256" y="861229"/>
                  </a:lnTo>
                  <a:lnTo>
                    <a:pt x="1095352" y="846195"/>
                  </a:lnTo>
                  <a:lnTo>
                    <a:pt x="1134028" y="826571"/>
                  </a:lnTo>
                  <a:lnTo>
                    <a:pt x="1167273" y="802707"/>
                  </a:lnTo>
                  <a:lnTo>
                    <a:pt x="1194074" y="774956"/>
                  </a:lnTo>
                  <a:lnTo>
                    <a:pt x="1213422" y="743671"/>
                  </a:lnTo>
                  <a:lnTo>
                    <a:pt x="1243302" y="753998"/>
                  </a:lnTo>
                  <a:lnTo>
                    <a:pt x="1274921" y="761532"/>
                  </a:lnTo>
                  <a:lnTo>
                    <a:pt x="1307826" y="766186"/>
                  </a:lnTo>
                  <a:lnTo>
                    <a:pt x="1341565" y="767877"/>
                  </a:lnTo>
                  <a:lnTo>
                    <a:pt x="1397977" y="763957"/>
                  </a:lnTo>
                  <a:lnTo>
                    <a:pt x="1449858" y="752222"/>
                  </a:lnTo>
                  <a:lnTo>
                    <a:pt x="1495723" y="733621"/>
                  </a:lnTo>
                  <a:lnTo>
                    <a:pt x="1534088" y="709107"/>
                  </a:lnTo>
                  <a:lnTo>
                    <a:pt x="1563468" y="679629"/>
                  </a:lnTo>
                  <a:lnTo>
                    <a:pt x="1582381" y="646138"/>
                  </a:lnTo>
                  <a:lnTo>
                    <a:pt x="1589342" y="609584"/>
                  </a:lnTo>
                  <a:lnTo>
                    <a:pt x="1625465" y="604667"/>
                  </a:lnTo>
                  <a:lnTo>
                    <a:pt x="1693140" y="586142"/>
                  </a:lnTo>
                  <a:lnTo>
                    <a:pt x="1766287" y="546793"/>
                  </a:lnTo>
                  <a:lnTo>
                    <a:pt x="1798921" y="516762"/>
                  </a:lnTo>
                  <a:lnTo>
                    <a:pt x="1821528" y="483730"/>
                  </a:lnTo>
                  <a:lnTo>
                    <a:pt x="1835817" y="412882"/>
                  </a:lnTo>
                  <a:lnTo>
                    <a:pt x="1827080" y="377178"/>
                  </a:lnTo>
                  <a:lnTo>
                    <a:pt x="1807475" y="342694"/>
                  </a:lnTo>
                  <a:lnTo>
                    <a:pt x="1776794" y="310486"/>
                  </a:lnTo>
                  <a:lnTo>
                    <a:pt x="1780985" y="304263"/>
                  </a:lnTo>
                  <a:lnTo>
                    <a:pt x="1784414" y="297786"/>
                  </a:lnTo>
                  <a:lnTo>
                    <a:pt x="1787208" y="291182"/>
                  </a:lnTo>
                  <a:lnTo>
                    <a:pt x="1795184" y="251953"/>
                  </a:lnTo>
                  <a:lnTo>
                    <a:pt x="1787353" y="214032"/>
                  </a:lnTo>
                  <a:lnTo>
                    <a:pt x="1765221" y="179152"/>
                  </a:lnTo>
                  <a:lnTo>
                    <a:pt x="1730293" y="149046"/>
                  </a:lnTo>
                  <a:lnTo>
                    <a:pt x="1684076" y="125444"/>
                  </a:lnTo>
                  <a:lnTo>
                    <a:pt x="1628077" y="110080"/>
                  </a:lnTo>
                  <a:lnTo>
                    <a:pt x="1618756" y="87746"/>
                  </a:lnTo>
                  <a:lnTo>
                    <a:pt x="1583589" y="48126"/>
                  </a:lnTo>
                  <a:lnTo>
                    <a:pt x="1511899" y="12373"/>
                  </a:lnTo>
                  <a:lnTo>
                    <a:pt x="1460869" y="1984"/>
                  </a:lnTo>
                  <a:lnTo>
                    <a:pt x="1408160" y="416"/>
                  </a:lnTo>
                  <a:lnTo>
                    <a:pt x="1356541" y="7525"/>
                  </a:lnTo>
                  <a:lnTo>
                    <a:pt x="1308781" y="23172"/>
                  </a:lnTo>
                  <a:lnTo>
                    <a:pt x="1267651" y="47215"/>
                  </a:lnTo>
                  <a:lnTo>
                    <a:pt x="1253889" y="36777"/>
                  </a:lnTo>
                  <a:lnTo>
                    <a:pt x="1238425" y="27435"/>
                  </a:lnTo>
                  <a:lnTo>
                    <a:pt x="1221413" y="19283"/>
                  </a:lnTo>
                  <a:lnTo>
                    <a:pt x="1203008" y="12417"/>
                  </a:lnTo>
                  <a:lnTo>
                    <a:pt x="1155969" y="1970"/>
                  </a:lnTo>
                  <a:lnTo>
                    <a:pt x="1108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DA5D0307-E10A-43DD-BB35-9B7B948B5F38}"/>
                </a:ext>
              </a:extLst>
            </p:cNvPr>
            <p:cNvSpPr/>
            <p:nvPr/>
          </p:nvSpPr>
          <p:spPr>
            <a:xfrm>
              <a:off x="5425630" y="5177818"/>
              <a:ext cx="1836420" cy="876300"/>
            </a:xfrm>
            <a:custGeom>
              <a:avLst/>
              <a:gdLst/>
              <a:ahLst/>
              <a:cxnLst/>
              <a:rect l="l" t="t" r="r" b="b"/>
              <a:pathLst>
                <a:path w="1836420" h="876300">
                  <a:moveTo>
                    <a:pt x="166180" y="288388"/>
                  </a:moveTo>
                  <a:lnTo>
                    <a:pt x="173482" y="214530"/>
                  </a:lnTo>
                  <a:lnTo>
                    <a:pt x="193129" y="180839"/>
                  </a:lnTo>
                  <a:lnTo>
                    <a:pt x="222123" y="150435"/>
                  </a:lnTo>
                  <a:lnTo>
                    <a:pt x="259475" y="124161"/>
                  </a:lnTo>
                  <a:lnTo>
                    <a:pt x="304197" y="102865"/>
                  </a:lnTo>
                  <a:lnTo>
                    <a:pt x="355300" y="87391"/>
                  </a:lnTo>
                  <a:lnTo>
                    <a:pt x="411798" y="78584"/>
                  </a:lnTo>
                  <a:lnTo>
                    <a:pt x="459548" y="76993"/>
                  </a:lnTo>
                  <a:lnTo>
                    <a:pt x="506714" y="80521"/>
                  </a:lnTo>
                  <a:lnTo>
                    <a:pt x="552333" y="89050"/>
                  </a:lnTo>
                  <a:lnTo>
                    <a:pt x="595440" y="102460"/>
                  </a:lnTo>
                  <a:lnTo>
                    <a:pt x="625084" y="74444"/>
                  </a:lnTo>
                  <a:lnTo>
                    <a:pt x="662500" y="52250"/>
                  </a:lnTo>
                  <a:lnTo>
                    <a:pt x="705847" y="36243"/>
                  </a:lnTo>
                  <a:lnTo>
                    <a:pt x="753287" y="26788"/>
                  </a:lnTo>
                  <a:lnTo>
                    <a:pt x="802979" y="24248"/>
                  </a:lnTo>
                  <a:lnTo>
                    <a:pt x="853084" y="28988"/>
                  </a:lnTo>
                  <a:lnTo>
                    <a:pt x="901764" y="41373"/>
                  </a:lnTo>
                  <a:lnTo>
                    <a:pt x="942304" y="59358"/>
                  </a:lnTo>
                  <a:lnTo>
                    <a:pt x="954342" y="66519"/>
                  </a:lnTo>
                  <a:lnTo>
                    <a:pt x="982277" y="39766"/>
                  </a:lnTo>
                  <a:lnTo>
                    <a:pt x="1018782" y="19416"/>
                  </a:lnTo>
                  <a:lnTo>
                    <a:pt x="1061482" y="5988"/>
                  </a:lnTo>
                  <a:lnTo>
                    <a:pt x="1108002" y="0"/>
                  </a:lnTo>
                  <a:lnTo>
                    <a:pt x="1155969" y="1970"/>
                  </a:lnTo>
                  <a:lnTo>
                    <a:pt x="1203008" y="12417"/>
                  </a:lnTo>
                  <a:lnTo>
                    <a:pt x="1238425" y="27435"/>
                  </a:lnTo>
                  <a:lnTo>
                    <a:pt x="1267651" y="47215"/>
                  </a:lnTo>
                  <a:lnTo>
                    <a:pt x="1308781" y="23172"/>
                  </a:lnTo>
                  <a:lnTo>
                    <a:pt x="1356541" y="7525"/>
                  </a:lnTo>
                  <a:lnTo>
                    <a:pt x="1408160" y="416"/>
                  </a:lnTo>
                  <a:lnTo>
                    <a:pt x="1460869" y="1984"/>
                  </a:lnTo>
                  <a:lnTo>
                    <a:pt x="1511899" y="12373"/>
                  </a:lnTo>
                  <a:lnTo>
                    <a:pt x="1558481" y="31721"/>
                  </a:lnTo>
                  <a:lnTo>
                    <a:pt x="1603804" y="66948"/>
                  </a:lnTo>
                  <a:lnTo>
                    <a:pt x="1628077" y="110080"/>
                  </a:lnTo>
                  <a:lnTo>
                    <a:pt x="1684076" y="125444"/>
                  </a:lnTo>
                  <a:lnTo>
                    <a:pt x="1730293" y="149046"/>
                  </a:lnTo>
                  <a:lnTo>
                    <a:pt x="1765221" y="179152"/>
                  </a:lnTo>
                  <a:lnTo>
                    <a:pt x="1787353" y="214032"/>
                  </a:lnTo>
                  <a:lnTo>
                    <a:pt x="1795184" y="251953"/>
                  </a:lnTo>
                  <a:lnTo>
                    <a:pt x="1787208" y="291182"/>
                  </a:lnTo>
                  <a:lnTo>
                    <a:pt x="1784414" y="297786"/>
                  </a:lnTo>
                  <a:lnTo>
                    <a:pt x="1780985" y="304263"/>
                  </a:lnTo>
                  <a:lnTo>
                    <a:pt x="1776794" y="310486"/>
                  </a:lnTo>
                  <a:lnTo>
                    <a:pt x="1807475" y="342694"/>
                  </a:lnTo>
                  <a:lnTo>
                    <a:pt x="1827080" y="377178"/>
                  </a:lnTo>
                  <a:lnTo>
                    <a:pt x="1835817" y="412882"/>
                  </a:lnTo>
                  <a:lnTo>
                    <a:pt x="1833896" y="448751"/>
                  </a:lnTo>
                  <a:lnTo>
                    <a:pt x="1798921" y="516762"/>
                  </a:lnTo>
                  <a:lnTo>
                    <a:pt x="1766287" y="546793"/>
                  </a:lnTo>
                  <a:lnTo>
                    <a:pt x="1723835" y="572767"/>
                  </a:lnTo>
                  <a:lnTo>
                    <a:pt x="1660208" y="596814"/>
                  </a:lnTo>
                  <a:lnTo>
                    <a:pt x="1589342" y="609584"/>
                  </a:lnTo>
                  <a:lnTo>
                    <a:pt x="1582381" y="646138"/>
                  </a:lnTo>
                  <a:lnTo>
                    <a:pt x="1563468" y="679629"/>
                  </a:lnTo>
                  <a:lnTo>
                    <a:pt x="1534088" y="709107"/>
                  </a:lnTo>
                  <a:lnTo>
                    <a:pt x="1495723" y="733621"/>
                  </a:lnTo>
                  <a:lnTo>
                    <a:pt x="1449858" y="752222"/>
                  </a:lnTo>
                  <a:lnTo>
                    <a:pt x="1397977" y="763957"/>
                  </a:lnTo>
                  <a:lnTo>
                    <a:pt x="1341565" y="767877"/>
                  </a:lnTo>
                  <a:lnTo>
                    <a:pt x="1307826" y="766186"/>
                  </a:lnTo>
                  <a:lnTo>
                    <a:pt x="1274921" y="761532"/>
                  </a:lnTo>
                  <a:lnTo>
                    <a:pt x="1243302" y="753998"/>
                  </a:lnTo>
                  <a:lnTo>
                    <a:pt x="1213422" y="743671"/>
                  </a:lnTo>
                  <a:lnTo>
                    <a:pt x="1194074" y="774956"/>
                  </a:lnTo>
                  <a:lnTo>
                    <a:pt x="1167273" y="802707"/>
                  </a:lnTo>
                  <a:lnTo>
                    <a:pt x="1134028" y="826571"/>
                  </a:lnTo>
                  <a:lnTo>
                    <a:pt x="1095352" y="846195"/>
                  </a:lnTo>
                  <a:lnTo>
                    <a:pt x="1052256" y="861229"/>
                  </a:lnTo>
                  <a:lnTo>
                    <a:pt x="1005753" y="871320"/>
                  </a:lnTo>
                  <a:lnTo>
                    <a:pt x="956854" y="876115"/>
                  </a:lnTo>
                  <a:lnTo>
                    <a:pt x="906571" y="875262"/>
                  </a:lnTo>
                  <a:lnTo>
                    <a:pt x="855917" y="868410"/>
                  </a:lnTo>
                  <a:lnTo>
                    <a:pt x="809984" y="856453"/>
                  </a:lnTo>
                  <a:lnTo>
                    <a:pt x="768207" y="839683"/>
                  </a:lnTo>
                  <a:lnTo>
                    <a:pt x="731455" y="818522"/>
                  </a:lnTo>
                  <a:lnTo>
                    <a:pt x="700596" y="793391"/>
                  </a:lnTo>
                  <a:lnTo>
                    <a:pt x="652801" y="808863"/>
                  </a:lnTo>
                  <a:lnTo>
                    <a:pt x="603154" y="818870"/>
                  </a:lnTo>
                  <a:lnTo>
                    <a:pt x="552582" y="823564"/>
                  </a:lnTo>
                  <a:lnTo>
                    <a:pt x="502012" y="823095"/>
                  </a:lnTo>
                  <a:lnTo>
                    <a:pt x="452374" y="817613"/>
                  </a:lnTo>
                  <a:lnTo>
                    <a:pt x="404595" y="807269"/>
                  </a:lnTo>
                  <a:lnTo>
                    <a:pt x="359604" y="792213"/>
                  </a:lnTo>
                  <a:lnTo>
                    <a:pt x="318328" y="772595"/>
                  </a:lnTo>
                  <a:lnTo>
                    <a:pt x="281695" y="748567"/>
                  </a:lnTo>
                  <a:lnTo>
                    <a:pt x="250635" y="720277"/>
                  </a:lnTo>
                  <a:lnTo>
                    <a:pt x="247079" y="716416"/>
                  </a:lnTo>
                  <a:lnTo>
                    <a:pt x="187888" y="714764"/>
                  </a:lnTo>
                  <a:lnTo>
                    <a:pt x="134349" y="701681"/>
                  </a:lnTo>
                  <a:lnTo>
                    <a:pt x="89857" y="678900"/>
                  </a:lnTo>
                  <a:lnTo>
                    <a:pt x="57806" y="648157"/>
                  </a:lnTo>
                  <a:lnTo>
                    <a:pt x="41593" y="611184"/>
                  </a:lnTo>
                  <a:lnTo>
                    <a:pt x="41301" y="585006"/>
                  </a:lnTo>
                  <a:lnTo>
                    <a:pt x="49641" y="559690"/>
                  </a:lnTo>
                  <a:lnTo>
                    <a:pt x="66149" y="536116"/>
                  </a:lnTo>
                  <a:lnTo>
                    <a:pt x="90361" y="515159"/>
                  </a:lnTo>
                  <a:lnTo>
                    <a:pt x="44758" y="490594"/>
                  </a:lnTo>
                  <a:lnTo>
                    <a:pt x="14280" y="459092"/>
                  </a:lnTo>
                  <a:lnTo>
                    <a:pt x="0" y="423368"/>
                  </a:lnTo>
                  <a:lnTo>
                    <a:pt x="2989" y="386136"/>
                  </a:lnTo>
                  <a:lnTo>
                    <a:pt x="24321" y="350110"/>
                  </a:lnTo>
                  <a:lnTo>
                    <a:pt x="83725" y="309693"/>
                  </a:lnTo>
                  <a:lnTo>
                    <a:pt x="122261" y="297389"/>
                  </a:lnTo>
                  <a:lnTo>
                    <a:pt x="164656" y="291182"/>
                  </a:lnTo>
                  <a:lnTo>
                    <a:pt x="166180" y="288388"/>
                  </a:lnTo>
                  <a:close/>
                </a:path>
                <a:path w="1836420" h="876300">
                  <a:moveTo>
                    <a:pt x="199962" y="527910"/>
                  </a:moveTo>
                  <a:lnTo>
                    <a:pt x="171847" y="527943"/>
                  </a:lnTo>
                  <a:lnTo>
                    <a:pt x="144209" y="525213"/>
                  </a:lnTo>
                  <a:lnTo>
                    <a:pt x="117523" y="519790"/>
                  </a:lnTo>
                  <a:lnTo>
                    <a:pt x="92266" y="511743"/>
                  </a:lnTo>
                </a:path>
                <a:path w="1836420" h="876300">
                  <a:moveTo>
                    <a:pt x="294831" y="704834"/>
                  </a:moveTo>
                  <a:lnTo>
                    <a:pt x="283379" y="707521"/>
                  </a:lnTo>
                  <a:lnTo>
                    <a:pt x="271701" y="709712"/>
                  </a:lnTo>
                  <a:lnTo>
                    <a:pt x="259808" y="711401"/>
                  </a:lnTo>
                  <a:lnTo>
                    <a:pt x="247714" y="712581"/>
                  </a:lnTo>
                </a:path>
                <a:path w="1836420" h="876300">
                  <a:moveTo>
                    <a:pt x="700469" y="789848"/>
                  </a:moveTo>
                  <a:lnTo>
                    <a:pt x="692329" y="781404"/>
                  </a:lnTo>
                  <a:lnTo>
                    <a:pt x="684879" y="772696"/>
                  </a:lnTo>
                  <a:lnTo>
                    <a:pt x="678144" y="763741"/>
                  </a:lnTo>
                  <a:lnTo>
                    <a:pt x="672148" y="754554"/>
                  </a:lnTo>
                </a:path>
                <a:path w="1836420" h="876300">
                  <a:moveTo>
                    <a:pt x="1224979" y="701837"/>
                  </a:moveTo>
                  <a:lnTo>
                    <a:pt x="1223337" y="711654"/>
                  </a:lnTo>
                  <a:lnTo>
                    <a:pt x="1220899" y="721395"/>
                  </a:lnTo>
                  <a:lnTo>
                    <a:pt x="1217674" y="731040"/>
                  </a:lnTo>
                  <a:lnTo>
                    <a:pt x="1213676" y="740572"/>
                  </a:lnTo>
                </a:path>
                <a:path w="1836420" h="876300">
                  <a:moveTo>
                    <a:pt x="1450150" y="462543"/>
                  </a:moveTo>
                  <a:lnTo>
                    <a:pt x="1497316" y="482031"/>
                  </a:lnTo>
                  <a:lnTo>
                    <a:pt x="1535821" y="507410"/>
                  </a:lnTo>
                  <a:lnTo>
                    <a:pt x="1564559" y="537520"/>
                  </a:lnTo>
                  <a:lnTo>
                    <a:pt x="1582429" y="571198"/>
                  </a:lnTo>
                  <a:lnTo>
                    <a:pt x="1588326" y="607285"/>
                  </a:lnTo>
                </a:path>
                <a:path w="1836420" h="876300">
                  <a:moveTo>
                    <a:pt x="1775905" y="308327"/>
                  </a:moveTo>
                  <a:lnTo>
                    <a:pt x="1764264" y="323589"/>
                  </a:lnTo>
                  <a:lnTo>
                    <a:pt x="1750028" y="337839"/>
                  </a:lnTo>
                  <a:lnTo>
                    <a:pt x="1733363" y="350922"/>
                  </a:lnTo>
                  <a:lnTo>
                    <a:pt x="1714437" y="362683"/>
                  </a:lnTo>
                </a:path>
                <a:path w="1836420" h="876300">
                  <a:moveTo>
                    <a:pt x="1628331" y="107032"/>
                  </a:moveTo>
                  <a:lnTo>
                    <a:pt x="1629882" y="113360"/>
                  </a:lnTo>
                  <a:lnTo>
                    <a:pt x="1630934" y="119748"/>
                  </a:lnTo>
                  <a:lnTo>
                    <a:pt x="1631509" y="126160"/>
                  </a:lnTo>
                  <a:lnTo>
                    <a:pt x="1631633" y="132559"/>
                  </a:lnTo>
                </a:path>
                <a:path w="1836420" h="876300">
                  <a:moveTo>
                    <a:pt x="1235647" y="77060"/>
                  </a:moveTo>
                  <a:lnTo>
                    <a:pt x="1242139" y="68353"/>
                  </a:lnTo>
                  <a:lnTo>
                    <a:pt x="1249585" y="59979"/>
                  </a:lnTo>
                  <a:lnTo>
                    <a:pt x="1257935" y="51986"/>
                  </a:lnTo>
                  <a:lnTo>
                    <a:pt x="1267143" y="44421"/>
                  </a:lnTo>
                </a:path>
                <a:path w="1836420" h="876300">
                  <a:moveTo>
                    <a:pt x="941007" y="92681"/>
                  </a:moveTo>
                  <a:lnTo>
                    <a:pt x="943816" y="85401"/>
                  </a:lnTo>
                  <a:lnTo>
                    <a:pt x="947293" y="78251"/>
                  </a:lnTo>
                  <a:lnTo>
                    <a:pt x="951436" y="71268"/>
                  </a:lnTo>
                  <a:lnTo>
                    <a:pt x="956247" y="64487"/>
                  </a:lnTo>
                </a:path>
                <a:path w="1836420" h="876300">
                  <a:moveTo>
                    <a:pt x="595186" y="102206"/>
                  </a:moveTo>
                  <a:lnTo>
                    <a:pt x="609943" y="108225"/>
                  </a:lnTo>
                  <a:lnTo>
                    <a:pt x="624094" y="114827"/>
                  </a:lnTo>
                  <a:lnTo>
                    <a:pt x="637602" y="121977"/>
                  </a:lnTo>
                  <a:lnTo>
                    <a:pt x="650431" y="129638"/>
                  </a:lnTo>
                </a:path>
                <a:path w="1836420" h="876300">
                  <a:moveTo>
                    <a:pt x="175832" y="317217"/>
                  </a:moveTo>
                  <a:lnTo>
                    <a:pt x="172787" y="310123"/>
                  </a:lnTo>
                  <a:lnTo>
                    <a:pt x="170148" y="302946"/>
                  </a:lnTo>
                  <a:lnTo>
                    <a:pt x="167938" y="295697"/>
                  </a:lnTo>
                  <a:lnTo>
                    <a:pt x="166180" y="288388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11">
              <a:extLst>
                <a:ext uri="{FF2B5EF4-FFF2-40B4-BE49-F238E27FC236}">
                  <a16:creationId xmlns:a16="http://schemas.microsoft.com/office/drawing/2014/main" id="{7C61C1F8-2D24-485D-89FA-2D14C38566D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48" y="5349239"/>
              <a:ext cx="935736" cy="467868"/>
            </a:xfrm>
            <a:prstGeom prst="rect">
              <a:avLst/>
            </a:prstGeom>
          </p:spPr>
        </p:pic>
        <p:pic>
          <p:nvPicPr>
            <p:cNvPr id="10" name="object 12">
              <a:extLst>
                <a:ext uri="{FF2B5EF4-FFF2-40B4-BE49-F238E27FC236}">
                  <a16:creationId xmlns:a16="http://schemas.microsoft.com/office/drawing/2014/main" id="{BFF1D9C2-3F78-44AC-A9BA-19287BEF7F9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7344" y="5349239"/>
              <a:ext cx="935736" cy="467868"/>
            </a:xfrm>
            <a:prstGeom prst="rect">
              <a:avLst/>
            </a:prstGeom>
          </p:spPr>
        </p:pic>
        <p:pic>
          <p:nvPicPr>
            <p:cNvPr id="11" name="object 13">
              <a:extLst>
                <a:ext uri="{FF2B5EF4-FFF2-40B4-BE49-F238E27FC236}">
                  <a16:creationId xmlns:a16="http://schemas.microsoft.com/office/drawing/2014/main" id="{014E9D0E-58F8-4EA0-ABFE-96FD3AAF4F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604" y="5256275"/>
              <a:ext cx="647699" cy="647700"/>
            </a:xfrm>
            <a:prstGeom prst="rect">
              <a:avLst/>
            </a:prstGeom>
          </p:spPr>
        </p:pic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744E1295-2417-46CA-8127-B131BFC8D98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368" y="4661915"/>
              <a:ext cx="647700" cy="649223"/>
            </a:xfrm>
            <a:prstGeom prst="rect">
              <a:avLst/>
            </a:prstGeom>
          </p:spPr>
        </p:pic>
        <p:pic>
          <p:nvPicPr>
            <p:cNvPr id="13" name="object 15">
              <a:extLst>
                <a:ext uri="{FF2B5EF4-FFF2-40B4-BE49-F238E27FC236}">
                  <a16:creationId xmlns:a16="http://schemas.microsoft.com/office/drawing/2014/main" id="{E1381796-CC19-4674-969F-21792DF6BB3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368" y="5661660"/>
              <a:ext cx="647700" cy="647700"/>
            </a:xfrm>
            <a:prstGeom prst="rect">
              <a:avLst/>
            </a:prstGeom>
          </p:spPr>
        </p:pic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6D9F2F8C-B110-4A8F-8D04-1ECCC5CAFA8C}"/>
                </a:ext>
              </a:extLst>
            </p:cNvPr>
            <p:cNvSpPr/>
            <p:nvPr/>
          </p:nvSpPr>
          <p:spPr>
            <a:xfrm>
              <a:off x="3575304" y="4986527"/>
              <a:ext cx="5464810" cy="1000125"/>
            </a:xfrm>
            <a:custGeom>
              <a:avLst/>
              <a:gdLst/>
              <a:ahLst/>
              <a:cxnLst/>
              <a:rect l="l" t="t" r="r" b="b"/>
              <a:pathLst>
                <a:path w="5464809" h="1000125">
                  <a:moveTo>
                    <a:pt x="0" y="594360"/>
                  </a:moveTo>
                  <a:lnTo>
                    <a:pt x="1081278" y="597154"/>
                  </a:lnTo>
                </a:path>
                <a:path w="5464809" h="1000125">
                  <a:moveTo>
                    <a:pt x="4411980" y="596773"/>
                  </a:moveTo>
                  <a:lnTo>
                    <a:pt x="5464683" y="0"/>
                  </a:lnTo>
                </a:path>
                <a:path w="5464809" h="1000125">
                  <a:moveTo>
                    <a:pt x="4411980" y="597408"/>
                  </a:moveTo>
                  <a:lnTo>
                    <a:pt x="5464683" y="999680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7">
              <a:extLst>
                <a:ext uri="{FF2B5EF4-FFF2-40B4-BE49-F238E27FC236}">
                  <a16:creationId xmlns:a16="http://schemas.microsoft.com/office/drawing/2014/main" id="{CEB91FFE-EB24-42E9-BB44-A1E187BA23B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5980" y="3715511"/>
              <a:ext cx="647700" cy="649224"/>
            </a:xfrm>
            <a:prstGeom prst="rect">
              <a:avLst/>
            </a:prstGeom>
          </p:spPr>
        </p:pic>
      </p:grpSp>
      <p:sp>
        <p:nvSpPr>
          <p:cNvPr id="16" name="object 18">
            <a:extLst>
              <a:ext uri="{FF2B5EF4-FFF2-40B4-BE49-F238E27FC236}">
                <a16:creationId xmlns:a16="http://schemas.microsoft.com/office/drawing/2014/main" id="{ADE6070C-8E31-487A-B8D2-FFFC8052F4AB}"/>
              </a:ext>
            </a:extLst>
          </p:cNvPr>
          <p:cNvSpPr txBox="1"/>
          <p:nvPr/>
        </p:nvSpPr>
        <p:spPr>
          <a:xfrm>
            <a:off x="9768967" y="4834890"/>
            <a:ext cx="313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h2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7" name="object 20">
            <a:extLst>
              <a:ext uri="{FF2B5EF4-FFF2-40B4-BE49-F238E27FC236}">
                <a16:creationId xmlns:a16="http://schemas.microsoft.com/office/drawing/2014/main" id="{E2A0B2A8-F2EA-4364-BD16-9E4849826902}"/>
              </a:ext>
            </a:extLst>
          </p:cNvPr>
          <p:cNvGrpSpPr/>
          <p:nvPr/>
        </p:nvGrpSpPr>
        <p:grpSpPr>
          <a:xfrm>
            <a:off x="875538" y="4033773"/>
            <a:ext cx="6650355" cy="2620645"/>
            <a:chOff x="875538" y="4033773"/>
            <a:chExt cx="6650355" cy="2620645"/>
          </a:xfrm>
        </p:grpSpPr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B1BEB9A7-96AC-4FD9-9478-6D96EA0A7BC5}"/>
                </a:ext>
              </a:extLst>
            </p:cNvPr>
            <p:cNvSpPr/>
            <p:nvPr/>
          </p:nvSpPr>
          <p:spPr>
            <a:xfrm>
              <a:off x="5125211" y="4040123"/>
              <a:ext cx="2393950" cy="1309370"/>
            </a:xfrm>
            <a:custGeom>
              <a:avLst/>
              <a:gdLst/>
              <a:ahLst/>
              <a:cxnLst/>
              <a:rect l="l" t="t" r="r" b="b"/>
              <a:pathLst>
                <a:path w="2393950" h="1309370">
                  <a:moveTo>
                    <a:pt x="0" y="1309116"/>
                  </a:moveTo>
                  <a:lnTo>
                    <a:pt x="810640" y="0"/>
                  </a:lnTo>
                </a:path>
                <a:path w="2393950" h="1309370">
                  <a:moveTo>
                    <a:pt x="2393949" y="1309116"/>
                  </a:moveTo>
                  <a:lnTo>
                    <a:pt x="1458467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D626661F-5F9F-4655-AA79-7A8EA58E18B8}"/>
                </a:ext>
              </a:extLst>
            </p:cNvPr>
            <p:cNvSpPr/>
            <p:nvPr/>
          </p:nvSpPr>
          <p:spPr>
            <a:xfrm>
              <a:off x="875538" y="5729287"/>
              <a:ext cx="396875" cy="85725"/>
            </a:xfrm>
            <a:custGeom>
              <a:avLst/>
              <a:gdLst/>
              <a:ahLst/>
              <a:cxnLst/>
              <a:rect l="l" t="t" r="r" b="b"/>
              <a:pathLst>
                <a:path w="396875" h="85725">
                  <a:moveTo>
                    <a:pt x="114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14300" y="57150"/>
                  </a:lnTo>
                  <a:lnTo>
                    <a:pt x="114300" y="28575"/>
                  </a:lnTo>
                  <a:close/>
                </a:path>
                <a:path w="396875" h="85725">
                  <a:moveTo>
                    <a:pt x="310603" y="0"/>
                  </a:moveTo>
                  <a:lnTo>
                    <a:pt x="310603" y="85725"/>
                  </a:lnTo>
                  <a:lnTo>
                    <a:pt x="367779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67779" y="28575"/>
                  </a:lnTo>
                  <a:lnTo>
                    <a:pt x="310603" y="0"/>
                  </a:lnTo>
                  <a:close/>
                </a:path>
                <a:path w="396875" h="85725">
                  <a:moveTo>
                    <a:pt x="310603" y="28575"/>
                  </a:moveTo>
                  <a:lnTo>
                    <a:pt x="200025" y="28575"/>
                  </a:lnTo>
                  <a:lnTo>
                    <a:pt x="200025" y="57150"/>
                  </a:lnTo>
                  <a:lnTo>
                    <a:pt x="310603" y="57150"/>
                  </a:lnTo>
                  <a:lnTo>
                    <a:pt x="310603" y="28575"/>
                  </a:lnTo>
                  <a:close/>
                </a:path>
                <a:path w="396875" h="85725">
                  <a:moveTo>
                    <a:pt x="367779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67779" y="57150"/>
                  </a:lnTo>
                  <a:lnTo>
                    <a:pt x="396367" y="42862"/>
                  </a:lnTo>
                  <a:lnTo>
                    <a:pt x="367779" y="2857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DB22AA11-A304-4CB2-8F73-AB381E8F9F85}"/>
                </a:ext>
              </a:extLst>
            </p:cNvPr>
            <p:cNvSpPr/>
            <p:nvPr/>
          </p:nvSpPr>
          <p:spPr>
            <a:xfrm>
              <a:off x="886104" y="5979223"/>
              <a:ext cx="386080" cy="85725"/>
            </a:xfrm>
            <a:custGeom>
              <a:avLst/>
              <a:gdLst/>
              <a:ahLst/>
              <a:cxnLst/>
              <a:rect l="l" t="t" r="r" b="b"/>
              <a:pathLst>
                <a:path w="386080" h="85725">
                  <a:moveTo>
                    <a:pt x="300037" y="0"/>
                  </a:moveTo>
                  <a:lnTo>
                    <a:pt x="300037" y="85724"/>
                  </a:lnTo>
                  <a:lnTo>
                    <a:pt x="357212" y="57150"/>
                  </a:lnTo>
                  <a:lnTo>
                    <a:pt x="314325" y="57150"/>
                  </a:lnTo>
                  <a:lnTo>
                    <a:pt x="314325" y="28575"/>
                  </a:lnTo>
                  <a:lnTo>
                    <a:pt x="357212" y="28575"/>
                  </a:lnTo>
                  <a:lnTo>
                    <a:pt x="300037" y="0"/>
                  </a:lnTo>
                  <a:close/>
                </a:path>
                <a:path w="386080" h="85725">
                  <a:moveTo>
                    <a:pt x="300037" y="28575"/>
                  </a:moveTo>
                  <a:lnTo>
                    <a:pt x="228600" y="28575"/>
                  </a:lnTo>
                  <a:lnTo>
                    <a:pt x="228600" y="57150"/>
                  </a:lnTo>
                  <a:lnTo>
                    <a:pt x="300037" y="57150"/>
                  </a:lnTo>
                  <a:lnTo>
                    <a:pt x="300037" y="28575"/>
                  </a:lnTo>
                  <a:close/>
                </a:path>
                <a:path w="386080" h="85725">
                  <a:moveTo>
                    <a:pt x="357212" y="28575"/>
                  </a:moveTo>
                  <a:lnTo>
                    <a:pt x="314325" y="28575"/>
                  </a:lnTo>
                  <a:lnTo>
                    <a:pt x="314325" y="57150"/>
                  </a:lnTo>
                  <a:lnTo>
                    <a:pt x="357212" y="57150"/>
                  </a:lnTo>
                  <a:lnTo>
                    <a:pt x="385800" y="42862"/>
                  </a:lnTo>
                  <a:lnTo>
                    <a:pt x="357212" y="28575"/>
                  </a:lnTo>
                  <a:close/>
                </a:path>
                <a:path w="386080" h="85725">
                  <a:moveTo>
                    <a:pt x="200025" y="28575"/>
                  </a:move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28575"/>
                  </a:lnTo>
                  <a:close/>
                </a:path>
                <a:path w="386080" h="85725">
                  <a:moveTo>
                    <a:pt x="857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8A90F145-AD35-494B-85C1-52947E7DFF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7964" y="5804916"/>
              <a:ext cx="935736" cy="469392"/>
            </a:xfrm>
            <a:prstGeom prst="rect">
              <a:avLst/>
            </a:prstGeom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15BB7E94-CCB5-4EF2-8C0A-6DDF3953B40E}"/>
                </a:ext>
              </a:extLst>
            </p:cNvPr>
            <p:cNvSpPr/>
            <p:nvPr/>
          </p:nvSpPr>
          <p:spPr>
            <a:xfrm>
              <a:off x="5935979" y="4364735"/>
              <a:ext cx="647700" cy="2283460"/>
            </a:xfrm>
            <a:custGeom>
              <a:avLst/>
              <a:gdLst/>
              <a:ahLst/>
              <a:cxnLst/>
              <a:rect l="l" t="t" r="r" b="b"/>
              <a:pathLst>
                <a:path w="647700" h="2283459">
                  <a:moveTo>
                    <a:pt x="0" y="2283206"/>
                  </a:moveTo>
                  <a:lnTo>
                    <a:pt x="340487" y="1909571"/>
                  </a:lnTo>
                </a:path>
                <a:path w="647700" h="2283459">
                  <a:moveTo>
                    <a:pt x="647446" y="2283206"/>
                  </a:moveTo>
                  <a:lnTo>
                    <a:pt x="339852" y="1909571"/>
                  </a:lnTo>
                </a:path>
                <a:path w="647700" h="2283459">
                  <a:moveTo>
                    <a:pt x="339598" y="1441361"/>
                  </a:moveTo>
                  <a:lnTo>
                    <a:pt x="323088" y="0"/>
                  </a:lnTo>
                </a:path>
              </a:pathLst>
            </a:custGeom>
            <a:ln w="12700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6">
            <a:extLst>
              <a:ext uri="{FF2B5EF4-FFF2-40B4-BE49-F238E27FC236}">
                <a16:creationId xmlns:a16="http://schemas.microsoft.com/office/drawing/2014/main" id="{EE887D9F-F22A-4343-BE15-F31EEAF9146E}"/>
              </a:ext>
            </a:extLst>
          </p:cNvPr>
          <p:cNvSpPr txBox="1"/>
          <p:nvPr/>
        </p:nvSpPr>
        <p:spPr>
          <a:xfrm>
            <a:off x="5776086" y="5465698"/>
            <a:ext cx="10033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solidFill>
                  <a:srgbClr val="7E7E7E"/>
                </a:solidFill>
                <a:latin typeface="Calibri"/>
                <a:cs typeface="Calibri"/>
              </a:rPr>
              <a:t>switches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D2316E48-275F-43BA-8999-6A6879B3FFE6}"/>
              </a:ext>
            </a:extLst>
          </p:cNvPr>
          <p:cNvSpPr txBox="1"/>
          <p:nvPr/>
        </p:nvSpPr>
        <p:spPr>
          <a:xfrm>
            <a:off x="1350010" y="5694603"/>
            <a:ext cx="134493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</a:t>
            </a:r>
          </a:p>
          <a:p>
            <a:pPr marL="12700">
              <a:lnSpc>
                <a:spcPts val="2215"/>
              </a:lnSpc>
            </a:pPr>
            <a:r>
              <a:rPr sz="2000" dirty="0">
                <a:latin typeface="Calibri"/>
                <a:cs typeface="Calibri"/>
              </a:rPr>
              <a:t>ARP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Reply</a:t>
            </a: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5354E585-E89A-4CAC-B525-9CADADD78C08}"/>
              </a:ext>
            </a:extLst>
          </p:cNvPr>
          <p:cNvSpPr txBox="1"/>
          <p:nvPr/>
        </p:nvSpPr>
        <p:spPr>
          <a:xfrm>
            <a:off x="9768967" y="5859271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10" dirty="0">
                <a:latin typeface="Calibri"/>
                <a:cs typeface="Calibri"/>
              </a:rPr>
              <a:t>h3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786DAC44-2D06-49C1-9C24-0E24BA69B261}"/>
              </a:ext>
            </a:extLst>
          </p:cNvPr>
          <p:cNvSpPr txBox="1"/>
          <p:nvPr/>
        </p:nvSpPr>
        <p:spPr>
          <a:xfrm>
            <a:off x="4952238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C8034CBC-08A8-463D-A1ED-C072736BF4C5}"/>
              </a:ext>
            </a:extLst>
          </p:cNvPr>
          <p:cNvSpPr txBox="1"/>
          <p:nvPr/>
        </p:nvSpPr>
        <p:spPr>
          <a:xfrm>
            <a:off x="7363206" y="5890056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</a:pPr>
            <a:r>
              <a:rPr sz="2200" spc="-5" dirty="0">
                <a:latin typeface="Calibri"/>
                <a:cs typeface="Calibri"/>
              </a:rPr>
              <a:t>s2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75EB7E0C-0DFC-45AB-AC05-68154765B3AE}"/>
              </a:ext>
            </a:extLst>
          </p:cNvPr>
          <p:cNvSpPr txBox="1"/>
          <p:nvPr/>
        </p:nvSpPr>
        <p:spPr>
          <a:xfrm>
            <a:off x="3093466" y="5992088"/>
            <a:ext cx="3130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spc="-10" dirty="0">
                <a:latin typeface="Calibri"/>
                <a:cs typeface="Calibri"/>
              </a:rPr>
              <a:t>h1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6ED66339-8686-4471-AA7F-F1EA45674852}"/>
              </a:ext>
            </a:extLst>
          </p:cNvPr>
          <p:cNvSpPr txBox="1"/>
          <p:nvPr/>
        </p:nvSpPr>
        <p:spPr>
          <a:xfrm>
            <a:off x="6592061" y="6136563"/>
            <a:ext cx="2774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dirty="0">
                <a:latin typeface="Calibri"/>
                <a:cs typeface="Calibri"/>
              </a:rPr>
              <a:t>s3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3">
            <a:extLst>
              <a:ext uri="{FF2B5EF4-FFF2-40B4-BE49-F238E27FC236}">
                <a16:creationId xmlns:a16="http://schemas.microsoft.com/office/drawing/2014/main" id="{A27F460A-B56E-4D16-B5D8-81B644CAD9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05"/>
              </a:lnSpc>
            </a:pPr>
            <a:r>
              <a:rPr lang="en-US" spc="-20" dirty="0"/>
              <a:t>NYCU</a:t>
            </a:r>
            <a:r>
              <a:rPr lang="en-US" spc="-95" dirty="0"/>
              <a:t> </a:t>
            </a:r>
            <a:r>
              <a:rPr lang="en-US" spc="-10" dirty="0"/>
              <a:t>CS</a:t>
            </a:r>
          </a:p>
        </p:txBody>
      </p:sp>
      <p:sp>
        <p:nvSpPr>
          <p:cNvPr id="31" name="object 34">
            <a:extLst>
              <a:ext uri="{FF2B5EF4-FFF2-40B4-BE49-F238E27FC236}">
                <a16:creationId xmlns:a16="http://schemas.microsoft.com/office/drawing/2014/main" id="{33D63861-86C5-436A-88C1-84DC9CAB17C6}"/>
              </a:ext>
            </a:extLst>
          </p:cNvPr>
          <p:cNvSpPr txBox="1">
            <a:spLocks/>
          </p:cNvSpPr>
          <p:nvPr/>
        </p:nvSpPr>
        <p:spPr>
          <a:xfrm>
            <a:off x="9480376" y="6400800"/>
            <a:ext cx="2187848" cy="34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lang="en-US" altLang="zh-TW" smtClean="0"/>
              <a:pPr marL="38100">
                <a:lnSpc>
                  <a:spcPts val="1630"/>
                </a:lnSpc>
              </a:pPr>
              <a:t>48</a:t>
            </a:fld>
            <a:endParaRPr lang="en-US" altLang="zh-TW" dirty="0"/>
          </a:p>
        </p:txBody>
      </p:sp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E90BBFD3-1ABD-4616-993B-23B1946A31D3}"/>
              </a:ext>
            </a:extLst>
          </p:cNvPr>
          <p:cNvGraphicFramePr>
            <a:graphicFrameLocks noGrp="1"/>
          </p:cNvGraphicFramePr>
          <p:nvPr/>
        </p:nvGraphicFramePr>
        <p:xfrm>
          <a:off x="7855858" y="2756521"/>
          <a:ext cx="2810510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IP</a:t>
                      </a: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h1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MAC</a:t>
                      </a:r>
                    </a:p>
                  </a:txBody>
                  <a:tcPr marL="0" marR="0" marT="1270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h2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h2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MAC</a:t>
                      </a:r>
                    </a:p>
                  </a:txBody>
                  <a:tcPr marL="0" marR="0" marT="1143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群組 32">
            <a:extLst>
              <a:ext uri="{FF2B5EF4-FFF2-40B4-BE49-F238E27FC236}">
                <a16:creationId xmlns:a16="http://schemas.microsoft.com/office/drawing/2014/main" id="{4399BD06-2C4A-40FB-8F57-365C4184227C}"/>
              </a:ext>
            </a:extLst>
          </p:cNvPr>
          <p:cNvGrpSpPr/>
          <p:nvPr/>
        </p:nvGrpSpPr>
        <p:grpSpPr>
          <a:xfrm>
            <a:off x="6377813" y="3298313"/>
            <a:ext cx="1295591" cy="513627"/>
            <a:chOff x="6640066" y="3478362"/>
            <a:chExt cx="1295591" cy="513627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19D0DDC7-AAB6-4E5A-A6C7-580AA589B551}"/>
                </a:ext>
              </a:extLst>
            </p:cNvPr>
            <p:cNvSpPr/>
            <p:nvPr/>
          </p:nvSpPr>
          <p:spPr>
            <a:xfrm>
              <a:off x="6640066" y="3478362"/>
              <a:ext cx="1243967" cy="513627"/>
            </a:xfrm>
            <a:prstGeom prst="roundRect">
              <a:avLst/>
            </a:prstGeom>
            <a:solidFill>
              <a:srgbClr val="C7F8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object 25">
              <a:extLst>
                <a:ext uri="{FF2B5EF4-FFF2-40B4-BE49-F238E27FC236}">
                  <a16:creationId xmlns:a16="http://schemas.microsoft.com/office/drawing/2014/main" id="{2BF74441-AD8C-42ED-8F63-5D6E66F30D3A}"/>
                </a:ext>
              </a:extLst>
            </p:cNvPr>
            <p:cNvSpPr txBox="1"/>
            <p:nvPr/>
          </p:nvSpPr>
          <p:spPr>
            <a:xfrm>
              <a:off x="6691690" y="3553704"/>
              <a:ext cx="1243967" cy="35073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200" spc="-5" dirty="0" err="1">
                  <a:latin typeface="Calibri"/>
                  <a:cs typeface="Calibri"/>
                </a:rPr>
                <a:t>ProxyARP</a:t>
              </a:r>
              <a:endParaRPr sz="2200" dirty="0">
                <a:latin typeface="Calibri"/>
                <a:cs typeface="Calibri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40313BE-CE07-48D7-A4EF-7191FEA67D95}"/>
              </a:ext>
            </a:extLst>
          </p:cNvPr>
          <p:cNvSpPr txBox="1"/>
          <p:nvPr/>
        </p:nvSpPr>
        <p:spPr>
          <a:xfrm>
            <a:off x="8629989" y="2356906"/>
            <a:ext cx="1413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alibri"/>
                <a:cs typeface="Calibri"/>
              </a:rPr>
              <a:t>ARP</a:t>
            </a:r>
            <a:r>
              <a:rPr lang="en-US" altLang="zh-TW" sz="2400" spc="-15" dirty="0">
                <a:latin typeface="Calibri"/>
                <a:cs typeface="Calibri"/>
              </a:rPr>
              <a:t> </a:t>
            </a:r>
            <a:r>
              <a:rPr lang="en-US" altLang="zh-TW" sz="2400" dirty="0">
                <a:latin typeface="Calibri"/>
                <a:cs typeface="Calibri"/>
              </a:rPr>
              <a:t>Table</a:t>
            </a:r>
            <a:endParaRPr lang="zh-TW" altLang="en-US" sz="2400" dirty="0"/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F08B2B52-274E-4AC8-8DA7-60BEA1BE9D24}"/>
              </a:ext>
            </a:extLst>
          </p:cNvPr>
          <p:cNvSpPr txBox="1"/>
          <p:nvPr/>
        </p:nvSpPr>
        <p:spPr>
          <a:xfrm>
            <a:off x="4711352" y="3753052"/>
            <a:ext cx="1243967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ontroller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604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5298-77ED-44EF-BF30-A9C04FD4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C896A-AE9C-41FC-8A4C-CEC7FC7C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Build ONOS Application Project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Environment Setup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Create an</a:t>
            </a:r>
            <a:r>
              <a:rPr lang="zh-TW" altLang="en-US" sz="2000" dirty="0">
                <a:solidFill>
                  <a:srgbClr val="BFBFBF"/>
                </a:solidFill>
              </a:rPr>
              <a:t> </a:t>
            </a:r>
            <a:r>
              <a:rPr lang="en-US" altLang="zh-TW" sz="2000" dirty="0">
                <a:solidFill>
                  <a:srgbClr val="BFBFBF"/>
                </a:solidFill>
              </a:rPr>
              <a:t>ONOS</a:t>
            </a:r>
            <a:r>
              <a:rPr lang="zh-TW" altLang="en-US" sz="2000" dirty="0">
                <a:solidFill>
                  <a:srgbClr val="BFBFBF"/>
                </a:solidFill>
              </a:rPr>
              <a:t> </a:t>
            </a:r>
            <a:r>
              <a:rPr lang="en-US" altLang="zh-TW" sz="2000" dirty="0">
                <a:solidFill>
                  <a:srgbClr val="BFBFBF"/>
                </a:solidFill>
              </a:rPr>
              <a:t>Application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Build, Install, Activate, and Reinstall ONOS Application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ARP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ARP Request/Reply Format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Learning Bridge Function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Workflow</a:t>
            </a:r>
          </a:p>
          <a:p>
            <a:pPr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Proxy APR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Introduction</a:t>
            </a:r>
          </a:p>
          <a:p>
            <a:pPr lvl="1">
              <a:buClr>
                <a:srgbClr val="BFBFBF"/>
              </a:buClr>
            </a:pPr>
            <a:r>
              <a:rPr lang="en-US" altLang="zh-TW" sz="2000" dirty="0">
                <a:solidFill>
                  <a:srgbClr val="BFBFBF"/>
                </a:solidFill>
              </a:rPr>
              <a:t>Workflow</a:t>
            </a:r>
          </a:p>
          <a:p>
            <a:pPr>
              <a:buClr>
                <a:srgbClr val="3297FD"/>
              </a:buClr>
            </a:pPr>
            <a:r>
              <a:rPr lang="en-US" altLang="zh-TW" sz="2000" dirty="0">
                <a:solidFill>
                  <a:srgbClr val="3297FD"/>
                </a:solidFill>
              </a:rPr>
              <a:t>Lab 3 Requirements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E34C2-748A-4DA7-BC88-0568B1446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49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0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96FA-EDF0-02D2-28B1-C541619D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JDK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8C42-0927-57D9-7FDA-5FB6E08C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x-none" dirty="0"/>
              <a:t>Download the “</a:t>
            </a:r>
            <a:r>
              <a:rPr lang="en-US" dirty="0" err="1"/>
              <a:t>install_jdk</a:t>
            </a:r>
            <a:r>
              <a:rPr lang="x-none" dirty="0"/>
              <a:t>” script from </a:t>
            </a:r>
            <a:r>
              <a:rPr lang="x-none" dirty="0">
                <a:hlinkClick r:id="rId2"/>
              </a:rPr>
              <a:t>E3</a:t>
            </a:r>
            <a:r>
              <a:rPr lang="x-non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x-none" dirty="0"/>
              <a:t>Add execution permission to the script:</a:t>
            </a:r>
          </a:p>
          <a:p>
            <a:pPr marL="457200" indent="-457200">
              <a:buFont typeface="+mj-lt"/>
              <a:buAutoNum type="arabicPeriod"/>
            </a:pPr>
            <a:endParaRPr lang="x-none" dirty="0"/>
          </a:p>
          <a:p>
            <a:pPr marL="457200" indent="-457200">
              <a:buFont typeface="+mj-lt"/>
              <a:buAutoNum type="arabicPeriod"/>
            </a:pPr>
            <a:r>
              <a:rPr lang="x-none" dirty="0"/>
              <a:t>Execute the script:</a:t>
            </a:r>
          </a:p>
          <a:p>
            <a:pPr marL="457200" indent="-457200">
              <a:buFont typeface="+mj-lt"/>
              <a:buAutoNum type="arabicPeriod"/>
            </a:pPr>
            <a:endParaRPr lang="x-none" dirty="0"/>
          </a:p>
          <a:p>
            <a:pPr marL="457200" indent="-457200">
              <a:buFont typeface="+mj-lt"/>
              <a:buAutoNum type="arabicPeriod"/>
            </a:pPr>
            <a:r>
              <a:rPr lang="x-none" dirty="0"/>
              <a:t>Once the installation finishes, you will see a success message:</a:t>
            </a:r>
          </a:p>
          <a:p>
            <a:pPr marL="457200" indent="-457200">
              <a:buFont typeface="+mj-lt"/>
              <a:buAutoNum type="arabicPeriod"/>
            </a:pPr>
            <a:endParaRPr lang="x-none" dirty="0"/>
          </a:p>
          <a:p>
            <a:pPr marL="457200" indent="-457200">
              <a:buFont typeface="+mj-lt"/>
              <a:buAutoNum type="arabicPeriod"/>
            </a:pPr>
            <a:endParaRPr lang="x-none" dirty="0"/>
          </a:p>
          <a:p>
            <a:pPr marL="457200" indent="-457200">
              <a:buFont typeface="+mj-lt"/>
              <a:buAutoNum type="arabicPeriod"/>
            </a:pPr>
            <a:r>
              <a:rPr lang="x-none" dirty="0"/>
              <a:t>Check the installed JDK version:</a:t>
            </a:r>
          </a:p>
          <a:p>
            <a:pPr marL="457200" indent="-457200">
              <a:buFont typeface="+mj-lt"/>
              <a:buAutoNum type="arabicPeriod"/>
            </a:pPr>
            <a:endParaRPr lang="x-none" dirty="0"/>
          </a:p>
          <a:p>
            <a:pPr marL="457200" indent="-457200">
              <a:buFont typeface="+mj-lt"/>
              <a:buAutoNum type="arabicPeriod"/>
            </a:pPr>
            <a:endParaRPr lang="x-none" dirty="0"/>
          </a:p>
          <a:p>
            <a:endParaRPr lang="x-none" dirty="0"/>
          </a:p>
          <a:p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374C8-B2E4-F12B-A8DB-1228B22CC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4F23F-7A6D-42AF-CF38-E8EA083DB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89" b="-41389"/>
          <a:stretch/>
        </p:blipFill>
        <p:spPr>
          <a:xfrm>
            <a:off x="1250793" y="3535106"/>
            <a:ext cx="7772400" cy="1334872"/>
          </a:xfrm>
          <a:prstGeom prst="rect">
            <a:avLst/>
          </a:prstGeom>
        </p:spPr>
      </p:pic>
      <p:sp>
        <p:nvSpPr>
          <p:cNvPr id="7" name="Google Shape;161;p10">
            <a:extLst>
              <a:ext uri="{FF2B5EF4-FFF2-40B4-BE49-F238E27FC236}">
                <a16:creationId xmlns:a16="http://schemas.microsoft.com/office/drawing/2014/main" id="{37872BB1-C700-07E5-DFBD-F8E1531AFE84}"/>
              </a:ext>
            </a:extLst>
          </p:cNvPr>
          <p:cNvSpPr txBox="1"/>
          <p:nvPr/>
        </p:nvSpPr>
        <p:spPr>
          <a:xfrm>
            <a:off x="1250790" y="1901350"/>
            <a:ext cx="7772399" cy="33487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+x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install_jdk</a:t>
            </a:r>
            <a:endParaRPr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161;p10">
            <a:extLst>
              <a:ext uri="{FF2B5EF4-FFF2-40B4-BE49-F238E27FC236}">
                <a16:creationId xmlns:a16="http://schemas.microsoft.com/office/drawing/2014/main" id="{EA06D6A6-58CF-1B41-C024-C759ABE19F55}"/>
              </a:ext>
            </a:extLst>
          </p:cNvPr>
          <p:cNvSpPr txBox="1"/>
          <p:nvPr/>
        </p:nvSpPr>
        <p:spPr>
          <a:xfrm>
            <a:off x="1250792" y="2755325"/>
            <a:ext cx="7772399" cy="33487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./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install_jdk</a:t>
            </a:r>
            <a:endParaRPr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161;p10">
            <a:extLst>
              <a:ext uri="{FF2B5EF4-FFF2-40B4-BE49-F238E27FC236}">
                <a16:creationId xmlns:a16="http://schemas.microsoft.com/office/drawing/2014/main" id="{CC2BEF78-374A-2B42-00CC-4CEC196FC45C}"/>
              </a:ext>
            </a:extLst>
          </p:cNvPr>
          <p:cNvSpPr txBox="1"/>
          <p:nvPr/>
        </p:nvSpPr>
        <p:spPr>
          <a:xfrm>
            <a:off x="1250791" y="4831912"/>
            <a:ext cx="7772399" cy="33487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java -version</a:t>
            </a:r>
            <a:endParaRPr lang="en-US"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08A117-DB91-811A-71B1-F57CE8AD9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793" y="5364590"/>
            <a:ext cx="7772400" cy="7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817FD-98F3-4EAE-B666-0EEE4D4B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3 Descriptions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EA80F-4070-4776-8F1D-31DA9A92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Complete the given code for learning bridge function (40%)</a:t>
            </a:r>
          </a:p>
          <a:p>
            <a:pPr lvl="1"/>
            <a:r>
              <a:rPr lang="en-US" altLang="zh-TW" dirty="0"/>
              <a:t>Correct naming convention in pom (5%)</a:t>
            </a:r>
          </a:p>
          <a:p>
            <a:pPr lvl="1"/>
            <a:r>
              <a:rPr lang="en-US" altLang="zh-TW" dirty="0"/>
              <a:t>Learning bridge function is available (20%)</a:t>
            </a:r>
          </a:p>
          <a:p>
            <a:pPr lvl="1"/>
            <a:r>
              <a:rPr lang="en-US" altLang="zh-TW" dirty="0"/>
              <a:t>Logs are in the correct format (10%)</a:t>
            </a:r>
          </a:p>
          <a:p>
            <a:pPr lvl="1"/>
            <a:r>
              <a:rPr lang="en-US" altLang="zh-TW" dirty="0"/>
              <a:t>Flow rules in hosts are comply with the regulations (5%)</a:t>
            </a:r>
          </a:p>
          <a:p>
            <a:r>
              <a:rPr lang="en-US" altLang="zh-TW" b="1" dirty="0"/>
              <a:t>Create an ONOS application for Proxy ARP</a:t>
            </a:r>
            <a:r>
              <a:rPr lang="zh-TW" altLang="en-US" b="1" dirty="0"/>
              <a:t> </a:t>
            </a:r>
            <a:r>
              <a:rPr lang="en-US" altLang="zh-TW" b="1" dirty="0"/>
              <a:t>(60%)</a:t>
            </a:r>
          </a:p>
          <a:p>
            <a:pPr lvl="1"/>
            <a:r>
              <a:rPr lang="en-US" altLang="zh-TW" dirty="0">
                <a:solidFill>
                  <a:srgbClr val="3297FD"/>
                </a:solidFill>
              </a:rPr>
              <a:t>Correct naming convention in pom (10%)</a:t>
            </a:r>
          </a:p>
          <a:p>
            <a:pPr lvl="1"/>
            <a:r>
              <a:rPr lang="en-US" altLang="zh-TW" dirty="0">
                <a:solidFill>
                  <a:srgbClr val="3297FD"/>
                </a:solidFill>
              </a:rPr>
              <a:t>Proxy ARP is available (40%)</a:t>
            </a:r>
          </a:p>
          <a:p>
            <a:pPr lvl="1"/>
            <a:r>
              <a:rPr lang="en-US" altLang="zh-TW" dirty="0">
                <a:solidFill>
                  <a:srgbClr val="3297FD"/>
                </a:solidFill>
              </a:rPr>
              <a:t>Logs are in the correct format (10%)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 two apps will be tested separately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If there's a difference between the image and the text, just go with the text.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We'll be providing a template for the learning bridge app at E3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D34135-C39B-4E9C-828E-B2AF784A6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50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9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43E1-F765-9B19-97FA-036B0394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Bridge Function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150E-40CA-33F7-D40C-3ACCB752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You must set values in the </a:t>
            </a:r>
            <a:r>
              <a:rPr lang="x-none" dirty="0">
                <a:solidFill>
                  <a:srgbClr val="FF0000"/>
                </a:solidFill>
              </a:rPr>
              <a:t>pom.xml </a:t>
            </a:r>
            <a:r>
              <a:rPr lang="x-none" dirty="0">
                <a:solidFill>
                  <a:srgbClr val="3297FD"/>
                </a:solidFill>
              </a:rPr>
              <a:t>file as the following: </a:t>
            </a:r>
            <a:r>
              <a:rPr lang="x-none" b="1" dirty="0">
                <a:solidFill>
                  <a:srgbClr val="3297FD"/>
                </a:solidFill>
              </a:rPr>
              <a:t>(</a:t>
            </a:r>
            <a:r>
              <a:rPr lang="en-US" b="1" dirty="0">
                <a:solidFill>
                  <a:srgbClr val="3297FD"/>
                </a:solidFill>
              </a:rPr>
              <a:t>5</a:t>
            </a:r>
            <a:r>
              <a:rPr lang="x-none" b="1" dirty="0">
                <a:solidFill>
                  <a:srgbClr val="3297FD"/>
                </a:solidFill>
              </a:rPr>
              <a:t>%)</a:t>
            </a:r>
          </a:p>
          <a:p>
            <a:pPr lvl="1"/>
            <a:r>
              <a:rPr lang="en-US" dirty="0">
                <a:solidFill>
                  <a:srgbClr val="3297FD"/>
                </a:solidFill>
              </a:rPr>
              <a:t>&lt;</a:t>
            </a:r>
            <a:r>
              <a:rPr lang="en-US" dirty="0" err="1">
                <a:solidFill>
                  <a:srgbClr val="3297FD"/>
                </a:solidFill>
              </a:rPr>
              <a:t>groupId</a:t>
            </a:r>
            <a:r>
              <a:rPr lang="en-US" dirty="0">
                <a:solidFill>
                  <a:srgbClr val="3297FD"/>
                </a:solidFill>
              </a:rPr>
              <a:t>&gt;: </a:t>
            </a:r>
            <a:r>
              <a:rPr lang="en-US" dirty="0" err="1">
                <a:solidFill>
                  <a:srgbClr val="FF0000"/>
                </a:solidFill>
              </a:rPr>
              <a:t>nycu.winlab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3297FD"/>
                </a:solidFill>
              </a:rPr>
              <a:t>&lt;</a:t>
            </a:r>
            <a:r>
              <a:rPr lang="en-US" dirty="0" err="1">
                <a:solidFill>
                  <a:srgbClr val="3297FD"/>
                </a:solidFill>
              </a:rPr>
              <a:t>artifactId</a:t>
            </a:r>
            <a:r>
              <a:rPr lang="en-US" dirty="0">
                <a:solidFill>
                  <a:srgbClr val="3297FD"/>
                </a:solidFill>
              </a:rPr>
              <a:t>&gt;: </a:t>
            </a:r>
            <a:r>
              <a:rPr lang="en-US" dirty="0">
                <a:solidFill>
                  <a:srgbClr val="FF0000"/>
                </a:solidFill>
              </a:rPr>
              <a:t>bridge-app</a:t>
            </a:r>
          </a:p>
          <a:p>
            <a:pPr lvl="1"/>
            <a:r>
              <a:rPr lang="en-US" dirty="0">
                <a:solidFill>
                  <a:srgbClr val="3297FD"/>
                </a:solidFill>
              </a:rPr>
              <a:t>&lt;version&gt;: </a:t>
            </a:r>
            <a:r>
              <a:rPr lang="en-US" dirty="0">
                <a:solidFill>
                  <a:srgbClr val="FF0000"/>
                </a:solidFill>
              </a:rPr>
              <a:t>(default)</a:t>
            </a:r>
          </a:p>
          <a:p>
            <a:pPr lvl="1"/>
            <a:r>
              <a:rPr lang="en-US" dirty="0">
                <a:solidFill>
                  <a:srgbClr val="3297FD"/>
                </a:solidFill>
              </a:rPr>
              <a:t>&lt;onos.app.name&gt;: </a:t>
            </a:r>
            <a:r>
              <a:rPr lang="en-US" dirty="0" err="1">
                <a:solidFill>
                  <a:srgbClr val="FF0000"/>
                </a:solidFill>
              </a:rPr>
              <a:t>nycu.winlab.bridge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3297FD"/>
                </a:solidFill>
              </a:rPr>
              <a:t>You earn credits only if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rgbClr val="3297FD"/>
                </a:solidFill>
              </a:rPr>
              <a:t> settings are correct.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1A16-B25B-A17E-D262-5D773C8BB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51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65A70-01A2-F6F3-06FF-339314DC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23" y="3539121"/>
            <a:ext cx="4984954" cy="2947225"/>
          </a:xfrm>
          <a:prstGeom prst="rect">
            <a:avLst/>
          </a:prstGeom>
        </p:spPr>
      </p:pic>
      <p:sp>
        <p:nvSpPr>
          <p:cNvPr id="6" name="Google Shape;199;p14">
            <a:extLst>
              <a:ext uri="{FF2B5EF4-FFF2-40B4-BE49-F238E27FC236}">
                <a16:creationId xmlns:a16="http://schemas.microsoft.com/office/drawing/2014/main" id="{1D002405-7B2B-A78A-1CFB-3050E4853BCB}"/>
              </a:ext>
            </a:extLst>
          </p:cNvPr>
          <p:cNvSpPr/>
          <p:nvPr/>
        </p:nvSpPr>
        <p:spPr>
          <a:xfrm>
            <a:off x="4281115" y="3539121"/>
            <a:ext cx="2330699" cy="54051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99;p14">
            <a:extLst>
              <a:ext uri="{FF2B5EF4-FFF2-40B4-BE49-F238E27FC236}">
                <a16:creationId xmlns:a16="http://schemas.microsoft.com/office/drawing/2014/main" id="{FFA4E9E2-9591-8EC1-BC70-238A3A40DD70}"/>
              </a:ext>
            </a:extLst>
          </p:cNvPr>
          <p:cNvSpPr/>
          <p:nvPr/>
        </p:nvSpPr>
        <p:spPr>
          <a:xfrm>
            <a:off x="4564144" y="5198774"/>
            <a:ext cx="3213280" cy="19719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035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9AA457-AE79-4F31-B69D-BCF520D9B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52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B75C99A-BF04-4A69-A18C-6C9C67F0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Bridge Function</a:t>
            </a:r>
            <a:endParaRPr lang="zh-TW" alt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9A7CD77-49CD-4EC1-93E9-DA75029C7F48}"/>
              </a:ext>
            </a:extLst>
          </p:cNvPr>
          <p:cNvSpPr txBox="1">
            <a:spLocks/>
          </p:cNvSpPr>
          <p:nvPr/>
        </p:nvSpPr>
        <p:spPr bwMode="auto">
          <a:xfrm>
            <a:off x="10532888" y="6486346"/>
            <a:ext cx="1467768" cy="32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新細明體" pitchFamily="18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52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974BD2-EF39-4D15-9511-31F6F074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3" y="996947"/>
            <a:ext cx="10916870" cy="5489399"/>
          </a:xfrm>
        </p:spPr>
        <p:txBody>
          <a:bodyPr/>
          <a:lstStyle/>
          <a:p>
            <a:r>
              <a:rPr lang="en-US" dirty="0"/>
              <a:t>Ping should work for all host pairs.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Learning Bridge Function with tree (depth=2) topology. </a:t>
            </a:r>
            <a:r>
              <a:rPr lang="en-US" b="1" dirty="0">
                <a:solidFill>
                  <a:srgbClr val="3297FD"/>
                </a:solidFill>
              </a:rPr>
              <a:t>(10%)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Learning Bridge Function with tree (depth=3~5) topology. </a:t>
            </a:r>
            <a:r>
              <a:rPr lang="en-US" b="1" dirty="0">
                <a:solidFill>
                  <a:srgbClr val="3297FD"/>
                </a:solidFill>
              </a:rPr>
              <a:t>(10%)</a:t>
            </a:r>
          </a:p>
          <a:p>
            <a:pPr lvl="1"/>
            <a:r>
              <a:rPr lang="en-US" dirty="0">
                <a:solidFill>
                  <a:srgbClr val="3297FD"/>
                </a:solidFill>
              </a:rPr>
              <a:t>You earn credits only if your application works for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rgbClr val="3297FD"/>
                </a:solidFill>
              </a:rPr>
              <a:t> depths.</a:t>
            </a:r>
            <a:endParaRPr lang="en-US" dirty="0">
              <a:solidFill>
                <a:srgbClr val="FF0000"/>
              </a:solidFill>
            </a:endParaRPr>
          </a:p>
          <a:p>
            <a:endParaRPr lang="en-JP" dirty="0"/>
          </a:p>
        </p:txBody>
      </p:sp>
      <p:sp>
        <p:nvSpPr>
          <p:cNvPr id="22" name="Google Shape;161;p10">
            <a:extLst>
              <a:ext uri="{FF2B5EF4-FFF2-40B4-BE49-F238E27FC236}">
                <a16:creationId xmlns:a16="http://schemas.microsoft.com/office/drawing/2014/main" id="{B2A56727-0885-49CC-8172-1B0EA74BD719}"/>
              </a:ext>
            </a:extLst>
          </p:cNvPr>
          <p:cNvSpPr txBox="1"/>
          <p:nvPr/>
        </p:nvSpPr>
        <p:spPr>
          <a:xfrm>
            <a:off x="1127448" y="1557622"/>
            <a:ext cx="7772399" cy="33487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mininet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pingall</a:t>
            </a:r>
            <a:endParaRPr lang="en-US"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Google Shape;161;p10">
            <a:extLst>
              <a:ext uri="{FF2B5EF4-FFF2-40B4-BE49-F238E27FC236}">
                <a16:creationId xmlns:a16="http://schemas.microsoft.com/office/drawing/2014/main" id="{4CFF9C3C-B6BE-4469-8F20-1650760E0843}"/>
              </a:ext>
            </a:extLst>
          </p:cNvPr>
          <p:cNvSpPr txBox="1"/>
          <p:nvPr/>
        </p:nvSpPr>
        <p:spPr>
          <a:xfrm>
            <a:off x="1109402" y="4501270"/>
            <a:ext cx="9405441" cy="9284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--controller=remote,127.0.0.1:6653 \</a:t>
            </a: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--topo=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tree,depth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=2 \</a:t>
            </a:r>
          </a:p>
          <a:p>
            <a:pPr marL="177800">
              <a:buClr>
                <a:srgbClr val="000000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--switch=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ovs,protocols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=OpenFlow14</a:t>
            </a:r>
          </a:p>
        </p:txBody>
      </p:sp>
      <p:pic>
        <p:nvPicPr>
          <p:cNvPr id="24" name="Google Shape;719;p63">
            <a:extLst>
              <a:ext uri="{FF2B5EF4-FFF2-40B4-BE49-F238E27FC236}">
                <a16:creationId xmlns:a16="http://schemas.microsoft.com/office/drawing/2014/main" id="{82028FAF-30C1-4E09-AA7F-446BC6D49A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7448" y="2052089"/>
            <a:ext cx="4684675" cy="182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075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2EF-5F90-FFBC-F780-9CCED6C1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Bridge Function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DFA2-3D62-4BA8-ABE3-C6125F6F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We will test your application with only the following applications activated:</a:t>
            </a:r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r>
              <a:rPr lang="x-none" dirty="0"/>
              <a:t>You must only use classes under </a:t>
            </a:r>
            <a:r>
              <a:rPr lang="en-US" b="1" dirty="0">
                <a:hlinkClick r:id="rId3"/>
              </a:rPr>
              <a:t>org.onosproject.net.flowobjective</a:t>
            </a:r>
            <a:r>
              <a:rPr lang="en-US" dirty="0"/>
              <a:t> or </a:t>
            </a:r>
            <a:r>
              <a:rPr lang="en-US" b="1" dirty="0">
                <a:hlinkClick r:id="rId4"/>
              </a:rPr>
              <a:t>org.onosproject.net.flow</a:t>
            </a:r>
            <a:r>
              <a:rPr lang="en-US" dirty="0"/>
              <a:t> package to install flow rules on network devices.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you don't follow this, you won't get any points.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Everyone should really understand how to use both packages to install flow rules.</a:t>
            </a:r>
            <a:endParaRPr lang="x-none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7855-434B-EA2C-33A4-F792E2861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53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4A8D6-76DE-FF5D-3552-F8CE75BCB3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7" r="250"/>
          <a:stretch/>
        </p:blipFill>
        <p:spPr>
          <a:xfrm>
            <a:off x="1127448" y="1493490"/>
            <a:ext cx="8975501" cy="19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82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604C-C8A9-8634-1D1C-8A1F47D1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Bridge Function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BBC5-A8FD-EC53-98AB-178AC160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Use </a:t>
            </a:r>
            <a:r>
              <a:rPr lang="x-none" b="1" i="1" dirty="0"/>
              <a:t>log.info() </a:t>
            </a:r>
            <a:r>
              <a:rPr lang="x-none" dirty="0"/>
              <a:t>to record actions done by your application.</a:t>
            </a:r>
            <a:r>
              <a:rPr lang="en-US" dirty="0"/>
              <a:t> </a:t>
            </a:r>
            <a:r>
              <a:rPr lang="en-US" b="1" dirty="0"/>
              <a:t>(10%)</a:t>
            </a:r>
            <a:endParaRPr lang="x-none" b="1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New entry is added into the forwarding table. </a:t>
            </a:r>
            <a:endParaRPr lang="en-US" b="1" dirty="0">
              <a:solidFill>
                <a:srgbClr val="3297FD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Destination MAC address is missed. Flood the packet. </a:t>
            </a:r>
            <a:endParaRPr lang="en-US" b="1" dirty="0">
              <a:solidFill>
                <a:srgbClr val="3297FD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Destination MAC address is matched. Install a flow rule. </a:t>
            </a:r>
            <a:endParaRPr lang="en-US" b="1" dirty="0">
              <a:solidFill>
                <a:srgbClr val="3297FD"/>
              </a:solidFill>
            </a:endParaRPr>
          </a:p>
          <a:p>
            <a:r>
              <a:rPr lang="x-none" dirty="0"/>
              <a:t>You earn credits only if each log pattern is </a:t>
            </a:r>
            <a:r>
              <a:rPr lang="x-none" dirty="0">
                <a:solidFill>
                  <a:srgbClr val="FF0000"/>
                </a:solidFill>
              </a:rPr>
              <a:t>exactly the same as the given one</a:t>
            </a:r>
            <a:r>
              <a:rPr lang="x-none" dirty="0">
                <a:solidFill>
                  <a:srgbClr val="3297FD"/>
                </a:solidFill>
              </a:rPr>
              <a:t>.</a:t>
            </a:r>
          </a:p>
          <a:p>
            <a:pPr lvl="1"/>
            <a:endParaRPr lang="x-none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DA84-5070-5F51-BC68-42CD38C4F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54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E2426-3E33-6CEF-C911-E1478DC71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84"/>
          <a:stretch/>
        </p:blipFill>
        <p:spPr>
          <a:xfrm>
            <a:off x="1030146" y="3125845"/>
            <a:ext cx="10328062" cy="3295316"/>
          </a:xfrm>
          <a:prstGeom prst="rect">
            <a:avLst/>
          </a:prstGeom>
        </p:spPr>
      </p:pic>
      <p:sp>
        <p:nvSpPr>
          <p:cNvPr id="6" name="Google Shape;733;p64">
            <a:extLst>
              <a:ext uri="{FF2B5EF4-FFF2-40B4-BE49-F238E27FC236}">
                <a16:creationId xmlns:a16="http://schemas.microsoft.com/office/drawing/2014/main" id="{399F215B-BFF9-F43C-8C1B-E5C164B35B0D}"/>
              </a:ext>
            </a:extLst>
          </p:cNvPr>
          <p:cNvSpPr/>
          <p:nvPr/>
        </p:nvSpPr>
        <p:spPr>
          <a:xfrm>
            <a:off x="1030146" y="3134727"/>
            <a:ext cx="10328062" cy="28859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33;p64">
            <a:extLst>
              <a:ext uri="{FF2B5EF4-FFF2-40B4-BE49-F238E27FC236}">
                <a16:creationId xmlns:a16="http://schemas.microsoft.com/office/drawing/2014/main" id="{DF5ADABB-1076-A98D-B406-F2384D1F4D5B}"/>
              </a:ext>
            </a:extLst>
          </p:cNvPr>
          <p:cNvSpPr/>
          <p:nvPr/>
        </p:nvSpPr>
        <p:spPr>
          <a:xfrm>
            <a:off x="1030146" y="3672115"/>
            <a:ext cx="10328062" cy="28859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33;p64">
            <a:extLst>
              <a:ext uri="{FF2B5EF4-FFF2-40B4-BE49-F238E27FC236}">
                <a16:creationId xmlns:a16="http://schemas.microsoft.com/office/drawing/2014/main" id="{A47F0DE7-E83F-FAEB-CC7A-1BE9D4526FD0}"/>
              </a:ext>
            </a:extLst>
          </p:cNvPr>
          <p:cNvSpPr/>
          <p:nvPr/>
        </p:nvSpPr>
        <p:spPr>
          <a:xfrm>
            <a:off x="1030146" y="5046638"/>
            <a:ext cx="10328062" cy="28859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6C569-D4F1-1242-0B3A-FEA0C1E2AD80}"/>
              </a:ext>
            </a:extLst>
          </p:cNvPr>
          <p:cNvSpPr txBox="1"/>
          <p:nvPr/>
        </p:nvSpPr>
        <p:spPr>
          <a:xfrm>
            <a:off x="634517" y="3078967"/>
            <a:ext cx="38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5A42-3DE2-4248-0B9C-29E57A6ADF91}"/>
              </a:ext>
            </a:extLst>
          </p:cNvPr>
          <p:cNvSpPr txBox="1"/>
          <p:nvPr/>
        </p:nvSpPr>
        <p:spPr>
          <a:xfrm>
            <a:off x="634517" y="3649154"/>
            <a:ext cx="38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26CA8-FABC-6167-9F21-772C87C146F5}"/>
              </a:ext>
            </a:extLst>
          </p:cNvPr>
          <p:cNvSpPr txBox="1"/>
          <p:nvPr/>
        </p:nvSpPr>
        <p:spPr>
          <a:xfrm>
            <a:off x="648182" y="4987835"/>
            <a:ext cx="38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840818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6490-D027-F2B6-EE39-9EEA557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Bridge Function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9A5E-47BD-3D18-5F6C-D00CC1C1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 entry is added into the MAC address table.</a:t>
            </a:r>
          </a:p>
          <a:p>
            <a:pPr lvl="1"/>
            <a:r>
              <a:rPr lang="en-US" dirty="0"/>
              <a:t>P</a:t>
            </a:r>
            <a:r>
              <a:rPr lang="x-none" dirty="0"/>
              <a:t>attern: “</a:t>
            </a:r>
            <a:r>
              <a:rPr lang="en-US" b="1" dirty="0">
                <a:solidFill>
                  <a:srgbClr val="FF0000"/>
                </a:solidFill>
              </a:rPr>
              <a:t>Add an entry to the port table of `{device ID}`. MAC address: `{MAC}` =&gt; Port: `{port}`.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Example: </a:t>
            </a:r>
            <a:r>
              <a:rPr lang="x-none" dirty="0"/>
              <a:t>“</a:t>
            </a:r>
            <a:r>
              <a:rPr lang="en-US" dirty="0"/>
              <a:t>Add an entry to the port table of `of:0000000000000002`. MAC address: `2E:D1:D4:8A:B1:90` =&gt; Port: `1`.”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Destination MAC address is missed. Flood the packet.</a:t>
            </a:r>
          </a:p>
          <a:p>
            <a:pPr lvl="1"/>
            <a:r>
              <a:rPr lang="en-US" dirty="0"/>
              <a:t>P</a:t>
            </a:r>
            <a:r>
              <a:rPr lang="x-none" dirty="0"/>
              <a:t>attern: ”</a:t>
            </a:r>
            <a:r>
              <a:rPr lang="en-US" b="1" dirty="0">
                <a:solidFill>
                  <a:srgbClr val="FF0000"/>
                </a:solidFill>
              </a:rPr>
              <a:t>MAC address `{MAC}` is missed on `{device ID}`. Flood the packet.</a:t>
            </a:r>
            <a:r>
              <a:rPr lang="x-none" dirty="0"/>
              <a:t>”</a:t>
            </a:r>
          </a:p>
          <a:p>
            <a:pPr lvl="1"/>
            <a:r>
              <a:rPr lang="x-none" dirty="0"/>
              <a:t>Example: “</a:t>
            </a:r>
            <a:r>
              <a:rPr lang="en-US" dirty="0"/>
              <a:t>MAC address `FF:FF:FF:FF:FF:FF` is missed on `of:0000000000000002`. Flood the packet.</a:t>
            </a:r>
            <a:r>
              <a:rPr lang="x-none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Destination MAC address is matched. Install a flow rule.</a:t>
            </a:r>
            <a:endParaRPr lang="x-none" dirty="0"/>
          </a:p>
          <a:p>
            <a:pPr lvl="1"/>
            <a:r>
              <a:rPr lang="en-US" dirty="0"/>
              <a:t>P</a:t>
            </a:r>
            <a:r>
              <a:rPr lang="x-none" dirty="0"/>
              <a:t>attern: ”</a:t>
            </a:r>
            <a:r>
              <a:rPr lang="en-US" b="1" dirty="0">
                <a:solidFill>
                  <a:srgbClr val="FF0000"/>
                </a:solidFill>
              </a:rPr>
              <a:t>MAC address `{MAC}` is matched on `{device ID}`. Install a flow rule.</a:t>
            </a:r>
            <a:r>
              <a:rPr lang="x-none" dirty="0"/>
              <a:t>”</a:t>
            </a:r>
          </a:p>
          <a:p>
            <a:pPr lvl="1"/>
            <a:r>
              <a:rPr lang="x-none" dirty="0"/>
              <a:t>Example: “</a:t>
            </a:r>
            <a:r>
              <a:rPr lang="en-US" dirty="0"/>
              <a:t>MAC address `2E:D1:D4:8A:B1:90` is matched on `of:0000000000000002`. Install a flow rule.</a:t>
            </a:r>
            <a:r>
              <a:rPr lang="x-none" dirty="0"/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D3777-AD75-B955-F97B-377E87265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55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36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2441AA-8A55-44DC-AF45-B4C2153A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Bridge Function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772121-9B67-48F1-AA94-3CE90245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Here are examples of how to use </a:t>
            </a:r>
            <a:r>
              <a:rPr lang="en-US" altLang="zh-TW" b="1" i="1" dirty="0"/>
              <a:t>log.info() </a:t>
            </a:r>
            <a:r>
              <a:rPr lang="en-US" altLang="zh-TW" dirty="0"/>
              <a:t>to print log information.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89407D-2FFE-469C-A4E4-06DA0D5BC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56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16F370-69D0-4E0D-B88B-7D11F2FA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88" y="1676368"/>
            <a:ext cx="6134956" cy="4572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7360073-74D2-406A-A35C-85260DBB0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88" y="2677131"/>
            <a:ext cx="8402223" cy="2381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4603D95-F7B6-49BE-A556-8FD22339C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88" y="3458788"/>
            <a:ext cx="9088118" cy="37152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F7FFE9D-572E-4320-8AC5-81876BAC9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8" y="4373815"/>
            <a:ext cx="9182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7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5A8-FE9A-6729-1EC6-8EEC36BE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Bridge Function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4546-CF76-86EE-4B7F-54C1EA08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Rule requirements: </a:t>
            </a:r>
            <a:r>
              <a:rPr lang="en-US" sz="2000" b="1" dirty="0"/>
              <a:t>(5%) </a:t>
            </a:r>
          </a:p>
          <a:p>
            <a:pPr lvl="1"/>
            <a:r>
              <a:rPr lang="en-US" sz="2000" dirty="0"/>
              <a:t>Match field (selector): </a:t>
            </a:r>
            <a:r>
              <a:rPr lang="en-US" sz="2000" dirty="0">
                <a:solidFill>
                  <a:srgbClr val="FF0000"/>
                </a:solidFill>
              </a:rPr>
              <a:t>ETH_SRC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ETH_DST </a:t>
            </a:r>
            <a:endParaRPr lang="en-US" sz="2000" b="1" dirty="0">
              <a:solidFill>
                <a:srgbClr val="3297FD"/>
              </a:solidFill>
            </a:endParaRPr>
          </a:p>
          <a:p>
            <a:pPr lvl="1"/>
            <a:r>
              <a:rPr lang="en-US" sz="2000" dirty="0"/>
              <a:t>Action field (treatment): </a:t>
            </a:r>
            <a:r>
              <a:rPr lang="en-US" sz="2000" dirty="0">
                <a:solidFill>
                  <a:srgbClr val="FF0000"/>
                </a:solidFill>
              </a:rPr>
              <a:t>OUTPUT </a:t>
            </a:r>
          </a:p>
          <a:p>
            <a:pPr lvl="1"/>
            <a:r>
              <a:rPr lang="en-US" sz="2000" dirty="0"/>
              <a:t>Flow priority: </a:t>
            </a:r>
            <a:r>
              <a:rPr lang="en-US" sz="2000" dirty="0">
                <a:solidFill>
                  <a:srgbClr val="FF0000"/>
                </a:solidFill>
              </a:rPr>
              <a:t>30 </a:t>
            </a:r>
          </a:p>
          <a:p>
            <a:pPr lvl="1"/>
            <a:r>
              <a:rPr lang="en-US" sz="2000" dirty="0"/>
              <a:t>Flow timeout: </a:t>
            </a:r>
            <a:r>
              <a:rPr lang="en-US" sz="2000" dirty="0">
                <a:solidFill>
                  <a:srgbClr val="FF0000"/>
                </a:solidFill>
              </a:rPr>
              <a:t>30 </a:t>
            </a:r>
          </a:p>
          <a:p>
            <a:pPr lvl="1"/>
            <a:r>
              <a:rPr lang="en-US" altLang="zh-TW" sz="2000" dirty="0">
                <a:solidFill>
                  <a:srgbClr val="3297FD"/>
                </a:solidFill>
              </a:rPr>
              <a:t>You earn credits only if </a:t>
            </a:r>
            <a:r>
              <a:rPr lang="en-US" altLang="zh-TW" sz="2000" dirty="0">
                <a:solidFill>
                  <a:srgbClr val="FF0000"/>
                </a:solidFill>
              </a:rPr>
              <a:t>all</a:t>
            </a:r>
            <a:r>
              <a:rPr lang="en-US" altLang="zh-TW" sz="2000" dirty="0">
                <a:solidFill>
                  <a:srgbClr val="3297FD"/>
                </a:solidFill>
              </a:rPr>
              <a:t> flow rules are correct.</a:t>
            </a:r>
            <a:endParaRPr lang="en-US" altLang="zh-TW" sz="2000" dirty="0"/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F1D4-8125-2642-6C44-33C92CA3F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57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F699CA-8CB6-B31D-2806-517C1672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6" y="3130211"/>
            <a:ext cx="11226328" cy="32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2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B90D-4CD4-671D-176E-0006A757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trace </a:t>
            </a:r>
            <a:r>
              <a:rPr lang="en-US" dirty="0">
                <a:hlinkClick r:id="rId3"/>
              </a:rPr>
              <a:t>ReactiveForwarding.java</a:t>
            </a:r>
            <a:r>
              <a:rPr lang="en-US" dirty="0"/>
              <a:t> to figure out how to install flow rules.</a:t>
            </a:r>
          </a:p>
          <a:p>
            <a:r>
              <a:rPr lang="en-US" dirty="0"/>
              <a:t>When receives Packet-in, your application need to send Packet-out to switch, in addition to installing flow rule.</a:t>
            </a:r>
          </a:p>
          <a:p>
            <a:r>
              <a:rPr lang="en-US" dirty="0"/>
              <a:t>How to debug: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4"/>
              </a:rPr>
              <a:t>Logger</a:t>
            </a:r>
            <a:r>
              <a:rPr lang="en-US" dirty="0"/>
              <a:t> to print runtime information.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5"/>
              </a:rPr>
              <a:t>Wireshark</a:t>
            </a:r>
            <a:r>
              <a:rPr lang="en-US" dirty="0"/>
              <a:t> to capture your packets.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1FB55-C704-F881-78D2-AACC5A824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58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C264B-530F-FFC1-F142-7935F2A8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Bridge Function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808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869AF-78EA-43B1-8EC6-0604321D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kern="0" dirty="0"/>
              <a:t>ARP Proxy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2CB125-10D3-43E6-8544-36F803E4C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59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5A0403-549F-48B6-B785-64A82920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996950"/>
            <a:ext cx="10915650" cy="5489575"/>
          </a:xfrm>
        </p:spPr>
        <p:txBody>
          <a:bodyPr/>
          <a:lstStyle/>
          <a:p>
            <a:r>
              <a:rPr lang="x-none" dirty="0"/>
              <a:t>You must set values in the </a:t>
            </a:r>
            <a:r>
              <a:rPr lang="x-none" dirty="0">
                <a:solidFill>
                  <a:srgbClr val="FF0000"/>
                </a:solidFill>
              </a:rPr>
              <a:t>pom.xml </a:t>
            </a:r>
            <a:r>
              <a:rPr lang="x-none" dirty="0">
                <a:solidFill>
                  <a:srgbClr val="3297FD"/>
                </a:solidFill>
              </a:rPr>
              <a:t>file as the following: </a:t>
            </a:r>
            <a:r>
              <a:rPr lang="x-none" b="1" dirty="0">
                <a:solidFill>
                  <a:srgbClr val="3297FD"/>
                </a:solidFill>
              </a:rPr>
              <a:t>(</a:t>
            </a:r>
            <a:r>
              <a:rPr lang="en-US" b="1" dirty="0">
                <a:solidFill>
                  <a:srgbClr val="3297FD"/>
                </a:solidFill>
              </a:rPr>
              <a:t>10</a:t>
            </a:r>
            <a:r>
              <a:rPr lang="x-none" b="1" dirty="0">
                <a:solidFill>
                  <a:srgbClr val="3297FD"/>
                </a:solidFill>
              </a:rPr>
              <a:t>%)</a:t>
            </a:r>
          </a:p>
          <a:p>
            <a:pPr lvl="1"/>
            <a:r>
              <a:rPr lang="en-US" dirty="0">
                <a:solidFill>
                  <a:srgbClr val="3297FD"/>
                </a:solidFill>
              </a:rPr>
              <a:t>&lt;</a:t>
            </a:r>
            <a:r>
              <a:rPr lang="en-US" dirty="0" err="1">
                <a:solidFill>
                  <a:srgbClr val="3297FD"/>
                </a:solidFill>
              </a:rPr>
              <a:t>groupId</a:t>
            </a:r>
            <a:r>
              <a:rPr lang="en-US" dirty="0">
                <a:solidFill>
                  <a:srgbClr val="3297FD"/>
                </a:solidFill>
              </a:rPr>
              <a:t>&gt;: </a:t>
            </a:r>
            <a:r>
              <a:rPr lang="en-US" dirty="0" err="1">
                <a:solidFill>
                  <a:srgbClr val="FF0000"/>
                </a:solidFill>
              </a:rPr>
              <a:t>nycu.winlab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3297FD"/>
                </a:solidFill>
              </a:rPr>
              <a:t>&lt;</a:t>
            </a:r>
            <a:r>
              <a:rPr lang="en-US" dirty="0" err="1">
                <a:solidFill>
                  <a:srgbClr val="3297FD"/>
                </a:solidFill>
              </a:rPr>
              <a:t>artifactId</a:t>
            </a:r>
            <a:r>
              <a:rPr lang="en-US" dirty="0">
                <a:solidFill>
                  <a:srgbClr val="3297FD"/>
                </a:solidFill>
              </a:rPr>
              <a:t>&gt;: </a:t>
            </a:r>
            <a:r>
              <a:rPr lang="en-US" dirty="0" err="1">
                <a:solidFill>
                  <a:srgbClr val="FF0000"/>
                </a:solidFill>
              </a:rPr>
              <a:t>ProxyArp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3297FD"/>
                </a:solidFill>
              </a:rPr>
              <a:t>&lt;version&gt;: </a:t>
            </a:r>
            <a:r>
              <a:rPr lang="en-US" dirty="0">
                <a:solidFill>
                  <a:srgbClr val="FF0000"/>
                </a:solidFill>
              </a:rPr>
              <a:t>(default)</a:t>
            </a:r>
          </a:p>
          <a:p>
            <a:pPr lvl="1"/>
            <a:r>
              <a:rPr lang="en-US" dirty="0">
                <a:solidFill>
                  <a:srgbClr val="3297FD"/>
                </a:solidFill>
              </a:rPr>
              <a:t>&lt;onos.app.name&gt;: </a:t>
            </a:r>
            <a:r>
              <a:rPr lang="en-US" dirty="0" err="1">
                <a:solidFill>
                  <a:srgbClr val="FF0000"/>
                </a:solidFill>
              </a:rPr>
              <a:t>nycu.winlab.ProxyArp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3297FD"/>
                </a:solidFill>
              </a:rPr>
              <a:t>You earn credits only if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>
                <a:solidFill>
                  <a:srgbClr val="3297FD"/>
                </a:solidFill>
              </a:rPr>
              <a:t> settings are correct.</a:t>
            </a:r>
          </a:p>
        </p:txBody>
      </p:sp>
    </p:spTree>
    <p:extLst>
      <p:ext uri="{BB962C8B-B14F-4D97-AF65-F5344CB8AC3E}">
        <p14:creationId xmlns:p14="http://schemas.microsoft.com/office/powerpoint/2010/main" val="259017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76ED-2AEA-10D6-8C59-D78DBDEA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Apache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5D06-3DEF-0D7B-58FD-07C32852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project management and comprehension tool.</a:t>
            </a:r>
          </a:p>
          <a:p>
            <a:r>
              <a:rPr lang="en-US" dirty="0"/>
              <a:t>Based on the concept of a Project Object Model (POM).</a:t>
            </a:r>
          </a:p>
          <a:p>
            <a:r>
              <a:rPr lang="en-US" dirty="0"/>
              <a:t>Manage a project's build, reporting and documentation from a </a:t>
            </a:r>
            <a:r>
              <a:rPr lang="en-US" b="1" dirty="0"/>
              <a:t>central piece</a:t>
            </a:r>
            <a:r>
              <a:rPr lang="en-US" dirty="0"/>
              <a:t> of information.</a:t>
            </a:r>
            <a:endParaRPr lang="x-none" dirty="0"/>
          </a:p>
          <a:p>
            <a:r>
              <a:rPr lang="x-none" dirty="0"/>
              <a:t>It has been intalled in your VM by the “env_setup” script in Lab 1.</a:t>
            </a:r>
          </a:p>
          <a:p>
            <a:r>
              <a:rPr lang="en-US" dirty="0"/>
              <a:t>Official website: </a:t>
            </a:r>
            <a:r>
              <a:rPr lang="en-US" dirty="0">
                <a:hlinkClick r:id="rId2"/>
              </a:rPr>
              <a:t>https://maven.apache.org/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BE25-3CA2-D7A3-8173-41344C347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601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7ADEA-98D2-47B5-89E7-322ABE6D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kern="0" dirty="0"/>
              <a:t>ARP Proxy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CE853-D507-40E1-B643-96CF664B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888F6"/>
              </a:buClr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Work</a:t>
            </a:r>
            <a:r>
              <a:rPr lang="en-US" altLang="zh-TW" sz="24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10" dirty="0">
                <a:solidFill>
                  <a:srgbClr val="3196FB"/>
                </a:solidFill>
                <a:latin typeface="Calibri"/>
                <a:cs typeface="Calibri"/>
              </a:rPr>
              <a:t>properly</a:t>
            </a:r>
            <a:r>
              <a:rPr lang="en-US" altLang="zh-TW" sz="2400" spc="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at</a:t>
            </a:r>
            <a:r>
              <a:rPr lang="en-US" altLang="zh-TW" sz="24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least</a:t>
            </a:r>
            <a:r>
              <a:rPr lang="en-US" altLang="zh-TW" sz="24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in</a:t>
            </a:r>
            <a:r>
              <a:rPr lang="en-US" altLang="zh-TW" sz="24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Calibri"/>
                <a:cs typeface="Calibri"/>
              </a:rPr>
              <a:t>tree</a:t>
            </a:r>
            <a:r>
              <a:rPr lang="en-US" altLang="zh-TW"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spc="-10" dirty="0">
                <a:solidFill>
                  <a:srgbClr val="FF0000"/>
                </a:solidFill>
                <a:latin typeface="Calibri"/>
                <a:cs typeface="Calibri"/>
              </a:rPr>
              <a:t>(depth=3,</a:t>
            </a:r>
            <a:r>
              <a:rPr lang="en-US" altLang="zh-TW" sz="2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spc="-10" dirty="0">
                <a:solidFill>
                  <a:srgbClr val="FF0000"/>
                </a:solidFill>
                <a:latin typeface="Calibri"/>
                <a:cs typeface="Calibri"/>
              </a:rPr>
              <a:t>fanout=3)</a:t>
            </a:r>
            <a:r>
              <a:rPr lang="en-US" altLang="zh-TW" sz="24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topology</a:t>
            </a:r>
            <a:r>
              <a:rPr lang="zh-TW" altLang="en-US" sz="2400" spc="-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b="1" spc="-5" dirty="0">
                <a:solidFill>
                  <a:srgbClr val="3196FB"/>
                </a:solidFill>
                <a:latin typeface="Calibri"/>
                <a:cs typeface="Calibri"/>
              </a:rPr>
              <a:t>(40%)</a:t>
            </a:r>
            <a:endParaRPr lang="en-US" altLang="zh-TW" sz="2400" dirty="0">
              <a:latin typeface="Calibri"/>
              <a:cs typeface="Calibri"/>
            </a:endParaRPr>
          </a:p>
          <a:p>
            <a:pPr marL="391795">
              <a:lnSpc>
                <a:spcPct val="100000"/>
              </a:lnSpc>
              <a:spcBef>
                <a:spcPts val="420"/>
              </a:spcBef>
            </a:pPr>
            <a:r>
              <a:rPr lang="en-US" altLang="zh-TW" sz="2000" spc="15" dirty="0">
                <a:solidFill>
                  <a:srgbClr val="0087ED"/>
                </a:solidFill>
                <a:latin typeface="Calibri"/>
                <a:cs typeface="Calibri"/>
              </a:rPr>
              <a:t>- </a:t>
            </a:r>
            <a:r>
              <a:rPr lang="en-US" altLang="zh-TW" sz="2000" dirty="0">
                <a:solidFill>
                  <a:srgbClr val="3196FB"/>
                </a:solidFill>
                <a:latin typeface="Calibri"/>
                <a:cs typeface="Calibri"/>
              </a:rPr>
              <a:t>All</a:t>
            </a:r>
            <a:r>
              <a:rPr lang="en-US" altLang="zh-TW" sz="2000" spc="-5" dirty="0">
                <a:solidFill>
                  <a:srgbClr val="3196FB"/>
                </a:solidFill>
                <a:latin typeface="Calibri"/>
                <a:cs typeface="Calibri"/>
              </a:rPr>
              <a:t> hosts</a:t>
            </a:r>
            <a:r>
              <a:rPr lang="en-US" altLang="zh-TW" sz="2000" dirty="0">
                <a:solidFill>
                  <a:srgbClr val="3196FB"/>
                </a:solidFill>
                <a:latin typeface="Calibri"/>
                <a:cs typeface="Calibri"/>
              </a:rPr>
              <a:t> are</a:t>
            </a:r>
            <a:r>
              <a:rPr lang="en-US" altLang="zh-TW" sz="2000" spc="-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000" dirty="0">
                <a:solidFill>
                  <a:srgbClr val="3196FB"/>
                </a:solidFill>
                <a:latin typeface="Calibri"/>
                <a:cs typeface="Calibri"/>
              </a:rPr>
              <a:t>able</a:t>
            </a:r>
            <a:r>
              <a:rPr lang="en-US" altLang="zh-TW" sz="20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000" dirty="0">
                <a:solidFill>
                  <a:srgbClr val="3196FB"/>
                </a:solidFill>
                <a:latin typeface="Calibri"/>
                <a:cs typeface="Calibri"/>
              </a:rPr>
              <a:t>to</a:t>
            </a:r>
            <a:r>
              <a:rPr lang="en-US" altLang="zh-TW" sz="20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000" b="1" spc="-5" dirty="0" err="1">
                <a:solidFill>
                  <a:srgbClr val="3196FB"/>
                </a:solidFill>
                <a:latin typeface="Calibri"/>
                <a:cs typeface="Calibri"/>
              </a:rPr>
              <a:t>arping</a:t>
            </a:r>
            <a:r>
              <a:rPr lang="en-US" altLang="zh-TW" sz="2000" b="1" spc="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000" dirty="0">
                <a:solidFill>
                  <a:srgbClr val="3196FB"/>
                </a:solidFill>
                <a:latin typeface="Calibri"/>
                <a:cs typeface="Calibri"/>
              </a:rPr>
              <a:t>to</a:t>
            </a:r>
            <a:r>
              <a:rPr lang="en-US" altLang="zh-TW" sz="2000" spc="-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000" dirty="0">
                <a:solidFill>
                  <a:srgbClr val="3196FB"/>
                </a:solidFill>
                <a:latin typeface="Calibri"/>
                <a:cs typeface="Calibri"/>
              </a:rPr>
              <a:t>each</a:t>
            </a:r>
            <a:r>
              <a:rPr lang="en-US" altLang="zh-TW" sz="20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000" spc="-5" dirty="0">
                <a:solidFill>
                  <a:srgbClr val="3196FB"/>
                </a:solidFill>
                <a:latin typeface="Calibri"/>
                <a:cs typeface="Calibri"/>
              </a:rPr>
              <a:t>other</a:t>
            </a:r>
            <a:endParaRPr lang="en-US" altLang="zh-TW" sz="2000" dirty="0">
              <a:latin typeface="Calibri"/>
              <a:cs typeface="Calibri"/>
            </a:endParaRPr>
          </a:p>
          <a:p>
            <a:r>
              <a:rPr lang="en-US" altLang="zh-TW" sz="2400" spc="-10" dirty="0">
                <a:solidFill>
                  <a:srgbClr val="3196FB"/>
                </a:solidFill>
                <a:latin typeface="Calibri"/>
                <a:cs typeface="Calibri"/>
              </a:rPr>
              <a:t>Once</a:t>
            </a:r>
            <a:r>
              <a:rPr lang="en-US" altLang="zh-TW" sz="24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you</a:t>
            </a:r>
            <a:r>
              <a:rPr lang="en-US" altLang="zh-TW" sz="24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activate</a:t>
            </a:r>
            <a:r>
              <a:rPr lang="en-US" altLang="zh-TW" sz="24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your</a:t>
            </a:r>
            <a:r>
              <a:rPr lang="en-US" altLang="zh-TW" sz="24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application</a:t>
            </a:r>
            <a:r>
              <a:rPr lang="en-US" altLang="zh-TW" sz="2400" spc="3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and</a:t>
            </a:r>
            <a:r>
              <a:rPr lang="en-US" altLang="zh-TW" sz="24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10" dirty="0">
                <a:solidFill>
                  <a:srgbClr val="3196FB"/>
                </a:solidFill>
                <a:latin typeface="Calibri"/>
                <a:cs typeface="Calibri"/>
              </a:rPr>
              <a:t>Mininet,</a:t>
            </a:r>
            <a:r>
              <a:rPr lang="en-US" altLang="zh-TW" sz="2400" spc="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execute</a:t>
            </a:r>
            <a:r>
              <a:rPr lang="en-US" altLang="zh-TW" sz="24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000" b="1" dirty="0" err="1">
                <a:solidFill>
                  <a:srgbClr val="3196FB"/>
                </a:solidFill>
                <a:latin typeface="Consolas"/>
                <a:cs typeface="Consolas"/>
              </a:rPr>
              <a:t>arping</a:t>
            </a:r>
            <a:r>
              <a:rPr lang="en-US" altLang="zh-TW" sz="2000" b="1" spc="-650" dirty="0">
                <a:solidFill>
                  <a:srgbClr val="3196FB"/>
                </a:solidFill>
                <a:latin typeface="Consolas"/>
                <a:cs typeface="Consolas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in </a:t>
            </a:r>
            <a:r>
              <a:rPr lang="en-US" altLang="zh-TW" sz="2400" spc="-6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10" dirty="0">
                <a:solidFill>
                  <a:srgbClr val="3196FB"/>
                </a:solidFill>
                <a:latin typeface="Calibri"/>
                <a:cs typeface="Calibri"/>
              </a:rPr>
              <a:t>Mininet</a:t>
            </a:r>
            <a:r>
              <a:rPr lang="en-US" altLang="zh-TW" sz="2400" spc="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to check</a:t>
            </a:r>
            <a:r>
              <a:rPr lang="en-US" altLang="zh-TW" sz="24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lang="en-US" altLang="zh-TW" sz="24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functionality</a:t>
            </a:r>
            <a:endParaRPr lang="en-US" altLang="zh-TW" sz="2400" dirty="0">
              <a:latin typeface="Calibri"/>
              <a:cs typeface="Calibri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95A14A-F35D-40B6-91BA-25B772F19D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60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8F6BC8E-A4FA-42A5-9EA8-EB247341C11A}"/>
              </a:ext>
            </a:extLst>
          </p:cNvPr>
          <p:cNvSpPr txBox="1"/>
          <p:nvPr/>
        </p:nvSpPr>
        <p:spPr>
          <a:xfrm>
            <a:off x="839724" y="2565273"/>
            <a:ext cx="10369550" cy="50482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84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7E7E7E"/>
                </a:solidFill>
                <a:latin typeface="Consolas"/>
                <a:cs typeface="Consolas"/>
              </a:rPr>
              <a:t>mininet&gt;</a:t>
            </a:r>
            <a:r>
              <a:rPr sz="2000" spc="-2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h1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arping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h2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2800CC9-9F35-47B3-B08E-C090A136221D}"/>
              </a:ext>
            </a:extLst>
          </p:cNvPr>
          <p:cNvSpPr txBox="1"/>
          <p:nvPr/>
        </p:nvSpPr>
        <p:spPr>
          <a:xfrm>
            <a:off x="719429" y="3070098"/>
            <a:ext cx="4700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888F6"/>
              </a:buClr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Correct</a:t>
            </a:r>
            <a:r>
              <a:rPr sz="28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result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would</a:t>
            </a:r>
            <a:r>
              <a:rPr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look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like: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D4965D0E-8A48-40C9-869D-1B76ED5B9A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3704006"/>
            <a:ext cx="9072372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72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E0DDF4-9B2A-4A38-90EF-2921B8421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61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A39C088-2C5F-4E53-8BB8-2343459CECE6}"/>
              </a:ext>
            </a:extLst>
          </p:cNvPr>
          <p:cNvSpPr/>
          <p:nvPr/>
        </p:nvSpPr>
        <p:spPr>
          <a:xfrm>
            <a:off x="640080" y="996695"/>
            <a:ext cx="10918190" cy="5489575"/>
          </a:xfrm>
          <a:custGeom>
            <a:avLst/>
            <a:gdLst/>
            <a:ahLst/>
            <a:cxnLst/>
            <a:rect l="l" t="t" r="r" b="b"/>
            <a:pathLst>
              <a:path w="10918190" h="5489575">
                <a:moveTo>
                  <a:pt x="0" y="5489448"/>
                </a:moveTo>
                <a:lnTo>
                  <a:pt x="10917936" y="5489448"/>
                </a:lnTo>
                <a:lnTo>
                  <a:pt x="10917936" y="0"/>
                </a:lnTo>
                <a:lnTo>
                  <a:pt x="0" y="0"/>
                </a:lnTo>
                <a:lnTo>
                  <a:pt x="0" y="5489448"/>
                </a:lnTo>
                <a:close/>
              </a:path>
            </a:pathLst>
          </a:custGeom>
          <a:ln w="9525">
            <a:solidFill>
              <a:srgbClr val="9F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2036CF3-2A85-4785-BE9C-A7B286CB99B8}"/>
              </a:ext>
            </a:extLst>
          </p:cNvPr>
          <p:cNvSpPr txBox="1">
            <a:spLocks/>
          </p:cNvSpPr>
          <p:nvPr/>
        </p:nvSpPr>
        <p:spPr>
          <a:xfrm>
            <a:off x="3809746" y="184530"/>
            <a:ext cx="4718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TW" sz="3600" kern="0" dirty="0"/>
              <a:t>ARP Proxy</a:t>
            </a:r>
            <a:endParaRPr lang="en-US" sz="3600" kern="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62BD3B5-24B3-4A8D-B92E-BE0C01E446E9}"/>
              </a:ext>
            </a:extLst>
          </p:cNvPr>
          <p:cNvSpPr txBox="1"/>
          <p:nvPr/>
        </p:nvSpPr>
        <p:spPr>
          <a:xfrm>
            <a:off x="719429" y="955065"/>
            <a:ext cx="9900285" cy="379911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196FB"/>
                </a:solidFill>
                <a:latin typeface="Calibri"/>
                <a:cs typeface="Calibri"/>
              </a:rPr>
              <a:t>Print</a:t>
            </a:r>
            <a:r>
              <a:rPr sz="2400" spc="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196FB"/>
                </a:solidFill>
                <a:latin typeface="Calibri"/>
                <a:cs typeface="Calibri"/>
              </a:rPr>
              <a:t>messages</a:t>
            </a:r>
            <a:r>
              <a:rPr sz="24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196FB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196FB"/>
                </a:solidFill>
                <a:latin typeface="Calibri"/>
                <a:cs typeface="Calibri"/>
              </a:rPr>
              <a:t>following</a:t>
            </a:r>
            <a:r>
              <a:rPr sz="24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196FB"/>
                </a:solidFill>
                <a:latin typeface="Calibri"/>
                <a:cs typeface="Calibri"/>
              </a:rPr>
              <a:t>events:</a:t>
            </a:r>
            <a:r>
              <a:rPr lang="en-US" sz="2400" spc="-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400" b="1" spc="-5" dirty="0">
                <a:solidFill>
                  <a:srgbClr val="3196FB"/>
                </a:solidFill>
                <a:latin typeface="Calibri"/>
                <a:cs typeface="Calibri"/>
              </a:rPr>
              <a:t>(10%)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87ED"/>
                </a:solidFill>
                <a:latin typeface="Calibri"/>
                <a:cs typeface="Calibri"/>
              </a:rPr>
              <a:t>	-</a:t>
            </a:r>
            <a:r>
              <a:rPr lang="en-US" sz="2000" spc="-135" dirty="0">
                <a:solidFill>
                  <a:srgbClr val="0087ED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lang="en-US" sz="20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3196FB"/>
                </a:solidFill>
                <a:latin typeface="Calibri"/>
                <a:cs typeface="Calibri"/>
              </a:rPr>
              <a:t>table</a:t>
            </a:r>
            <a:r>
              <a:rPr lang="en-US" sz="2000" spc="-10" dirty="0">
                <a:solidFill>
                  <a:srgbClr val="3196FB"/>
                </a:solidFill>
                <a:latin typeface="Calibri"/>
                <a:cs typeface="Calibri"/>
              </a:rPr>
              <a:t> miss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87ED"/>
                </a:solidFill>
                <a:latin typeface="Calibri"/>
                <a:cs typeface="Calibri"/>
              </a:rPr>
              <a:t>	-</a:t>
            </a:r>
            <a:r>
              <a:rPr sz="2000" spc="-125" dirty="0">
                <a:solidFill>
                  <a:srgbClr val="0087E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196FB"/>
                </a:solidFill>
                <a:latin typeface="Calibri"/>
                <a:cs typeface="Calibri"/>
              </a:rPr>
              <a:t>ONOS</a:t>
            </a:r>
            <a:r>
              <a:rPr sz="20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196FB"/>
                </a:solidFill>
                <a:latin typeface="Calibri"/>
                <a:cs typeface="Calibri"/>
              </a:rPr>
              <a:t>receives</a:t>
            </a:r>
            <a:r>
              <a:rPr sz="20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sz="20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3196FB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3196FB"/>
                </a:solidFill>
                <a:latin typeface="Calibri"/>
                <a:cs typeface="Calibri"/>
              </a:rPr>
              <a:t>eply</a:t>
            </a:r>
            <a:r>
              <a:rPr sz="20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196FB"/>
                </a:solidFill>
                <a:latin typeface="Calibri"/>
                <a:cs typeface="Calibri"/>
              </a:rPr>
              <a:t>from</a:t>
            </a:r>
            <a:r>
              <a:rPr sz="20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196FB"/>
                </a:solidFill>
                <a:latin typeface="Calibri"/>
                <a:cs typeface="Calibri"/>
              </a:rPr>
              <a:t>host</a:t>
            </a:r>
            <a:endParaRPr lang="en-US" sz="2000" spc="-10" dirty="0">
              <a:solidFill>
                <a:srgbClr val="3196FB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87ED"/>
                </a:solidFill>
                <a:latin typeface="Calibri"/>
                <a:cs typeface="Calibri"/>
              </a:rPr>
              <a:t>	-</a:t>
            </a:r>
            <a:r>
              <a:rPr sz="2000" spc="-135" dirty="0">
                <a:solidFill>
                  <a:srgbClr val="0087E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196FB"/>
                </a:solidFill>
                <a:latin typeface="Calibri"/>
                <a:cs typeface="Calibri"/>
              </a:rPr>
              <a:t>ARP</a:t>
            </a:r>
            <a:r>
              <a:rPr sz="20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196FB"/>
                </a:solidFill>
                <a:latin typeface="Calibri"/>
                <a:cs typeface="Calibri"/>
              </a:rPr>
              <a:t>table</a:t>
            </a:r>
            <a:r>
              <a:rPr sz="2000" spc="-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196FB"/>
                </a:solidFill>
                <a:latin typeface="Calibri"/>
                <a:cs typeface="Calibri"/>
              </a:rPr>
              <a:t>hit</a:t>
            </a:r>
            <a:endParaRPr lang="en-US" sz="2000" spc="-10" dirty="0">
              <a:solidFill>
                <a:srgbClr val="3196FB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tabLst>
                <a:tab pos="354965" algn="l"/>
                <a:tab pos="355600" algn="l"/>
              </a:tabLst>
            </a:pPr>
            <a:endParaRPr lang="en-US" sz="2000" spc="-10" dirty="0">
              <a:solidFill>
                <a:srgbClr val="3196FB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buFont typeface="Wingdings" panose="05000000000000000000" pitchFamily="2" charset="2"/>
              <a:buChar char="l"/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3297FD"/>
                </a:solidFill>
                <a:latin typeface="Calibri"/>
                <a:cs typeface="Calibri"/>
              </a:rPr>
              <a:t>You earn credits only if each log pattern is 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cs typeface="Calibri"/>
              </a:rPr>
              <a:t>exactly the same as the given one</a:t>
            </a:r>
            <a:r>
              <a:rPr lang="en-US" altLang="zh-TW" sz="2400" dirty="0">
                <a:solidFill>
                  <a:srgbClr val="3297FD"/>
                </a:solidFill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3888F6"/>
              </a:buClr>
              <a:buSzPct val="80357"/>
              <a:buFont typeface="Wingdings" panose="05000000000000000000" pitchFamily="2" charset="2"/>
              <a:buChar char="l"/>
              <a:tabLst>
                <a:tab pos="354965" algn="l"/>
                <a:tab pos="355600" algn="l"/>
              </a:tabLst>
            </a:pPr>
            <a:r>
              <a:rPr lang="en-US" altLang="zh-TW" sz="2400" dirty="0">
                <a:solidFill>
                  <a:srgbClr val="3297FD"/>
                </a:solidFill>
                <a:latin typeface="Calibri"/>
                <a:cs typeface="Calibri"/>
              </a:rPr>
              <a:t>We also use </a:t>
            </a:r>
            <a:r>
              <a:rPr lang="en-US" altLang="zh-TW" sz="2400" b="1" i="1" dirty="0">
                <a:solidFill>
                  <a:srgbClr val="3297FD"/>
                </a:solidFill>
                <a:latin typeface="Calibri"/>
                <a:cs typeface="Calibri"/>
              </a:rPr>
              <a:t>log.info() </a:t>
            </a:r>
            <a:r>
              <a:rPr lang="en-US" altLang="zh-TW" sz="2400" dirty="0">
                <a:solidFill>
                  <a:srgbClr val="3297FD"/>
                </a:solidFill>
                <a:latin typeface="Calibri"/>
                <a:cs typeface="Calibri"/>
              </a:rPr>
              <a:t>to print messages.</a:t>
            </a:r>
            <a:endParaRPr lang="zh-TW" altLang="en-US" sz="2400" dirty="0">
              <a:solidFill>
                <a:srgbClr val="3297FD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E36A57F-09D2-4EF4-8E1B-A221213CD132}"/>
              </a:ext>
            </a:extLst>
          </p:cNvPr>
          <p:cNvGrpSpPr/>
          <p:nvPr/>
        </p:nvGrpSpPr>
        <p:grpSpPr>
          <a:xfrm>
            <a:off x="757681" y="1762264"/>
            <a:ext cx="10934700" cy="1712793"/>
            <a:chOff x="757681" y="3690485"/>
            <a:chExt cx="10934700" cy="171279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996E439-A2BA-4DE1-BECD-C979DFF79E96}"/>
                </a:ext>
              </a:extLst>
            </p:cNvPr>
            <p:cNvGrpSpPr/>
            <p:nvPr/>
          </p:nvGrpSpPr>
          <p:grpSpPr>
            <a:xfrm>
              <a:off x="757681" y="5071903"/>
              <a:ext cx="10917936" cy="331375"/>
              <a:chOff x="554635" y="5278403"/>
              <a:chExt cx="10917936" cy="331375"/>
            </a:xfrm>
          </p:grpSpPr>
          <p:pic>
            <p:nvPicPr>
              <p:cNvPr id="16" name="object 6">
                <a:extLst>
                  <a:ext uri="{FF2B5EF4-FFF2-40B4-BE49-F238E27FC236}">
                    <a16:creationId xmlns:a16="http://schemas.microsoft.com/office/drawing/2014/main" id="{E9B90DC2-1F9B-4742-BF27-C9344B1CD2F5}"/>
                  </a:ext>
                </a:extLst>
              </p:cNvPr>
              <p:cNvPicPr/>
              <p:nvPr/>
            </p:nvPicPr>
            <p:blipFill rotWithShape="1">
              <a:blip r:embed="rId2" cstate="print"/>
              <a:srcRect b="23437"/>
              <a:stretch/>
            </p:blipFill>
            <p:spPr>
              <a:xfrm>
                <a:off x="554635" y="5278403"/>
                <a:ext cx="10917936" cy="331375"/>
              </a:xfrm>
              <a:prstGeom prst="rect">
                <a:avLst/>
              </a:prstGeom>
            </p:spPr>
          </p:pic>
          <p:sp>
            <p:nvSpPr>
              <p:cNvPr id="17" name="object 7">
                <a:extLst>
                  <a:ext uri="{FF2B5EF4-FFF2-40B4-BE49-F238E27FC236}">
                    <a16:creationId xmlns:a16="http://schemas.microsoft.com/office/drawing/2014/main" id="{3089460C-287B-4C02-8088-C06F1543A206}"/>
                  </a:ext>
                </a:extLst>
              </p:cNvPr>
              <p:cNvSpPr/>
              <p:nvPr/>
            </p:nvSpPr>
            <p:spPr>
              <a:xfrm>
                <a:off x="6132223" y="5319043"/>
                <a:ext cx="529463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5294630" h="277495">
                    <a:moveTo>
                      <a:pt x="0" y="277368"/>
                    </a:moveTo>
                    <a:lnTo>
                      <a:pt x="5294376" y="277368"/>
                    </a:lnTo>
                    <a:lnTo>
                      <a:pt x="5294376" y="0"/>
                    </a:lnTo>
                    <a:lnTo>
                      <a:pt x="0" y="0"/>
                    </a:lnTo>
                    <a:lnTo>
                      <a:pt x="0" y="277368"/>
                    </a:lnTo>
                    <a:close/>
                  </a:path>
                </a:pathLst>
              </a:custGeom>
              <a:ln w="25399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8A31CE2-1819-4F19-9D1B-11C2C8626D6B}"/>
                </a:ext>
              </a:extLst>
            </p:cNvPr>
            <p:cNvGrpSpPr/>
            <p:nvPr/>
          </p:nvGrpSpPr>
          <p:grpSpPr>
            <a:xfrm>
              <a:off x="757681" y="4340698"/>
              <a:ext cx="10516886" cy="331375"/>
              <a:chOff x="554635" y="4414295"/>
              <a:chExt cx="10917936" cy="359664"/>
            </a:xfrm>
          </p:grpSpPr>
          <p:pic>
            <p:nvPicPr>
              <p:cNvPr id="14" name="object 9">
                <a:extLst>
                  <a:ext uri="{FF2B5EF4-FFF2-40B4-BE49-F238E27FC236}">
                    <a16:creationId xmlns:a16="http://schemas.microsoft.com/office/drawing/2014/main" id="{AA52039B-4653-4141-BAD1-B22CE160295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4635" y="4414295"/>
                <a:ext cx="10917936" cy="359664"/>
              </a:xfrm>
              <a:prstGeom prst="rect">
                <a:avLst/>
              </a:prstGeom>
            </p:spPr>
          </p:pic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06A7FF68-471F-425F-91BF-860A412876B7}"/>
                  </a:ext>
                </a:extLst>
              </p:cNvPr>
              <p:cNvSpPr/>
              <p:nvPr/>
            </p:nvSpPr>
            <p:spPr>
              <a:xfrm>
                <a:off x="6122863" y="4440737"/>
                <a:ext cx="529463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5294630" h="277495">
                    <a:moveTo>
                      <a:pt x="0" y="277368"/>
                    </a:moveTo>
                    <a:lnTo>
                      <a:pt x="5294376" y="277368"/>
                    </a:lnTo>
                    <a:lnTo>
                      <a:pt x="5294376" y="0"/>
                    </a:lnTo>
                    <a:lnTo>
                      <a:pt x="0" y="0"/>
                    </a:lnTo>
                    <a:lnTo>
                      <a:pt x="0" y="277368"/>
                    </a:lnTo>
                    <a:close/>
                  </a:path>
                </a:pathLst>
              </a:custGeom>
              <a:ln w="25399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EAF6E062-EBA5-4EB0-A946-76D946A384DF}"/>
                </a:ext>
              </a:extLst>
            </p:cNvPr>
            <p:cNvGrpSpPr/>
            <p:nvPr/>
          </p:nvGrpSpPr>
          <p:grpSpPr>
            <a:xfrm>
              <a:off x="757681" y="3690485"/>
              <a:ext cx="10934700" cy="304606"/>
              <a:chOff x="655513" y="2434129"/>
              <a:chExt cx="10934700" cy="304606"/>
            </a:xfrm>
          </p:grpSpPr>
          <p:pic>
            <p:nvPicPr>
              <p:cNvPr id="12" name="object 8">
                <a:extLst>
                  <a:ext uri="{FF2B5EF4-FFF2-40B4-BE49-F238E27FC236}">
                    <a16:creationId xmlns:a16="http://schemas.microsoft.com/office/drawing/2014/main" id="{75136BD1-D773-4C23-81AF-13BD1B8EFF62}"/>
                  </a:ext>
                </a:extLst>
              </p:cNvPr>
              <p:cNvPicPr/>
              <p:nvPr/>
            </p:nvPicPr>
            <p:blipFill rotWithShape="1">
              <a:blip r:embed="rId4" cstate="print"/>
              <a:srcRect t="23691"/>
              <a:stretch/>
            </p:blipFill>
            <p:spPr>
              <a:xfrm>
                <a:off x="655513" y="2448000"/>
                <a:ext cx="10934700" cy="290735"/>
              </a:xfrm>
              <a:prstGeom prst="rect">
                <a:avLst/>
              </a:prstGeom>
            </p:spPr>
          </p:pic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5E7BA7A0-9DBD-4903-BB9B-01837B0FA428}"/>
                  </a:ext>
                </a:extLst>
              </p:cNvPr>
              <p:cNvSpPr/>
              <p:nvPr/>
            </p:nvSpPr>
            <p:spPr>
              <a:xfrm>
                <a:off x="6200918" y="2434129"/>
                <a:ext cx="529463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5294630" h="277495">
                    <a:moveTo>
                      <a:pt x="0" y="277368"/>
                    </a:moveTo>
                    <a:lnTo>
                      <a:pt x="5294376" y="277368"/>
                    </a:lnTo>
                    <a:lnTo>
                      <a:pt x="5294376" y="0"/>
                    </a:lnTo>
                    <a:lnTo>
                      <a:pt x="0" y="0"/>
                    </a:lnTo>
                    <a:lnTo>
                      <a:pt x="0" y="277368"/>
                    </a:lnTo>
                    <a:close/>
                  </a:path>
                </a:pathLst>
              </a:custGeom>
              <a:ln w="25399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59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D502A4-F5FF-4348-A7F7-7EC9E2E45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62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0EC4975-A0A2-4CD4-AC0C-69F351D108C1}"/>
              </a:ext>
            </a:extLst>
          </p:cNvPr>
          <p:cNvSpPr/>
          <p:nvPr/>
        </p:nvSpPr>
        <p:spPr>
          <a:xfrm>
            <a:off x="640080" y="996695"/>
            <a:ext cx="10918190" cy="5489575"/>
          </a:xfrm>
          <a:custGeom>
            <a:avLst/>
            <a:gdLst/>
            <a:ahLst/>
            <a:cxnLst/>
            <a:rect l="l" t="t" r="r" b="b"/>
            <a:pathLst>
              <a:path w="10918190" h="5489575">
                <a:moveTo>
                  <a:pt x="0" y="5489448"/>
                </a:moveTo>
                <a:lnTo>
                  <a:pt x="10917936" y="5489448"/>
                </a:lnTo>
                <a:lnTo>
                  <a:pt x="10917936" y="0"/>
                </a:lnTo>
                <a:lnTo>
                  <a:pt x="0" y="0"/>
                </a:lnTo>
                <a:lnTo>
                  <a:pt x="0" y="5489448"/>
                </a:lnTo>
                <a:close/>
              </a:path>
            </a:pathLst>
          </a:custGeom>
          <a:ln w="9525">
            <a:solidFill>
              <a:srgbClr val="9F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1A8DF47-DF7C-4600-BB00-007DE9BC39DB}"/>
              </a:ext>
            </a:extLst>
          </p:cNvPr>
          <p:cNvSpPr txBox="1">
            <a:spLocks/>
          </p:cNvSpPr>
          <p:nvPr/>
        </p:nvSpPr>
        <p:spPr>
          <a:xfrm>
            <a:off x="5126482" y="184530"/>
            <a:ext cx="2084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297FC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altLang="zh-TW" sz="3600" kern="0" dirty="0"/>
              <a:t>ARP Proxy</a:t>
            </a:r>
            <a:endParaRPr lang="en-US" sz="3600" kern="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1675DB8-9E47-4E46-AC3C-434E653B8D87}"/>
              </a:ext>
            </a:extLst>
          </p:cNvPr>
          <p:cNvSpPr txBox="1"/>
          <p:nvPr/>
        </p:nvSpPr>
        <p:spPr>
          <a:xfrm>
            <a:off x="719429" y="955065"/>
            <a:ext cx="10156190" cy="14097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3888F6"/>
              </a:buClr>
              <a:buSzPct val="8035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ONOS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application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activation</a:t>
            </a:r>
            <a:endParaRPr sz="2800">
              <a:latin typeface="Calibri"/>
              <a:cs typeface="Calibri"/>
            </a:endParaRPr>
          </a:p>
          <a:p>
            <a:pPr marL="637540" marR="5080" indent="-245745">
              <a:lnSpc>
                <a:spcPct val="100000"/>
              </a:lnSpc>
              <a:spcBef>
                <a:spcPts val="409"/>
              </a:spcBef>
            </a:pPr>
            <a:r>
              <a:rPr sz="2800" spc="-5" dirty="0">
                <a:solidFill>
                  <a:srgbClr val="0087ED"/>
                </a:solidFill>
                <a:latin typeface="Calibri"/>
                <a:cs typeface="Calibri"/>
              </a:rPr>
              <a:t>‒</a:t>
            </a:r>
            <a:r>
              <a:rPr sz="2800" spc="-120" dirty="0">
                <a:solidFill>
                  <a:srgbClr val="0087ED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You</a:t>
            </a:r>
            <a:r>
              <a:rPr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only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allowed</a:t>
            </a:r>
            <a:r>
              <a:rPr sz="280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activate</a:t>
            </a:r>
            <a:r>
              <a:rPr sz="2800" spc="3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196FB"/>
                </a:solidFill>
                <a:latin typeface="Calibri"/>
                <a:cs typeface="Calibri"/>
              </a:rPr>
              <a:t>your</a:t>
            </a:r>
            <a:r>
              <a:rPr sz="2800" b="1" spc="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3196FB"/>
                </a:solidFill>
                <a:latin typeface="Calibri"/>
                <a:cs typeface="Calibri"/>
              </a:rPr>
              <a:t>ProxyARP</a:t>
            </a:r>
            <a:r>
              <a:rPr sz="2800" b="1" i="1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and</a:t>
            </a:r>
            <a:r>
              <a:rPr sz="2800" spc="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following </a:t>
            </a:r>
            <a:r>
              <a:rPr sz="2800" spc="-6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96FB"/>
                </a:solidFill>
                <a:latin typeface="Calibri"/>
                <a:cs typeface="Calibri"/>
              </a:rPr>
              <a:t>ONOS</a:t>
            </a:r>
            <a:r>
              <a:rPr sz="2800" spc="1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96FB"/>
                </a:solidFill>
                <a:latin typeface="Calibri"/>
                <a:cs typeface="Calibri"/>
              </a:rPr>
              <a:t>applications: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C033543A-005F-43D6-AE02-2AD11B2EA1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066" y="2561260"/>
            <a:ext cx="10373868" cy="244906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72568F12-44C5-40A0-8708-EE4DFEB12C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05"/>
              </a:lnSpc>
            </a:pPr>
            <a:r>
              <a:rPr lang="en-US" spc="-20" dirty="0"/>
              <a:t>NYCU</a:t>
            </a:r>
            <a:r>
              <a:rPr lang="en-US" spc="-95" dirty="0"/>
              <a:t> </a:t>
            </a:r>
            <a:r>
              <a:rPr lang="en-US" spc="-10" dirty="0"/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1190821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FBF1B-C0D5-4F8E-AF1B-5E15FB89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Subm</a:t>
            </a:r>
            <a:r>
              <a:rPr lang="en-US" altLang="zh-TW" sz="3600" spc="10" dirty="0"/>
              <a:t>i</a:t>
            </a:r>
            <a:r>
              <a:rPr lang="en-US" altLang="zh-TW" sz="3600" dirty="0"/>
              <a:t>s</a:t>
            </a:r>
            <a:r>
              <a:rPr lang="en-US" altLang="zh-TW" sz="3600" spc="5" dirty="0"/>
              <a:t>s</a:t>
            </a:r>
            <a:r>
              <a:rPr lang="en-US" altLang="zh-TW" sz="3600" dirty="0"/>
              <a:t>ion Naming Convention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8B71C-FC89-472C-960E-1F29ADA1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Move your bridge-app and Proxy ARP into directory </a:t>
            </a:r>
            <a:r>
              <a:rPr lang="en-US" altLang="zh-TW" dirty="0">
                <a:solidFill>
                  <a:srgbClr val="FF0000"/>
                </a:solidFill>
              </a:rPr>
              <a:t>lab3_&lt;student ID&gt;</a:t>
            </a:r>
          </a:p>
          <a:p>
            <a:r>
              <a:rPr lang="en-US" altLang="zh-TW" dirty="0">
                <a:solidFill>
                  <a:srgbClr val="3297FD"/>
                </a:solidFill>
              </a:rPr>
              <a:t>Compress the directory into </a:t>
            </a:r>
            <a:r>
              <a:rPr lang="en-US" altLang="zh-TW" dirty="0">
                <a:solidFill>
                  <a:srgbClr val="FF0000"/>
                </a:solidFill>
              </a:rPr>
              <a:t>zip</a:t>
            </a:r>
            <a:r>
              <a:rPr lang="en-US" altLang="zh-TW" dirty="0">
                <a:solidFill>
                  <a:srgbClr val="3297FD"/>
                </a:solidFill>
              </a:rPr>
              <a:t> file named as</a:t>
            </a:r>
            <a:br>
              <a:rPr lang="en-US" altLang="zh-TW" dirty="0">
                <a:solidFill>
                  <a:srgbClr val="3297FD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lab3_&lt;student ID&gt;</a:t>
            </a:r>
          </a:p>
          <a:p>
            <a:r>
              <a:rPr lang="en-US" altLang="zh-TW" dirty="0">
                <a:solidFill>
                  <a:srgbClr val="3297FD"/>
                </a:solidFill>
              </a:rPr>
              <a:t>Wrong file name or format will result in</a:t>
            </a:r>
            <a:br>
              <a:rPr lang="en-US" altLang="zh-TW" dirty="0">
                <a:solidFill>
                  <a:srgbClr val="3297FD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10 points deduction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alibri"/>
                <a:cs typeface="Calibri"/>
              </a:rPr>
              <a:t>20%</a:t>
            </a:r>
            <a:r>
              <a:rPr lang="en-US" altLang="zh-TW"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Calibri"/>
                <a:cs typeface="Calibri"/>
              </a:rPr>
              <a:t>deduction</a:t>
            </a:r>
            <a:r>
              <a:rPr lang="en-US" altLang="zh-TW"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cs typeface="Calibri"/>
              </a:rPr>
              <a:t>late</a:t>
            </a:r>
            <a:r>
              <a:rPr lang="en-US" altLang="zh-TW"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Calibri"/>
                <a:cs typeface="Calibri"/>
              </a:rPr>
              <a:t>submission</a:t>
            </a:r>
            <a:r>
              <a:rPr lang="en-US" altLang="zh-TW"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400" dirty="0">
                <a:solidFill>
                  <a:srgbClr val="3196FB"/>
                </a:solidFill>
                <a:latin typeface="Calibri"/>
                <a:cs typeface="Calibri"/>
              </a:rPr>
              <a:t>in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one</a:t>
            </a:r>
            <a:r>
              <a:rPr lang="en-US" altLang="zh-TW" sz="2400" spc="-2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dirty="0">
                <a:solidFill>
                  <a:srgbClr val="3196FB"/>
                </a:solidFill>
                <a:latin typeface="Calibri"/>
                <a:cs typeface="Calibri"/>
              </a:rPr>
              <a:t>week</a:t>
            </a:r>
            <a:endParaRPr lang="en-US" altLang="zh-TW" sz="2400" dirty="0">
              <a:latin typeface="Calibri"/>
              <a:cs typeface="Calibri"/>
            </a:endParaRPr>
          </a:p>
          <a:p>
            <a:pPr lvl="1"/>
            <a:r>
              <a:rPr lang="en-US" altLang="zh-TW" sz="2400" dirty="0">
                <a:solidFill>
                  <a:srgbClr val="3196FB"/>
                </a:solidFill>
                <a:latin typeface="Calibri"/>
                <a:cs typeface="Calibri"/>
              </a:rPr>
              <a:t>Won’t accept</a:t>
            </a:r>
            <a:r>
              <a:rPr lang="en-US" altLang="zh-TW" sz="2400" spc="-2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submissions</a:t>
            </a:r>
            <a:r>
              <a:rPr lang="en-US" altLang="zh-TW" sz="2400" spc="-35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3196FB"/>
                </a:solidFill>
                <a:latin typeface="Calibri"/>
                <a:cs typeface="Calibri"/>
              </a:rPr>
              <a:t>over</a:t>
            </a:r>
            <a:r>
              <a:rPr lang="en-US" altLang="zh-TW" sz="2400" spc="-10" dirty="0">
                <a:solidFill>
                  <a:srgbClr val="3196FB"/>
                </a:solidFill>
                <a:latin typeface="Calibri"/>
                <a:cs typeface="Calibri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Calibri"/>
                <a:cs typeface="Calibri"/>
              </a:rPr>
              <a:t>one week</a:t>
            </a:r>
            <a:br>
              <a:rPr lang="en-US" altLang="zh-TW" dirty="0">
                <a:solidFill>
                  <a:srgbClr val="3297FD"/>
                </a:solidFill>
              </a:rPr>
            </a:br>
            <a:endParaRPr lang="zh-TW" altLang="en-US" dirty="0">
              <a:solidFill>
                <a:srgbClr val="3297FD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2564F7-E6EA-49D3-A6D1-50BB4DD9E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63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BE1807-F81A-46FA-A982-1FE215C6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785" y="1405466"/>
            <a:ext cx="3491253" cy="493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4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803C-B9A3-5B28-4E74-40706987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Lab 3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1D15-D221-BF21-A5EB-A734723F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has opened a demo time-reserved</a:t>
            </a:r>
            <a:r>
              <a:rPr lang="zh-TW" altLang="en-US" dirty="0"/>
              <a:t> </a:t>
            </a:r>
            <a:r>
              <a:rPr lang="en-US" altLang="zh-TW" dirty="0"/>
              <a:t>table</a:t>
            </a:r>
            <a:r>
              <a:rPr lang="en-US" dirty="0"/>
              <a:t>. </a:t>
            </a:r>
          </a:p>
          <a:p>
            <a:pPr lvl="1"/>
            <a:r>
              <a:rPr lang="en-US" altLang="zh-TW" dirty="0">
                <a:hlinkClick r:id="rId2"/>
              </a:rPr>
              <a:t>Lab 3 Demo Time-reserved Table</a:t>
            </a:r>
            <a:endParaRPr lang="en-US" altLang="zh-TW" dirty="0"/>
          </a:p>
          <a:p>
            <a:pPr lvl="2"/>
            <a:r>
              <a:rPr lang="en-US" altLang="zh-TW" dirty="0"/>
              <a:t>Open Period: 9/26 ~ 10/16 23:59</a:t>
            </a:r>
            <a:endParaRPr lang="en-US" dirty="0"/>
          </a:p>
          <a:p>
            <a:pPr lvl="1"/>
            <a:r>
              <a:rPr lang="en-US" dirty="0"/>
              <a:t>The demo dates will be in the week after Lab 3 deadline.</a:t>
            </a:r>
          </a:p>
          <a:p>
            <a:r>
              <a:rPr lang="en-US" dirty="0"/>
              <a:t>Demo questions will show when demo starts.</a:t>
            </a:r>
          </a:p>
          <a:p>
            <a:r>
              <a:rPr lang="en-US" dirty="0"/>
              <a:t>The demo score will be </a:t>
            </a:r>
            <a:r>
              <a:rPr lang="en-US" b="1" dirty="0"/>
              <a:t>40%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total score.</a:t>
            </a:r>
          </a:p>
          <a:p>
            <a:pPr lvl="1"/>
            <a:r>
              <a:rPr lang="en-US" dirty="0"/>
              <a:t>e.g. If your earn 100% credits for submission and 80% credits for demo, then your total score of Lab3 will be </a:t>
            </a:r>
            <a:r>
              <a:rPr lang="en-US" b="1" dirty="0"/>
              <a:t>100 x 60% + 80 x 40% = 92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C3A0F-114B-3959-0721-264FECFF3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64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66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C27E-1A30-177A-7214-D5EFAC0D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help!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6454-A123-B161-715E-E368C6D1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lab problem, ask at e3 forum</a:t>
            </a:r>
          </a:p>
          <a:p>
            <a:pPr lvl="1"/>
            <a:r>
              <a:rPr lang="en-US" dirty="0"/>
              <a:t>Ask at the e3 forum</a:t>
            </a:r>
          </a:p>
          <a:p>
            <a:pPr lvl="1"/>
            <a:r>
              <a:rPr lang="en-US" dirty="0"/>
              <a:t>TAs will help to clarify Lab contents instead of giving answers! </a:t>
            </a:r>
          </a:p>
          <a:p>
            <a:pPr lvl="1"/>
            <a:r>
              <a:rPr lang="en-US" dirty="0"/>
              <a:t>Please describe your questions with sufficient context,</a:t>
            </a:r>
          </a:p>
          <a:p>
            <a:pPr lvl="2"/>
            <a:r>
              <a:rPr lang="en-US" dirty="0"/>
              <a:t>e.g. Environment setup, Input/Output, Screenshots, …</a:t>
            </a:r>
          </a:p>
          <a:p>
            <a:r>
              <a:rPr lang="en-US" dirty="0"/>
              <a:t>For personal problem mail to </a:t>
            </a:r>
            <a:r>
              <a:rPr lang="en-US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sdnta@win.cs.nycu.edu.tw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You have special problem and you can’t meet the deadline</a:t>
            </a:r>
          </a:p>
          <a:p>
            <a:pPr lvl="1"/>
            <a:r>
              <a:rPr lang="en-US" dirty="0"/>
              <a:t>You got weird score with lab</a:t>
            </a:r>
          </a:p>
          <a:p>
            <a:r>
              <a:rPr lang="en-US" dirty="0"/>
              <a:t>No Fixed TA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FD4E5-9BB0-1DAD-3723-9D7547C735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65</a:t>
            </a:fld>
            <a:endParaRPr lang="en-US" altLang="zh-TW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8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BC42-172D-4A09-22C9-A0A21AD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Build ONOS Application </a:t>
            </a:r>
            <a:r>
              <a:rPr lang="en-US" dirty="0"/>
              <a:t>Archetypes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E885-73FD-FBFD-86EE-4144BDE3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</a:t>
            </a:r>
            <a:r>
              <a:rPr lang="en-US" b="1" i="1" dirty="0" err="1"/>
              <a:t>onos</a:t>
            </a:r>
            <a:r>
              <a:rPr lang="en-US" b="1" i="1" dirty="0"/>
              <a:t>-create-app</a:t>
            </a:r>
            <a:r>
              <a:rPr lang="en-US" dirty="0"/>
              <a:t> command to generate an ONOS application template.</a:t>
            </a:r>
          </a:p>
          <a:p>
            <a:r>
              <a:rPr lang="en-US" b="1" i="1" dirty="0" err="1"/>
              <a:t>onos</a:t>
            </a:r>
            <a:r>
              <a:rPr lang="en-US" b="1" i="1" dirty="0"/>
              <a:t>-create-app </a:t>
            </a:r>
            <a:r>
              <a:rPr lang="en-US" dirty="0"/>
              <a:t>command relies on the ONOS archetypes.</a:t>
            </a:r>
          </a:p>
          <a:p>
            <a:r>
              <a:rPr lang="en-US" dirty="0"/>
              <a:t>We need to build ONOS archetypes first.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Specify ONOS version:</a:t>
            </a:r>
          </a:p>
          <a:p>
            <a:endParaRPr lang="en-US" dirty="0"/>
          </a:p>
          <a:p>
            <a:pPr lvl="1"/>
            <a:r>
              <a:rPr lang="x-none" dirty="0"/>
              <a:t>Build archetypes: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endParaRPr lang="x-none" dirty="0"/>
          </a:p>
          <a:p>
            <a:pPr lvl="2"/>
            <a:r>
              <a:rPr lang="en-US" b="1" i="1" dirty="0"/>
              <a:t>-</a:t>
            </a:r>
            <a:r>
              <a:rPr lang="en-US" b="1" i="1" dirty="0" err="1"/>
              <a:t>DskipTests</a:t>
            </a:r>
            <a:r>
              <a:rPr lang="en-US" dirty="0"/>
              <a:t>: Skip running tests of the project.</a:t>
            </a:r>
          </a:p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47596-4E8A-AED7-8B6D-5BAB96842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6" name="Google Shape;161;p10">
            <a:extLst>
              <a:ext uri="{FF2B5EF4-FFF2-40B4-BE49-F238E27FC236}">
                <a16:creationId xmlns:a16="http://schemas.microsoft.com/office/drawing/2014/main" id="{F9DABC02-E497-D491-1425-7E4FDA93F42E}"/>
              </a:ext>
            </a:extLst>
          </p:cNvPr>
          <p:cNvSpPr txBox="1"/>
          <p:nvPr/>
        </p:nvSpPr>
        <p:spPr>
          <a:xfrm>
            <a:off x="1294713" y="3129296"/>
            <a:ext cx="7772399" cy="33487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>
              <a:buClr>
                <a:srgbClr val="000000"/>
              </a:buClr>
              <a:buSzPts val="14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export ONOS_POM_VERSION=2.7.0</a:t>
            </a:r>
          </a:p>
        </p:txBody>
      </p:sp>
      <p:sp>
        <p:nvSpPr>
          <p:cNvPr id="7" name="Google Shape;161;p10">
            <a:extLst>
              <a:ext uri="{FF2B5EF4-FFF2-40B4-BE49-F238E27FC236}">
                <a16:creationId xmlns:a16="http://schemas.microsoft.com/office/drawing/2014/main" id="{C47DCAB1-F302-3028-4064-B474D6499E0A}"/>
              </a:ext>
            </a:extLst>
          </p:cNvPr>
          <p:cNvSpPr txBox="1"/>
          <p:nvPr/>
        </p:nvSpPr>
        <p:spPr>
          <a:xfrm>
            <a:off x="1294713" y="4007961"/>
            <a:ext cx="7772399" cy="6685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$ONOS_ROOT/tools/package/archetypes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clean install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DskipTests</a:t>
            </a:r>
            <a:endParaRPr lang="en-US" sz="2000" b="0" i="0" u="none" strike="noStrike" cap="none" dirty="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89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26C8-F8E0-1871-9A35-4F49C7E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ONOS Application Template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ABEF-B2D2-D066-50EC-F62AAE0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i="1" dirty="0" err="1"/>
              <a:t>onos</a:t>
            </a:r>
            <a:r>
              <a:rPr lang="en-US" b="1" i="1" dirty="0"/>
              <a:t>-create-app</a:t>
            </a:r>
            <a:r>
              <a:rPr lang="en-US" dirty="0"/>
              <a:t>.</a:t>
            </a:r>
          </a:p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C08EB-3BB7-5D69-D68C-1753C7C1B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altLang="zh-TW" sz="1400" dirty="0">
              <a:latin typeface="Times New Roman" pitchFamily="18" charset="0"/>
            </a:endParaRPr>
          </a:p>
        </p:txBody>
      </p:sp>
      <p:sp>
        <p:nvSpPr>
          <p:cNvPr id="5" name="Google Shape;190;p13">
            <a:extLst>
              <a:ext uri="{FF2B5EF4-FFF2-40B4-BE49-F238E27FC236}">
                <a16:creationId xmlns:a16="http://schemas.microsoft.com/office/drawing/2014/main" id="{43515406-DD35-5074-C353-1923CFDC3FC9}"/>
              </a:ext>
            </a:extLst>
          </p:cNvPr>
          <p:cNvSpPr txBox="1"/>
          <p:nvPr/>
        </p:nvSpPr>
        <p:spPr>
          <a:xfrm>
            <a:off x="999014" y="1449674"/>
            <a:ext cx="10209555" cy="497914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$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onos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-create-app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Comic Sans MS"/>
              </a:rPr>
              <a:t>...</a:t>
            </a:r>
            <a:endParaRPr lang="en-US" b="0" i="0" u="none" strike="noStrike" cap="none" dirty="0">
              <a:solidFill>
                <a:srgbClr val="999999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999999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[INFO] ...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Define value for property '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groupId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':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nycu.winlab</a:t>
            </a:r>
            <a:endParaRPr lang="en-US" b="0" i="0" u="none" strike="noStrike" cap="none" dirty="0">
              <a:solidFill>
                <a:srgbClr val="FF0000"/>
              </a:solidFill>
              <a:latin typeface="Consolas" panose="020B0609020204030204" pitchFamily="49" charset="0"/>
              <a:ea typeface="Comic Sans MS"/>
              <a:cs typeface="Consolas" panose="020B0609020204030204" pitchFamily="49" charset="0"/>
              <a:sym typeface="Comic Sans MS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Define value for property '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artifactId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':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bridge-app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Define value for property 'version' 1.0-SNAPSHOT: :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&lt;enter&gt;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Define value for property 'package'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nycu.winlab</a:t>
            </a: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: :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nycu.winlab.bridge</a:t>
            </a:r>
            <a:endParaRPr lang="en-US" b="0" i="0" u="none" strike="noStrike" cap="none" dirty="0">
              <a:solidFill>
                <a:srgbClr val="FF0000"/>
              </a:solidFill>
              <a:latin typeface="Consolas" panose="020B0609020204030204" pitchFamily="49" charset="0"/>
              <a:ea typeface="Comic Sans MS"/>
              <a:cs typeface="Consolas" panose="020B0609020204030204" pitchFamily="49" charset="0"/>
              <a:sym typeface="Comic Sans MS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mic Sans MS"/>
              <a:cs typeface="Consolas" panose="020B0609020204030204" pitchFamily="49" charset="0"/>
              <a:sym typeface="Comic Sans MS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Confirm properties configuration:</a:t>
            </a: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Comic Sans MS"/>
              </a:rPr>
              <a:t>onosVersion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Comic Sans MS"/>
              </a:rPr>
              <a:t>: 2.7.0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groupId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: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nycu.winlab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mic Sans MS"/>
              <a:cs typeface="Consolas" panose="020B0609020204030204" pitchFamily="49" charset="0"/>
              <a:sym typeface="Comic Sans MS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artifactId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: bridge-app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version: 1.0-SNAPSHOT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package: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nycu.winlab.bridge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mic Sans MS"/>
              <a:cs typeface="Consolas" panose="020B0609020204030204" pitchFamily="49" charset="0"/>
              <a:sym typeface="Comic Sans MS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 Y: :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&lt;enter&gt;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999999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[INFO] ...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999999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...</a:t>
            </a:r>
            <a:endParaRPr lang="en-US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999999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[INFO]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 </a:t>
            </a:r>
            <a:r>
              <a:rPr lang="en-US" b="0" i="0" u="none" strike="noStrike" cap="none" dirty="0">
                <a:solidFill>
                  <a:srgbClr val="6AA84F"/>
                </a:solidFill>
                <a:latin typeface="Consolas" panose="020B0609020204030204" pitchFamily="49" charset="0"/>
                <a:ea typeface="Comic Sans MS"/>
                <a:cs typeface="Consolas" panose="020B0609020204030204" pitchFamily="49" charset="0"/>
                <a:sym typeface="Comic Sans MS"/>
              </a:rPr>
              <a:t>BUILD SUCCESS</a:t>
            </a:r>
            <a:endParaRPr lang="en-US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9" name="Google Shape;241;p17">
            <a:extLst>
              <a:ext uri="{FF2B5EF4-FFF2-40B4-BE49-F238E27FC236}">
                <a16:creationId xmlns:a16="http://schemas.microsoft.com/office/drawing/2014/main" id="{DC1B6BBF-7A8A-13D8-A8B8-D45EE31F4967}"/>
              </a:ext>
            </a:extLst>
          </p:cNvPr>
          <p:cNvSpPr/>
          <p:nvPr/>
        </p:nvSpPr>
        <p:spPr>
          <a:xfrm>
            <a:off x="1219200" y="4506113"/>
            <a:ext cx="2906752" cy="26660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BA7A7-ED5A-6133-5C5B-791FE7CC5C26}"/>
              </a:ext>
            </a:extLst>
          </p:cNvPr>
          <p:cNvSpPr txBox="1"/>
          <p:nvPr/>
        </p:nvSpPr>
        <p:spPr>
          <a:xfrm>
            <a:off x="11909502" y="31557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2ABF1-AFCA-FAD6-737A-B4C32AA10ADB}"/>
              </a:ext>
            </a:extLst>
          </p:cNvPr>
          <p:cNvSpPr txBox="1"/>
          <p:nvPr/>
        </p:nvSpPr>
        <p:spPr>
          <a:xfrm>
            <a:off x="4561227" y="4439362"/>
            <a:ext cx="4811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Archive ID for the created ONOS application.</a:t>
            </a:r>
          </a:p>
        </p:txBody>
      </p:sp>
      <p:cxnSp>
        <p:nvCxnSpPr>
          <p:cNvPr id="6" name="Google Shape;243;p17">
            <a:extLst>
              <a:ext uri="{FF2B5EF4-FFF2-40B4-BE49-F238E27FC236}">
                <a16:creationId xmlns:a16="http://schemas.microsoft.com/office/drawing/2014/main" id="{CD659121-0DC2-8024-C649-07796EB7705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118054" y="4639417"/>
            <a:ext cx="443173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7525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33FA-8173-8E0B-114B-4F2F11F1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of Created ONOS Application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77DC-2E4F-B377-2578-06578752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onos</a:t>
            </a:r>
            <a:r>
              <a:rPr lang="en-US" b="1" i="1" dirty="0"/>
              <a:t>-create-app </a:t>
            </a:r>
            <a:r>
              <a:rPr lang="en-US" dirty="0"/>
              <a:t>command</a:t>
            </a:r>
            <a:r>
              <a:rPr lang="en-US" b="1" i="1" dirty="0"/>
              <a:t> </a:t>
            </a:r>
            <a:r>
              <a:rPr lang="en-US" dirty="0"/>
              <a:t>creates a folder named </a:t>
            </a:r>
            <a:r>
              <a:rPr lang="en-US" b="1" dirty="0"/>
              <a:t>bridge-app</a:t>
            </a:r>
            <a:r>
              <a:rPr lang="en-US" dirty="0"/>
              <a:t> (</a:t>
            </a:r>
            <a:r>
              <a:rPr lang="en-US" dirty="0" err="1"/>
              <a:t>artifactId</a:t>
            </a:r>
            <a:r>
              <a:rPr lang="en-US" dirty="0"/>
              <a:t>).</a:t>
            </a:r>
          </a:p>
          <a:p>
            <a:r>
              <a:rPr lang="en-US" dirty="0"/>
              <a:t>Structure of </a:t>
            </a:r>
            <a:r>
              <a:rPr lang="en-US" b="1" dirty="0"/>
              <a:t>bridge-app</a:t>
            </a:r>
            <a:r>
              <a:rPr lang="en-US" dirty="0"/>
              <a:t> folder: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EC6F4-59B8-05AC-D8FA-8EF88B826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C8A1ED-4F98-4D8C-81F6-271243F7D6B0}" type="slidenum">
              <a:rPr lang="en-US" altLang="zh-TW" sz="1400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altLang="zh-TW" sz="1400" dirty="0"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A079A-2E2C-A2AE-1697-9E27EE6E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85" y="1858206"/>
            <a:ext cx="9092040" cy="4533428"/>
          </a:xfrm>
          <a:prstGeom prst="rect">
            <a:avLst/>
          </a:prstGeom>
        </p:spPr>
      </p:pic>
      <p:sp>
        <p:nvSpPr>
          <p:cNvPr id="7" name="Google Shape;199;p14">
            <a:extLst>
              <a:ext uri="{FF2B5EF4-FFF2-40B4-BE49-F238E27FC236}">
                <a16:creationId xmlns:a16="http://schemas.microsoft.com/office/drawing/2014/main" id="{7093490F-A674-FC1D-215D-4615C8AEED51}"/>
              </a:ext>
            </a:extLst>
          </p:cNvPr>
          <p:cNvSpPr/>
          <p:nvPr/>
        </p:nvSpPr>
        <p:spPr>
          <a:xfrm>
            <a:off x="2765502" y="1812399"/>
            <a:ext cx="1449659" cy="31805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00;p14">
            <a:extLst>
              <a:ext uri="{FF2B5EF4-FFF2-40B4-BE49-F238E27FC236}">
                <a16:creationId xmlns:a16="http://schemas.microsoft.com/office/drawing/2014/main" id="{D46C4714-BB43-9288-30C3-71A3A3769FD9}"/>
              </a:ext>
            </a:extLst>
          </p:cNvPr>
          <p:cNvSpPr/>
          <p:nvPr/>
        </p:nvSpPr>
        <p:spPr>
          <a:xfrm>
            <a:off x="1718463" y="2307484"/>
            <a:ext cx="913225" cy="24614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00;p14">
            <a:extLst>
              <a:ext uri="{FF2B5EF4-FFF2-40B4-BE49-F238E27FC236}">
                <a16:creationId xmlns:a16="http://schemas.microsoft.com/office/drawing/2014/main" id="{0CA1BE4F-E640-25D8-C647-2F0CF3EF0CC2}"/>
              </a:ext>
            </a:extLst>
          </p:cNvPr>
          <p:cNvSpPr/>
          <p:nvPr/>
        </p:nvSpPr>
        <p:spPr>
          <a:xfrm>
            <a:off x="4471640" y="3891776"/>
            <a:ext cx="1996068" cy="24532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50C009-5330-4E51-8199-80489227802C}"/>
              </a:ext>
            </a:extLst>
          </p:cNvPr>
          <p:cNvSpPr txBox="1"/>
          <p:nvPr/>
        </p:nvSpPr>
        <p:spPr>
          <a:xfrm>
            <a:off x="4020015" y="2245890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bridge-app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07B9B49C-FA5D-4CD6-B173-375F76A80032}"/>
              </a:ext>
            </a:extLst>
          </p:cNvPr>
          <p:cNvCxnSpPr>
            <a:stCxn id="6" idx="1"/>
            <a:endCxn id="7" idx="2"/>
          </p:cNvCxnSpPr>
          <p:nvPr/>
        </p:nvCxnSpPr>
        <p:spPr bwMode="auto">
          <a:xfrm rot="10800000">
            <a:off x="3490333" y="2130456"/>
            <a:ext cx="529683" cy="300100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8785"/>
      </p:ext>
    </p:extLst>
  </p:cSld>
  <p:clrMapOvr>
    <a:masterClrMapping/>
  </p:clrMapOvr>
</p:sld>
</file>

<file path=ppt/theme/theme1.xml><?xml version="1.0" encoding="utf-8"?>
<a:theme xmlns:a="http://schemas.openxmlformats.org/drawingml/2006/main" name="2_Introduction to XSL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troduction to XSLT">
      <a:majorFont>
        <a:latin typeface="Arial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Introduction to XS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to XS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XS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XS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XS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XS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XS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4871</Words>
  <Application>Microsoft Office PowerPoint</Application>
  <PresentationFormat>寬螢幕</PresentationFormat>
  <Paragraphs>1170</Paragraphs>
  <Slides>65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4" baseType="lpstr">
      <vt:lpstr>Arial MT</vt:lpstr>
      <vt:lpstr>微軟正黑體</vt:lpstr>
      <vt:lpstr>標楷體</vt:lpstr>
      <vt:lpstr>Arial</vt:lpstr>
      <vt:lpstr>Calibri</vt:lpstr>
      <vt:lpstr>Consolas</vt:lpstr>
      <vt:lpstr>Times New Roman</vt:lpstr>
      <vt:lpstr>Wingdings</vt:lpstr>
      <vt:lpstr>2_Introduction to XSLT</vt:lpstr>
      <vt:lpstr>PowerPoint 簡報</vt:lpstr>
      <vt:lpstr>Outline</vt:lpstr>
      <vt:lpstr>Outline</vt:lpstr>
      <vt:lpstr>Overview</vt:lpstr>
      <vt:lpstr>JDK Installation</vt:lpstr>
      <vt:lpstr>Apache Maven</vt:lpstr>
      <vt:lpstr>Build ONOS Application Archetypes</vt:lpstr>
      <vt:lpstr>Build ONOS Application Template</vt:lpstr>
      <vt:lpstr>Folder Structure of Created ONOS Application</vt:lpstr>
      <vt:lpstr>Modify ONOS Application Properties</vt:lpstr>
      <vt:lpstr>Overview of AppComponent.java</vt:lpstr>
      <vt:lpstr>Build, Install and Activate ONOS Application</vt:lpstr>
      <vt:lpstr>Reinstall ONOS Application</vt:lpstr>
      <vt:lpstr>References</vt:lpstr>
      <vt:lpstr>Outline</vt:lpstr>
      <vt:lpstr>PowerPoint 簡報</vt:lpstr>
      <vt:lpstr>PowerPoint 簡報</vt:lpstr>
      <vt:lpstr>PowerPoint 簡報</vt:lpstr>
      <vt:lpstr>Outline</vt:lpstr>
      <vt:lpstr>Learning Bridge Functionality</vt:lpstr>
      <vt:lpstr>Request for Packet-in</vt:lpstr>
      <vt:lpstr>Workflow (h1 -&gt; h4)</vt:lpstr>
      <vt:lpstr>Workflow (h1 -&gt; h4)</vt:lpstr>
      <vt:lpstr>Workflow (h1 -&gt; h4)</vt:lpstr>
      <vt:lpstr>Workflow (h1 -&gt; h4)</vt:lpstr>
      <vt:lpstr>Workflow (h1 -&gt; h4)</vt:lpstr>
      <vt:lpstr>Workflow (h1 -&gt; h4)</vt:lpstr>
      <vt:lpstr>Workflow (h1 -&gt; h4)</vt:lpstr>
      <vt:lpstr>Workflow (h1 -&gt; h4)</vt:lpstr>
      <vt:lpstr>Workflow (h1 -&gt; h4)</vt:lpstr>
      <vt:lpstr>Workflow (h4 -&gt; h1)</vt:lpstr>
      <vt:lpstr>Workflow (h4 -&gt; h1)</vt:lpstr>
      <vt:lpstr>Workflow (h4 -&gt; h1)</vt:lpstr>
      <vt:lpstr>Workflow (h4 -&gt; h1)</vt:lpstr>
      <vt:lpstr>Workflow (h4 -&gt; h1)</vt:lpstr>
      <vt:lpstr>Workflow (h4 -&gt; h1)</vt:lpstr>
      <vt:lpstr>Workflow (h4 -&gt; h1)</vt:lpstr>
      <vt:lpstr>Workflow (h4 -&gt; h1)</vt:lpstr>
      <vt:lpstr>Workflow (h4 -&gt; h1)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Lab 3 Descriptions</vt:lpstr>
      <vt:lpstr>Learning Bridge Function</vt:lpstr>
      <vt:lpstr>Learning Bridge Function</vt:lpstr>
      <vt:lpstr>Learning Bridge Function</vt:lpstr>
      <vt:lpstr>Learning Bridge Function </vt:lpstr>
      <vt:lpstr>Learning Bridge Function </vt:lpstr>
      <vt:lpstr>Learning Bridge Function </vt:lpstr>
      <vt:lpstr>Learning Bridge Function </vt:lpstr>
      <vt:lpstr>Learning Bridge Function </vt:lpstr>
      <vt:lpstr>ARP Proxy</vt:lpstr>
      <vt:lpstr>ARP Proxy</vt:lpstr>
      <vt:lpstr>PowerPoint 簡報</vt:lpstr>
      <vt:lpstr>PowerPoint 簡報</vt:lpstr>
      <vt:lpstr>Submission Naming Convention</vt:lpstr>
      <vt:lpstr>Lab 3 Demo</vt:lpstr>
      <vt:lpstr>About help!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品嘉 惠</cp:lastModifiedBy>
  <cp:revision>293</cp:revision>
  <dcterms:created xsi:type="dcterms:W3CDTF">2022-09-27T13:24:40Z</dcterms:created>
  <dcterms:modified xsi:type="dcterms:W3CDTF">2024-09-25T07:02:58Z</dcterms:modified>
</cp:coreProperties>
</file>