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14" r:id="rId2"/>
  </p:sldMasterIdLst>
  <p:notesMasterIdLst>
    <p:notesMasterId r:id="rId17"/>
  </p:notesMasterIdLst>
  <p:sldIdLst>
    <p:sldId id="256" r:id="rId3"/>
    <p:sldId id="271" r:id="rId4"/>
    <p:sldId id="257" r:id="rId5"/>
    <p:sldId id="258" r:id="rId6"/>
    <p:sldId id="259" r:id="rId7"/>
    <p:sldId id="260" r:id="rId8"/>
    <p:sldId id="262" r:id="rId9"/>
    <p:sldId id="263" r:id="rId10"/>
    <p:sldId id="266" r:id="rId11"/>
    <p:sldId id="270" r:id="rId12"/>
    <p:sldId id="269" r:id="rId13"/>
    <p:sldId id="273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47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3BFDB-94C0-440D-9FEB-1DD24BD4C39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0EBD9-930C-4C38-817C-339CCF6660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6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0EBD9-930C-4C38-817C-339CCF66604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95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0EBD9-930C-4C38-817C-339CCF66604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3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0EBD9-930C-4C38-817C-339CCF66604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15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12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77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86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15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948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7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595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405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122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437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58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08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780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790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35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09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82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2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0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12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63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04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63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BC16864-2499-4969-828D-A37EC2EEF733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15CC9D8-FF8F-40E0-A89A-B44646FF0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33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BA4CB-2905-47C7-9E1E-87B3ACCC5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SOC FINAL - UART FIFO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B31428-9814-4D1B-AF5A-35B59F6F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07408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14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en-US" altLang="zh-TW" dirty="0"/>
              <a:t>111061560 </a:t>
            </a:r>
            <a:r>
              <a:rPr lang="zh-TW" altLang="en-US" dirty="0"/>
              <a:t>吳俊鋌</a:t>
            </a:r>
            <a:endParaRPr lang="en-US" altLang="zh-TW" dirty="0"/>
          </a:p>
          <a:p>
            <a:r>
              <a:rPr lang="en-US" altLang="zh-TW" dirty="0"/>
              <a:t>111061534</a:t>
            </a:r>
            <a:r>
              <a:rPr lang="zh-TW" altLang="en-US" dirty="0"/>
              <a:t> 陳</a:t>
            </a:r>
            <a:r>
              <a:rPr lang="zh-TW" altLang="en-US" dirty="0">
                <a:solidFill>
                  <a:schemeClr val="bg1"/>
                </a:solidFill>
              </a:rPr>
              <a:t>白</a:t>
            </a:r>
            <a:r>
              <a:rPr lang="zh-TW" altLang="en-US" dirty="0"/>
              <a:t>翀</a:t>
            </a:r>
          </a:p>
        </p:txBody>
      </p:sp>
    </p:spTree>
    <p:extLst>
      <p:ext uri="{BB962C8B-B14F-4D97-AF65-F5344CB8AC3E}">
        <p14:creationId xmlns:p14="http://schemas.microsoft.com/office/powerpoint/2010/main" val="315340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4E235-92FE-4A00-BC79-8B0D59BAD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85800"/>
            <a:ext cx="10058400" cy="5486400"/>
          </a:xfrm>
        </p:spPr>
        <p:txBody>
          <a:bodyPr/>
          <a:lstStyle/>
          <a:p>
            <a:r>
              <a:rPr lang="en-US" altLang="zh-TW" dirty="0"/>
              <a:t>Baseline : </a:t>
            </a:r>
          </a:p>
          <a:p>
            <a:pPr lvl="1"/>
            <a:r>
              <a:rPr lang="en-US" altLang="zh-TW" dirty="0"/>
              <a:t>CPU time : ISR time + read/write time = 25284 cycles per data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Our work : </a:t>
            </a:r>
          </a:p>
          <a:p>
            <a:pPr lvl="1"/>
            <a:r>
              <a:rPr lang="en-US" altLang="zh-TW" dirty="0"/>
              <a:t>CPU time : ISR time + read/write time*10 = </a:t>
            </a:r>
            <a:r>
              <a:rPr lang="en-US" altLang="zh-TW" b="0" i="0" dirty="0">
                <a:solidFill>
                  <a:srgbClr val="202124"/>
                </a:solidFill>
                <a:effectLst/>
              </a:rPr>
              <a:t>60020</a:t>
            </a:r>
            <a:r>
              <a:rPr lang="en-US" altLang="zh-TW" dirty="0"/>
              <a:t> cycles = </a:t>
            </a:r>
            <a:r>
              <a:rPr lang="en-US" altLang="zh-TW" dirty="0">
                <a:solidFill>
                  <a:srgbClr val="FF0000"/>
                </a:solidFill>
              </a:rPr>
              <a:t>6002</a:t>
            </a:r>
            <a:r>
              <a:rPr lang="en-US" altLang="zh-TW" dirty="0"/>
              <a:t> cycles per data.</a:t>
            </a:r>
          </a:p>
          <a:p>
            <a:pPr marL="274320" lvl="1" indent="0">
              <a:buNone/>
            </a:pPr>
            <a:r>
              <a:rPr lang="en-US" altLang="zh-TW" dirty="0"/>
              <a:t>    (</a:t>
            </a:r>
            <a:r>
              <a:rPr lang="en-US" altLang="zh-TW" dirty="0">
                <a:solidFill>
                  <a:srgbClr val="FF0000"/>
                </a:solidFill>
              </a:rPr>
              <a:t>four times improve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F4C500-0C72-491E-A505-03E60C53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130" y="1395408"/>
            <a:ext cx="4831740" cy="15939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0BE8643-5534-488B-81C2-0386FAD5B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449" y="4106636"/>
            <a:ext cx="4621102" cy="259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1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4E235-92FE-4A00-BC79-8B0D59BAD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85800"/>
            <a:ext cx="10058400" cy="5486400"/>
          </a:xfrm>
        </p:spPr>
        <p:txBody>
          <a:bodyPr/>
          <a:lstStyle/>
          <a:p>
            <a:r>
              <a:rPr lang="en-US" altLang="zh-TW" dirty="0"/>
              <a:t>Baseline : </a:t>
            </a:r>
          </a:p>
          <a:p>
            <a:pPr lvl="1"/>
            <a:r>
              <a:rPr lang="en-US" altLang="zh-TW" dirty="0"/>
              <a:t>UART time : ISR time + Transmission time = 68753 cycles per data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Our work : </a:t>
            </a:r>
          </a:p>
          <a:p>
            <a:pPr lvl="1"/>
            <a:r>
              <a:rPr lang="en-US" altLang="zh-TW" dirty="0"/>
              <a:t>UART time : ISR time + Transmission time*10 = </a:t>
            </a:r>
            <a:r>
              <a:rPr lang="en-US" altLang="zh-TW" b="0" i="0" dirty="0">
                <a:solidFill>
                  <a:srgbClr val="202124"/>
                </a:solidFill>
                <a:effectLst/>
              </a:rPr>
              <a:t>422918</a:t>
            </a:r>
            <a:r>
              <a:rPr lang="en-US" altLang="zh-TW" dirty="0"/>
              <a:t> cycles = </a:t>
            </a:r>
            <a:r>
              <a:rPr lang="en-US" altLang="zh-TW" dirty="0">
                <a:solidFill>
                  <a:srgbClr val="FF0000"/>
                </a:solidFill>
              </a:rPr>
              <a:t>42291</a:t>
            </a:r>
            <a:r>
              <a:rPr lang="en-US" altLang="zh-TW" dirty="0"/>
              <a:t> cycles per data.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51749D4-3EFA-47EB-A832-BE336CF15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015" y="1624681"/>
            <a:ext cx="6435969" cy="136745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093FE0B-3B0A-401F-A7F9-29F15461E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756" y="3964426"/>
            <a:ext cx="5662487" cy="2537786"/>
          </a:xfrm>
          <a:prstGeom prst="rect">
            <a:avLst/>
          </a:prstGeom>
        </p:spPr>
      </p:pic>
      <p:sp>
        <p:nvSpPr>
          <p:cNvPr id="2" name="左大括弧 1">
            <a:extLst>
              <a:ext uri="{FF2B5EF4-FFF2-40B4-BE49-F238E27FC236}">
                <a16:creationId xmlns:a16="http://schemas.microsoft.com/office/drawing/2014/main" id="{5960795B-49EA-42E8-9CC4-76872EBBB764}"/>
              </a:ext>
            </a:extLst>
          </p:cNvPr>
          <p:cNvSpPr/>
          <p:nvPr/>
        </p:nvSpPr>
        <p:spPr>
          <a:xfrm rot="16200000">
            <a:off x="6345873" y="1984693"/>
            <a:ext cx="104130" cy="1057284"/>
          </a:xfrm>
          <a:prstGeom prst="lef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41DAE3-0189-4A22-BBFE-B049E3179AD9}"/>
              </a:ext>
            </a:extLst>
          </p:cNvPr>
          <p:cNvSpPr txBox="1"/>
          <p:nvPr/>
        </p:nvSpPr>
        <p:spPr>
          <a:xfrm>
            <a:off x="6151244" y="2514962"/>
            <a:ext cx="1167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FF0000"/>
                </a:solidFill>
              </a:rPr>
              <a:t>ISR time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460DC0-2572-47B0-B10F-72FFCA1494BC}"/>
              </a:ext>
            </a:extLst>
          </p:cNvPr>
          <p:cNvSpPr txBox="1"/>
          <p:nvPr/>
        </p:nvSpPr>
        <p:spPr>
          <a:xfrm>
            <a:off x="7510365" y="2992139"/>
            <a:ext cx="1167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0070C0"/>
                </a:solidFill>
              </a:rPr>
              <a:t>Transmission time</a:t>
            </a:r>
            <a:endParaRPr lang="zh-TW" altLang="en-US" sz="900" dirty="0">
              <a:solidFill>
                <a:srgbClr val="0070C0"/>
              </a:solidFill>
            </a:endParaRPr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A0F9FF9E-404B-4AAB-8316-25E4FCBF8C35}"/>
              </a:ext>
            </a:extLst>
          </p:cNvPr>
          <p:cNvSpPr/>
          <p:nvPr/>
        </p:nvSpPr>
        <p:spPr>
          <a:xfrm rot="16200000">
            <a:off x="7924805" y="1889784"/>
            <a:ext cx="104130" cy="2100580"/>
          </a:xfrm>
          <a:prstGeom prst="leftBrac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1E3731F8-4990-44EE-B317-B517C440AF73}"/>
              </a:ext>
            </a:extLst>
          </p:cNvPr>
          <p:cNvSpPr/>
          <p:nvPr/>
        </p:nvSpPr>
        <p:spPr>
          <a:xfrm rot="16200000">
            <a:off x="4688256" y="4670477"/>
            <a:ext cx="65039" cy="68208"/>
          </a:xfrm>
          <a:prstGeom prst="lef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AB3924D-C3F6-4FEE-AC2D-2930AED21A6D}"/>
              </a:ext>
            </a:extLst>
          </p:cNvPr>
          <p:cNvSpPr txBox="1"/>
          <p:nvPr/>
        </p:nvSpPr>
        <p:spPr>
          <a:xfrm>
            <a:off x="4493132" y="4696359"/>
            <a:ext cx="1167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FF0000"/>
                </a:solidFill>
              </a:rPr>
              <a:t>ISR time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271FA664-0F57-4576-884D-458A37F6839B}"/>
              </a:ext>
            </a:extLst>
          </p:cNvPr>
          <p:cNvSpPr/>
          <p:nvPr/>
        </p:nvSpPr>
        <p:spPr>
          <a:xfrm rot="16200000">
            <a:off x="6701638" y="4377538"/>
            <a:ext cx="95555" cy="3989070"/>
          </a:xfrm>
          <a:prstGeom prst="leftBrac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0151758-CC5A-4460-9207-CD6B7D0A5C21}"/>
              </a:ext>
            </a:extLst>
          </p:cNvPr>
          <p:cNvSpPr txBox="1"/>
          <p:nvPr/>
        </p:nvSpPr>
        <p:spPr>
          <a:xfrm>
            <a:off x="6397938" y="6452793"/>
            <a:ext cx="1167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0070C0"/>
                </a:solidFill>
              </a:rPr>
              <a:t>Transmission time</a:t>
            </a:r>
            <a:endParaRPr lang="zh-TW" altLang="en-US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1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19FA4B-F3E8-42E5-9A7F-B2EE3686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500" dirty="0"/>
              <a:t>Quality of result</a:t>
            </a:r>
            <a:endParaRPr lang="zh-TW" altLang="en-US" sz="45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20884-61CD-4DFA-B954-7811BFA92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38227"/>
            <a:ext cx="10058400" cy="4333973"/>
          </a:xfrm>
        </p:spPr>
        <p:txBody>
          <a:bodyPr/>
          <a:lstStyle/>
          <a:p>
            <a:r>
              <a:rPr lang="en-US" altLang="zh-TW" dirty="0"/>
              <a:t>baud rate 9600</a:t>
            </a:r>
          </a:p>
          <a:p>
            <a:r>
              <a:rPr lang="en-US" altLang="zh-TW" dirty="0"/>
              <a:t>Message length: 512</a:t>
            </a:r>
          </a:p>
          <a:p>
            <a:endParaRPr lang="en-US" altLang="zh-TW" dirty="0"/>
          </a:p>
          <a:p>
            <a:r>
              <a:rPr lang="en-US" altLang="zh-TW" dirty="0"/>
              <a:t>Baseline :</a:t>
            </a:r>
          </a:p>
          <a:p>
            <a:pPr marL="0" indent="0">
              <a:buNone/>
            </a:pPr>
            <a:r>
              <a:rPr lang="en-US" altLang="zh-TW" dirty="0"/>
              <a:t>Latency = (68753*512*25)/1000 = 880038.4 us</a:t>
            </a:r>
          </a:p>
          <a:p>
            <a:pPr marL="0" indent="0">
              <a:buNone/>
            </a:pPr>
            <a:r>
              <a:rPr lang="en-US" altLang="zh-TW" dirty="0"/>
              <a:t>Metric = 880038.4 us  – 512*(1/9600) = 826705.066 us</a:t>
            </a:r>
          </a:p>
          <a:p>
            <a:endParaRPr lang="zh-TW" altLang="en-US" dirty="0"/>
          </a:p>
          <a:p>
            <a:r>
              <a:rPr lang="en-US" altLang="zh-TW" dirty="0"/>
              <a:t>Our work : </a:t>
            </a:r>
          </a:p>
          <a:p>
            <a:pPr marL="0" indent="0">
              <a:buNone/>
            </a:pPr>
            <a:r>
              <a:rPr lang="en-US" altLang="zh-TW" dirty="0"/>
              <a:t>Latency = (42291*512*25)/1000 = 541324.8 us</a:t>
            </a:r>
          </a:p>
          <a:p>
            <a:pPr marL="0" indent="0">
              <a:buNone/>
            </a:pPr>
            <a:r>
              <a:rPr lang="en-US" altLang="zh-TW" dirty="0"/>
              <a:t>Metric = 541324.8 us - 512*(1/9600) = 487991.466 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361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1D6AD-13C5-45C9-89AC-380B7B2A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D28D6F-7AFE-4290-95FC-13B822B92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Explain the detail of FIFO working mechanism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72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AF117-B90A-4974-BF35-860C90DD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94011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altLang="zh-TW" sz="7000" dirty="0"/>
              <a:t>END</a:t>
            </a:r>
            <a:endParaRPr lang="zh-TW" altLang="en-US" sz="7000" dirty="0"/>
          </a:p>
        </p:txBody>
      </p:sp>
    </p:spTree>
    <p:extLst>
      <p:ext uri="{BB962C8B-B14F-4D97-AF65-F5344CB8AC3E}">
        <p14:creationId xmlns:p14="http://schemas.microsoft.com/office/powerpoint/2010/main" val="131085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269D6-83E0-40C4-B81B-7C02951B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64FE2-8F78-41CE-9749-C2A3BD779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78224"/>
          </a:xfrm>
        </p:spPr>
        <p:txBody>
          <a:bodyPr/>
          <a:lstStyle/>
          <a:p>
            <a:r>
              <a:rPr lang="en-US" altLang="zh-TW" dirty="0"/>
              <a:t>BLOCK</a:t>
            </a:r>
            <a:r>
              <a:rPr lang="zh-TW" altLang="en-US" dirty="0"/>
              <a:t> </a:t>
            </a:r>
            <a:r>
              <a:rPr lang="en-US" altLang="zh-TW" dirty="0"/>
              <a:t>DIAGRAM</a:t>
            </a:r>
          </a:p>
          <a:p>
            <a:r>
              <a:rPr lang="en-US" altLang="zh-TW" dirty="0"/>
              <a:t>FIRMWARE</a:t>
            </a:r>
          </a:p>
          <a:p>
            <a:r>
              <a:rPr lang="en-US" altLang="zh-TW" dirty="0"/>
              <a:t>UART.C OPTIMIZATION</a:t>
            </a:r>
          </a:p>
          <a:p>
            <a:r>
              <a:rPr lang="en-US" altLang="zh-TW" dirty="0"/>
              <a:t>Minimum FIFO DEPTH</a:t>
            </a:r>
          </a:p>
          <a:p>
            <a:r>
              <a:rPr lang="en-US" altLang="zh-TW" dirty="0"/>
              <a:t>CPU time</a:t>
            </a:r>
          </a:p>
          <a:p>
            <a:r>
              <a:rPr lang="en-US" altLang="zh-TW" dirty="0"/>
              <a:t>Total time</a:t>
            </a:r>
          </a:p>
          <a:p>
            <a:r>
              <a:rPr lang="en-US" altLang="zh-TW" dirty="0"/>
              <a:t>Quality of result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*baud rate 9600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37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711CD-637C-4410-B7F1-2FE58781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</a:t>
            </a:r>
            <a:r>
              <a:rPr lang="zh-TW" altLang="en-US" dirty="0"/>
              <a:t> 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BA3152-CC7F-423A-BA37-CE97EA6E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5CF9CF4-0CB0-43BC-BD52-DAF09F694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01" y="3208842"/>
            <a:ext cx="7894397" cy="1875924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BB838E3C-5D66-4F13-A16C-967E98DE874E}"/>
              </a:ext>
            </a:extLst>
          </p:cNvPr>
          <p:cNvSpPr txBox="1"/>
          <p:nvPr/>
        </p:nvSpPr>
        <p:spPr>
          <a:xfrm>
            <a:off x="4128117" y="283951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RX FIFO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C1D7B09-A966-4C45-B4AF-23E757B44ADF}"/>
              </a:ext>
            </a:extLst>
          </p:cNvPr>
          <p:cNvSpPr txBox="1"/>
          <p:nvPr/>
        </p:nvSpPr>
        <p:spPr>
          <a:xfrm>
            <a:off x="6906202" y="283951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TX FIFO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02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2876CDB4-60BE-4646-90C6-E5B985A3D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82"/>
          <a:stretch/>
        </p:blipFill>
        <p:spPr>
          <a:xfrm>
            <a:off x="2636429" y="2921217"/>
            <a:ext cx="6919141" cy="37567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5436271-ED7D-4DBE-B4D0-F1C507AE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FIRMWARE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AE9AB-EA88-4422-8B00-9D760969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Interrupt is trigger ones the RX FIFO is full.</a:t>
            </a:r>
          </a:p>
          <a:p>
            <a:r>
              <a:rPr lang="en-US" altLang="zh-TW" dirty="0"/>
              <a:t>CPU starts to read out data from RX FIFO and than write it into TX FIFO.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508948-5676-444C-B2B6-3A25FE573844}"/>
              </a:ext>
            </a:extLst>
          </p:cNvPr>
          <p:cNvSpPr/>
          <p:nvPr/>
        </p:nvSpPr>
        <p:spPr>
          <a:xfrm>
            <a:off x="3585301" y="5093504"/>
            <a:ext cx="1778635" cy="5970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2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E5BF3-8E65-4D76-A4B9-1A11AE0B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UART.C OPTIMIZATION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E89A0-5F41-4563-9E79-D7135A3D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CPU read out </a:t>
            </a:r>
            <a:r>
              <a:rPr lang="en-US" altLang="zh-TW" dirty="0" err="1"/>
              <a:t>reg_uart_stat</a:t>
            </a:r>
            <a:r>
              <a:rPr lang="en-US" altLang="zh-TW" dirty="0"/>
              <a:t> twice if using following code : 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0BA525C-444A-4C78-AF5E-D94F0031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671" y="2687833"/>
            <a:ext cx="5766655" cy="18071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2FE78CA-F761-4712-82D1-516FF7F5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53" y="4903126"/>
            <a:ext cx="10638692" cy="137853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1596899-680D-4F74-A0BF-ADF8219FEB92}"/>
              </a:ext>
            </a:extLst>
          </p:cNvPr>
          <p:cNvSpPr/>
          <p:nvPr/>
        </p:nvSpPr>
        <p:spPr>
          <a:xfrm>
            <a:off x="3833812" y="4930558"/>
            <a:ext cx="1016794" cy="2034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7BADF0A-167E-430E-AF8F-82121EB3DCA1}"/>
              </a:ext>
            </a:extLst>
          </p:cNvPr>
          <p:cNvCxnSpPr>
            <a:cxnSpLocks/>
          </p:cNvCxnSpPr>
          <p:nvPr/>
        </p:nvCxnSpPr>
        <p:spPr>
          <a:xfrm>
            <a:off x="2469823" y="3223967"/>
            <a:ext cx="1138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E6156-F642-407D-B5FD-81513093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UART.C OPTIMIZATION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E8B925-40DF-4319-ADB0-5FD85727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a integer to store </a:t>
            </a:r>
            <a:r>
              <a:rPr lang="en-US" altLang="zh-TW" dirty="0" err="1"/>
              <a:t>reg_uart_stat</a:t>
            </a:r>
            <a:r>
              <a:rPr lang="en-US" altLang="zh-TW" dirty="0"/>
              <a:t> can reduce 1089 cycles.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4093D2-1DDF-4073-AD8C-D7518681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48" y="4895700"/>
            <a:ext cx="7161703" cy="164064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FD39706-BDE1-48D1-AA36-7A8DCE2F0310}"/>
              </a:ext>
            </a:extLst>
          </p:cNvPr>
          <p:cNvSpPr/>
          <p:nvPr/>
        </p:nvSpPr>
        <p:spPr>
          <a:xfrm>
            <a:off x="6282470" y="4954370"/>
            <a:ext cx="1025586" cy="2034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B11763-EFD9-4FBF-B7BD-E0F0F47B2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793" y="2543509"/>
            <a:ext cx="6102414" cy="20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9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E2B01-5216-402F-9314-1445CC55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FIFO DEPTH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7EAC9A-D020-4EBB-A798-9810F9AC9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RX FIFO can receive next data after RX FIFO is empty. </a:t>
            </a:r>
          </a:p>
          <a:p>
            <a:r>
              <a:rPr lang="en-US" altLang="zh-TW" dirty="0"/>
              <a:t>Since RX FIFO &amp; TX_FIFO has same depth and the time of CPU read/write is a lot faster than UART.</a:t>
            </a:r>
          </a:p>
          <a:p>
            <a:r>
              <a:rPr lang="en-US" altLang="zh-TW" dirty="0"/>
              <a:t>Depth of TX FIFO can be less than RX FIFO.</a:t>
            </a:r>
          </a:p>
          <a:p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050F044-6F62-42BD-A402-46D58FE4C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29299"/>
              </p:ext>
            </p:extLst>
          </p:nvPr>
        </p:nvGraphicFramePr>
        <p:xfrm>
          <a:off x="1400302" y="3758478"/>
          <a:ext cx="4540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220444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2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5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497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E451664-3712-4E9C-8BD8-259593E1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55558"/>
              </p:ext>
            </p:extLst>
          </p:nvPr>
        </p:nvGraphicFramePr>
        <p:xfrm>
          <a:off x="4143502" y="3758478"/>
          <a:ext cx="4540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220444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2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497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22E9C72-F797-4FD8-9FF8-C0EC90198A37}"/>
              </a:ext>
            </a:extLst>
          </p:cNvPr>
          <p:cNvSpPr/>
          <p:nvPr/>
        </p:nvSpPr>
        <p:spPr>
          <a:xfrm>
            <a:off x="2460752" y="4328073"/>
            <a:ext cx="1085850" cy="10858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CPU</a:t>
            </a:r>
            <a:endParaRPr lang="zh-TW" altLang="en-US" dirty="0">
              <a:ln w="952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2ADAE68-D6C1-4C7A-B164-44268075947A}"/>
              </a:ext>
            </a:extLst>
          </p:cNvPr>
          <p:cNvCxnSpPr/>
          <p:nvPr/>
        </p:nvCxnSpPr>
        <p:spPr>
          <a:xfrm>
            <a:off x="1854327" y="4871041"/>
            <a:ext cx="600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AF47CB2-B0A5-4661-9FAA-FE1DFD89E603}"/>
              </a:ext>
            </a:extLst>
          </p:cNvPr>
          <p:cNvCxnSpPr/>
          <p:nvPr/>
        </p:nvCxnSpPr>
        <p:spPr>
          <a:xfrm>
            <a:off x="3546602" y="4870998"/>
            <a:ext cx="600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8251F7F1-B6B7-48C8-A405-5995C9276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73800"/>
              </p:ext>
            </p:extLst>
          </p:nvPr>
        </p:nvGraphicFramePr>
        <p:xfrm>
          <a:off x="4995736" y="3758478"/>
          <a:ext cx="4540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220444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2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5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497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E07274A-12F3-497F-BA0F-56A97A2BD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47017"/>
              </p:ext>
            </p:extLst>
          </p:nvPr>
        </p:nvGraphicFramePr>
        <p:xfrm>
          <a:off x="7738936" y="3758478"/>
          <a:ext cx="4540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220444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2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4973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E21936E-9D47-41DA-839A-A554511F0765}"/>
              </a:ext>
            </a:extLst>
          </p:cNvPr>
          <p:cNvSpPr/>
          <p:nvPr/>
        </p:nvSpPr>
        <p:spPr>
          <a:xfrm>
            <a:off x="6056186" y="4328073"/>
            <a:ext cx="1085850" cy="10858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CPU</a:t>
            </a:r>
            <a:endParaRPr lang="zh-TW" altLang="en-US" dirty="0">
              <a:ln w="952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376FDEA-D531-4DE2-9CB0-2CA8E5B04635}"/>
              </a:ext>
            </a:extLst>
          </p:cNvPr>
          <p:cNvCxnSpPr/>
          <p:nvPr/>
        </p:nvCxnSpPr>
        <p:spPr>
          <a:xfrm>
            <a:off x="5449761" y="4871041"/>
            <a:ext cx="600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195ED2-4116-4AA9-B7DB-E78BEFB023F5}"/>
              </a:ext>
            </a:extLst>
          </p:cNvPr>
          <p:cNvCxnSpPr/>
          <p:nvPr/>
        </p:nvCxnSpPr>
        <p:spPr>
          <a:xfrm>
            <a:off x="7142036" y="4870998"/>
            <a:ext cx="600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64DE259C-F49F-40F8-AF62-EF646A98C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95132"/>
              </p:ext>
            </p:extLst>
          </p:nvPr>
        </p:nvGraphicFramePr>
        <p:xfrm>
          <a:off x="8589835" y="3758478"/>
          <a:ext cx="4540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220444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2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497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6F85E47-C1F2-4DBE-AA6A-B088B9BC9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42243"/>
              </p:ext>
            </p:extLst>
          </p:nvPr>
        </p:nvGraphicFramePr>
        <p:xfrm>
          <a:off x="11333035" y="3758478"/>
          <a:ext cx="4540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220444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3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5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2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4973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6110C289-2AF5-431B-853E-7EEA0AEFFEF7}"/>
              </a:ext>
            </a:extLst>
          </p:cNvPr>
          <p:cNvSpPr/>
          <p:nvPr/>
        </p:nvSpPr>
        <p:spPr>
          <a:xfrm>
            <a:off x="9650285" y="4328073"/>
            <a:ext cx="1085850" cy="10858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CPU</a:t>
            </a:r>
            <a:endParaRPr lang="zh-TW" altLang="en-US" dirty="0">
              <a:ln w="952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0404D13-D2E8-4828-9F7A-EF1A84D4534E}"/>
              </a:ext>
            </a:extLst>
          </p:cNvPr>
          <p:cNvCxnSpPr/>
          <p:nvPr/>
        </p:nvCxnSpPr>
        <p:spPr>
          <a:xfrm>
            <a:off x="9043860" y="4871041"/>
            <a:ext cx="600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42F6C3-710F-49E8-B02B-5B701104D98B}"/>
              </a:ext>
            </a:extLst>
          </p:cNvPr>
          <p:cNvCxnSpPr/>
          <p:nvPr/>
        </p:nvCxnSpPr>
        <p:spPr>
          <a:xfrm>
            <a:off x="10736135" y="4870998"/>
            <a:ext cx="600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82BDADDF-DED1-4F7C-B0CE-D83D95032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95862"/>
              </p:ext>
            </p:extLst>
          </p:nvPr>
        </p:nvGraphicFramePr>
        <p:xfrm>
          <a:off x="549403" y="3758478"/>
          <a:ext cx="4540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220444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5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2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4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26AC0-FB01-43F8-8CD9-DB8ED7B9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FIFO DEPTH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B60D20-BDCC-4C56-965E-42E24706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Improve from previous design, we let UART receive data while RX FIFO is not full. </a:t>
            </a:r>
          </a:p>
          <a:p>
            <a:r>
              <a:rPr lang="en-US" altLang="zh-TW" dirty="0"/>
              <a:t>UART can also receive/transmit data while CPU is read/write data.</a:t>
            </a:r>
          </a:p>
          <a:p>
            <a:r>
              <a:rPr lang="en-US" altLang="zh-TW" dirty="0"/>
              <a:t>So the whole system can transmit 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 data while the FIFO DEPTH is less than 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85F8DAB2-5DA9-4F20-AB36-F8876275F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55733"/>
              </p:ext>
            </p:extLst>
          </p:nvPr>
        </p:nvGraphicFramePr>
        <p:xfrm>
          <a:off x="1400302" y="3758478"/>
          <a:ext cx="4540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220444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2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497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4F22593-A2BE-45B1-8A15-0497BD7AA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90421"/>
              </p:ext>
            </p:extLst>
          </p:nvPr>
        </p:nvGraphicFramePr>
        <p:xfrm>
          <a:off x="4143502" y="3758478"/>
          <a:ext cx="4540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220444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5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2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4973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28A44D14-98BA-45C0-8CAA-54BE371B4214}"/>
              </a:ext>
            </a:extLst>
          </p:cNvPr>
          <p:cNvSpPr/>
          <p:nvPr/>
        </p:nvSpPr>
        <p:spPr>
          <a:xfrm>
            <a:off x="2460752" y="4328073"/>
            <a:ext cx="1085850" cy="10858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CPU</a:t>
            </a:r>
            <a:endParaRPr lang="zh-TW" altLang="en-US" dirty="0">
              <a:ln w="952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68B3A6D-42E9-4A4B-AACC-80C1662F524F}"/>
              </a:ext>
            </a:extLst>
          </p:cNvPr>
          <p:cNvCxnSpPr/>
          <p:nvPr/>
        </p:nvCxnSpPr>
        <p:spPr>
          <a:xfrm>
            <a:off x="1854327" y="4871041"/>
            <a:ext cx="600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50BCDC5-1617-4991-8523-D55A7CD570F1}"/>
              </a:ext>
            </a:extLst>
          </p:cNvPr>
          <p:cNvCxnSpPr/>
          <p:nvPr/>
        </p:nvCxnSpPr>
        <p:spPr>
          <a:xfrm>
            <a:off x="3546602" y="4870998"/>
            <a:ext cx="600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37D3AE15-FF97-49CF-9B02-3067C7192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64062"/>
              </p:ext>
            </p:extLst>
          </p:nvPr>
        </p:nvGraphicFramePr>
        <p:xfrm>
          <a:off x="4995736" y="3758478"/>
          <a:ext cx="4540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220444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2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6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497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06695FFB-1E04-438A-872E-14311203D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70746"/>
              </p:ext>
            </p:extLst>
          </p:nvPr>
        </p:nvGraphicFramePr>
        <p:xfrm>
          <a:off x="7738936" y="3758478"/>
          <a:ext cx="4540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220444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5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2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4973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88A99B4A-6684-48D8-BD10-F4045B5AB4EB}"/>
              </a:ext>
            </a:extLst>
          </p:cNvPr>
          <p:cNvSpPr/>
          <p:nvPr/>
        </p:nvSpPr>
        <p:spPr>
          <a:xfrm>
            <a:off x="6056186" y="4328073"/>
            <a:ext cx="1085850" cy="10858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CPU</a:t>
            </a:r>
            <a:endParaRPr lang="zh-TW" altLang="en-US" dirty="0">
              <a:ln w="952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9D9E18B-C335-4FB7-BA29-5DACFD06AF28}"/>
              </a:ext>
            </a:extLst>
          </p:cNvPr>
          <p:cNvCxnSpPr/>
          <p:nvPr/>
        </p:nvCxnSpPr>
        <p:spPr>
          <a:xfrm>
            <a:off x="5449761" y="4871041"/>
            <a:ext cx="600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ABCD3A4-EE20-4F42-851C-52E89BBE0302}"/>
              </a:ext>
            </a:extLst>
          </p:cNvPr>
          <p:cNvCxnSpPr/>
          <p:nvPr/>
        </p:nvCxnSpPr>
        <p:spPr>
          <a:xfrm>
            <a:off x="7142036" y="4870998"/>
            <a:ext cx="600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4">
            <a:extLst>
              <a:ext uri="{FF2B5EF4-FFF2-40B4-BE49-F238E27FC236}">
                <a16:creationId xmlns:a16="http://schemas.microsoft.com/office/drawing/2014/main" id="{449C44A2-93D3-46FB-A682-2B1E9F906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5804"/>
              </p:ext>
            </p:extLst>
          </p:nvPr>
        </p:nvGraphicFramePr>
        <p:xfrm>
          <a:off x="8589835" y="3758478"/>
          <a:ext cx="4540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220444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2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4973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FCA3CF79-02C7-4055-9259-D4639C390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36481"/>
              </p:ext>
            </p:extLst>
          </p:nvPr>
        </p:nvGraphicFramePr>
        <p:xfrm>
          <a:off x="11333035" y="3758478"/>
          <a:ext cx="4540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220444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6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2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5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4973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E716FCF3-383D-4B87-8052-03CE01B600BA}"/>
              </a:ext>
            </a:extLst>
          </p:cNvPr>
          <p:cNvSpPr/>
          <p:nvPr/>
        </p:nvSpPr>
        <p:spPr>
          <a:xfrm>
            <a:off x="9650285" y="4328073"/>
            <a:ext cx="1085850" cy="10858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CPU</a:t>
            </a:r>
            <a:endParaRPr lang="zh-TW" altLang="en-US" dirty="0">
              <a:ln w="952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FF6943A-FE7E-49F9-A4A1-23373B1BC530}"/>
              </a:ext>
            </a:extLst>
          </p:cNvPr>
          <p:cNvCxnSpPr/>
          <p:nvPr/>
        </p:nvCxnSpPr>
        <p:spPr>
          <a:xfrm>
            <a:off x="9043860" y="4871041"/>
            <a:ext cx="600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B5EBFB7-A7E1-4199-AAAD-20E6F0CBD08B}"/>
              </a:ext>
            </a:extLst>
          </p:cNvPr>
          <p:cNvCxnSpPr/>
          <p:nvPr/>
        </p:nvCxnSpPr>
        <p:spPr>
          <a:xfrm>
            <a:off x="10736135" y="4870998"/>
            <a:ext cx="600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4">
            <a:extLst>
              <a:ext uri="{FF2B5EF4-FFF2-40B4-BE49-F238E27FC236}">
                <a16:creationId xmlns:a16="http://schemas.microsoft.com/office/drawing/2014/main" id="{B5B1D08B-483C-4614-B582-BC8EFCE8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09293"/>
              </p:ext>
            </p:extLst>
          </p:nvPr>
        </p:nvGraphicFramePr>
        <p:xfrm>
          <a:off x="549403" y="3758478"/>
          <a:ext cx="4540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220444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5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2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4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C7D6B-594D-47D5-BE88-B20EF0DE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FIFO DEPTH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9AF365-B667-4BAE-BD63-C21960E9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interrupt, CPU read/write 10 data while UART finish transmit 1 data, so the FIFO DEPTH can be 9 while it can actually transmit 10 data.</a:t>
            </a:r>
          </a:p>
          <a:p>
            <a:r>
              <a:rPr lang="en-US" altLang="zh-TW" dirty="0"/>
              <a:t>Transmit 20(1~20) data with only 2 Interrupt &amp; 9 length FIFO.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F24736E-67D1-47AA-BA79-9CD4E1358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61" y="3270634"/>
            <a:ext cx="8675077" cy="334222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7FB3ADA-2B22-4D5D-91F5-D5E69C5F8C69}"/>
              </a:ext>
            </a:extLst>
          </p:cNvPr>
          <p:cNvSpPr/>
          <p:nvPr/>
        </p:nvSpPr>
        <p:spPr>
          <a:xfrm>
            <a:off x="4200525" y="6286500"/>
            <a:ext cx="6276975" cy="149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DA329F-2444-4223-A6FB-E5F6BA7D72F6}"/>
              </a:ext>
            </a:extLst>
          </p:cNvPr>
          <p:cNvSpPr/>
          <p:nvPr/>
        </p:nvSpPr>
        <p:spPr>
          <a:xfrm>
            <a:off x="4069806" y="4565196"/>
            <a:ext cx="653143" cy="33473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C6E220-A12C-4C6E-9C3C-0F2EDDF9A368}"/>
              </a:ext>
            </a:extLst>
          </p:cNvPr>
          <p:cNvSpPr/>
          <p:nvPr/>
        </p:nvSpPr>
        <p:spPr>
          <a:xfrm>
            <a:off x="7595326" y="4565196"/>
            <a:ext cx="653143" cy="33473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85627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732</TotalTime>
  <Words>473</Words>
  <Application>Microsoft Office PowerPoint</Application>
  <PresentationFormat>寬螢幕</PresentationFormat>
  <Paragraphs>126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木刻字型</vt:lpstr>
      <vt:lpstr>SOC FINAL - UART FIFO</vt:lpstr>
      <vt:lpstr>Outline</vt:lpstr>
      <vt:lpstr>BLOCK DIAGRAM</vt:lpstr>
      <vt:lpstr>FIRMWARE</vt:lpstr>
      <vt:lpstr>UART.C OPTIMIZATION</vt:lpstr>
      <vt:lpstr>UART.C OPTIMIZATION</vt:lpstr>
      <vt:lpstr>FIFO DEPTH</vt:lpstr>
      <vt:lpstr>FIFO DEPTH</vt:lpstr>
      <vt:lpstr>FIFO DEPTH</vt:lpstr>
      <vt:lpstr>PowerPoint 簡報</vt:lpstr>
      <vt:lpstr>PowerPoint 簡報</vt:lpstr>
      <vt:lpstr>Quality of result</vt:lpstr>
      <vt:lpstr>Q&amp;A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FINAL - UART FIFO</dc:title>
  <dc:creator>宥儒 賴</dc:creator>
  <cp:lastModifiedBy>俊鋌 吳</cp:lastModifiedBy>
  <cp:revision>159</cp:revision>
  <dcterms:created xsi:type="dcterms:W3CDTF">2024-01-14T05:15:05Z</dcterms:created>
  <dcterms:modified xsi:type="dcterms:W3CDTF">2024-01-18T02:14:49Z</dcterms:modified>
</cp:coreProperties>
</file>