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notesMasterIdLst>
    <p:notesMasterId r:id="rId13"/>
  </p:notesMasterIdLst>
  <p:sldIdLst>
    <p:sldId id="256" r:id="rId2"/>
    <p:sldId id="257" r:id="rId3"/>
    <p:sldId id="262" r:id="rId4"/>
    <p:sldId id="263" r:id="rId5"/>
    <p:sldId id="261" r:id="rId6"/>
    <p:sldId id="259" r:id="rId7"/>
    <p:sldId id="260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46"/>
  </p:normalViewPr>
  <p:slideViewPr>
    <p:cSldViewPr snapToGrid="0" snapToObjects="1">
      <p:cViewPr>
        <p:scale>
          <a:sx n="97" d="100"/>
          <a:sy n="97" d="100"/>
        </p:scale>
        <p:origin x="-8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83585-BF89-EF43-B812-D8BAF9BA31E5}" type="datetimeFigureOut">
              <a:rPr lang="en-US" smtClean="0"/>
              <a:t>11/15/21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CF322-00BC-5E46-9334-E6CBCED72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CF322-00BC-5E46-9334-E6CBCED72E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1623-A064-4BED-B073-BA4D61433402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62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02AB-6034-4B88-BC5A-7C17CB0EF809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5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70D-CD01-44DA-83B3-8FEB3383D307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1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88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0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7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DD0D6-7A82-473E-879B-C6ECD6CCCFEC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76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E03-BC17-41A7-854C-DFAB672737DC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5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08324-A84C-4A45-93B6-78D079CCE772}" type="datetime1">
              <a:rPr lang="en-US" smtClean="0"/>
              <a:t>11/15/21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3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A8520267-92C7-4762-B16A-3F79A2E31C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08" r="23298" b="27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89" name="Rectangle 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CA060-36ED-1B43-8FC2-2744E75B9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Network Flights in Brazil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288BB-0A80-1B45-AED5-1F916453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SMM 638 - Network Analytics</a:t>
            </a:r>
          </a:p>
          <a:p>
            <a:pPr algn="l"/>
            <a:r>
              <a:rPr lang="en-US" sz="2000"/>
              <a:t>Mid-Term Project </a:t>
            </a:r>
          </a:p>
          <a:p>
            <a:pPr algn="l"/>
            <a:r>
              <a:rPr lang="en-US" sz="2000"/>
              <a:t>Group 10</a:t>
            </a:r>
          </a:p>
        </p:txBody>
      </p:sp>
      <p:sp>
        <p:nvSpPr>
          <p:cNvPr id="90" name="Rectangle 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1" name="Rectangle 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9875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3247B-506E-8B40-ADC3-437D9C94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400"/>
              <a:t>Top 20 Degrees of Core National Airports in Brazil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6DDF1597-8483-4EEB-A2EA-21CACD4A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US" sz="1700" dirty="0"/>
              <a:t>Airport SBMD is originally from non-core position to climb up to the top 10 of core airports in Brazil.</a:t>
            </a:r>
          </a:p>
          <a:p>
            <a:endParaRPr lang="en-US" sz="1700" dirty="0"/>
          </a:p>
          <a:p>
            <a:r>
              <a:rPr lang="en-US" sz="1700" dirty="0"/>
              <a:t>Airport SBSP remains the same as core airport.</a:t>
            </a:r>
          </a:p>
          <a:p>
            <a:endParaRPr lang="en-US" sz="1700" dirty="0"/>
          </a:p>
          <a:p>
            <a:r>
              <a:rPr lang="en-US" sz="1700" dirty="0"/>
              <a:t>Airport SBEG is firstly outside the top 20 degrees airport but eventually rank at third highest degree airport in Brazil.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4" name="Content Placeholder 3" descr="Table&#10;&#10;Description automatically generated with low confidence">
            <a:extLst>
              <a:ext uri="{FF2B5EF4-FFF2-40B4-BE49-F238E27FC236}">
                <a16:creationId xmlns:a16="http://schemas.microsoft.com/office/drawing/2014/main" id="{72834222-56D1-DA41-8D64-26FFD18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1489831"/>
            <a:ext cx="6656832" cy="37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0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F526DD0-5E46-40B7-AEF1-9B26256CF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E4032D-4110-4963-82B8-8A1B1BF4B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273199" cy="6858000"/>
            <a:chOff x="1" y="0"/>
            <a:chExt cx="4273199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6796880-E7D7-485E-A6D1-908B811A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97B103-7494-4650-82C0-FC9F8D2723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ltGray">
            <a:xfrm>
              <a:off x="1" y="0"/>
              <a:ext cx="4273199" cy="6858000"/>
            </a:xfrm>
            <a:prstGeom prst="rect">
              <a:avLst/>
            </a:pr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C80322-FCBB-1A46-A648-DCAA519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19125"/>
            <a:ext cx="2652413" cy="5619749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133F51-4E9D-4F0B-A452-875C6A52B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BDC8164B-5FC0-4CBD-B7AE-0CB8780FF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DF21B6AB-8AF5-4823-92E3-F33B9EAEF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9DFF575-2E5F-764A-B194-BE4106985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7044" y="318052"/>
            <a:ext cx="6588194" cy="5920823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We could easily inspect that especially at Apr 2020 to Jun 2020, total flights, open airports, and flights types decreased with a huge number. At Jul 2020 to Jun 2021 is the recovering period to gradually be back to the original structure in Brazil.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Network of flights in Brazil is scale-free rather than a random one.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Most of the betweenness centrality distribution is with a very low value. This indicates that in Brazil majority of flights are direct flights, and there’s no need to transfer within a lot of different airports. In other words, the shortest length paths are really short.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At the pandemic period shown in the middle plot, we could see the betweenness centrality distribution with a low score is thicker. Theoretically thinking, we believe that some nodes from the periphery were not open during the pandemic period.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At pandemic, modularity score has decreased at nearly 0.008 when compared to the score at pre-pandemic. The network does not have dense connections between the nodes within modules.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Adjacency matrix after pandemic the network seems to reform another structure with two core.</a:t>
            </a:r>
          </a:p>
          <a:p>
            <a:endParaRPr lang="en-US" sz="23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en-US" sz="2300" dirty="0">
                <a:solidFill>
                  <a:schemeClr val="tx1">
                    <a:alpha val="60000"/>
                  </a:schemeClr>
                </a:solidFill>
              </a:rPr>
              <a:t>Flights Network in Brazil after covid pandemic has transformed into different hubs based on core-periphery structure.</a:t>
            </a:r>
          </a:p>
          <a:p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  <a:p>
            <a:endParaRPr lang="en-US" sz="1100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547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00EE-7359-574B-9B04-CED750DE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Background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6880-6612-8542-8061-CF5D2CD90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8024"/>
            <a:ext cx="10515600" cy="369417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Covid-19 pandemic; interest in Brazil flights 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Network of flights captures change in structure, distribution, or core airports,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etc</a:t>
            </a:r>
            <a:endParaRPr lang="en-US" sz="36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Two approaches: Dynamic Geographic Map and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nx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Graph</a:t>
            </a:r>
          </a:p>
          <a:p>
            <a:pPr>
              <a:buFont typeface="Wingdings" pitchFamily="2" charset="2"/>
              <a:buChar char="v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Plots reflect network differences before, during and after the pandemic </a:t>
            </a:r>
            <a:endParaRPr lang="en-US" sz="22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>
              <a:buFont typeface="Wingdings" pitchFamily="2" charset="2"/>
              <a:buChar char="v"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Two datasets:  Kaggle (All flights in Brazil from Jan 19 - Jun 21)</a:t>
            </a:r>
          </a:p>
          <a:p>
            <a:pPr marL="0" indent="0">
              <a:buNone/>
            </a:pP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                             </a:t>
            </a:r>
            <a:r>
              <a:rPr lang="en-US" sz="3600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Partow.net</a:t>
            </a:r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 (Global Airport Database)</a:t>
            </a:r>
          </a:p>
        </p:txBody>
      </p:sp>
    </p:spTree>
    <p:extLst>
      <p:ext uri="{BB962C8B-B14F-4D97-AF65-F5344CB8AC3E}">
        <p14:creationId xmlns:p14="http://schemas.microsoft.com/office/powerpoint/2010/main" val="111208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00EE-7359-574B-9B04-CED750DE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dirty="0">
                <a:latin typeface="Angsana New" panose="02020603050405020304" pitchFamily="18" charset="-34"/>
                <a:cs typeface="Angsana New" panose="02020603050405020304" pitchFamily="18" charset="-34"/>
              </a:rPr>
              <a:t>Network Graph</a:t>
            </a:r>
          </a:p>
        </p:txBody>
      </p:sp>
      <p:pic>
        <p:nvPicPr>
          <p:cNvPr id="6" name="Content Placeholder 5" descr="Map&#10;&#10;Description automatically generated">
            <a:extLst>
              <a:ext uri="{FF2B5EF4-FFF2-40B4-BE49-F238E27FC236}">
                <a16:creationId xmlns:a16="http://schemas.microsoft.com/office/drawing/2014/main" id="{61F0F47F-1C44-5C49-B983-1913BB267F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2" b="4184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9D55B51F-55B6-45EB-83DA-8E4BC7A94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Before, During and After Covid pandemic (From Left to Right)</a:t>
            </a:r>
          </a:p>
          <a:p>
            <a:r>
              <a:rPr lang="en-US" sz="1800" dirty="0"/>
              <a:t>GIF in compressed folder </a:t>
            </a:r>
          </a:p>
        </p:txBody>
      </p:sp>
    </p:spTree>
    <p:extLst>
      <p:ext uri="{BB962C8B-B14F-4D97-AF65-F5344CB8AC3E}">
        <p14:creationId xmlns:p14="http://schemas.microsoft.com/office/powerpoint/2010/main" val="1761460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28">
            <a:extLst>
              <a:ext uri="{FF2B5EF4-FFF2-40B4-BE49-F238E27FC236}">
                <a16:creationId xmlns:a16="http://schemas.microsoft.com/office/drawing/2014/main" id="{5BA49487-3FDB-4FB7-9D50-2B4F9454D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1C938212-FA12-4FF1-87C8-ACDE99D06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00EE-7359-574B-9B04-CED750DE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300663" cy="164592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ngsana New" panose="02020603050405020304" pitchFamily="18" charset="-34"/>
                <a:cs typeface="Angsana New" panose="02020603050405020304" pitchFamily="18" charset="-34"/>
              </a:rPr>
              <a:t>Weighted edges, Nodes and Degree</a:t>
            </a:r>
          </a:p>
        </p:txBody>
      </p:sp>
      <p:pic>
        <p:nvPicPr>
          <p:cNvPr id="14" name="Content Placeholder 13" descr="Chart, bar chart, histogram&#10;&#10;Description automatically generated">
            <a:extLst>
              <a:ext uri="{FF2B5EF4-FFF2-40B4-BE49-F238E27FC236}">
                <a16:creationId xmlns:a16="http://schemas.microsoft.com/office/drawing/2014/main" id="{16AEC710-FF7D-B241-A694-8E0903AB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15" y="1450914"/>
            <a:ext cx="3584448" cy="1978085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3F8AAE99-2B4A-5B40-9F00-5276ECBAE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915" y="1468525"/>
            <a:ext cx="3584448" cy="1771979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134AF8F5-9FAA-034C-8D6F-0FA1E2B41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415" y="1486448"/>
            <a:ext cx="3584448" cy="1754056"/>
          </a:xfrm>
          <a:prstGeom prst="rect">
            <a:avLst/>
          </a:prstGeom>
        </p:spPr>
      </p:pic>
      <p:sp>
        <p:nvSpPr>
          <p:cNvPr id="44" name="Rectangle 32">
            <a:extLst>
              <a:ext uri="{FF2B5EF4-FFF2-40B4-BE49-F238E27FC236}">
                <a16:creationId xmlns:a16="http://schemas.microsoft.com/office/drawing/2014/main" id="{369F152D-E540-4B48-BA11-2ADF043C6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059F7E-04C4-4C46-9B3E-E5CE267E3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2098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Content Placeholder 25">
            <a:extLst>
              <a:ext uri="{FF2B5EF4-FFF2-40B4-BE49-F238E27FC236}">
                <a16:creationId xmlns:a16="http://schemas.microsoft.com/office/drawing/2014/main" id="{D8C9C6E2-8C54-4AEE-B046-3213948D7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8373" y="4308373"/>
            <a:ext cx="7089211" cy="1937392"/>
          </a:xfrm>
        </p:spPr>
        <p:txBody>
          <a:bodyPr anchor="ctr">
            <a:noAutofit/>
          </a:bodyPr>
          <a:lstStyle/>
          <a:p>
            <a:r>
              <a:rPr lang="en-US" sz="1800" dirty="0"/>
              <a:t>Edges = flights</a:t>
            </a:r>
          </a:p>
          <a:p>
            <a:r>
              <a:rPr lang="en-US" sz="1800" dirty="0"/>
              <a:t>Nodes = airports</a:t>
            </a:r>
          </a:p>
          <a:p>
            <a:r>
              <a:rPr lang="en-US" sz="1800" dirty="0"/>
              <a:t>One Mode = national flights</a:t>
            </a:r>
          </a:p>
          <a:p>
            <a:r>
              <a:rPr lang="en-US" sz="1800" dirty="0"/>
              <a:t>Total flights, Open Airports, and Flights Types decreased significantly from Apr 20 to Jun 20 ; Recovering period is seen from Jul 20 to Jun 21</a:t>
            </a:r>
          </a:p>
        </p:txBody>
      </p:sp>
    </p:spTree>
    <p:extLst>
      <p:ext uri="{BB962C8B-B14F-4D97-AF65-F5344CB8AC3E}">
        <p14:creationId xmlns:p14="http://schemas.microsoft.com/office/powerpoint/2010/main" val="215869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200EE-7359-574B-9B04-CED750DE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>
                <a:latin typeface="Angsana New" panose="02020603050405020304" pitchFamily="18" charset="-34"/>
                <a:cs typeface="Angsana New" panose="02020603050405020304" pitchFamily="18" charset="-34"/>
              </a:rPr>
              <a:t>Degree Distribution of the network</a:t>
            </a:r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14FCE3C-AD04-4180-8A3B-5DA8583B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/>
              <a:t> Close to a power-law plot following a straight line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 Outliers above Pk &gt; 0.6 cause a bit non-linearity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 Log-log plot shows probability of observing high-degree core     nodes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/>
              <a:t> Network of flights in Brazil is scale-free rather than random</a:t>
            </a: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8358B9D9-8130-F24E-867C-48E84984E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5593" y="2729397"/>
            <a:ext cx="3345888" cy="3483864"/>
          </a:xfrm>
          <a:prstGeom prst="rect">
            <a:avLst/>
          </a:prstGeom>
          <a:noFill/>
        </p:spPr>
      </p:pic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7E306D91-B567-404A-8327-6FB181B93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9623" y="2729397"/>
            <a:ext cx="3381397" cy="34838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0169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DBDB45-AC7F-D445-A5CE-88D8CFD8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en-SG" sz="3200" b="1"/>
              <a:t>Descriptive statistics</a:t>
            </a:r>
            <a:endParaRPr lang="en-US" sz="32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52CFF4-B9F0-4F7B-B236-C96366E51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Low betweenness centrality : majority are direct flights, no transfer, hence, shortest length paths are short </a:t>
            </a:r>
          </a:p>
          <a:p>
            <a:r>
              <a:rPr lang="en-US" sz="1800" dirty="0"/>
              <a:t>Eigenvector centrality distribution : if core-periphery structure exists in the network, periphery nodes will remain to have low scores and core nodes will have relevant high scores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FDEA72F1-4FF1-8B4F-A460-EFE37D10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608" y="2734056"/>
            <a:ext cx="7785175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3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1">
            <a:extLst>
              <a:ext uri="{FF2B5EF4-FFF2-40B4-BE49-F238E27FC236}">
                <a16:creationId xmlns:a16="http://schemas.microsoft.com/office/drawing/2014/main" id="{6C9F64E8-8F1D-4A06-B1A4-685E72C0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33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14F79-8FD8-5C4A-8D19-8FD381A0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US" sz="2800" dirty="0"/>
              <a:t>Modularity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37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693" y="2185416"/>
            <a:ext cx="366674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569EBC33-76C5-42C8-9DE8-8F8E9B92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 fontScale="92500" lnSpcReduction="20000"/>
          </a:bodyPr>
          <a:lstStyle/>
          <a:p>
            <a:r>
              <a:rPr lang="en-US" sz="1700" dirty="0"/>
              <a:t>Before-Pandemic, Apr to Jun 2019 : peak at 0.01; network has dense connections between the nodes with modules as well as dense connections between nodes in different modules as air travel is not affected </a:t>
            </a:r>
          </a:p>
          <a:p>
            <a:r>
              <a:rPr lang="en-US" sz="1700" dirty="0"/>
              <a:t>At Pandemic, Apr to Jun 2020 : peak 0.008, lower score The network does not have dense connections between the nodes within modules but sparse connections between nodes in different modules </a:t>
            </a:r>
          </a:p>
          <a:p>
            <a:r>
              <a:rPr lang="en-US" sz="1700" dirty="0"/>
              <a:t>Post Pandemic, Apr to Jun, 2021 : peak at 0.06, recovery period is seen. Strong connections between within communities and outside communities of the network</a:t>
            </a:r>
          </a:p>
        </p:txBody>
      </p:sp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D2EBCC0F-8469-4345-B615-0DCA3BB07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8" r="4899" b="7"/>
          <a:stretch/>
        </p:blipFill>
        <p:spPr>
          <a:xfrm>
            <a:off x="5171033" y="633618"/>
            <a:ext cx="2651760" cy="2679192"/>
          </a:xfrm>
          <a:prstGeom prst="rect">
            <a:avLst/>
          </a:prstGeom>
        </p:spPr>
      </p:pic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A967ED51-D9F1-8340-8D8B-D4668ACB02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" r="-4" b="-4"/>
          <a:stretch/>
        </p:blipFill>
        <p:spPr>
          <a:xfrm>
            <a:off x="5171033" y="3450349"/>
            <a:ext cx="2651760" cy="2679192"/>
          </a:xfrm>
          <a:prstGeom prst="rect">
            <a:avLst/>
          </a:prstGeom>
        </p:spPr>
      </p:pic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1C9C2D8E-B127-2145-B408-6F360BAE0E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1" r="14702"/>
          <a:stretch/>
        </p:blipFill>
        <p:spPr>
          <a:xfrm>
            <a:off x="8001000" y="633616"/>
            <a:ext cx="3781427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32A40-F704-B24F-A8F5-8185EC0E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Network Structures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BD2256-76E2-FE44-876A-F87011D35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059360"/>
            <a:ext cx="10905066" cy="362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0AAB-04E8-804A-B2C3-C7F56B03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Core-periphery structure and performance changing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37DFADE-F1AB-F94E-BA05-318821B7C2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467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253A4600-D10F-4C71-A7E3-2E6B0030F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4089734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Before pandemic, the core nodes are quite strong.</a:t>
            </a:r>
          </a:p>
          <a:p>
            <a:endParaRPr lang="en-US" sz="1800" dirty="0"/>
          </a:p>
          <a:p>
            <a:r>
              <a:rPr lang="en-US" sz="1800" dirty="0"/>
              <a:t>At pandemic, the core-periphery is not so different, this explains why the modularity score is lower and community detection with merely 10.</a:t>
            </a:r>
          </a:p>
          <a:p>
            <a:endParaRPr lang="en-US" sz="1800" dirty="0"/>
          </a:p>
          <a:p>
            <a:r>
              <a:rPr lang="en-US" sz="1800" dirty="0"/>
              <a:t>After pandemic, the network seems to reform another structure with two core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5312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678</Words>
  <Application>Microsoft Macintosh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Arial</vt:lpstr>
      <vt:lpstr>Calibri</vt:lpstr>
      <vt:lpstr>Calibri Light</vt:lpstr>
      <vt:lpstr>Wingdings</vt:lpstr>
      <vt:lpstr>Office Theme</vt:lpstr>
      <vt:lpstr>Network Flights in Brazil</vt:lpstr>
      <vt:lpstr>Background</vt:lpstr>
      <vt:lpstr>Network Graph</vt:lpstr>
      <vt:lpstr>Weighted edges, Nodes and Degree</vt:lpstr>
      <vt:lpstr>Degree Distribution of the network</vt:lpstr>
      <vt:lpstr>Descriptive statistics</vt:lpstr>
      <vt:lpstr>Modularity</vt:lpstr>
      <vt:lpstr>Network Structures</vt:lpstr>
      <vt:lpstr>Core-periphery structure and performance changing</vt:lpstr>
      <vt:lpstr>Top 20 Degrees of Core National Airports in Brazil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Network</dc:title>
  <dc:creator>PG-Yaw, Maggie</dc:creator>
  <cp:lastModifiedBy>PG-Yaw, Maggie</cp:lastModifiedBy>
  <cp:revision>6</cp:revision>
  <dcterms:created xsi:type="dcterms:W3CDTF">2021-11-15T11:31:19Z</dcterms:created>
  <dcterms:modified xsi:type="dcterms:W3CDTF">2021-11-15T14:00:16Z</dcterms:modified>
</cp:coreProperties>
</file>