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handoutMasterIdLst>
    <p:handoutMasterId r:id="rId9"/>
  </p:handoutMasterIdLst>
  <p:sldIdLst>
    <p:sldId id="4754" r:id="rId2"/>
    <p:sldId id="4766" r:id="rId3"/>
    <p:sldId id="4767" r:id="rId4"/>
    <p:sldId id="4765" r:id="rId5"/>
    <p:sldId id="4768" r:id="rId6"/>
    <p:sldId id="4769" r:id="rId7"/>
  </p:sldIdLst>
  <p:sldSz cx="12858750" cy="7232650"/>
  <p:notesSz cx="6858000" cy="9144000"/>
  <p:custDataLst>
    <p:tags r:id="rId1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497">
          <p15:clr>
            <a:srgbClr val="A4A3A4"/>
          </p15:clr>
        </p15:guide>
        <p15:guide id="6" pos="69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CEAED"/>
    <a:srgbClr val="A79FAA"/>
    <a:srgbClr val="FBDBC6"/>
    <a:srgbClr val="FABAAE"/>
    <a:srgbClr val="CECED0"/>
    <a:srgbClr val="ABCAC5"/>
    <a:srgbClr val="FAECDF"/>
    <a:srgbClr val="F9EDDF"/>
    <a:srgbClr val="677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2" autoAdjust="0"/>
    <p:restoredTop sz="86999" autoAdjust="0"/>
  </p:normalViewPr>
  <p:slideViewPr>
    <p:cSldViewPr>
      <p:cViewPr varScale="1">
        <p:scale>
          <a:sx n="49" d="100"/>
          <a:sy n="49" d="100"/>
        </p:scale>
        <p:origin x="250" y="62"/>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927228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2022/10/14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160557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422187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b="1" dirty="0"/>
              <a:t>前處理的部分我剛開始使用了</a:t>
            </a:r>
            <a:r>
              <a:rPr lang="en-US" altLang="zh-TW" b="1" dirty="0" err="1"/>
              <a:t>pytorch</a:t>
            </a:r>
            <a:r>
              <a:rPr lang="zh-TW" altLang="en-US" b="1" dirty="0"/>
              <a:t>內的</a:t>
            </a:r>
            <a:r>
              <a:rPr lang="en-US" altLang="zh-TW" b="1" dirty="0"/>
              <a:t>transforms</a:t>
            </a:r>
            <a:r>
              <a:rPr lang="zh-TW" altLang="en-US" b="1" dirty="0"/>
              <a:t>來做，像是</a:t>
            </a:r>
            <a:r>
              <a:rPr lang="en-US" altLang="zh-TW" b="1" dirty="0"/>
              <a:t>resize</a:t>
            </a:r>
            <a:r>
              <a:rPr lang="zh-TW" altLang="en-US" b="1" dirty="0"/>
              <a:t>、</a:t>
            </a:r>
            <a:r>
              <a:rPr lang="en-US" altLang="zh-TW" b="1" dirty="0" err="1"/>
              <a:t>randomresize</a:t>
            </a:r>
            <a:r>
              <a:rPr lang="zh-TW" altLang="en-US" b="1" dirty="0"/>
              <a:t>、</a:t>
            </a:r>
            <a:r>
              <a:rPr lang="en-US" altLang="zh-TW" b="1" dirty="0" err="1"/>
              <a:t>randomrotation</a:t>
            </a:r>
            <a:r>
              <a:rPr lang="zh-TW" altLang="en-US" b="1" dirty="0"/>
              <a:t>等等還有試過其他的但是效果可能不是太好就沒有放上來了，最好發現效果仍然有限，我想說尋找一些前處理的開源代碼，看到了</a:t>
            </a:r>
            <a:r>
              <a:rPr lang="en-US" altLang="zh-TW" sz="1300" b="1" i="0" kern="1200" dirty="0" err="1">
                <a:solidFill>
                  <a:schemeClr val="tx1"/>
                </a:solidFill>
                <a:effectLst/>
                <a:latin typeface="+mn-lt"/>
                <a:ea typeface="+mn-ea"/>
                <a:cs typeface="+mn-cs"/>
              </a:rPr>
              <a:t>imgaug</a:t>
            </a:r>
            <a:r>
              <a:rPr lang="zh-TW" altLang="en-US" sz="1300" b="1" i="0" kern="1200" dirty="0">
                <a:solidFill>
                  <a:schemeClr val="tx1"/>
                </a:solidFill>
                <a:effectLst/>
                <a:latin typeface="+mn-lt"/>
                <a:ea typeface="+mn-ea"/>
                <a:cs typeface="+mn-cs"/>
              </a:rPr>
              <a:t>這個用來做數據增強的</a:t>
            </a:r>
            <a:r>
              <a:rPr lang="en-US" altLang="zh-TW" sz="1300" b="1" i="0" kern="1200" dirty="0">
                <a:solidFill>
                  <a:schemeClr val="tx1"/>
                </a:solidFill>
                <a:effectLst/>
                <a:latin typeface="+mn-lt"/>
                <a:ea typeface="+mn-ea"/>
                <a:cs typeface="+mn-cs"/>
              </a:rPr>
              <a:t>library</a:t>
            </a:r>
            <a:r>
              <a:rPr lang="zh-TW" altLang="en-US" sz="1300" b="1" i="0" kern="1200" dirty="0">
                <a:solidFill>
                  <a:schemeClr val="tx1"/>
                </a:solidFill>
                <a:effectLst/>
                <a:latin typeface="+mn-lt"/>
                <a:ea typeface="+mn-ea"/>
                <a:cs typeface="+mn-cs"/>
              </a:rPr>
              <a:t>，所以用了上面的高斯模糊、線性對比還有銳化等等來增強圖像確實準確度有比起原本只用</a:t>
            </a:r>
            <a:r>
              <a:rPr lang="en-US" altLang="zh-TW" sz="1300" b="1" i="0" kern="1200" dirty="0">
                <a:solidFill>
                  <a:schemeClr val="tx1"/>
                </a:solidFill>
                <a:effectLst/>
                <a:latin typeface="+mn-lt"/>
                <a:ea typeface="+mn-ea"/>
                <a:cs typeface="+mn-cs"/>
              </a:rPr>
              <a:t>transforms</a:t>
            </a:r>
            <a:r>
              <a:rPr lang="zh-TW" altLang="en-US" sz="1300" b="1" i="0" kern="1200" dirty="0">
                <a:solidFill>
                  <a:schemeClr val="tx1"/>
                </a:solidFill>
                <a:effectLst/>
                <a:latin typeface="+mn-lt"/>
                <a:ea typeface="+mn-ea"/>
                <a:cs typeface="+mn-cs"/>
              </a:rPr>
              <a:t>來的好一些。</a:t>
            </a:r>
            <a:endParaRPr lang="en-US" altLang="zh-TW" sz="1300" b="1" i="0" kern="1200" dirty="0">
              <a:solidFill>
                <a:schemeClr val="tx1"/>
              </a:solidFill>
              <a:effectLst/>
              <a:latin typeface="+mn-lt"/>
              <a:ea typeface="+mn-ea"/>
              <a:cs typeface="+mn-cs"/>
            </a:endParaRPr>
          </a:p>
          <a:p>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extLst>
      <p:ext uri="{BB962C8B-B14F-4D97-AF65-F5344CB8AC3E}">
        <p14:creationId xmlns:p14="http://schemas.microsoft.com/office/powerpoint/2010/main" val="114139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模型架構我首先以</a:t>
            </a:r>
            <a:r>
              <a:rPr lang="en-US" altLang="zh-TW" dirty="0" err="1"/>
              <a:t>alexnet</a:t>
            </a:r>
            <a:r>
              <a:rPr lang="zh-TW" altLang="en-US" dirty="0"/>
              <a:t>為雛型做了簡單的加深及拓寬來設計，但效果不太明顯，後來才決定以先了解</a:t>
            </a:r>
            <a:r>
              <a:rPr lang="en-US" altLang="zh-TW" dirty="0" err="1"/>
              <a:t>resnet</a:t>
            </a:r>
            <a:r>
              <a:rPr lang="zh-TW" altLang="en-US" dirty="0"/>
              <a:t>殘差結構來進行</a:t>
            </a:r>
            <a:r>
              <a:rPr lang="en-US" altLang="zh-TW" dirty="0" err="1"/>
              <a:t>resnet</a:t>
            </a:r>
            <a:r>
              <a:rPr lang="zh-TW" altLang="en-US" dirty="0"/>
              <a:t>的修改，後來發現網路參數過多好像對於驗證集的準確度反而會下降，所以以輕量化的網路</a:t>
            </a:r>
            <a:r>
              <a:rPr lang="en-US" altLang="zh-TW" dirty="0"/>
              <a:t>mobilenetv2</a:t>
            </a:r>
            <a:r>
              <a:rPr lang="zh-TW" altLang="en-US" dirty="0"/>
              <a:t>來做了一個，最後發現</a:t>
            </a:r>
            <a:r>
              <a:rPr lang="en-US" altLang="zh-TW" dirty="0"/>
              <a:t>resnet50</a:t>
            </a:r>
            <a:r>
              <a:rPr lang="zh-TW" altLang="en-US" dirty="0"/>
              <a:t>的效果也不比</a:t>
            </a:r>
            <a:r>
              <a:rPr lang="en-US" altLang="zh-TW" dirty="0"/>
              <a:t>res18</a:t>
            </a:r>
            <a:r>
              <a:rPr lang="zh-TW" altLang="en-US" dirty="0"/>
              <a:t>來的好，我覺得網路參數多寡也會有點影響，所以以</a:t>
            </a:r>
            <a:r>
              <a:rPr lang="en-US" altLang="zh-TW" dirty="0"/>
              <a:t>res18</a:t>
            </a:r>
            <a:r>
              <a:rPr lang="zh-TW" altLang="en-US" dirty="0"/>
              <a:t>和</a:t>
            </a:r>
            <a:r>
              <a:rPr lang="en-US" altLang="zh-TW" dirty="0"/>
              <a:t>mobilenetv2</a:t>
            </a:r>
            <a:r>
              <a:rPr lang="zh-TW" altLang="en-US" dirty="0"/>
              <a:t>來做會得到比較好的結果。</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424907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因為蘭花競賽的圖片集剛開始只有給</a:t>
            </a:r>
            <a:r>
              <a:rPr lang="en-US" altLang="zh-TW" dirty="0"/>
              <a:t>2000</a:t>
            </a:r>
            <a:r>
              <a:rPr lang="zh-TW" altLang="en-US" dirty="0"/>
              <a:t>張左右的訓練集，所以為了驗證我首先撰寫了一段程式，用來分割</a:t>
            </a:r>
            <a:r>
              <a:rPr lang="en-US" altLang="zh-TW" dirty="0"/>
              <a:t>4:1</a:t>
            </a:r>
            <a:r>
              <a:rPr lang="zh-TW" altLang="en-US" dirty="0"/>
              <a:t>的驗證集，然後在一輪訓練完成之後程式轉成驗證模式將梯度的更新給停止來做驗證集的準確度驗證，本輪驗證完成後，在看本次有沒有比較前面最好的結果來的好，如果有就更新沒有就執行下一輪的訓練。左圖得出的結果可以看到訓練及驗證的準確度及損失，右圖是驗證損失的圖表，底下是可是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373486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b="1" dirty="0"/>
              <a:t>這是我們的競賽結果，我們是</a:t>
            </a:r>
            <a:r>
              <a:rPr lang="en-US" altLang="zh-TW" b="1" dirty="0"/>
              <a:t>team461</a:t>
            </a:r>
            <a:r>
              <a:rPr lang="zh-TW" altLang="en-US" b="1" dirty="0"/>
              <a:t>，大約都是落在五成左右。</a:t>
            </a:r>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310431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b="1" dirty="0"/>
              <a:t>因為我們這組成員對於機器學習都是從零開始接觸到完成競賽，所以難免遇到很多的問題就不一一列舉，提出三個大方向，當完成所有的機器學習步驟時發現驗證的資料有誤不能單純的用訓練集裡的資料拿一部分出來，因為資料都是重複的所以沒有意義，才進行了資料的分割，再來就是驗證集的準確度上升不了所以進行了調整參數及數據增強還有降低模型參數等等防止過擬合的狀況產生，但最後我們還是覺得可能是模型需要更改才能得到更好的結果，最後是撰寫成競賽需要的</a:t>
            </a:r>
            <a:r>
              <a:rPr lang="en-US" altLang="zh-TW" b="1" dirty="0"/>
              <a:t>CSV</a:t>
            </a:r>
            <a:r>
              <a:rPr lang="zh-TW" altLang="en-US" b="1" dirty="0"/>
              <a:t>格式，因為也是競賽第二階段前幾天才完成有點匆忙，不過也體認到</a:t>
            </a:r>
            <a:r>
              <a:rPr lang="en-US" altLang="zh-TW" b="1" dirty="0"/>
              <a:t>python</a:t>
            </a:r>
            <a:r>
              <a:rPr lang="zh-TW" altLang="en-US" b="1" dirty="0"/>
              <a:t>在資料處理的這塊強大的地方。</a:t>
            </a:r>
            <a:endParaRPr lang="zh-CN" altLang="en-US" b="1"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157559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2022/10/14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2022/10/14</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s_1"/>
          <p:cNvSpPr txBox="1"/>
          <p:nvPr>
            <p:custDataLst>
              <p:tags r:id="rId1"/>
            </p:custDataLst>
          </p:nvPr>
        </p:nvSpPr>
        <p:spPr>
          <a:xfrm>
            <a:off x="4802856" y="1240061"/>
            <a:ext cx="3077903" cy="1107996"/>
          </a:xfrm>
          <a:prstGeom prst="rect">
            <a:avLst/>
          </a:prstGeom>
          <a:noFill/>
        </p:spPr>
        <p:txBody>
          <a:bodyPr vert="horz" wrap="square" lIns="0" tIns="0" rIns="0" bIns="0" rtlCol="0" anchor="ctr" anchorCtr="0">
            <a:spAutoFit/>
          </a:bodyPr>
          <a:lstStyle/>
          <a:p>
            <a:pPr algn="ctr"/>
            <a:r>
              <a:rPr lang="zh-TW" altLang="en-US" sz="7200" b="1" dirty="0">
                <a:solidFill>
                  <a:srgbClr val="ABCAC5"/>
                </a:solidFill>
                <a:latin typeface="微軟正黑體" panose="020B0604030504040204" pitchFamily="34" charset="-120"/>
                <a:ea typeface="微軟正黑體" panose="020B0604030504040204" pitchFamily="34" charset="-120"/>
                <a:cs typeface="+mn-ea"/>
                <a:sym typeface="+mn-lt"/>
              </a:rPr>
              <a:t>目錄</a:t>
            </a:r>
            <a:endParaRPr lang="zh-CN" altLang="en-US" sz="7200" b="1" dirty="0">
              <a:solidFill>
                <a:srgbClr val="ABCAC5"/>
              </a:solidFill>
              <a:latin typeface="微軟正黑體" panose="020B0604030504040204" pitchFamily="34" charset="-120"/>
              <a:ea typeface="微軟正黑體" panose="020B0604030504040204" pitchFamily="34" charset="-120"/>
              <a:cs typeface="+mn-ea"/>
              <a:sym typeface="+mn-lt"/>
            </a:endParaRPr>
          </a:p>
        </p:txBody>
      </p:sp>
      <p:sp>
        <p:nvSpPr>
          <p:cNvPr id="19" name="MH_Others_2"/>
          <p:cNvSpPr txBox="1"/>
          <p:nvPr>
            <p:custDataLst>
              <p:tags r:id="rId2"/>
            </p:custDataLst>
          </p:nvPr>
        </p:nvSpPr>
        <p:spPr>
          <a:xfrm>
            <a:off x="4692249" y="2413962"/>
            <a:ext cx="3299115" cy="553998"/>
          </a:xfrm>
          <a:prstGeom prst="rect">
            <a:avLst/>
          </a:prstGeom>
          <a:noFill/>
        </p:spPr>
        <p:txBody>
          <a:bodyPr wrap="square" lIns="0" tIns="0" rIns="0" bIns="0">
            <a:spAutoFit/>
          </a:bodyPr>
          <a:lstStyle/>
          <a:p>
            <a:pPr algn="ctr">
              <a:defRPr/>
            </a:pPr>
            <a:r>
              <a:rPr lang="en-US" altLang="zh-CN" sz="3600" b="1" dirty="0">
                <a:solidFill>
                  <a:srgbClr val="A79FAA"/>
                </a:solidFill>
                <a:latin typeface="微軟正黑體" panose="020B0604030504040204" pitchFamily="34" charset="-120"/>
                <a:ea typeface="微軟正黑體" panose="020B0604030504040204" pitchFamily="34" charset="-120"/>
                <a:cs typeface="+mn-ea"/>
                <a:sym typeface="+mn-lt"/>
              </a:rPr>
              <a:t>CONTENTS</a:t>
            </a:r>
            <a:endParaRPr lang="zh-CN" altLang="en-US" sz="3600" b="1" dirty="0">
              <a:solidFill>
                <a:srgbClr val="A79FAA"/>
              </a:solidFill>
              <a:latin typeface="微軟正黑體" panose="020B0604030504040204" pitchFamily="34" charset="-120"/>
              <a:ea typeface="微軟正黑體" panose="020B0604030504040204" pitchFamily="34" charset="-120"/>
              <a:cs typeface="+mn-ea"/>
              <a:sym typeface="+mn-lt"/>
            </a:endParaRPr>
          </a:p>
        </p:txBody>
      </p:sp>
      <p:sp>
        <p:nvSpPr>
          <p:cNvPr id="13" name="MH_Entry_1"/>
          <p:cNvSpPr/>
          <p:nvPr>
            <p:custDataLst>
              <p:tags r:id="rId3"/>
            </p:custDataLst>
          </p:nvPr>
        </p:nvSpPr>
        <p:spPr>
          <a:xfrm>
            <a:off x="2581511" y="3407927"/>
            <a:ext cx="339350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TW" sz="4000" b="1" dirty="0">
                <a:solidFill>
                  <a:srgbClr val="A79FAA"/>
                </a:solidFill>
                <a:latin typeface="微軟正黑體" panose="020B0604030504040204" pitchFamily="34" charset="-120"/>
                <a:ea typeface="微軟正黑體" panose="020B0604030504040204" pitchFamily="34" charset="-120"/>
                <a:cs typeface="+mn-ea"/>
                <a:sym typeface="+mn-lt"/>
              </a:rPr>
              <a:t>1.</a:t>
            </a:r>
            <a:r>
              <a:rPr lang="zh-CN" altLang="en-US" sz="4000" b="1" dirty="0">
                <a:solidFill>
                  <a:srgbClr val="A79FAA"/>
                </a:solidFill>
                <a:latin typeface="微軟正黑體" panose="020B0604030504040204" pitchFamily="34" charset="-120"/>
                <a:ea typeface="微軟正黑體" panose="020B0604030504040204" pitchFamily="34" charset="-120"/>
                <a:cs typeface="+mn-ea"/>
                <a:sym typeface="+mn-lt"/>
              </a:rPr>
              <a:t>圖像前處理</a:t>
            </a:r>
          </a:p>
        </p:txBody>
      </p:sp>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604839" y="520700"/>
            <a:ext cx="2160240"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20" name="MH_Entry_1"/>
          <p:cNvSpPr/>
          <p:nvPr>
            <p:custDataLst>
              <p:tags r:id="rId4"/>
            </p:custDataLst>
          </p:nvPr>
        </p:nvSpPr>
        <p:spPr>
          <a:xfrm>
            <a:off x="7991364" y="3407927"/>
            <a:ext cx="339350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TW" sz="4000" b="1" dirty="0">
                <a:solidFill>
                  <a:srgbClr val="A79FAA"/>
                </a:solidFill>
                <a:latin typeface="微軟正黑體" panose="020B0604030504040204" pitchFamily="34" charset="-120"/>
                <a:ea typeface="微軟正黑體" panose="020B0604030504040204" pitchFamily="34" charset="-120"/>
                <a:cs typeface="+mn-ea"/>
                <a:sym typeface="+mn-lt"/>
              </a:rPr>
              <a:t>2.</a:t>
            </a:r>
            <a:r>
              <a:rPr lang="zh-CN" altLang="en-US" sz="4000" b="1" dirty="0">
                <a:solidFill>
                  <a:srgbClr val="A79FAA"/>
                </a:solidFill>
                <a:latin typeface="微軟正黑體" panose="020B0604030504040204" pitchFamily="34" charset="-120"/>
                <a:ea typeface="微軟正黑體" panose="020B0604030504040204" pitchFamily="34" charset="-120"/>
                <a:cs typeface="+mn-ea"/>
                <a:sym typeface="+mn-lt"/>
              </a:rPr>
              <a:t>模型架構</a:t>
            </a:r>
          </a:p>
        </p:txBody>
      </p:sp>
      <p:sp>
        <p:nvSpPr>
          <p:cNvPr id="21" name="MH_Entry_1"/>
          <p:cNvSpPr/>
          <p:nvPr>
            <p:custDataLst>
              <p:tags r:id="rId5"/>
            </p:custDataLst>
          </p:nvPr>
        </p:nvSpPr>
        <p:spPr>
          <a:xfrm>
            <a:off x="2581511" y="5686459"/>
            <a:ext cx="339350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TW" sz="4000" b="1" dirty="0">
                <a:solidFill>
                  <a:srgbClr val="A79FAA"/>
                </a:solidFill>
                <a:latin typeface="微軟正黑體" panose="020B0604030504040204" pitchFamily="34" charset="-120"/>
                <a:ea typeface="微軟正黑體" panose="020B0604030504040204" pitchFamily="34" charset="-120"/>
                <a:cs typeface="+mn-ea"/>
                <a:sym typeface="+mn-lt"/>
              </a:rPr>
              <a:t>5.</a:t>
            </a:r>
            <a:r>
              <a:rPr lang="zh-CN" altLang="en-US" sz="4000" b="1" dirty="0">
                <a:solidFill>
                  <a:srgbClr val="A79FAA"/>
                </a:solidFill>
                <a:latin typeface="微軟正黑體" panose="020B0604030504040204" pitchFamily="34" charset="-120"/>
                <a:ea typeface="微軟正黑體" panose="020B0604030504040204" pitchFamily="34" charset="-120"/>
                <a:cs typeface="+mn-ea"/>
                <a:sym typeface="+mn-lt"/>
              </a:rPr>
              <a:t>問題討論</a:t>
            </a:r>
          </a:p>
        </p:txBody>
      </p:sp>
      <p:sp>
        <p:nvSpPr>
          <p:cNvPr id="22" name="MH_Entry_1"/>
          <p:cNvSpPr/>
          <p:nvPr>
            <p:custDataLst>
              <p:tags r:id="rId6"/>
            </p:custDataLst>
          </p:nvPr>
        </p:nvSpPr>
        <p:spPr>
          <a:xfrm>
            <a:off x="7991364" y="4547194"/>
            <a:ext cx="339350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TW" sz="4000" b="1" dirty="0">
                <a:solidFill>
                  <a:srgbClr val="A79FAA"/>
                </a:solidFill>
                <a:latin typeface="微軟正黑體" panose="020B0604030504040204" pitchFamily="34" charset="-120"/>
                <a:ea typeface="微軟正黑體" panose="020B0604030504040204" pitchFamily="34" charset="-120"/>
                <a:cs typeface="+mn-ea"/>
                <a:sym typeface="+mn-lt"/>
              </a:rPr>
              <a:t>4.</a:t>
            </a:r>
            <a:r>
              <a:rPr lang="zh-CN" altLang="en-US" sz="4000" b="1" dirty="0">
                <a:solidFill>
                  <a:srgbClr val="A79FAA"/>
                </a:solidFill>
                <a:latin typeface="微軟正黑體" panose="020B0604030504040204" pitchFamily="34" charset="-120"/>
                <a:ea typeface="微軟正黑體" panose="020B0604030504040204" pitchFamily="34" charset="-120"/>
                <a:cs typeface="+mn-ea"/>
                <a:sym typeface="+mn-lt"/>
              </a:rPr>
              <a:t>競賽結果</a:t>
            </a:r>
          </a:p>
        </p:txBody>
      </p:sp>
      <p:sp>
        <p:nvSpPr>
          <p:cNvPr id="23" name="MH_Entry_1"/>
          <p:cNvSpPr/>
          <p:nvPr>
            <p:custDataLst>
              <p:tags r:id="rId7"/>
            </p:custDataLst>
          </p:nvPr>
        </p:nvSpPr>
        <p:spPr>
          <a:xfrm>
            <a:off x="2581511" y="4547192"/>
            <a:ext cx="3991880"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TW" sz="4000" b="1" dirty="0">
                <a:solidFill>
                  <a:srgbClr val="A79FAA"/>
                </a:solidFill>
                <a:latin typeface="微軟正黑體" panose="020B0604030504040204" pitchFamily="34" charset="-120"/>
                <a:ea typeface="微軟正黑體" panose="020B0604030504040204" pitchFamily="34" charset="-120"/>
                <a:cs typeface="+mn-ea"/>
                <a:sym typeface="+mn-lt"/>
              </a:rPr>
              <a:t>3.</a:t>
            </a:r>
            <a:r>
              <a:rPr lang="zh-TW" altLang="en-US" sz="4000" b="1" dirty="0">
                <a:solidFill>
                  <a:srgbClr val="A79FAA"/>
                </a:solidFill>
                <a:latin typeface="微軟正黑體" panose="020B0604030504040204" pitchFamily="34" charset="-120"/>
                <a:ea typeface="微軟正黑體" panose="020B0604030504040204" pitchFamily="34" charset="-120"/>
                <a:cs typeface="+mn-ea"/>
                <a:sym typeface="+mn-lt"/>
              </a:rPr>
              <a:t>模型訓練結果</a:t>
            </a:r>
            <a:endParaRPr lang="zh-CN" altLang="en-US" sz="4000" b="1" dirty="0">
              <a:solidFill>
                <a:srgbClr val="A79FAA"/>
              </a:solidFill>
              <a:latin typeface="微軟正黑體" panose="020B0604030504040204" pitchFamily="34" charset="-120"/>
              <a:ea typeface="微軟正黑體" panose="020B0604030504040204" pitchFamily="34" charset="-12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59"/>
          <p:cNvSpPr>
            <a:spLocks noChangeArrowheads="1"/>
          </p:cNvSpPr>
          <p:nvPr/>
        </p:nvSpPr>
        <p:spPr bwMode="auto">
          <a:xfrm>
            <a:off x="2964265" y="678038"/>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TW" altLang="en-US" sz="6000" dirty="0">
                <a:latin typeface="微軟正黑體" panose="020B0604030504040204" pitchFamily="34" charset="-120"/>
                <a:ea typeface="微軟正黑體" panose="020B0604030504040204" pitchFamily="34" charset="-120"/>
                <a:cs typeface="+mn-ea"/>
                <a:sym typeface="+mn-lt"/>
              </a:rPr>
              <a:t>圖像前處理</a:t>
            </a:r>
            <a:endParaRPr lang="en-US" altLang="zh-CN" sz="6000" dirty="0">
              <a:latin typeface="微軟正黑體" panose="020B0604030504040204" pitchFamily="34" charset="-120"/>
              <a:ea typeface="微軟正黑體" panose="020B0604030504040204" pitchFamily="34" charset="-120"/>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圖片 4"/>
          <p:cNvPicPr>
            <a:picLocks noChangeAspect="1"/>
          </p:cNvPicPr>
          <p:nvPr/>
        </p:nvPicPr>
        <p:blipFill>
          <a:blip r:embed="rId3"/>
          <a:stretch>
            <a:fillRect/>
          </a:stretch>
        </p:blipFill>
        <p:spPr>
          <a:xfrm>
            <a:off x="2990533" y="1959990"/>
            <a:ext cx="6982799" cy="1533739"/>
          </a:xfrm>
          <a:prstGeom prst="rect">
            <a:avLst/>
          </a:prstGeom>
        </p:spPr>
      </p:pic>
      <p:pic>
        <p:nvPicPr>
          <p:cNvPr id="6" name="圖片 5"/>
          <p:cNvPicPr>
            <a:picLocks noChangeAspect="1"/>
          </p:cNvPicPr>
          <p:nvPr/>
        </p:nvPicPr>
        <p:blipFill>
          <a:blip r:embed="rId4"/>
          <a:stretch>
            <a:fillRect/>
          </a:stretch>
        </p:blipFill>
        <p:spPr>
          <a:xfrm>
            <a:off x="1055340" y="3852351"/>
            <a:ext cx="10745700" cy="2181529"/>
          </a:xfrm>
          <a:prstGeom prst="rect">
            <a:avLst/>
          </a:prstGeom>
        </p:spPr>
      </p:pic>
    </p:spTree>
    <p:extLst>
      <p:ext uri="{BB962C8B-B14F-4D97-AF65-F5344CB8AC3E}">
        <p14:creationId xmlns:p14="http://schemas.microsoft.com/office/powerpoint/2010/main" val="33209346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16200000" flipV="1">
            <a:off x="-1040607" y="4728938"/>
            <a:ext cx="3537297"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rot="5400000" flipV="1">
            <a:off x="10173600" y="1422922"/>
            <a:ext cx="3693452" cy="1676847"/>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p:cNvSpPr/>
          <p:nvPr/>
        </p:nvSpPr>
        <p:spPr>
          <a:xfrm rot="5400000" flipV="1">
            <a:off x="10526426" y="2987661"/>
            <a:ext cx="3208563" cy="1456085"/>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形状 16"/>
          <p:cNvSpPr/>
          <p:nvPr/>
        </p:nvSpPr>
        <p:spPr>
          <a:xfrm rot="16200000" flipV="1">
            <a:off x="-731541" y="3666894"/>
            <a:ext cx="2440200" cy="97711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604839" y="520700"/>
            <a:ext cx="2160240" cy="307777"/>
          </a:xfrm>
          <a:prstGeom prst="rect">
            <a:avLst/>
          </a:prstGeom>
          <a:noFill/>
        </p:spPr>
        <p:txBody>
          <a:bodyPr wrap="square" rtlCol="0">
            <a:spAutoFit/>
          </a:bodyPr>
          <a:lstStyle/>
          <a:p>
            <a:r>
              <a:rPr lang="en-US" altLang="zh-CN" sz="1400" dirty="0">
                <a:solidFill>
                  <a:srgbClr val="FFFFFF"/>
                </a:solidFill>
              </a:rPr>
              <a:t>https://www.ypppt.com/</a:t>
            </a:r>
            <a:endParaRPr lang="zh-CN" altLang="en-US" sz="1400" dirty="0">
              <a:solidFill>
                <a:srgbClr val="FFFFFF"/>
              </a:solidFill>
            </a:endParaRPr>
          </a:p>
        </p:txBody>
      </p:sp>
      <p:sp>
        <p:nvSpPr>
          <p:cNvPr id="3" name="矩形 2"/>
          <p:cNvSpPr/>
          <p:nvPr/>
        </p:nvSpPr>
        <p:spPr>
          <a:xfrm>
            <a:off x="3246666" y="781755"/>
            <a:ext cx="6190285" cy="1015663"/>
          </a:xfrm>
          <a:prstGeom prst="rect">
            <a:avLst/>
          </a:prstGeom>
        </p:spPr>
        <p:txBody>
          <a:bodyPr wrap="none">
            <a:spAutoFit/>
          </a:bodyPr>
          <a:lstStyle/>
          <a:p>
            <a:pPr algn="ctr">
              <a:buNone/>
            </a:pPr>
            <a:r>
              <a:rPr lang="zh-TW" altLang="en-US" sz="6000" dirty="0">
                <a:latin typeface="微軟正黑體" panose="020B0604030504040204" pitchFamily="34" charset="-120"/>
                <a:ea typeface="微軟正黑體" panose="020B0604030504040204" pitchFamily="34" charset="-120"/>
                <a:cs typeface="+mn-ea"/>
                <a:sym typeface="+mn-lt"/>
              </a:rPr>
              <a:t>模型架構</a:t>
            </a:r>
            <a:r>
              <a:rPr lang="en-US" altLang="zh-TW" sz="6000" dirty="0">
                <a:latin typeface="微軟正黑體" panose="020B0604030504040204" pitchFamily="34" charset="-120"/>
                <a:ea typeface="微軟正黑體" panose="020B0604030504040204" pitchFamily="34" charset="-120"/>
                <a:cs typeface="+mn-ea"/>
                <a:sym typeface="+mn-lt"/>
              </a:rPr>
              <a:t>(</a:t>
            </a:r>
            <a:r>
              <a:rPr lang="en-US" altLang="zh-TW" sz="6000" dirty="0" err="1">
                <a:latin typeface="微軟正黑體" panose="020B0604030504040204" pitchFamily="34" charset="-120"/>
                <a:ea typeface="微軟正黑體" panose="020B0604030504040204" pitchFamily="34" charset="-120"/>
                <a:cs typeface="+mn-ea"/>
                <a:sym typeface="+mn-lt"/>
              </a:rPr>
              <a:t>Resnet</a:t>
            </a:r>
            <a:r>
              <a:rPr lang="en-US" altLang="zh-TW" sz="6000" dirty="0">
                <a:latin typeface="微軟正黑體" panose="020B0604030504040204" pitchFamily="34" charset="-120"/>
                <a:ea typeface="微軟正黑體" panose="020B0604030504040204" pitchFamily="34" charset="-120"/>
                <a:cs typeface="+mn-ea"/>
                <a:sym typeface="+mn-lt"/>
              </a:rPr>
              <a:t>)</a:t>
            </a:r>
            <a:endParaRPr lang="en-US" altLang="zh-CN" sz="6000" dirty="0">
              <a:latin typeface="微軟正黑體" panose="020B0604030504040204" pitchFamily="34" charset="-120"/>
              <a:ea typeface="微軟正黑體" panose="020B0604030504040204" pitchFamily="34" charset="-120"/>
              <a:cs typeface="+mn-ea"/>
              <a:sym typeface="+mn-lt"/>
            </a:endParaRPr>
          </a:p>
        </p:txBody>
      </p:sp>
      <p:pic>
        <p:nvPicPr>
          <p:cNvPr id="5" name="圖片 4"/>
          <p:cNvPicPr>
            <a:picLocks noChangeAspect="1"/>
          </p:cNvPicPr>
          <p:nvPr/>
        </p:nvPicPr>
        <p:blipFill>
          <a:blip r:embed="rId3"/>
          <a:stretch>
            <a:fillRect/>
          </a:stretch>
        </p:blipFill>
        <p:spPr>
          <a:xfrm>
            <a:off x="669430" y="2109760"/>
            <a:ext cx="4434665" cy="3891061"/>
          </a:xfrm>
          <a:prstGeom prst="rect">
            <a:avLst/>
          </a:prstGeom>
        </p:spPr>
      </p:pic>
      <p:pic>
        <p:nvPicPr>
          <p:cNvPr id="6" name="圖片 5"/>
          <p:cNvPicPr>
            <a:picLocks noChangeAspect="1"/>
          </p:cNvPicPr>
          <p:nvPr/>
        </p:nvPicPr>
        <p:blipFill>
          <a:blip r:embed="rId4"/>
          <a:stretch>
            <a:fillRect/>
          </a:stretch>
        </p:blipFill>
        <p:spPr>
          <a:xfrm>
            <a:off x="5324858" y="2109760"/>
            <a:ext cx="4747523" cy="3892723"/>
          </a:xfrm>
          <a:prstGeom prst="rect">
            <a:avLst/>
          </a:prstGeom>
        </p:spPr>
      </p:pic>
      <p:pic>
        <p:nvPicPr>
          <p:cNvPr id="24" name="圖片 23"/>
          <p:cNvPicPr>
            <a:picLocks noChangeAspect="1"/>
          </p:cNvPicPr>
          <p:nvPr/>
        </p:nvPicPr>
        <p:blipFill>
          <a:blip r:embed="rId5"/>
          <a:stretch>
            <a:fillRect/>
          </a:stretch>
        </p:blipFill>
        <p:spPr>
          <a:xfrm>
            <a:off x="10426216" y="2905476"/>
            <a:ext cx="1952898" cy="514422"/>
          </a:xfrm>
          <a:prstGeom prst="rect">
            <a:avLst/>
          </a:prstGeom>
        </p:spPr>
      </p:pic>
      <p:sp>
        <p:nvSpPr>
          <p:cNvPr id="7" name="文字方塊 6"/>
          <p:cNvSpPr txBox="1"/>
          <p:nvPr/>
        </p:nvSpPr>
        <p:spPr>
          <a:xfrm>
            <a:off x="10532706" y="2366630"/>
            <a:ext cx="1739918"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resnet18</a:t>
            </a:r>
            <a:endParaRPr lang="zh-TW" altLang="en-US" sz="2800" dirty="0">
              <a:latin typeface="微軟正黑體" panose="020B0604030504040204" pitchFamily="34" charset="-120"/>
              <a:ea typeface="微軟正黑體" panose="020B0604030504040204" pitchFamily="34" charset="-120"/>
            </a:endParaRPr>
          </a:p>
        </p:txBody>
      </p:sp>
      <p:pic>
        <p:nvPicPr>
          <p:cNvPr id="8" name="圖片 7"/>
          <p:cNvPicPr>
            <a:picLocks noChangeAspect="1"/>
          </p:cNvPicPr>
          <p:nvPr/>
        </p:nvPicPr>
        <p:blipFill>
          <a:blip r:embed="rId6"/>
          <a:stretch>
            <a:fillRect/>
          </a:stretch>
        </p:blipFill>
        <p:spPr>
          <a:xfrm>
            <a:off x="10426216" y="5168702"/>
            <a:ext cx="2038635" cy="495369"/>
          </a:xfrm>
          <a:prstGeom prst="rect">
            <a:avLst/>
          </a:prstGeom>
        </p:spPr>
      </p:pic>
      <p:sp>
        <p:nvSpPr>
          <p:cNvPr id="25" name="文字方塊 24"/>
          <p:cNvSpPr txBox="1"/>
          <p:nvPr/>
        </p:nvSpPr>
        <p:spPr>
          <a:xfrm>
            <a:off x="10532706" y="4515762"/>
            <a:ext cx="1739918"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resnet50</a:t>
            </a: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0253066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178352" y="0"/>
            <a:ext cx="4393103" cy="4912469"/>
          </a:xfrm>
          <a:prstGeom prst="rect">
            <a:avLst/>
          </a:pr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cs typeface="+mn-ea"/>
              <a:sym typeface="+mn-lt"/>
            </a:endParaRPr>
          </a:p>
        </p:txBody>
      </p:sp>
      <p:sp>
        <p:nvSpPr>
          <p:cNvPr id="8" name="Rectangle 6"/>
          <p:cNvSpPr/>
          <p:nvPr/>
        </p:nvSpPr>
        <p:spPr>
          <a:xfrm>
            <a:off x="1100783" y="5653832"/>
            <a:ext cx="10441775" cy="163058"/>
          </a:xfrm>
          <a:prstGeom prst="rect">
            <a:avLst/>
          </a:prstGeom>
        </p:spPr>
        <p:txBody>
          <a:bodyPr wrap="square" lIns="0" tIns="0" rIns="0" bIns="0">
            <a:spAutoFit/>
          </a:bodyPr>
          <a:lstStyle/>
          <a:p>
            <a:pPr algn="just">
              <a:lnSpc>
                <a:spcPct val="150000"/>
              </a:lnSpc>
              <a:defRPr/>
            </a:pPr>
            <a:endParaRPr lang="en-GB" altLang="zh-CN" sz="800" dirty="0">
              <a:solidFill>
                <a:schemeClr val="bg1">
                  <a:lumMod val="65000"/>
                </a:schemeClr>
              </a:solidFill>
              <a:latin typeface="+mn-lt"/>
              <a:ea typeface="+mn-ea"/>
              <a:cs typeface="+mn-ea"/>
              <a:sym typeface="+mn-lt"/>
            </a:endParaRPr>
          </a:p>
        </p:txBody>
      </p:sp>
      <p:sp>
        <p:nvSpPr>
          <p:cNvPr id="9" name="TextBox 9"/>
          <p:cNvSpPr txBox="1"/>
          <p:nvPr/>
        </p:nvSpPr>
        <p:spPr>
          <a:xfrm>
            <a:off x="1100784" y="5233679"/>
            <a:ext cx="2664296" cy="305854"/>
          </a:xfrm>
          <a:prstGeom prst="rect">
            <a:avLst/>
          </a:prstGeom>
          <a:noFill/>
        </p:spPr>
        <p:txBody>
          <a:bodyPr wrap="square" lIns="0" tIns="0" rIns="0" bIns="0" rtlCol="0">
            <a:spAutoFit/>
          </a:bodyPr>
          <a:lstStyle/>
          <a:p>
            <a:pPr algn="just"/>
            <a:endParaRPr lang="en-GB" sz="2000" dirty="0">
              <a:solidFill>
                <a:schemeClr val="bg1">
                  <a:lumMod val="65000"/>
                </a:schemeClr>
              </a:solidFill>
              <a:latin typeface="+mn-lt"/>
              <a:ea typeface="+mn-ea"/>
              <a:cs typeface="+mn-ea"/>
              <a:sym typeface="+mn-lt"/>
            </a:endParaRPr>
          </a:p>
        </p:txBody>
      </p:sp>
      <p:sp>
        <p:nvSpPr>
          <p:cNvPr id="11" name="矩形 259"/>
          <p:cNvSpPr>
            <a:spLocks noChangeArrowheads="1"/>
          </p:cNvSpPr>
          <p:nvPr/>
        </p:nvSpPr>
        <p:spPr bwMode="auto">
          <a:xfrm>
            <a:off x="2857745" y="650368"/>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TW" altLang="en-US" sz="6000" dirty="0">
                <a:latin typeface="微軟正黑體" panose="020B0604030504040204" pitchFamily="34" charset="-120"/>
                <a:ea typeface="微軟正黑體" panose="020B0604030504040204" pitchFamily="34" charset="-120"/>
                <a:cs typeface="+mn-ea"/>
                <a:sym typeface="+mn-lt"/>
              </a:rPr>
              <a:t>模型訓練結果</a:t>
            </a:r>
            <a:endParaRPr lang="en-US" altLang="zh-CN" sz="6000" dirty="0">
              <a:latin typeface="微軟正黑體" panose="020B0604030504040204" pitchFamily="34" charset="-120"/>
              <a:ea typeface="微軟正黑體" panose="020B0604030504040204" pitchFamily="34" charset="-120"/>
              <a:cs typeface="+mn-ea"/>
              <a:sym typeface="+mn-lt"/>
            </a:endParaRPr>
          </a:p>
        </p:txBody>
      </p:sp>
      <p:pic>
        <p:nvPicPr>
          <p:cNvPr id="3" name="圖片 2"/>
          <p:cNvPicPr>
            <a:picLocks noChangeAspect="1"/>
          </p:cNvPicPr>
          <p:nvPr/>
        </p:nvPicPr>
        <p:blipFill>
          <a:blip r:embed="rId3"/>
          <a:stretch>
            <a:fillRect/>
          </a:stretch>
        </p:blipFill>
        <p:spPr>
          <a:xfrm>
            <a:off x="7469622" y="2194226"/>
            <a:ext cx="3810561" cy="2968636"/>
          </a:xfrm>
          <a:prstGeom prst="rect">
            <a:avLst/>
          </a:prstGeom>
        </p:spPr>
      </p:pic>
      <p:sp>
        <p:nvSpPr>
          <p:cNvPr id="4" name="文字方塊 3"/>
          <p:cNvSpPr txBox="1"/>
          <p:nvPr/>
        </p:nvSpPr>
        <p:spPr>
          <a:xfrm>
            <a:off x="8805639" y="1735879"/>
            <a:ext cx="1512168"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驗證損失</a:t>
            </a:r>
          </a:p>
        </p:txBody>
      </p:sp>
      <p:pic>
        <p:nvPicPr>
          <p:cNvPr id="7" name="圖片 6"/>
          <p:cNvPicPr>
            <a:picLocks noChangeAspect="1"/>
          </p:cNvPicPr>
          <p:nvPr/>
        </p:nvPicPr>
        <p:blipFill>
          <a:blip r:embed="rId4"/>
          <a:stretch>
            <a:fillRect/>
          </a:stretch>
        </p:blipFill>
        <p:spPr>
          <a:xfrm>
            <a:off x="4154430" y="5717227"/>
            <a:ext cx="4334480" cy="1181265"/>
          </a:xfrm>
          <a:prstGeom prst="rect">
            <a:avLst/>
          </a:prstGeom>
        </p:spPr>
      </p:pic>
      <p:sp>
        <p:nvSpPr>
          <p:cNvPr id="13" name="文字方塊 12"/>
          <p:cNvSpPr txBox="1"/>
          <p:nvPr/>
        </p:nvSpPr>
        <p:spPr>
          <a:xfrm>
            <a:off x="5853311" y="5344529"/>
            <a:ext cx="2304256"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可視化</a:t>
            </a:r>
          </a:p>
        </p:txBody>
      </p:sp>
      <p:sp>
        <p:nvSpPr>
          <p:cNvPr id="17" name="文字方塊 16"/>
          <p:cNvSpPr txBox="1"/>
          <p:nvPr/>
        </p:nvSpPr>
        <p:spPr>
          <a:xfrm>
            <a:off x="3002302" y="1704118"/>
            <a:ext cx="2304256"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準確度和損失</a:t>
            </a:r>
          </a:p>
        </p:txBody>
      </p:sp>
      <p:pic>
        <p:nvPicPr>
          <p:cNvPr id="2" name="圖片 1"/>
          <p:cNvPicPr>
            <a:picLocks noChangeAspect="1"/>
          </p:cNvPicPr>
          <p:nvPr/>
        </p:nvPicPr>
        <p:blipFill>
          <a:blip r:embed="rId5"/>
          <a:stretch>
            <a:fillRect/>
          </a:stretch>
        </p:blipFill>
        <p:spPr>
          <a:xfrm>
            <a:off x="1577631" y="2402388"/>
            <a:ext cx="4664824" cy="2487907"/>
          </a:xfrm>
          <a:prstGeom prst="rect">
            <a:avLst/>
          </a:prstGeom>
        </p:spPr>
      </p:pic>
    </p:spTree>
    <p:extLst>
      <p:ext uri="{BB962C8B-B14F-4D97-AF65-F5344CB8AC3E}">
        <p14:creationId xmlns:p14="http://schemas.microsoft.com/office/powerpoint/2010/main" val="22096872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59"/>
          <p:cNvSpPr>
            <a:spLocks noChangeArrowheads="1"/>
          </p:cNvSpPr>
          <p:nvPr/>
        </p:nvSpPr>
        <p:spPr bwMode="auto">
          <a:xfrm>
            <a:off x="2964265" y="678038"/>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TW" altLang="en-US" sz="6000" dirty="0">
                <a:latin typeface="微軟正黑體" panose="020B0604030504040204" pitchFamily="34" charset="-120"/>
                <a:ea typeface="微軟正黑體" panose="020B0604030504040204" pitchFamily="34" charset="-120"/>
                <a:cs typeface="+mn-ea"/>
                <a:sym typeface="+mn-lt"/>
              </a:rPr>
              <a:t>競賽結果</a:t>
            </a:r>
            <a:endParaRPr lang="en-US" altLang="zh-CN" sz="6000" dirty="0">
              <a:latin typeface="微軟正黑體" panose="020B0604030504040204" pitchFamily="34" charset="-120"/>
              <a:ea typeface="微軟正黑體" panose="020B0604030504040204" pitchFamily="34" charset="-120"/>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圖片 3"/>
          <p:cNvPicPr>
            <a:picLocks noChangeAspect="1"/>
          </p:cNvPicPr>
          <p:nvPr/>
        </p:nvPicPr>
        <p:blipFill>
          <a:blip r:embed="rId3"/>
          <a:stretch>
            <a:fillRect/>
          </a:stretch>
        </p:blipFill>
        <p:spPr>
          <a:xfrm>
            <a:off x="2103236" y="4429560"/>
            <a:ext cx="8611802" cy="752580"/>
          </a:xfrm>
          <a:prstGeom prst="rect">
            <a:avLst/>
          </a:prstGeom>
        </p:spPr>
      </p:pic>
      <p:pic>
        <p:nvPicPr>
          <p:cNvPr id="7" name="圖片 6"/>
          <p:cNvPicPr>
            <a:picLocks noChangeAspect="1"/>
          </p:cNvPicPr>
          <p:nvPr/>
        </p:nvPicPr>
        <p:blipFill>
          <a:blip r:embed="rId4"/>
          <a:stretch>
            <a:fillRect/>
          </a:stretch>
        </p:blipFill>
        <p:spPr>
          <a:xfrm>
            <a:off x="2122289" y="2735211"/>
            <a:ext cx="8592749" cy="733527"/>
          </a:xfrm>
          <a:prstGeom prst="rect">
            <a:avLst/>
          </a:prstGeom>
        </p:spPr>
      </p:pic>
      <p:sp>
        <p:nvSpPr>
          <p:cNvPr id="8" name="文字方塊 7"/>
          <p:cNvSpPr txBox="1"/>
          <p:nvPr/>
        </p:nvSpPr>
        <p:spPr>
          <a:xfrm>
            <a:off x="4917207" y="3703013"/>
            <a:ext cx="4176464" cy="461665"/>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Private dataset score</a:t>
            </a:r>
            <a:endParaRPr lang="zh-TW" altLang="en-US" sz="2400" dirty="0">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4917207" y="2055609"/>
            <a:ext cx="4176464" cy="461665"/>
          </a:xfrm>
          <a:prstGeom prst="rect">
            <a:avLst/>
          </a:prstGeom>
          <a:noFill/>
        </p:spPr>
        <p:txBody>
          <a:bodyPr wrap="square" rtlCol="0">
            <a:spAutoFit/>
          </a:bodyPr>
          <a:lstStyle/>
          <a:p>
            <a:r>
              <a:rPr lang="en-US" altLang="zh-TW" sz="2400" dirty="0">
                <a:latin typeface="微軟正黑體" panose="020B0604030504040204" pitchFamily="34" charset="-120"/>
                <a:ea typeface="微軟正黑體" panose="020B0604030504040204" pitchFamily="34" charset="-120"/>
              </a:rPr>
              <a:t>Public dataset score</a:t>
            </a:r>
            <a:endParaRPr lang="zh-TW" altLang="en-US" sz="2400"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4917207" y="5447022"/>
            <a:ext cx="4410360"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Final score:0.495</a:t>
            </a:r>
            <a:endParaRPr lang="zh-TW" altLang="en-US" sz="2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3311822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形状 23"/>
          <p:cNvSpPr/>
          <p:nvPr/>
        </p:nvSpPr>
        <p:spPr>
          <a:xfrm rot="10800000">
            <a:off x="0" y="-13522"/>
            <a:ext cx="5514330" cy="2057171"/>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形状 24"/>
          <p:cNvSpPr/>
          <p:nvPr/>
        </p:nvSpPr>
        <p:spPr>
          <a:xfrm rot="10800000">
            <a:off x="3117007" y="-5171"/>
            <a:ext cx="4245681" cy="1312069"/>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CE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形状 25"/>
          <p:cNvSpPr/>
          <p:nvPr/>
        </p:nvSpPr>
        <p:spPr>
          <a:xfrm rot="10800000" flipV="1">
            <a:off x="4917207" y="5128495"/>
            <a:ext cx="5614682" cy="209460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FBDB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59"/>
          <p:cNvSpPr>
            <a:spLocks noChangeArrowheads="1"/>
          </p:cNvSpPr>
          <p:nvPr/>
        </p:nvSpPr>
        <p:spPr bwMode="auto">
          <a:xfrm>
            <a:off x="2964265" y="678038"/>
            <a:ext cx="692785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TW" altLang="en-US" sz="6000" dirty="0">
                <a:latin typeface="微軟正黑體" panose="020B0604030504040204" pitchFamily="34" charset="-120"/>
                <a:ea typeface="微軟正黑體" panose="020B0604030504040204" pitchFamily="34" charset="-120"/>
                <a:cs typeface="+mn-ea"/>
                <a:sym typeface="+mn-lt"/>
              </a:rPr>
              <a:t>問題討論</a:t>
            </a:r>
            <a:endParaRPr lang="en-US" altLang="zh-CN" sz="6000" dirty="0">
              <a:latin typeface="微軟正黑體" panose="020B0604030504040204" pitchFamily="34" charset="-120"/>
              <a:ea typeface="微軟正黑體" panose="020B0604030504040204" pitchFamily="34" charset="-120"/>
              <a:cs typeface="+mn-ea"/>
              <a:sym typeface="+mn-lt"/>
            </a:endParaRPr>
          </a:p>
        </p:txBody>
      </p:sp>
      <p:sp>
        <p:nvSpPr>
          <p:cNvPr id="27" name="任意多边形: 形状 26"/>
          <p:cNvSpPr/>
          <p:nvPr/>
        </p:nvSpPr>
        <p:spPr>
          <a:xfrm rot="10800000" flipV="1">
            <a:off x="8607487" y="5819074"/>
            <a:ext cx="4251263" cy="1404028"/>
          </a:xfrm>
          <a:custGeom>
            <a:avLst/>
            <a:gdLst>
              <a:gd name="connsiteX0" fmla="*/ 2311910 w 4623820"/>
              <a:gd name="connsiteY0" fmla="*/ 0 h 1994395"/>
              <a:gd name="connsiteX1" fmla="*/ 4604624 w 4623820"/>
              <a:gd name="connsiteY1" fmla="*/ 1868616 h 1994395"/>
              <a:gd name="connsiteX2" fmla="*/ 4623820 w 4623820"/>
              <a:gd name="connsiteY2" fmla="*/ 1994395 h 1994395"/>
              <a:gd name="connsiteX3" fmla="*/ 0 w 4623820"/>
              <a:gd name="connsiteY3" fmla="*/ 1994395 h 1994395"/>
              <a:gd name="connsiteX4" fmla="*/ 19196 w 4623820"/>
              <a:gd name="connsiteY4" fmla="*/ 1868616 h 1994395"/>
              <a:gd name="connsiteX5" fmla="*/ 2311910 w 4623820"/>
              <a:gd name="connsiteY5" fmla="*/ 0 h 19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23820" h="1994395">
                <a:moveTo>
                  <a:pt x="2311910" y="0"/>
                </a:moveTo>
                <a:cubicBezTo>
                  <a:pt x="3442839" y="0"/>
                  <a:pt x="4386404" y="802199"/>
                  <a:pt x="4604624" y="1868616"/>
                </a:cubicBezTo>
                <a:lnTo>
                  <a:pt x="4623820" y="1994395"/>
                </a:lnTo>
                <a:lnTo>
                  <a:pt x="0" y="1994395"/>
                </a:lnTo>
                <a:lnTo>
                  <a:pt x="19196" y="1868616"/>
                </a:lnTo>
                <a:cubicBezTo>
                  <a:pt x="237417" y="802199"/>
                  <a:pt x="1180982" y="0"/>
                  <a:pt x="2311910" y="0"/>
                </a:cubicBezTo>
                <a:close/>
              </a:path>
            </a:pathLst>
          </a:custGeom>
          <a:solidFill>
            <a:srgbClr val="ECE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字方塊 1"/>
          <p:cNvSpPr txBox="1"/>
          <p:nvPr/>
        </p:nvSpPr>
        <p:spPr>
          <a:xfrm>
            <a:off x="1892871" y="2319128"/>
            <a:ext cx="7848872" cy="2862322"/>
          </a:xfrm>
          <a:prstGeom prst="rect">
            <a:avLst/>
          </a:prstGeom>
          <a:noFill/>
        </p:spPr>
        <p:txBody>
          <a:bodyPr wrap="square" rtlCol="0">
            <a:spAutoFit/>
          </a:bodyPr>
          <a:lstStyle/>
          <a:p>
            <a:r>
              <a:rPr lang="en-US" altLang="zh-TW" sz="3600" dirty="0">
                <a:latin typeface="微軟正黑體" panose="020B0604030504040204" pitchFamily="34" charset="-120"/>
                <a:ea typeface="微軟正黑體" panose="020B0604030504040204" pitchFamily="34" charset="-120"/>
              </a:rPr>
              <a:t>1.</a:t>
            </a:r>
            <a:r>
              <a:rPr lang="zh-TW" altLang="en-US" sz="3600" dirty="0">
                <a:latin typeface="微軟正黑體" panose="020B0604030504040204" pitchFamily="34" charset="-120"/>
                <a:ea typeface="微軟正黑體" panose="020B0604030504040204" pitchFamily="34" charset="-120"/>
              </a:rPr>
              <a:t>如何驗證我的模型</a:t>
            </a:r>
            <a:endParaRPr lang="en-US" altLang="zh-TW" sz="3600" dirty="0">
              <a:latin typeface="微軟正黑體" panose="020B0604030504040204" pitchFamily="34" charset="-120"/>
              <a:ea typeface="微軟正黑體" panose="020B0604030504040204" pitchFamily="34" charset="-120"/>
            </a:endParaRPr>
          </a:p>
          <a:p>
            <a:endParaRPr lang="en-US" altLang="zh-TW" sz="3600" dirty="0">
              <a:latin typeface="微軟正黑體" panose="020B0604030504040204" pitchFamily="34" charset="-120"/>
              <a:ea typeface="微軟正黑體" panose="020B0604030504040204" pitchFamily="34" charset="-120"/>
            </a:endParaRPr>
          </a:p>
          <a:p>
            <a:r>
              <a:rPr lang="en-US" altLang="zh-TW" sz="3600" dirty="0">
                <a:latin typeface="微軟正黑體" panose="020B0604030504040204" pitchFamily="34" charset="-120"/>
                <a:ea typeface="微軟正黑體" panose="020B0604030504040204" pitchFamily="34" charset="-120"/>
              </a:rPr>
              <a:t>2.</a:t>
            </a:r>
            <a:r>
              <a:rPr lang="zh-TW" altLang="en-US" sz="3600" dirty="0">
                <a:latin typeface="微軟正黑體" panose="020B0604030504040204" pitchFamily="34" charset="-120"/>
                <a:ea typeface="微軟正黑體" panose="020B0604030504040204" pitchFamily="34" charset="-120"/>
              </a:rPr>
              <a:t>驗證集的準確度很低</a:t>
            </a:r>
            <a:endParaRPr lang="en-US" altLang="zh-TW" sz="3600" dirty="0">
              <a:latin typeface="微軟正黑體" panose="020B0604030504040204" pitchFamily="34" charset="-120"/>
              <a:ea typeface="微軟正黑體" panose="020B0604030504040204" pitchFamily="34" charset="-120"/>
            </a:endParaRPr>
          </a:p>
          <a:p>
            <a:endParaRPr lang="en-US" altLang="zh-TW" sz="3600" dirty="0">
              <a:latin typeface="微軟正黑體" panose="020B0604030504040204" pitchFamily="34" charset="-120"/>
              <a:ea typeface="微軟正黑體" panose="020B0604030504040204" pitchFamily="34" charset="-120"/>
            </a:endParaRPr>
          </a:p>
          <a:p>
            <a:r>
              <a:rPr lang="en-US" altLang="zh-TW" sz="3600" dirty="0">
                <a:latin typeface="微軟正黑體" panose="020B0604030504040204" pitchFamily="34" charset="-120"/>
                <a:ea typeface="微軟正黑體" panose="020B0604030504040204" pitchFamily="34" charset="-120"/>
              </a:rPr>
              <a:t>3.</a:t>
            </a:r>
            <a:r>
              <a:rPr lang="zh-TW" altLang="en-US" sz="3600" dirty="0">
                <a:latin typeface="微軟正黑體" panose="020B0604030504040204" pitchFamily="34" charset="-120"/>
                <a:ea typeface="微軟正黑體" panose="020B0604030504040204" pitchFamily="34" charset="-120"/>
              </a:rPr>
              <a:t>將預測結果撰寫成</a:t>
            </a:r>
            <a:r>
              <a:rPr lang="en-US" altLang="zh-TW" sz="3600" dirty="0">
                <a:latin typeface="微軟正黑體" panose="020B0604030504040204" pitchFamily="34" charset="-120"/>
                <a:ea typeface="微軟正黑體" panose="020B0604030504040204" pitchFamily="34" charset="-120"/>
              </a:rPr>
              <a:t>CSV</a:t>
            </a:r>
            <a:r>
              <a:rPr lang="zh-TW" altLang="en-US" sz="3600" dirty="0">
                <a:latin typeface="微軟正黑體" panose="020B0604030504040204" pitchFamily="34" charset="-120"/>
                <a:ea typeface="微軟正黑體" panose="020B0604030504040204" pitchFamily="34" charset="-120"/>
              </a:rPr>
              <a:t>檔</a:t>
            </a:r>
          </a:p>
        </p:txBody>
      </p:sp>
    </p:spTree>
    <p:extLst>
      <p:ext uri="{BB962C8B-B14F-4D97-AF65-F5344CB8AC3E}">
        <p14:creationId xmlns:p14="http://schemas.microsoft.com/office/powerpoint/2010/main" val="41495501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PASSING_SCORE" val="100.000000"/>
  <p:tag name="ISPRING_FIRST_PUBLISH" val="1"/>
  <p:tag name="ISPRING_PRESENTATION_TITLE" val="极简半圆工作总结PPT模板"/>
  <p:tag name="ISPRING_SCORM_RATE_QUIZZES" val="0"/>
  <p:tag name="ISPRING_SCORM_ENDPOINT" val="&lt;endpoint&gt;&lt;enable&gt;0&lt;/enable&gt;&lt;lrs&gt;http://&lt;/lrs&gt;&lt;auth&gt;0&lt;/auth&gt;&lt;login&gt;&lt;/login&gt;&lt;password&gt;&lt;/password&gt;&lt;key&gt;&lt;/key&gt;&lt;name&gt;&lt;/name&gt;&lt;email&gt;&lt;/email&gt;&lt;/endpoint&gt;&#10;"/>
  <p:tag name="ISPRING_OUTPUT_FOLDER" val="C:\Users\隔壁王哥\Desktop\6.6\56827"/>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www.2ppt.com">
  <a:themeElements>
    <a:clrScheme name="自定义 100">
      <a:dk1>
        <a:sysClr val="windowText" lastClr="000000"/>
      </a:dk1>
      <a:lt1>
        <a:sysClr val="window" lastClr="FFFFFF"/>
      </a:lt1>
      <a:dk2>
        <a:srgbClr val="44546A"/>
      </a:dk2>
      <a:lt2>
        <a:srgbClr val="E7E6E6"/>
      </a:lt2>
      <a:accent1>
        <a:srgbClr val="83CF8F"/>
      </a:accent1>
      <a:accent2>
        <a:srgbClr val="595959"/>
      </a:accent2>
      <a:accent3>
        <a:srgbClr val="83CF8F"/>
      </a:accent3>
      <a:accent4>
        <a:srgbClr val="595959"/>
      </a:accent4>
      <a:accent5>
        <a:srgbClr val="83CF8F"/>
      </a:accent5>
      <a:accent6>
        <a:srgbClr val="595959"/>
      </a:accent6>
      <a:hlink>
        <a:srgbClr val="83CF8F"/>
      </a:hlink>
      <a:folHlink>
        <a:srgbClr val="595959"/>
      </a:folHlink>
    </a:clrScheme>
    <a:fontScheme name="x1tabyn5">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自訂</PresentationFormat>
  <Paragraphs>38</Paragraphs>
  <Slides>6</Slides>
  <Notes>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宋体</vt:lpstr>
      <vt:lpstr>字魂59号-创粗黑</vt:lpstr>
      <vt:lpstr>微軟正黑體</vt:lpstr>
      <vt:lpstr>新細明體</vt:lpstr>
      <vt:lpstr>Arial</vt:lpstr>
      <vt:lpstr>Calibri</vt:lpstr>
      <vt:lpstr>www.2ppt.com</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dc:description/>
  <cp:lastModifiedBy/>
  <cp:revision>1</cp:revision>
  <dcterms:created xsi:type="dcterms:W3CDTF">2021-05-26T00:22:03Z</dcterms:created>
  <dcterms:modified xsi:type="dcterms:W3CDTF">2022-10-14T08:11:21Z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2966739645A14DBF83E4210C3E986967</vt:lpwstr>
  </property>
  <property fmtid="{D5CDD505-2E9C-101B-9397-08002B2CF9AE}" pid="3" name="KSOProductBuildVer">
    <vt:lpwstr>2052-11.1.0.10495</vt:lpwstr>
  </property>
</Properties>
</file>