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6"/>
  </p:notesMasterIdLst>
  <p:handoutMasterIdLst>
    <p:handoutMasterId r:id="rId17"/>
  </p:handoutMasterIdLst>
  <p:sldIdLst>
    <p:sldId id="276" r:id="rId2"/>
    <p:sldId id="280" r:id="rId3"/>
    <p:sldId id="278" r:id="rId4"/>
    <p:sldId id="281" r:id="rId5"/>
    <p:sldId id="279" r:id="rId6"/>
    <p:sldId id="277" r:id="rId7"/>
    <p:sldId id="264" r:id="rId8"/>
    <p:sldId id="273" r:id="rId9"/>
    <p:sldId id="270" r:id="rId10"/>
    <p:sldId id="271" r:id="rId11"/>
    <p:sldId id="274" r:id="rId12"/>
    <p:sldId id="275" r:id="rId13"/>
    <p:sldId id="265" r:id="rId14"/>
    <p:sldId id="260" r:id="rId15"/>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3939"/>
    <a:srgbClr val="888888"/>
    <a:srgbClr val="E6E6E6"/>
    <a:srgbClr val="323E1A"/>
    <a:srgbClr val="003300"/>
    <a:srgbClr val="00009A"/>
    <a:srgbClr val="00007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7F97BB-C833-4FB7-BDE5-3F7075034690}">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autoAdjust="0"/>
  </p:normalViewPr>
  <p:slideViewPr>
    <p:cSldViewPr showGuides="1">
      <p:cViewPr varScale="1">
        <p:scale>
          <a:sx n="114" d="100"/>
          <a:sy n="114" d="100"/>
        </p:scale>
        <p:origin x="1410" y="9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0-49D3-82E0-D7E74551BBD2}"/>
            </c:ext>
          </c:extLst>
        </c:ser>
        <c:ser>
          <c:idx val="1"/>
          <c:order val="1"/>
          <c:tx>
            <c:strRef>
              <c:f>工作表1!$C$1</c:f>
              <c:strCache>
                <c:ptCount val="1"/>
                <c:pt idx="0">
                  <c:v>數列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0-49D3-82E0-D7E74551BBD2}"/>
            </c:ext>
          </c:extLst>
        </c:ser>
        <c:ser>
          <c:idx val="2"/>
          <c:order val="2"/>
          <c:tx>
            <c:strRef>
              <c:f>工作表1!$D$1</c:f>
              <c:strCache>
                <c:ptCount val="1"/>
                <c:pt idx="0">
                  <c:v>數列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0-49D3-82E0-D7E74551BBD2}"/>
            </c:ext>
          </c:extLst>
        </c:ser>
        <c:ser>
          <c:idx val="3"/>
          <c:order val="3"/>
          <c:tx>
            <c:strRef>
              <c:f>工作表1!$E$1</c:f>
              <c:strCache>
                <c:ptCount val="1"/>
                <c:pt idx="0">
                  <c:v>數列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工作表1!$E$2:$E$5</c:f>
              <c:numCache>
                <c:formatCode>General</c:formatCode>
                <c:ptCount val="4"/>
                <c:pt idx="0">
                  <c:v>3</c:v>
                </c:pt>
                <c:pt idx="1">
                  <c:v>4</c:v>
                </c:pt>
                <c:pt idx="2">
                  <c:v>5</c:v>
                </c:pt>
                <c:pt idx="3">
                  <c:v>2</c:v>
                </c:pt>
              </c:numCache>
            </c:numRef>
          </c:val>
          <c:extLst>
            <c:ext xmlns:c16="http://schemas.microsoft.com/office/drawing/2014/chart" uri="{C3380CC4-5D6E-409C-BE32-E72D297353CC}">
              <c16:uniqueId val="{00000003-3DD0-49D3-82E0-D7E74551BBD2}"/>
            </c:ext>
          </c:extLst>
        </c:ser>
        <c:ser>
          <c:idx val="4"/>
          <c:order val="4"/>
          <c:tx>
            <c:strRef>
              <c:f>工作表1!$F$1</c:f>
              <c:strCache>
                <c:ptCount val="1"/>
                <c:pt idx="0">
                  <c:v>數列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工作表1!$F$2:$F$5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4-3DD0-49D3-82E0-D7E74551BBD2}"/>
            </c:ext>
          </c:extLst>
        </c:ser>
        <c:ser>
          <c:idx val="5"/>
          <c:order val="5"/>
          <c:tx>
            <c:strRef>
              <c:f>工作表1!$G$1</c:f>
              <c:strCache>
                <c:ptCount val="1"/>
                <c:pt idx="0">
                  <c:v>數列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工作表1!$G$2:$G$5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5-3DD0-49D3-82E0-D7E74551BBD2}"/>
            </c:ext>
          </c:extLst>
        </c:ser>
        <c:ser>
          <c:idx val="6"/>
          <c:order val="6"/>
          <c:tx>
            <c:strRef>
              <c:f>工作表1!$H$1</c:f>
              <c:strCache>
                <c:ptCount val="1"/>
                <c:pt idx="0">
                  <c:v>數列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工作表1!$H$2:$H$5</c:f>
              <c:numCache>
                <c:formatCode>General</c:formatCode>
                <c:ptCount val="4"/>
                <c:pt idx="0">
                  <c:v>5</c:v>
                </c:pt>
                <c:pt idx="1">
                  <c:v>3</c:v>
                </c:pt>
                <c:pt idx="2">
                  <c:v>2</c:v>
                </c:pt>
              </c:numCache>
            </c:numRef>
          </c:val>
          <c:extLst>
            <c:ext xmlns:c16="http://schemas.microsoft.com/office/drawing/2014/chart" uri="{C3380CC4-5D6E-409C-BE32-E72D297353CC}">
              <c16:uniqueId val="{00000006-3DD0-49D3-82E0-D7E74551BBD2}"/>
            </c:ext>
          </c:extLst>
        </c:ser>
        <c:dLbls>
          <c:showLegendKey val="0"/>
          <c:showVal val="1"/>
          <c:showCatName val="0"/>
          <c:showSerName val="0"/>
          <c:showPercent val="0"/>
          <c:showBubbleSize val="0"/>
        </c:dLbls>
        <c:gapWidth val="219"/>
        <c:overlap val="-27"/>
        <c:axId val="175048192"/>
        <c:axId val="175049728"/>
      </c:barChart>
      <c:catAx>
        <c:axId val="17504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9728"/>
        <c:crosses val="autoZero"/>
        <c:auto val="1"/>
        <c:lblAlgn val="ctr"/>
        <c:lblOffset val="100"/>
        <c:noMultiLvlLbl val="0"/>
      </c:catAx>
      <c:valAx>
        <c:axId val="1750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pPr/>
              <a:t>2025/3/18</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pPr/>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pPr/>
              <a:t>2025/3/18</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pPr/>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32520" y="2708920"/>
            <a:ext cx="8640960" cy="720080"/>
          </a:xfrm>
          <a:prstGeom prst="rect">
            <a:avLst/>
          </a:prstGeom>
        </p:spPr>
        <p:txBody>
          <a:bodyPr/>
          <a:lstStyle>
            <a:lvl1pPr>
              <a:defRPr>
                <a:solidFill>
                  <a:schemeClr val="accent4"/>
                </a:solidFill>
                <a:latin typeface="微軟正黑體" panose="020B0604030504040204" pitchFamily="34" charset="-120"/>
                <a:ea typeface="微軟正黑體" panose="020B0604030504040204" pitchFamily="34" charset="-120"/>
              </a:defRPr>
            </a:lvl1pPr>
          </a:lstStyle>
          <a:p>
            <a:r>
              <a:rPr lang="zh-TW" altLang="en-US" dirty="0"/>
              <a:t>封面</a:t>
            </a:r>
            <a:r>
              <a:rPr lang="en-US" altLang="zh-TW" dirty="0"/>
              <a:t>/</a:t>
            </a:r>
            <a:r>
              <a:rPr lang="zh-TW" altLang="en-US" dirty="0"/>
              <a:t>區塊</a:t>
            </a:r>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chemeClr val="accent4"/>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Tree>
    <p:extLst>
      <p:ext uri="{BB962C8B-B14F-4D97-AF65-F5344CB8AC3E}">
        <p14:creationId xmlns:p14="http://schemas.microsoft.com/office/powerpoint/2010/main" val="355453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5600" y="979200"/>
            <a:ext cx="7775832" cy="4680520"/>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5778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632520" y="1124744"/>
            <a:ext cx="8640960" cy="4680520"/>
          </a:xfrm>
        </p:spPr>
        <p:txBody>
          <a:bodyPr vert="eaVe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8729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6" name="標題版面配置區 1"/>
          <p:cNvSpPr>
            <a:spLocks noGrp="1"/>
          </p:cNvSpPr>
          <p:nvPr>
            <p:ph type="title"/>
          </p:nvPr>
        </p:nvSpPr>
        <p:spPr bwMode="ltGray">
          <a:xfrm>
            <a:off x="632520" y="73536"/>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5" name="內容版面配置區 2"/>
          <p:cNvSpPr>
            <a:spLocks noGrp="1"/>
          </p:cNvSpPr>
          <p:nvPr>
            <p:ph idx="1"/>
          </p:nvPr>
        </p:nvSpPr>
        <p:spPr>
          <a:xfrm>
            <a:off x="632520" y="1088740"/>
            <a:ext cx="8640960" cy="5148572"/>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0646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632520" y="1125091"/>
            <a:ext cx="4111947" cy="503996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8"/>
          <p:cNvSpPr>
            <a:spLocks noGrp="1"/>
          </p:cNvSpPr>
          <p:nvPr>
            <p:ph sz="quarter" idx="14"/>
          </p:nvPr>
        </p:nvSpPr>
        <p:spPr>
          <a:xfrm>
            <a:off x="5150340" y="1124744"/>
            <a:ext cx="4105275" cy="5040312"/>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359121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16897" y="1124744"/>
            <a:ext cx="5259982" cy="5184576"/>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sz="1800">
                <a:solidFill>
                  <a:srgbClr val="FFFFFF"/>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629120" y="1124744"/>
            <a:ext cx="3197327" cy="5184576"/>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1775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bwMode="ltGray">
          <a:xfrm>
            <a:off x="1065600" y="979200"/>
            <a:ext cx="7776000" cy="4968000"/>
          </a:xfrm>
          <a:prstGeom prst="rect">
            <a:avLst/>
          </a:prstGeom>
          <a:noFill/>
        </p:spPr>
        <p:txBody>
          <a:bodyPr vert="horz" lIns="91440" tIns="45720" rIns="91440" bIns="45720" rtlCol="0">
            <a:normAutofit/>
          </a:bodyPr>
          <a:lstStyle/>
          <a:p>
            <a:pPr lvl="0"/>
            <a:r>
              <a:rPr lang="zh-TW" altLang="en-US" dirty="0"/>
              <a:t>第一層 </a:t>
            </a:r>
            <a:r>
              <a:rPr lang="en-US" altLang="zh-TW" dirty="0"/>
              <a:t>28</a:t>
            </a:r>
            <a:r>
              <a:rPr lang="zh-TW" altLang="en-US" dirty="0"/>
              <a:t>號 粗體</a:t>
            </a:r>
          </a:p>
          <a:p>
            <a:pPr lvl="1"/>
            <a:r>
              <a:rPr lang="zh-TW" altLang="en-US" dirty="0"/>
              <a:t>第二層 </a:t>
            </a:r>
            <a:r>
              <a:rPr lang="en-US" altLang="zh-TW" dirty="0"/>
              <a:t>24</a:t>
            </a:r>
            <a:r>
              <a:rPr lang="zh-TW" altLang="en-US" dirty="0"/>
              <a:t>號 </a:t>
            </a:r>
          </a:p>
          <a:p>
            <a:pPr lvl="2"/>
            <a:r>
              <a:rPr lang="zh-TW" altLang="en-US" dirty="0"/>
              <a:t>第三層 </a:t>
            </a:r>
            <a:r>
              <a:rPr lang="en-US" altLang="zh-TW" dirty="0"/>
              <a:t>20</a:t>
            </a:r>
            <a:r>
              <a:rPr lang="zh-TW" altLang="en-US" dirty="0"/>
              <a:t>號</a:t>
            </a:r>
          </a:p>
          <a:p>
            <a:pPr lvl="3"/>
            <a:r>
              <a:rPr lang="zh-TW" altLang="en-US" dirty="0"/>
              <a:t>第四層 </a:t>
            </a:r>
            <a:r>
              <a:rPr lang="en-US" altLang="zh-TW" dirty="0"/>
              <a:t>18</a:t>
            </a:r>
            <a:r>
              <a:rPr lang="zh-TW" altLang="en-US" dirty="0"/>
              <a:t>號</a:t>
            </a:r>
          </a:p>
          <a:p>
            <a:pPr lvl="4"/>
            <a:r>
              <a:rPr lang="zh-TW" altLang="en-US" dirty="0"/>
              <a:t>第五層 </a:t>
            </a:r>
            <a:r>
              <a:rPr lang="en-US" altLang="zh-TW" dirty="0"/>
              <a:t>18</a:t>
            </a:r>
            <a:r>
              <a:rPr lang="zh-TW" altLang="en-US" dirty="0"/>
              <a:t>號</a:t>
            </a:r>
          </a:p>
        </p:txBody>
      </p:sp>
      <p:sp>
        <p:nvSpPr>
          <p:cNvPr id="5" name="矩形 4"/>
          <p:cNvSpPr/>
          <p:nvPr userDrawn="1"/>
        </p:nvSpPr>
        <p:spPr>
          <a:xfrm>
            <a:off x="4556956" y="6647583"/>
            <a:ext cx="792087" cy="246221"/>
          </a:xfrm>
          <a:prstGeom prst="rect">
            <a:avLst/>
          </a:prstGeom>
        </p:spPr>
        <p:txBody>
          <a:bodyPr wrap="square">
            <a:spAutoFit/>
          </a:bodyPr>
          <a:lstStyle/>
          <a:p>
            <a:pPr algn="ctr"/>
            <a:fld id="{8F4EACC7-37E3-43A5-A5FB-BEB9CE95D266}" type="slidenum">
              <a:rPr lang="zh-TW" altLang="en-US" sz="1000" smtClean="0">
                <a:solidFill>
                  <a:schemeClr val="bg1"/>
                </a:solidFill>
              </a:rPr>
              <a:pPr algn="ctr"/>
              <a:t>‹#›</a:t>
            </a:fld>
            <a:endParaRPr lang="zh-TW" altLang="en-US" sz="1200" dirty="0">
              <a:solidFill>
                <a:schemeClr val="bg1"/>
              </a:solidFill>
            </a:endParaRPr>
          </a:p>
        </p:txBody>
      </p:sp>
      <p:sp>
        <p:nvSpPr>
          <p:cNvPr id="2" name="標題版面配置區 1"/>
          <p:cNvSpPr>
            <a:spLocks noGrp="1"/>
          </p:cNvSpPr>
          <p:nvPr>
            <p:ph type="title"/>
          </p:nvPr>
        </p:nvSpPr>
        <p:spPr>
          <a:xfrm>
            <a:off x="681037" y="72009"/>
            <a:ext cx="8543925" cy="692695"/>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53" r:id="rId5"/>
    <p:sldLayoutId id="2147483657" r:id="rId6"/>
    <p:sldLayoutId id="2147483671" r:id="rId7"/>
    <p:sldLayoutId id="2147483670" r:id="rId8"/>
    <p:sldLayoutId id="2147483676" r:id="rId9"/>
  </p:sldLayoutIdLst>
  <p:hf hdr="0" ftr="0"/>
  <p:txStyles>
    <p:titleStyle>
      <a:lvl1pPr algn="ctr" defTabSz="914400" rtl="0" eaLnBrk="1" latinLnBrk="0" hangingPunct="1">
        <a:spcBef>
          <a:spcPct val="0"/>
        </a:spcBef>
        <a:buNone/>
        <a:defRPr lang="zh-TW" altLang="en-US" sz="3600" b="1" kern="1200" spc="300" dirty="0">
          <a:solidFill>
            <a:srgbClr val="FFC000"/>
          </a:solidFill>
          <a:latin typeface="+mn-ea"/>
          <a:ea typeface="+mn-ea"/>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chemeClr val="bg1"/>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chemeClr val="bg1"/>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chemeClr val="bg1"/>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chemeClr val="bg1"/>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chemeClr val="bg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257256" y="1011732"/>
            <a:ext cx="2520280" cy="4577508"/>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畫面中，由上至下，區塊分別為：</a:t>
            </a:r>
            <a:endParaRPr lang="en-US" altLang="zh-TW" sz="1800" dirty="0"/>
          </a:p>
          <a:p>
            <a:r>
              <a:rPr lang="zh-TW" altLang="en-US" sz="1800" dirty="0"/>
              <a:t>商城導覽列，可搜尋商品、查看購物車、訂單狀況，若對商品有任何問題可直接跳轉至客服中心或查看是否有任何官網最新公告資訊。</a:t>
            </a:r>
            <a:endParaRPr lang="en-US" altLang="zh-TW" sz="1800" dirty="0"/>
          </a:p>
          <a:p>
            <a:r>
              <a:rPr lang="zh-TW" altLang="en-US" sz="1800" dirty="0"/>
              <a:t>商品輪播圖：可看到最新主打商品。</a:t>
            </a:r>
            <a:endParaRPr lang="en-US" altLang="zh-TW" sz="1800" dirty="0"/>
          </a:p>
          <a:p>
            <a:r>
              <a:rPr lang="zh-TW" altLang="en-US" sz="1800" dirty="0"/>
              <a:t>商城排行榜：可看到商品的熱銷排行。</a:t>
            </a:r>
          </a:p>
          <a:p>
            <a:endParaRPr lang="zh-TW" altLang="en-US" sz="1800" dirty="0"/>
          </a:p>
        </p:txBody>
      </p:sp>
      <p:pic>
        <p:nvPicPr>
          <p:cNvPr id="5" name="圖片 4">
            <a:extLst>
              <a:ext uri="{FF2B5EF4-FFF2-40B4-BE49-F238E27FC236}">
                <a16:creationId xmlns:a16="http://schemas.microsoft.com/office/drawing/2014/main" id="{AFEFF7CA-5C14-4073-A401-B84ECAD4B35C}"/>
              </a:ext>
            </a:extLst>
          </p:cNvPr>
          <p:cNvPicPr>
            <a:picLocks noChangeAspect="1"/>
          </p:cNvPicPr>
          <p:nvPr/>
        </p:nvPicPr>
        <p:blipFill>
          <a:blip r:embed="rId2"/>
          <a:stretch>
            <a:fillRect/>
          </a:stretch>
        </p:blipFill>
        <p:spPr>
          <a:xfrm>
            <a:off x="56456" y="1011731"/>
            <a:ext cx="7113240" cy="477141"/>
          </a:xfrm>
          <a:prstGeom prst="rect">
            <a:avLst/>
          </a:prstGeom>
        </p:spPr>
      </p:pic>
      <p:pic>
        <p:nvPicPr>
          <p:cNvPr id="7" name="圖片 6">
            <a:extLst>
              <a:ext uri="{FF2B5EF4-FFF2-40B4-BE49-F238E27FC236}">
                <a16:creationId xmlns:a16="http://schemas.microsoft.com/office/drawing/2014/main" id="{C469ECF1-4179-4777-9202-483F9FF86FB3}"/>
              </a:ext>
            </a:extLst>
          </p:cNvPr>
          <p:cNvPicPr>
            <a:picLocks noChangeAspect="1"/>
          </p:cNvPicPr>
          <p:nvPr/>
        </p:nvPicPr>
        <p:blipFill>
          <a:blip r:embed="rId3"/>
          <a:stretch>
            <a:fillRect/>
          </a:stretch>
        </p:blipFill>
        <p:spPr>
          <a:xfrm>
            <a:off x="56456" y="1645662"/>
            <a:ext cx="7113240" cy="1135266"/>
          </a:xfrm>
          <a:prstGeom prst="rect">
            <a:avLst/>
          </a:prstGeom>
        </p:spPr>
      </p:pic>
      <p:pic>
        <p:nvPicPr>
          <p:cNvPr id="9" name="圖片 8">
            <a:extLst>
              <a:ext uri="{FF2B5EF4-FFF2-40B4-BE49-F238E27FC236}">
                <a16:creationId xmlns:a16="http://schemas.microsoft.com/office/drawing/2014/main" id="{C6207812-60A1-4FF6-B485-08EF7DC59D7B}"/>
              </a:ext>
            </a:extLst>
          </p:cNvPr>
          <p:cNvPicPr>
            <a:picLocks noChangeAspect="1"/>
          </p:cNvPicPr>
          <p:nvPr/>
        </p:nvPicPr>
        <p:blipFill>
          <a:blip r:embed="rId4"/>
          <a:stretch>
            <a:fillRect/>
          </a:stretch>
        </p:blipFill>
        <p:spPr>
          <a:xfrm>
            <a:off x="56456" y="2780928"/>
            <a:ext cx="7113240" cy="2942955"/>
          </a:xfrm>
          <a:prstGeom prst="rect">
            <a:avLst/>
          </a:prstGeom>
        </p:spPr>
      </p:pic>
    </p:spTree>
    <p:extLst>
      <p:ext uri="{BB962C8B-B14F-4D97-AF65-F5344CB8AC3E}">
        <p14:creationId xmlns:p14="http://schemas.microsoft.com/office/powerpoint/2010/main" val="70166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65600" y="979200"/>
            <a:ext cx="7704000" cy="4680520"/>
          </a:xfrm>
        </p:spPr>
        <p:txBody>
          <a:bodyPr/>
          <a:lstStyle/>
          <a:p>
            <a:r>
              <a:rPr lang="zh-TW" altLang="en-US" sz="2800" dirty="0"/>
              <a:t>標題</a:t>
            </a:r>
            <a:endParaRPr lang="en-US" altLang="zh-TW" dirty="0"/>
          </a:p>
          <a:p>
            <a:pPr lvl="1"/>
            <a:r>
              <a:rPr lang="zh-TW" altLang="en-US" dirty="0"/>
              <a:t>第二層</a:t>
            </a:r>
            <a:endParaRPr lang="en-US" altLang="zh-TW" dirty="0"/>
          </a:p>
          <a:p>
            <a:pPr lvl="2"/>
            <a:r>
              <a:rPr lang="zh-TW" altLang="en-US" dirty="0"/>
              <a:t>第三層</a:t>
            </a:r>
            <a:endParaRPr lang="en-US" altLang="zh-TW" dirty="0"/>
          </a:p>
          <a:p>
            <a:pPr lvl="3"/>
            <a:r>
              <a:rPr lang="zh-TW" altLang="en-US" dirty="0"/>
              <a:t>第四層</a:t>
            </a:r>
            <a:endParaRPr lang="en-US" altLang="zh-TW" dirty="0"/>
          </a:p>
          <a:p>
            <a:pPr lvl="4"/>
            <a:r>
              <a:rPr lang="zh-TW" altLang="en-US" dirty="0"/>
              <a:t>第五層</a:t>
            </a:r>
            <a:endParaRPr lang="en-US" altLang="zh-TW" dirty="0"/>
          </a:p>
        </p:txBody>
      </p:sp>
      <p:sp>
        <p:nvSpPr>
          <p:cNvPr id="4" name="標題 3"/>
          <p:cNvSpPr>
            <a:spLocks noGrp="1"/>
          </p:cNvSpPr>
          <p:nvPr>
            <p:ph type="title" idx="4294967295"/>
          </p:nvPr>
        </p:nvSpPr>
        <p:spPr>
          <a:xfrm>
            <a:off x="632520" y="83684"/>
            <a:ext cx="8640960" cy="681020"/>
          </a:xfrm>
          <a:prstGeom prst="rect">
            <a:avLst/>
          </a:prstGeom>
        </p:spPr>
        <p:txBody>
          <a:bodyPr>
            <a:normAutofit/>
          </a:bodyPr>
          <a:lstStyle/>
          <a:p>
            <a:r>
              <a:rPr lang="zh-TW" altLang="en-US" dirty="0"/>
              <a:t>填入標題，若不會用到請移除此頁</a:t>
            </a:r>
          </a:p>
        </p:txBody>
      </p:sp>
    </p:spTree>
    <p:extLst>
      <p:ext uri="{BB962C8B-B14F-4D97-AF65-F5344CB8AC3E}">
        <p14:creationId xmlns:p14="http://schemas.microsoft.com/office/powerpoint/2010/main" val="117993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填入標題，若不會用到請移除此頁</a:t>
            </a:r>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p:txBody>
          <a:bodyPr/>
          <a:lstStyle/>
          <a:p>
            <a:r>
              <a:rPr lang="zh-TW" altLang="en-US" dirty="0"/>
              <a:t>說明文字</a:t>
            </a:r>
          </a:p>
          <a:p>
            <a:endParaRPr lang="zh-TW" altLang="en-US" dirty="0"/>
          </a:p>
        </p:txBody>
      </p:sp>
    </p:spTree>
    <p:extLst>
      <p:ext uri="{BB962C8B-B14F-4D97-AF65-F5344CB8AC3E}">
        <p14:creationId xmlns:p14="http://schemas.microsoft.com/office/powerpoint/2010/main" val="280134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CA3B1770-FEA9-2004-28B5-E8F096654CE5}"/>
              </a:ext>
            </a:extLst>
          </p:cNvPr>
          <p:cNvSpPr>
            <a:spLocks noGrp="1"/>
          </p:cNvSpPr>
          <p:nvPr>
            <p:ph sz="quarter" idx="13"/>
          </p:nvPr>
        </p:nvSpPr>
        <p:spPr>
          <a:xfrm>
            <a:off x="632520" y="1125091"/>
            <a:ext cx="4111947" cy="5039965"/>
          </a:xfrm>
        </p:spPr>
        <p:txBody>
          <a:bodyPr/>
          <a:lstStyle/>
          <a:p>
            <a:r>
              <a:rPr lang="zh-TW" altLang="en-US" dirty="0"/>
              <a:t>說明文字說明文字ＡＡ</a:t>
            </a:r>
          </a:p>
        </p:txBody>
      </p:sp>
      <p:sp>
        <p:nvSpPr>
          <p:cNvPr id="5" name="內容版面配置區 4">
            <a:extLst>
              <a:ext uri="{FF2B5EF4-FFF2-40B4-BE49-F238E27FC236}">
                <a16:creationId xmlns:a16="http://schemas.microsoft.com/office/drawing/2014/main" id="{2967F0B7-6824-ACF7-E02F-B50D67A261C5}"/>
              </a:ext>
            </a:extLst>
          </p:cNvPr>
          <p:cNvSpPr>
            <a:spLocks noGrp="1"/>
          </p:cNvSpPr>
          <p:nvPr>
            <p:ph sz="quarter" idx="14"/>
          </p:nvPr>
        </p:nvSpPr>
        <p:spPr>
          <a:xfrm>
            <a:off x="5150340" y="1124744"/>
            <a:ext cx="4105275" cy="5040312"/>
          </a:xfrm>
        </p:spPr>
        <p:txBody>
          <a:bodyPr/>
          <a:lstStyle/>
          <a:p>
            <a:r>
              <a:rPr lang="zh-TW" altLang="en-US" dirty="0"/>
              <a:t>說明文字說明文字ＢＢ</a:t>
            </a:r>
          </a:p>
        </p:txBody>
      </p:sp>
      <p:sp>
        <p:nvSpPr>
          <p:cNvPr id="3" name="標題 2">
            <a:extLst>
              <a:ext uri="{FF2B5EF4-FFF2-40B4-BE49-F238E27FC236}">
                <a16:creationId xmlns:a16="http://schemas.microsoft.com/office/drawing/2014/main" id="{D8D4B057-F8EB-6E04-E5C2-0A856EE4528E}"/>
              </a:ext>
            </a:extLst>
          </p:cNvPr>
          <p:cNvSpPr>
            <a:spLocks noGrp="1"/>
          </p:cNvSpPr>
          <p:nvPr>
            <p:ph type="title"/>
          </p:nvPr>
        </p:nvSpPr>
        <p:spPr/>
        <p:txBody>
          <a:bodyPr/>
          <a:lstStyle/>
          <a:p>
            <a:r>
              <a:rPr lang="zh-TW" altLang="en-US" dirty="0"/>
              <a:t>填入標題，若不會用到請移除此頁</a:t>
            </a:r>
          </a:p>
        </p:txBody>
      </p:sp>
    </p:spTree>
    <p:extLst>
      <p:ext uri="{BB962C8B-B14F-4D97-AF65-F5344CB8AC3E}">
        <p14:creationId xmlns:p14="http://schemas.microsoft.com/office/powerpoint/2010/main" val="1335810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idx="4294967295"/>
          </p:nvPr>
        </p:nvSpPr>
        <p:spPr>
          <a:xfrm>
            <a:off x="632520" y="72008"/>
            <a:ext cx="8640960" cy="692696"/>
          </a:xfrm>
          <a:prstGeom prst="rect">
            <a:avLst/>
          </a:prstGeom>
        </p:spPr>
        <p:txBody>
          <a:bodyPr/>
          <a:lstStyle/>
          <a:p>
            <a:r>
              <a:rPr lang="zh-TW" altLang="en-US" dirty="0"/>
              <a:t>填入標題，若不會用到請移除此頁</a:t>
            </a:r>
          </a:p>
        </p:txBody>
      </p:sp>
      <p:graphicFrame>
        <p:nvGraphicFramePr>
          <p:cNvPr id="7" name="內容版面配置區 5"/>
          <p:cNvGraphicFramePr>
            <a:graphicFrameLocks noGrp="1"/>
          </p:cNvGraphicFramePr>
          <p:nvPr>
            <p:ph idx="1"/>
            <p:extLst>
              <p:ext uri="{D42A27DB-BD31-4B8C-83A1-F6EECF244321}">
                <p14:modId xmlns:p14="http://schemas.microsoft.com/office/powerpoint/2010/main" val="3645921703"/>
              </p:ext>
            </p:extLst>
          </p:nvPr>
        </p:nvGraphicFramePr>
        <p:xfrm>
          <a:off x="632520" y="836712"/>
          <a:ext cx="8640960" cy="5472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777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512840" y="2996952"/>
            <a:ext cx="2880320" cy="720080"/>
          </a:xfrm>
          <a:prstGeom prst="rect">
            <a:avLst/>
          </a:prstGeom>
          <a:noFill/>
        </p:spPr>
        <p:txBody>
          <a:bodyPr wrap="square" rtlCol="0">
            <a:spAutoFit/>
          </a:bodyPr>
          <a:lstStyle/>
          <a:p>
            <a:r>
              <a:rPr lang="en-US" altLang="zh-TW" sz="4000" dirty="0">
                <a:solidFill>
                  <a:schemeClr val="accent1"/>
                </a:solidFill>
              </a:rPr>
              <a:t>T</a:t>
            </a:r>
            <a:r>
              <a:rPr lang="en-US" altLang="zh-TW" sz="4000" dirty="0">
                <a:solidFill>
                  <a:schemeClr val="accent2"/>
                </a:solidFill>
              </a:rPr>
              <a:t>h</a:t>
            </a:r>
            <a:r>
              <a:rPr lang="en-US" altLang="zh-TW" sz="4000" dirty="0">
                <a:solidFill>
                  <a:schemeClr val="accent3"/>
                </a:solidFill>
              </a:rPr>
              <a:t>a</a:t>
            </a:r>
            <a:r>
              <a:rPr lang="en-US" altLang="zh-TW" sz="4000" dirty="0">
                <a:solidFill>
                  <a:schemeClr val="accent4"/>
                </a:solidFill>
              </a:rPr>
              <a:t>n</a:t>
            </a:r>
            <a:r>
              <a:rPr lang="en-US" altLang="zh-TW" sz="4000" dirty="0">
                <a:solidFill>
                  <a:schemeClr val="accent5"/>
                </a:solidFill>
              </a:rPr>
              <a:t>k</a:t>
            </a:r>
            <a:r>
              <a:rPr lang="en-US" altLang="zh-TW" sz="4000" dirty="0">
                <a:solidFill>
                  <a:schemeClr val="tx1">
                    <a:lumMod val="75000"/>
                  </a:schemeClr>
                </a:solidFill>
              </a:rPr>
              <a:t> </a:t>
            </a:r>
            <a:r>
              <a:rPr lang="en-US" altLang="zh-TW" sz="4000" dirty="0">
                <a:solidFill>
                  <a:schemeClr val="accent6"/>
                </a:solidFill>
              </a:rPr>
              <a:t>y</a:t>
            </a:r>
            <a:r>
              <a:rPr lang="en-US" altLang="zh-TW" sz="4000" dirty="0">
                <a:solidFill>
                  <a:schemeClr val="accent1"/>
                </a:solidFill>
              </a:rPr>
              <a:t>o</a:t>
            </a:r>
            <a:r>
              <a:rPr lang="en-US" altLang="zh-TW" sz="4000" dirty="0">
                <a:solidFill>
                  <a:schemeClr val="accent3"/>
                </a:solidFill>
              </a:rPr>
              <a:t>u</a:t>
            </a:r>
            <a:endParaRPr lang="zh-TW" altLang="en-US" sz="4000" dirty="0" err="1">
              <a:solidFill>
                <a:schemeClr val="accent3"/>
              </a:solidFill>
            </a:endParaRPr>
          </a:p>
        </p:txBody>
      </p:sp>
    </p:spTree>
    <p:extLst>
      <p:ext uri="{BB962C8B-B14F-4D97-AF65-F5344CB8AC3E}">
        <p14:creationId xmlns:p14="http://schemas.microsoft.com/office/powerpoint/2010/main" val="403472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pic>
        <p:nvPicPr>
          <p:cNvPr id="2" name="圖片 1">
            <a:extLst>
              <a:ext uri="{FF2B5EF4-FFF2-40B4-BE49-F238E27FC236}">
                <a16:creationId xmlns:a16="http://schemas.microsoft.com/office/drawing/2014/main" id="{402C2123-2D14-4233-A430-9BD2DEC437FF}"/>
              </a:ext>
            </a:extLst>
          </p:cNvPr>
          <p:cNvPicPr>
            <a:picLocks noChangeAspect="1"/>
          </p:cNvPicPr>
          <p:nvPr/>
        </p:nvPicPr>
        <p:blipFill>
          <a:blip r:embed="rId2"/>
          <a:stretch>
            <a:fillRect/>
          </a:stretch>
        </p:blipFill>
        <p:spPr>
          <a:xfrm>
            <a:off x="235142" y="1011732"/>
            <a:ext cx="5293922" cy="4238085"/>
          </a:xfrm>
          <a:prstGeom prst="rect">
            <a:avLst/>
          </a:prstGeom>
        </p:spPr>
      </p:pic>
      <p:pic>
        <p:nvPicPr>
          <p:cNvPr id="9" name="圖片 8">
            <a:extLst>
              <a:ext uri="{FF2B5EF4-FFF2-40B4-BE49-F238E27FC236}">
                <a16:creationId xmlns:a16="http://schemas.microsoft.com/office/drawing/2014/main" id="{D4D605F6-B5B6-49E6-9917-B0BC7B1B304B}"/>
              </a:ext>
            </a:extLst>
          </p:cNvPr>
          <p:cNvPicPr>
            <a:picLocks noChangeAspect="1"/>
          </p:cNvPicPr>
          <p:nvPr/>
        </p:nvPicPr>
        <p:blipFill>
          <a:blip r:embed="rId3"/>
          <a:stretch>
            <a:fillRect/>
          </a:stretch>
        </p:blipFill>
        <p:spPr>
          <a:xfrm>
            <a:off x="5529064" y="1011732"/>
            <a:ext cx="1946984" cy="4238085"/>
          </a:xfrm>
          <a:prstGeom prst="rect">
            <a:avLst/>
          </a:prstGeom>
        </p:spPr>
      </p:pic>
      <p:sp>
        <p:nvSpPr>
          <p:cNvPr id="15" name="內容版面配置區 5">
            <a:extLst>
              <a:ext uri="{FF2B5EF4-FFF2-40B4-BE49-F238E27FC236}">
                <a16:creationId xmlns:a16="http://schemas.microsoft.com/office/drawing/2014/main" id="{89B8D154-21D6-48D8-991E-173236A75146}"/>
              </a:ext>
            </a:extLst>
          </p:cNvPr>
          <p:cNvSpPr>
            <a:spLocks noGrp="1"/>
          </p:cNvSpPr>
          <p:nvPr>
            <p:ph idx="1"/>
          </p:nvPr>
        </p:nvSpPr>
        <p:spPr>
          <a:xfrm>
            <a:off x="7689304" y="1011732"/>
            <a:ext cx="2088232" cy="263329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畫面中，由左至右，區塊分別為：</a:t>
            </a:r>
            <a:endParaRPr lang="en-US" altLang="zh-TW" sz="1800" dirty="0"/>
          </a:p>
          <a:p>
            <a:r>
              <a:rPr lang="zh-TW" altLang="en-US" sz="1800" dirty="0"/>
              <a:t>商品區塊：可看到上架的各種商品。</a:t>
            </a:r>
          </a:p>
          <a:p>
            <a:r>
              <a:rPr lang="zh-TW" altLang="en-US" sz="1800" dirty="0"/>
              <a:t>廣告區塊：可看到不同的商品廣告。</a:t>
            </a:r>
          </a:p>
        </p:txBody>
      </p:sp>
    </p:spTree>
    <p:extLst>
      <p:ext uri="{BB962C8B-B14F-4D97-AF65-F5344CB8AC3E}">
        <p14:creationId xmlns:p14="http://schemas.microsoft.com/office/powerpoint/2010/main" val="421736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545288" y="1088740"/>
            <a:ext cx="1728192" cy="1332148"/>
          </a:xfrm>
        </p:spPr>
        <p:txBody>
          <a:bodyPr>
            <a:normAutofit/>
          </a:bodyPr>
          <a:lstStyle/>
          <a:p>
            <a:endParaRPr lang="zh-TW" altLang="en-US" sz="1800" dirty="0"/>
          </a:p>
          <a:p>
            <a:endParaRPr lang="zh-TW" altLang="en-US" sz="1800" dirty="0"/>
          </a:p>
        </p:txBody>
      </p:sp>
      <p:pic>
        <p:nvPicPr>
          <p:cNvPr id="4" name="圖片 3">
            <a:extLst>
              <a:ext uri="{FF2B5EF4-FFF2-40B4-BE49-F238E27FC236}">
                <a16:creationId xmlns:a16="http://schemas.microsoft.com/office/drawing/2014/main" id="{F27A209B-10F2-4C67-85D4-1299B333F5E1}"/>
              </a:ext>
            </a:extLst>
          </p:cNvPr>
          <p:cNvPicPr>
            <a:picLocks noChangeAspect="1"/>
          </p:cNvPicPr>
          <p:nvPr/>
        </p:nvPicPr>
        <p:blipFill>
          <a:blip r:embed="rId2"/>
          <a:stretch>
            <a:fillRect/>
          </a:stretch>
        </p:blipFill>
        <p:spPr>
          <a:xfrm>
            <a:off x="272478" y="768363"/>
            <a:ext cx="6984778" cy="455646"/>
          </a:xfrm>
          <a:prstGeom prst="rect">
            <a:avLst/>
          </a:prstGeom>
        </p:spPr>
      </p:pic>
      <p:pic>
        <p:nvPicPr>
          <p:cNvPr id="5" name="圖片 4">
            <a:extLst>
              <a:ext uri="{FF2B5EF4-FFF2-40B4-BE49-F238E27FC236}">
                <a16:creationId xmlns:a16="http://schemas.microsoft.com/office/drawing/2014/main" id="{45F50D6C-0EEB-4D83-B144-0355C6ACAA7C}"/>
              </a:ext>
            </a:extLst>
          </p:cNvPr>
          <p:cNvPicPr>
            <a:picLocks noChangeAspect="1"/>
          </p:cNvPicPr>
          <p:nvPr/>
        </p:nvPicPr>
        <p:blipFill>
          <a:blip r:embed="rId3"/>
          <a:stretch>
            <a:fillRect/>
          </a:stretch>
        </p:blipFill>
        <p:spPr>
          <a:xfrm>
            <a:off x="272478" y="1268760"/>
            <a:ext cx="2448273" cy="4572760"/>
          </a:xfrm>
          <a:prstGeom prst="rect">
            <a:avLst/>
          </a:prstGeom>
        </p:spPr>
      </p:pic>
      <p:pic>
        <p:nvPicPr>
          <p:cNvPr id="7" name="圖片 6">
            <a:extLst>
              <a:ext uri="{FF2B5EF4-FFF2-40B4-BE49-F238E27FC236}">
                <a16:creationId xmlns:a16="http://schemas.microsoft.com/office/drawing/2014/main" id="{635C5FA0-0ACF-4356-B499-43D4BEB49DD9}"/>
              </a:ext>
            </a:extLst>
          </p:cNvPr>
          <p:cNvPicPr>
            <a:picLocks noChangeAspect="1"/>
          </p:cNvPicPr>
          <p:nvPr/>
        </p:nvPicPr>
        <p:blipFill>
          <a:blip r:embed="rId4"/>
          <a:stretch>
            <a:fillRect/>
          </a:stretch>
        </p:blipFill>
        <p:spPr>
          <a:xfrm>
            <a:off x="2746638" y="1248542"/>
            <a:ext cx="4535727" cy="2752680"/>
          </a:xfrm>
          <a:prstGeom prst="rect">
            <a:avLst/>
          </a:prstGeom>
        </p:spPr>
      </p:pic>
      <p:pic>
        <p:nvPicPr>
          <p:cNvPr id="8" name="圖片 7">
            <a:extLst>
              <a:ext uri="{FF2B5EF4-FFF2-40B4-BE49-F238E27FC236}">
                <a16:creationId xmlns:a16="http://schemas.microsoft.com/office/drawing/2014/main" id="{C15FF21B-6277-4B91-8E5D-947C0BF0C453}"/>
              </a:ext>
            </a:extLst>
          </p:cNvPr>
          <p:cNvPicPr>
            <a:picLocks noChangeAspect="1"/>
          </p:cNvPicPr>
          <p:nvPr/>
        </p:nvPicPr>
        <p:blipFill>
          <a:blip r:embed="rId5"/>
          <a:stretch>
            <a:fillRect/>
          </a:stretch>
        </p:blipFill>
        <p:spPr>
          <a:xfrm>
            <a:off x="2731294" y="3933056"/>
            <a:ext cx="4535727" cy="2583369"/>
          </a:xfrm>
          <a:prstGeom prst="rect">
            <a:avLst/>
          </a:prstGeom>
        </p:spPr>
      </p:pic>
      <p:sp>
        <p:nvSpPr>
          <p:cNvPr id="10" name="內容版面配置區 5">
            <a:extLst>
              <a:ext uri="{FF2B5EF4-FFF2-40B4-BE49-F238E27FC236}">
                <a16:creationId xmlns:a16="http://schemas.microsoft.com/office/drawing/2014/main" id="{5AEBFADA-648C-4737-B037-B8388A9F4426}"/>
              </a:ext>
            </a:extLst>
          </p:cNvPr>
          <p:cNvSpPr txBox="1">
            <a:spLocks/>
          </p:cNvSpPr>
          <p:nvPr/>
        </p:nvSpPr>
        <p:spPr bwMode="ltGray">
          <a:xfrm>
            <a:off x="7498451" y="768363"/>
            <a:ext cx="2118387" cy="48208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畫面中，由上至下，由左至右，區塊分別為：</a:t>
            </a:r>
            <a:endParaRPr lang="en-US" altLang="zh-TW" sz="1800" dirty="0"/>
          </a:p>
          <a:p>
            <a:r>
              <a:rPr lang="zh-TW" altLang="en-US" sz="1800" dirty="0"/>
              <a:t>商城導覽列</a:t>
            </a:r>
            <a:endParaRPr lang="en-US" altLang="zh-TW" sz="1800" dirty="0"/>
          </a:p>
          <a:p>
            <a:r>
              <a:rPr lang="zh-TW" altLang="en-US" sz="1800" dirty="0"/>
              <a:t>商品資訊區塊：可看到商品的詳細資訊，例如：商品評分、庫存、價格、商品介紹</a:t>
            </a:r>
            <a:r>
              <a:rPr lang="en-US" altLang="zh-TW" sz="1800" dirty="0"/>
              <a:t>…</a:t>
            </a:r>
            <a:r>
              <a:rPr lang="zh-TW" altLang="en-US" sz="1800" dirty="0"/>
              <a:t>等等。</a:t>
            </a:r>
          </a:p>
          <a:p>
            <a:r>
              <a:rPr lang="zh-TW" altLang="en-US" sz="1800" dirty="0"/>
              <a:t>商品圖區塊：可看到商品更詳細的一些訊息。</a:t>
            </a:r>
          </a:p>
        </p:txBody>
      </p:sp>
    </p:spTree>
    <p:extLst>
      <p:ext uri="{BB962C8B-B14F-4D97-AF65-F5344CB8AC3E}">
        <p14:creationId xmlns:p14="http://schemas.microsoft.com/office/powerpoint/2010/main" val="313058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pic>
        <p:nvPicPr>
          <p:cNvPr id="2" name="圖片 1">
            <a:extLst>
              <a:ext uri="{FF2B5EF4-FFF2-40B4-BE49-F238E27FC236}">
                <a16:creationId xmlns:a16="http://schemas.microsoft.com/office/drawing/2014/main" id="{68F27229-5C63-450F-8051-7B05A6CB2FFC}"/>
              </a:ext>
            </a:extLst>
          </p:cNvPr>
          <p:cNvPicPr>
            <a:picLocks noChangeAspect="1"/>
          </p:cNvPicPr>
          <p:nvPr/>
        </p:nvPicPr>
        <p:blipFill>
          <a:blip r:embed="rId2"/>
          <a:stretch>
            <a:fillRect/>
          </a:stretch>
        </p:blipFill>
        <p:spPr>
          <a:xfrm>
            <a:off x="200472" y="963871"/>
            <a:ext cx="7113240" cy="2699835"/>
          </a:xfrm>
          <a:prstGeom prst="rect">
            <a:avLst/>
          </a:prstGeom>
        </p:spPr>
      </p:pic>
      <p:pic>
        <p:nvPicPr>
          <p:cNvPr id="9" name="圖片 8">
            <a:extLst>
              <a:ext uri="{FF2B5EF4-FFF2-40B4-BE49-F238E27FC236}">
                <a16:creationId xmlns:a16="http://schemas.microsoft.com/office/drawing/2014/main" id="{90C34B42-8589-434C-96E8-D1717FE71DED}"/>
              </a:ext>
            </a:extLst>
          </p:cNvPr>
          <p:cNvPicPr>
            <a:picLocks noChangeAspect="1"/>
          </p:cNvPicPr>
          <p:nvPr/>
        </p:nvPicPr>
        <p:blipFill>
          <a:blip r:embed="rId3"/>
          <a:stretch>
            <a:fillRect/>
          </a:stretch>
        </p:blipFill>
        <p:spPr>
          <a:xfrm>
            <a:off x="199101" y="3668595"/>
            <a:ext cx="7113240" cy="2663355"/>
          </a:xfrm>
          <a:prstGeom prst="rect">
            <a:avLst/>
          </a:prstGeom>
        </p:spPr>
      </p:pic>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spTree>
    <p:extLst>
      <p:ext uri="{BB962C8B-B14F-4D97-AF65-F5344CB8AC3E}">
        <p14:creationId xmlns:p14="http://schemas.microsoft.com/office/powerpoint/2010/main" val="68346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結帳頁面 </a:t>
            </a:r>
            <a:r>
              <a:rPr lang="en-US" altLang="zh-TW" dirty="0"/>
              <a:t>(Checkout)</a:t>
            </a:r>
            <a:endParaRPr lang="zh-TW" altLang="en-US" dirty="0"/>
          </a:p>
        </p:txBody>
      </p:sp>
      <p:pic>
        <p:nvPicPr>
          <p:cNvPr id="2" name="圖片 1">
            <a:extLst>
              <a:ext uri="{FF2B5EF4-FFF2-40B4-BE49-F238E27FC236}">
                <a16:creationId xmlns:a16="http://schemas.microsoft.com/office/drawing/2014/main" id="{4A8C53D4-10B5-4F9E-B3AC-472BF16D3669}"/>
              </a:ext>
            </a:extLst>
          </p:cNvPr>
          <p:cNvPicPr>
            <a:picLocks noChangeAspect="1"/>
          </p:cNvPicPr>
          <p:nvPr/>
        </p:nvPicPr>
        <p:blipFill>
          <a:blip r:embed="rId2"/>
          <a:stretch>
            <a:fillRect/>
          </a:stretch>
        </p:blipFill>
        <p:spPr>
          <a:xfrm>
            <a:off x="344488" y="1151366"/>
            <a:ext cx="6825208" cy="458174"/>
          </a:xfrm>
          <a:prstGeom prst="rect">
            <a:avLst/>
          </a:prstGeom>
        </p:spPr>
      </p:pic>
      <p:pic>
        <p:nvPicPr>
          <p:cNvPr id="4" name="圖片 3">
            <a:extLst>
              <a:ext uri="{FF2B5EF4-FFF2-40B4-BE49-F238E27FC236}">
                <a16:creationId xmlns:a16="http://schemas.microsoft.com/office/drawing/2014/main" id="{9FFA057E-2BA0-47E5-B40C-8137F2F6F331}"/>
              </a:ext>
            </a:extLst>
          </p:cNvPr>
          <p:cNvPicPr>
            <a:picLocks noChangeAspect="1"/>
          </p:cNvPicPr>
          <p:nvPr/>
        </p:nvPicPr>
        <p:blipFill>
          <a:blip r:embed="rId3"/>
          <a:stretch>
            <a:fillRect/>
          </a:stretch>
        </p:blipFill>
        <p:spPr>
          <a:xfrm>
            <a:off x="344489" y="1609540"/>
            <a:ext cx="6825207" cy="2121990"/>
          </a:xfrm>
          <a:prstGeom prst="rect">
            <a:avLst/>
          </a:prstGeom>
        </p:spPr>
      </p:pic>
      <p:pic>
        <p:nvPicPr>
          <p:cNvPr id="5" name="圖片 4">
            <a:extLst>
              <a:ext uri="{FF2B5EF4-FFF2-40B4-BE49-F238E27FC236}">
                <a16:creationId xmlns:a16="http://schemas.microsoft.com/office/drawing/2014/main" id="{B5050947-0122-42D4-8585-08DDFD5D12CB}"/>
              </a:ext>
            </a:extLst>
          </p:cNvPr>
          <p:cNvPicPr>
            <a:picLocks noChangeAspect="1"/>
          </p:cNvPicPr>
          <p:nvPr/>
        </p:nvPicPr>
        <p:blipFill>
          <a:blip r:embed="rId4"/>
          <a:stretch>
            <a:fillRect/>
          </a:stretch>
        </p:blipFill>
        <p:spPr>
          <a:xfrm>
            <a:off x="334011" y="3738507"/>
            <a:ext cx="6835685" cy="2369845"/>
          </a:xfrm>
          <a:prstGeom prst="rect">
            <a:avLst/>
          </a:prstGeom>
        </p:spPr>
      </p:pic>
      <p:sp>
        <p:nvSpPr>
          <p:cNvPr id="9" name="內容版面配置區 5">
            <a:extLst>
              <a:ext uri="{FF2B5EF4-FFF2-40B4-BE49-F238E27FC236}">
                <a16:creationId xmlns:a16="http://schemas.microsoft.com/office/drawing/2014/main" id="{4E700A2C-04B5-46C4-BBCB-FD5F3FCCB046}"/>
              </a:ext>
            </a:extLst>
          </p:cNvPr>
          <p:cNvSpPr txBox="1">
            <a:spLocks/>
          </p:cNvSpPr>
          <p:nvPr/>
        </p:nvSpPr>
        <p:spPr bwMode="ltGray">
          <a:xfrm>
            <a:off x="7498451" y="1151366"/>
            <a:ext cx="2118387" cy="3213738"/>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訂單明細區塊：可看到準備結帳的商品資訊。</a:t>
            </a:r>
          </a:p>
          <a:p>
            <a:r>
              <a:rPr lang="zh-TW" altLang="en-US" sz="1800" dirty="0"/>
              <a:t>收件人資訊區塊：請使用者填寫個人資訊以利商品後續寄件與通知。</a:t>
            </a:r>
          </a:p>
        </p:txBody>
      </p:sp>
    </p:spTree>
    <p:extLst>
      <p:ext uri="{BB962C8B-B14F-4D97-AF65-F5344CB8AC3E}">
        <p14:creationId xmlns:p14="http://schemas.microsoft.com/office/powerpoint/2010/main" val="386740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39908-06CA-42C7-B83D-AD430A4F2A2A}"/>
              </a:ext>
            </a:extLst>
          </p:cNvPr>
          <p:cNvSpPr>
            <a:spLocks noGrp="1"/>
          </p:cNvSpPr>
          <p:nvPr>
            <p:ph type="title"/>
          </p:nvPr>
        </p:nvSpPr>
        <p:spPr/>
        <p:txBody>
          <a:bodyPr/>
          <a:lstStyle/>
          <a:p>
            <a:r>
              <a:rPr lang="zh-TW" altLang="en-US" dirty="0"/>
              <a:t>參考模板</a:t>
            </a:r>
          </a:p>
        </p:txBody>
      </p:sp>
      <p:sp>
        <p:nvSpPr>
          <p:cNvPr id="4" name="副標題 3">
            <a:extLst>
              <a:ext uri="{FF2B5EF4-FFF2-40B4-BE49-F238E27FC236}">
                <a16:creationId xmlns:a16="http://schemas.microsoft.com/office/drawing/2014/main" id="{668B6347-AE94-4B61-910B-4CC242E0A3C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6490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56792"/>
            <a:ext cx="9906000" cy="1503288"/>
          </a:xfrm>
        </p:spPr>
        <p:txBody>
          <a:bodyPr>
            <a:normAutofit/>
          </a:bodyPr>
          <a:lstStyle/>
          <a:p>
            <a:r>
              <a:rPr lang="zh-TW" altLang="en-US" sz="4000" dirty="0">
                <a:solidFill>
                  <a:schemeClr val="accent4"/>
                </a:solidFill>
                <a:latin typeface="微軟正黑體" panose="020B0604030504040204" pitchFamily="34" charset="-120"/>
                <a:ea typeface="微軟正黑體" panose="020B0604030504040204" pitchFamily="34" charset="-120"/>
              </a:rPr>
              <a:t>遊戲論壇</a:t>
            </a:r>
            <a:br>
              <a:rPr lang="en-US" altLang="zh-TW" sz="4000" dirty="0"/>
            </a:br>
            <a:r>
              <a:rPr lang="en-US" altLang="zh-TW" sz="4000" dirty="0" err="1"/>
              <a:t>GameForum</a:t>
            </a:r>
            <a:endParaRPr lang="zh-TW" altLang="en-US" sz="4000" dirty="0">
              <a:solidFill>
                <a:schemeClr val="accent4"/>
              </a:solidFill>
              <a:latin typeface="微軟正黑體" panose="020B0604030504040204" pitchFamily="34" charset="-120"/>
              <a:ea typeface="微軟正黑體" panose="020B0604030504040204" pitchFamily="34" charset="-120"/>
            </a:endParaRPr>
          </a:p>
        </p:txBody>
      </p:sp>
      <p:sp>
        <p:nvSpPr>
          <p:cNvPr id="8" name="副標題 4"/>
          <p:cNvSpPr txBox="1">
            <a:spLocks/>
          </p:cNvSpPr>
          <p:nvPr/>
        </p:nvSpPr>
        <p:spPr bwMode="ltGray">
          <a:xfrm>
            <a:off x="1353600" y="3960000"/>
            <a:ext cx="7704856" cy="1845264"/>
          </a:xfrm>
          <a:prstGeom prst="rect">
            <a:avLst/>
          </a:prstGeom>
        </p:spPr>
        <p:txBody>
          <a:bodyPr vert="horz" wrap="square" lIns="91440" tIns="45720" rIns="91440" bIns="45720" numCol="1" rtlCol="0" anchor="t" anchorCtr="0" compatLnSpc="1">
            <a:prstTxWarp prst="textNoShape">
              <a:avLst/>
            </a:prstTxWarp>
            <a:noAutofit/>
          </a:bodyPr>
          <a:lstStyle>
            <a:lvl1pPr marL="0" indent="0" algn="ctr" defTabSz="914400" rtl="0" eaLnBrk="1" latinLnBrk="0" hangingPunct="1">
              <a:lnSpc>
                <a:spcPct val="150000"/>
              </a:lnSpc>
              <a:spcBef>
                <a:spcPts val="600"/>
              </a:spcBef>
              <a:spcAft>
                <a:spcPts val="600"/>
              </a:spcAft>
              <a:buClr>
                <a:schemeClr val="accent1"/>
              </a:buClr>
              <a:buFont typeface="Arial" pitchFamily="34" charset="0"/>
              <a:buNone/>
              <a:defRPr sz="2000" b="1" kern="1200">
                <a:solidFill>
                  <a:srgbClr val="393939"/>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150000"/>
              </a:lnSpc>
              <a:spcBef>
                <a:spcPts val="600"/>
              </a:spcBef>
              <a:spcAft>
                <a:spcPts val="600"/>
              </a:spcAft>
              <a:buClr>
                <a:schemeClr val="accent2"/>
              </a:buClr>
              <a:buFont typeface="Arial" pitchFamily="34" charset="0"/>
              <a:buNone/>
              <a:defRPr sz="2400" b="1" kern="1200">
                <a:solidFill>
                  <a:schemeClr val="tx1">
                    <a:tint val="75000"/>
                  </a:schemeClr>
                </a:solidFill>
                <a:latin typeface="微軟正黑體" pitchFamily="34" charset="-120"/>
                <a:ea typeface="微軟正黑體" pitchFamily="34" charset="-120"/>
                <a:cs typeface="+mn-cs"/>
              </a:defRPr>
            </a:lvl2pPr>
            <a:lvl3pPr marL="914400" indent="0" algn="ctr" defTabSz="914400" rtl="0" eaLnBrk="1" latinLnBrk="0" hangingPunct="1">
              <a:lnSpc>
                <a:spcPct val="100000"/>
              </a:lnSpc>
              <a:spcBef>
                <a:spcPts val="600"/>
              </a:spcBef>
              <a:spcAft>
                <a:spcPts val="600"/>
              </a:spcAft>
              <a:buClr>
                <a:schemeClr val="accent3"/>
              </a:buClr>
              <a:buFont typeface="Arial" pitchFamily="34" charset="0"/>
              <a:buNone/>
              <a:defRPr sz="2000" kern="1200">
                <a:solidFill>
                  <a:schemeClr val="tx1">
                    <a:tint val="75000"/>
                  </a:schemeClr>
                </a:solidFill>
                <a:latin typeface="微軟正黑體" pitchFamily="34" charset="-120"/>
                <a:ea typeface="微軟正黑體" pitchFamily="34" charset="-120"/>
                <a:cs typeface="+mn-cs"/>
              </a:defRPr>
            </a:lvl3pPr>
            <a:lvl4pPr marL="1371600" indent="0" algn="ctr" defTabSz="914400" rtl="0" eaLnBrk="1" latinLnBrk="0" hangingPunct="1">
              <a:lnSpc>
                <a:spcPct val="100000"/>
              </a:lnSpc>
              <a:spcBef>
                <a:spcPts val="600"/>
              </a:spcBef>
              <a:spcAft>
                <a:spcPts val="600"/>
              </a:spcAft>
              <a:buClr>
                <a:schemeClr val="accent4"/>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4pPr>
            <a:lvl5pPr marL="1828800" indent="0" algn="ctr" defTabSz="914400" rtl="0" eaLnBrk="1" latinLnBrk="0" hangingPunct="1">
              <a:lnSpc>
                <a:spcPct val="100000"/>
              </a:lnSpc>
              <a:spcBef>
                <a:spcPts val="600"/>
              </a:spcBef>
              <a:spcAft>
                <a:spcPts val="600"/>
              </a:spcAft>
              <a:buClr>
                <a:schemeClr val="accent5"/>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00000"/>
              </a:lnSpc>
              <a:spcBef>
                <a:spcPct val="10000"/>
              </a:spcBef>
              <a:buClrTx/>
              <a:defRPr/>
            </a:pPr>
            <a:r>
              <a:rPr lang="zh-TW" altLang="en-US" sz="2400" b="0" dirty="0">
                <a:solidFill>
                  <a:schemeClr val="accent4"/>
                </a:solidFill>
              </a:rPr>
              <a:t>組別：第一組</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組長：許清彰</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組員：林楷紘、紀皓騫、熊偉誌、廖士傑</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指導老師：許雅婷、錢達智</a:t>
            </a:r>
            <a:endParaRPr lang="en-US" altLang="zh-TW" sz="2400" b="0" dirty="0">
              <a:solidFill>
                <a:schemeClr val="accent4"/>
              </a:solidFill>
            </a:endParaRPr>
          </a:p>
        </p:txBody>
      </p:sp>
    </p:spTree>
    <p:extLst>
      <p:ext uri="{BB962C8B-B14F-4D97-AF65-F5344CB8AC3E}">
        <p14:creationId xmlns:p14="http://schemas.microsoft.com/office/powerpoint/2010/main" val="258611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小組成員與分工介紹</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1065600" y="979200"/>
            <a:ext cx="7920000" cy="482453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lang="zh-TW" altLang="en-US" dirty="0">
                <a:solidFill>
                  <a:schemeClr val="bg1"/>
                </a:solidFill>
              </a:rPr>
              <a:t>許清彰：商城、結帳畫面、商品頁面、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林楷紘：商城、結帳畫面、商品頁面、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紀皓騫：首頁、新聞區、新聞文章、頁面草圖、初版模板</a:t>
            </a:r>
            <a:r>
              <a:rPr lang="en-US" altLang="zh-TW" dirty="0">
                <a:solidFill>
                  <a:schemeClr val="bg1"/>
                </a:solidFill>
              </a:rPr>
              <a:t>layout</a:t>
            </a:r>
            <a:r>
              <a:rPr lang="zh-TW" altLang="en-US" dirty="0">
                <a:solidFill>
                  <a:schemeClr val="bg1"/>
                </a:solidFill>
              </a:rPr>
              <a:t>、資料表設計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熊偉誌：個人頁面、登入／註冊頁面、設定頁面、系統架構圖、資料表設計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廖士傑：看板頁面</a:t>
            </a:r>
            <a:r>
              <a:rPr lang="en-US" altLang="zh-TW" dirty="0">
                <a:solidFill>
                  <a:schemeClr val="bg1"/>
                </a:solidFill>
              </a:rPr>
              <a:t>(</a:t>
            </a:r>
            <a:r>
              <a:rPr lang="zh-TW" altLang="en-US" dirty="0">
                <a:solidFill>
                  <a:schemeClr val="bg1"/>
                </a:solidFill>
              </a:rPr>
              <a:t>看板類別</a:t>
            </a:r>
            <a:r>
              <a:rPr lang="en-US" altLang="zh-TW" dirty="0">
                <a:solidFill>
                  <a:schemeClr val="bg1"/>
                </a:solidFill>
              </a:rPr>
              <a:t>)</a:t>
            </a:r>
            <a:r>
              <a:rPr lang="zh-TW" altLang="en-US" dirty="0">
                <a:solidFill>
                  <a:schemeClr val="bg1"/>
                </a:solidFill>
              </a:rPr>
              <a:t>、討論區</a:t>
            </a:r>
            <a:r>
              <a:rPr lang="en-US" altLang="zh-TW" dirty="0">
                <a:solidFill>
                  <a:schemeClr val="bg1"/>
                </a:solidFill>
              </a:rPr>
              <a:t>(</a:t>
            </a:r>
            <a:r>
              <a:rPr lang="zh-TW" altLang="en-US" dirty="0">
                <a:solidFill>
                  <a:schemeClr val="bg1"/>
                </a:solidFill>
              </a:rPr>
              <a:t>文章列表</a:t>
            </a:r>
            <a:r>
              <a:rPr lang="en-US" altLang="zh-TW" dirty="0">
                <a:solidFill>
                  <a:schemeClr val="bg1"/>
                </a:solidFill>
              </a:rPr>
              <a:t>)</a:t>
            </a:r>
            <a:r>
              <a:rPr lang="zh-TW" altLang="en-US">
                <a:solidFill>
                  <a:schemeClr val="bg1"/>
                </a:solidFill>
              </a:rPr>
              <a:t>、訂單紀錄</a:t>
            </a:r>
            <a:endParaRPr lang="en-US" altLang="zh-TW" dirty="0">
              <a:solidFill>
                <a:schemeClr val="bg1"/>
              </a:solidFill>
            </a:endParaRPr>
          </a:p>
          <a:p>
            <a:pPr>
              <a:lnSpc>
                <a:spcPts val="3600"/>
              </a:lnSpc>
              <a:buFont typeface="Wingdings" panose="05000000000000000000" pitchFamily="2" charset="2"/>
              <a:buChar char="l"/>
            </a:pPr>
            <a:endParaRPr lang="en-US" altLang="zh-TW" dirty="0">
              <a:solidFill>
                <a:schemeClr val="bg1"/>
              </a:solidFill>
            </a:endParaRPr>
          </a:p>
        </p:txBody>
      </p:sp>
    </p:spTree>
    <p:extLst>
      <p:ext uri="{BB962C8B-B14F-4D97-AF65-F5344CB8AC3E}">
        <p14:creationId xmlns:p14="http://schemas.microsoft.com/office/powerpoint/2010/main" val="117993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72008"/>
            <a:ext cx="8640960" cy="692696"/>
          </a:xfrm>
          <a:prstGeom prst="rect">
            <a:avLst/>
          </a:prstGeom>
        </p:spPr>
        <p:txBody>
          <a:bodyPr/>
          <a:lstStyle/>
          <a:p>
            <a:r>
              <a:rPr lang="zh-TW" altLang="en-US" dirty="0"/>
              <a:t>大綱</a:t>
            </a:r>
          </a:p>
        </p:txBody>
      </p:sp>
      <p:sp>
        <p:nvSpPr>
          <p:cNvPr id="6" name="內容版面配置區 1"/>
          <p:cNvSpPr txBox="1">
            <a:spLocks/>
          </p:cNvSpPr>
          <p:nvPr/>
        </p:nvSpPr>
        <p:spPr bwMode="ltGray">
          <a:xfrm>
            <a:off x="1065600" y="979200"/>
            <a:ext cx="7920000" cy="482453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kumimoji="0" lang="zh-TW" altLang="en-US"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標題標題標題標題標題標題標題</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marR="0" lvl="1" algn="l" defTabSz="914400" rtl="0" eaLnBrk="1" fontAlgn="auto" latinLnBrk="0" hangingPunct="1">
              <a:lnSpc>
                <a:spcPts val="3600"/>
              </a:lnSpc>
              <a:spcBef>
                <a:spcPts val="600"/>
              </a:spcBef>
              <a:spcAft>
                <a:spcPts val="600"/>
              </a:spcAft>
              <a:buClr>
                <a:srgbClr val="42BBC6"/>
              </a:buClr>
              <a:buSzTx/>
              <a:buFont typeface="Wingdings" panose="05000000000000000000" pitchFamily="2" charset="2"/>
              <a:buChar char="u"/>
              <a:tabLst/>
              <a:defRPr/>
            </a:pPr>
            <a:r>
              <a:rPr kumimoji="0" lang="zh-TW" altLang="en-US"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細項內容內容內容</a:t>
            </a:r>
            <a:endParaRPr kumimoji="0" lang="en-US" altLang="zh-TW"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p:txBody>
      </p:sp>
    </p:spTree>
    <p:extLst>
      <p:ext uri="{BB962C8B-B14F-4D97-AF65-F5344CB8AC3E}">
        <p14:creationId xmlns:p14="http://schemas.microsoft.com/office/powerpoint/2010/main" val="4201328092"/>
      </p:ext>
    </p:extLst>
  </p:cSld>
  <p:clrMapOvr>
    <a:masterClrMapping/>
  </p:clrMapOvr>
</p:sld>
</file>

<file path=ppt/theme/theme1.xml><?xml version="1.0" encoding="utf-8"?>
<a:theme xmlns:a="http://schemas.openxmlformats.org/drawingml/2006/main" name="2020簡報範本_light">
  <a:themeElements>
    <a:clrScheme name="自訂 4">
      <a:dk1>
        <a:srgbClr val="545454"/>
      </a:dk1>
      <a:lt1>
        <a:srgbClr val="FFFFFF"/>
      </a:lt1>
      <a:dk2>
        <a:srgbClr val="C6C6C6"/>
      </a:dk2>
      <a:lt2>
        <a:srgbClr val="F2F2F2"/>
      </a:lt2>
      <a:accent1>
        <a:srgbClr val="FFFFFF"/>
      </a:accent1>
      <a:accent2>
        <a:srgbClr val="2D8F98"/>
      </a:accent2>
      <a:accent3>
        <a:srgbClr val="F0591B"/>
      </a:accent3>
      <a:accent4>
        <a:srgbClr val="FFC000"/>
      </a:accent4>
      <a:accent5>
        <a:srgbClr val="90C115"/>
      </a:accent5>
      <a:accent6>
        <a:srgbClr val="6ECBD4"/>
      </a:accent6>
      <a:hlink>
        <a:srgbClr val="F0591B"/>
      </a:hlink>
      <a:folHlink>
        <a:srgbClr val="2A2A2A"/>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4"/>
        </a:lnRef>
        <a:fillRef idx="3">
          <a:schemeClr val="accent4"/>
        </a:fillRef>
        <a:effectRef idx="2">
          <a:schemeClr val="accent4"/>
        </a:effectRef>
        <a:fontRef idx="minor">
          <a:schemeClr val="lt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資策會2021簡報範本_dark.potx" id="{81C76F81-1671-4B56-BD0F-02ECACBEA1CD}" vid="{64F81388-CB1B-4503-9A85-CB10ADCB8F3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資策會2021_簡報範本_dark_1</Template>
  <TotalTime>194</TotalTime>
  <Words>580</Words>
  <Application>Microsoft Office PowerPoint</Application>
  <PresentationFormat>A4 紙張 (210x297 公釐)</PresentationFormat>
  <Paragraphs>57</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微軟正黑體</vt:lpstr>
      <vt:lpstr>新細明體</vt:lpstr>
      <vt:lpstr>Arial</vt:lpstr>
      <vt:lpstr>Calibri</vt:lpstr>
      <vt:lpstr>Wingdings</vt:lpstr>
      <vt:lpstr>2020簡報範本_light</vt:lpstr>
      <vt:lpstr>商城頁面  (Shopping Mall)</vt:lpstr>
      <vt:lpstr>商城頁面  (Shopping Mall)</vt:lpstr>
      <vt:lpstr>商品頁面 (Product)</vt:lpstr>
      <vt:lpstr>商品頁面 (Product)</vt:lpstr>
      <vt:lpstr>結帳頁面 (Checkout)</vt:lpstr>
      <vt:lpstr>參考模板</vt:lpstr>
      <vt:lpstr>遊戲論壇 GameForum</vt:lpstr>
      <vt:lpstr>小組成員與分工介紹</vt:lpstr>
      <vt:lpstr>大綱</vt:lpstr>
      <vt:lpstr>填入標題，若不會用到請移除此頁</vt:lpstr>
      <vt:lpstr>填入標題，若不會用到請移除此頁</vt:lpstr>
      <vt:lpstr>填入標題，若不會用到請移除此頁</vt:lpstr>
      <vt:lpstr>填入標題，若不會用到請移除此頁</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題目</dc:title>
  <dc:creator>Wei-Tsung Wang</dc:creator>
  <cp:lastModifiedBy>User</cp:lastModifiedBy>
  <cp:revision>74</cp:revision>
  <dcterms:created xsi:type="dcterms:W3CDTF">2021-04-12T00:49:08Z</dcterms:created>
  <dcterms:modified xsi:type="dcterms:W3CDTF">2025-03-18T06:47:37Z</dcterms:modified>
  <cp:category/>
</cp:coreProperties>
</file>