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handoutMasterIdLst>
    <p:handoutMasterId r:id="rId31"/>
  </p:handoutMasterIdLst>
  <p:sldIdLst>
    <p:sldId id="276" r:id="rId2"/>
    <p:sldId id="280" r:id="rId3"/>
    <p:sldId id="278" r:id="rId4"/>
    <p:sldId id="281" r:id="rId5"/>
    <p:sldId id="282" r:id="rId6"/>
    <p:sldId id="284" r:id="rId7"/>
    <p:sldId id="279" r:id="rId8"/>
    <p:sldId id="283" r:id="rId9"/>
    <p:sldId id="285" r:id="rId10"/>
    <p:sldId id="287" r:id="rId11"/>
    <p:sldId id="293" r:id="rId12"/>
    <p:sldId id="289" r:id="rId13"/>
    <p:sldId id="290" r:id="rId14"/>
    <p:sldId id="295" r:id="rId15"/>
    <p:sldId id="296" r:id="rId16"/>
    <p:sldId id="297" r:id="rId17"/>
    <p:sldId id="291" r:id="rId18"/>
    <p:sldId id="298" r:id="rId19"/>
    <p:sldId id="299" r:id="rId20"/>
    <p:sldId id="294" r:id="rId21"/>
    <p:sldId id="264" r:id="rId22"/>
    <p:sldId id="273" r:id="rId23"/>
    <p:sldId id="270" r:id="rId24"/>
    <p:sldId id="271" r:id="rId25"/>
    <p:sldId id="274" r:id="rId26"/>
    <p:sldId id="275" r:id="rId27"/>
    <p:sldId id="265" r:id="rId28"/>
    <p:sldId id="260" r:id="rId29"/>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4660" autoAdjust="0"/>
  </p:normalViewPr>
  <p:slideViewPr>
    <p:cSldViewPr showGuides="1">
      <p:cViewPr varScale="1">
        <p:scale>
          <a:sx n="114" d="100"/>
          <a:sy n="114" d="100"/>
        </p:scale>
        <p:origin x="1410" y="9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2025/3/28</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2025/3/28</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jpe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dirty="0"/>
              <a:t>(Shopping Mall)</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2" name="圖片 1">
            <a:extLst>
              <a:ext uri="{FF2B5EF4-FFF2-40B4-BE49-F238E27FC236}">
                <a16:creationId xmlns:a16="http://schemas.microsoft.com/office/drawing/2014/main" id="{84F87307-C523-4904-A14F-09CA18654E92}"/>
              </a:ext>
            </a:extLst>
          </p:cNvPr>
          <p:cNvPicPr>
            <a:picLocks noChangeAspect="1"/>
          </p:cNvPicPr>
          <p:nvPr/>
        </p:nvPicPr>
        <p:blipFill>
          <a:blip r:embed="rId2"/>
          <a:stretch>
            <a:fillRect/>
          </a:stretch>
        </p:blipFill>
        <p:spPr>
          <a:xfrm>
            <a:off x="33529" y="1011732"/>
            <a:ext cx="7169696" cy="290868"/>
          </a:xfrm>
          <a:prstGeom prst="rect">
            <a:avLst/>
          </a:prstGeom>
        </p:spPr>
      </p:pic>
      <p:pic>
        <p:nvPicPr>
          <p:cNvPr id="4" name="圖片 3">
            <a:extLst>
              <a:ext uri="{FF2B5EF4-FFF2-40B4-BE49-F238E27FC236}">
                <a16:creationId xmlns:a16="http://schemas.microsoft.com/office/drawing/2014/main" id="{BBF2EEA1-244D-4DFB-ADB6-83DE6FFBC062}"/>
              </a:ext>
            </a:extLst>
          </p:cNvPr>
          <p:cNvPicPr>
            <a:picLocks noChangeAspect="1"/>
          </p:cNvPicPr>
          <p:nvPr/>
        </p:nvPicPr>
        <p:blipFill>
          <a:blip r:embed="rId3"/>
          <a:stretch>
            <a:fillRect/>
          </a:stretch>
        </p:blipFill>
        <p:spPr>
          <a:xfrm>
            <a:off x="33529" y="1388790"/>
            <a:ext cx="7169696" cy="2270219"/>
          </a:xfrm>
          <a:prstGeom prst="rect">
            <a:avLst/>
          </a:prstGeom>
        </p:spPr>
      </p:pic>
      <p:pic>
        <p:nvPicPr>
          <p:cNvPr id="8" name="圖片 7">
            <a:extLst>
              <a:ext uri="{FF2B5EF4-FFF2-40B4-BE49-F238E27FC236}">
                <a16:creationId xmlns:a16="http://schemas.microsoft.com/office/drawing/2014/main" id="{304B398C-5FC3-4E26-A0A6-AC572D5DAFE4}"/>
              </a:ext>
            </a:extLst>
          </p:cNvPr>
          <p:cNvPicPr>
            <a:picLocks noChangeAspect="1"/>
          </p:cNvPicPr>
          <p:nvPr/>
        </p:nvPicPr>
        <p:blipFill>
          <a:blip r:embed="rId4"/>
          <a:stretch>
            <a:fillRect/>
          </a:stretch>
        </p:blipFill>
        <p:spPr>
          <a:xfrm>
            <a:off x="42637" y="3681720"/>
            <a:ext cx="7169696" cy="2546868"/>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1006102"/>
            <a:ext cx="5975966" cy="242440"/>
          </a:xfrm>
          <a:prstGeom prst="rect">
            <a:avLst/>
          </a:prstGeom>
        </p:spPr>
      </p:pic>
      <p:pic>
        <p:nvPicPr>
          <p:cNvPr id="8" name="圖片 7">
            <a:extLst>
              <a:ext uri="{FF2B5EF4-FFF2-40B4-BE49-F238E27FC236}">
                <a16:creationId xmlns:a16="http://schemas.microsoft.com/office/drawing/2014/main" id="{CBB3B7FC-A3F2-43E4-A034-21B1B16D9B21}"/>
              </a:ext>
            </a:extLst>
          </p:cNvPr>
          <p:cNvPicPr>
            <a:picLocks noChangeAspect="1"/>
          </p:cNvPicPr>
          <p:nvPr/>
        </p:nvPicPr>
        <p:blipFill>
          <a:blip r:embed="rId3"/>
          <a:stretch>
            <a:fillRect/>
          </a:stretch>
        </p:blipFill>
        <p:spPr>
          <a:xfrm>
            <a:off x="289162" y="1278946"/>
            <a:ext cx="5962245" cy="1654131"/>
          </a:xfrm>
          <a:prstGeom prst="rect">
            <a:avLst/>
          </a:prstGeom>
        </p:spPr>
      </p:pic>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4"/>
          <a:stretch>
            <a:fillRect/>
          </a:stretch>
        </p:blipFill>
        <p:spPr>
          <a:xfrm>
            <a:off x="280038" y="2933077"/>
            <a:ext cx="5962245" cy="2518416"/>
          </a:xfrm>
          <a:prstGeom prst="rect">
            <a:avLst/>
          </a:prstGeom>
        </p:spPr>
      </p:pic>
      <p:sp>
        <p:nvSpPr>
          <p:cNvPr id="10" name="內容版面配置區 5">
            <a:extLst>
              <a:ext uri="{FF2B5EF4-FFF2-40B4-BE49-F238E27FC236}">
                <a16:creationId xmlns:a16="http://schemas.microsoft.com/office/drawing/2014/main" id="{D523924C-979B-4779-9A37-B074D05C5D19}"/>
              </a:ext>
            </a:extLst>
          </p:cNvPr>
          <p:cNvSpPr txBox="1">
            <a:spLocks/>
          </p:cNvSpPr>
          <p:nvPr/>
        </p:nvSpPr>
        <p:spPr bwMode="ltGray">
          <a:xfrm>
            <a:off x="7498451" y="963871"/>
            <a:ext cx="2118387" cy="217709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lnSpcReduction="100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編輯商品頁面：可在此對現有商品進行資訊編輯。</a:t>
            </a:r>
          </a:p>
        </p:txBody>
      </p:sp>
      <p:pic>
        <p:nvPicPr>
          <p:cNvPr id="11" name="圖片 10">
            <a:extLst>
              <a:ext uri="{FF2B5EF4-FFF2-40B4-BE49-F238E27FC236}">
                <a16:creationId xmlns:a16="http://schemas.microsoft.com/office/drawing/2014/main" id="{2B8B2506-7444-464E-99BC-C2E78878F980}"/>
              </a:ext>
            </a:extLst>
          </p:cNvPr>
          <p:cNvPicPr>
            <a:picLocks noChangeAspect="1"/>
          </p:cNvPicPr>
          <p:nvPr/>
        </p:nvPicPr>
        <p:blipFill>
          <a:blip r:embed="rId5"/>
          <a:stretch>
            <a:fillRect/>
          </a:stretch>
        </p:blipFill>
        <p:spPr>
          <a:xfrm>
            <a:off x="280038" y="5451493"/>
            <a:ext cx="5962245" cy="1201657"/>
          </a:xfrm>
          <a:prstGeom prst="rect">
            <a:avLst/>
          </a:prstGeom>
        </p:spPr>
      </p:pic>
    </p:spTree>
    <p:extLst>
      <p:ext uri="{BB962C8B-B14F-4D97-AF65-F5344CB8AC3E}">
        <p14:creationId xmlns:p14="http://schemas.microsoft.com/office/powerpoint/2010/main" val="399525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共用頁面</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65948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65590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小組分工</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920552" y="980728"/>
            <a:ext cx="8352928" cy="540212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sz="4900" dirty="0">
                <a:solidFill>
                  <a:schemeClr val="bg1"/>
                </a:solidFill>
              </a:rPr>
              <a:t>許清彰：商城、結帳畫面、商品頁面、</a:t>
            </a:r>
            <a:r>
              <a:rPr lang="en-US" altLang="zh-TW" sz="4900" dirty="0">
                <a:solidFill>
                  <a:schemeClr val="bg1"/>
                </a:solidFill>
              </a:rPr>
              <a:t>GitHub</a:t>
            </a:r>
            <a:r>
              <a:rPr lang="zh-TW" altLang="en-US" sz="4900" dirty="0">
                <a:solidFill>
                  <a:schemeClr val="bg1"/>
                </a:solidFill>
              </a:rPr>
              <a:t>專案庫建置、資料表設計、企劃書整理、專題說明文件</a:t>
            </a:r>
            <a:endParaRPr kumimoji="0" lang="en-US" altLang="zh-TW" sz="49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sz="4900" dirty="0">
                <a:solidFill>
                  <a:schemeClr val="bg1"/>
                </a:solidFill>
              </a:rPr>
              <a:t>林楷紘：討論區文章、發文頁面、客服中心、企劃書整理、資料庫建置、資料表設計、專題說明文件</a:t>
            </a:r>
            <a:endParaRPr lang="en-US" altLang="zh-TW" sz="4900" dirty="0">
              <a:solidFill>
                <a:schemeClr val="bg1"/>
              </a:solidFill>
            </a:endParaRPr>
          </a:p>
          <a:p>
            <a:pPr>
              <a:lnSpc>
                <a:spcPts val="3600"/>
              </a:lnSpc>
              <a:buFont typeface="Wingdings" panose="05000000000000000000" pitchFamily="2" charset="2"/>
              <a:buChar char="l"/>
            </a:pPr>
            <a:r>
              <a:rPr lang="zh-TW" altLang="en-US" sz="4900" dirty="0">
                <a:solidFill>
                  <a:schemeClr val="bg1"/>
                </a:solidFill>
              </a:rPr>
              <a:t>紀皓騫：首頁、新聞區、新聞文章、頁面草圖、初版模板</a:t>
            </a:r>
            <a:r>
              <a:rPr lang="en-US" altLang="zh-TW" sz="4900" dirty="0">
                <a:solidFill>
                  <a:schemeClr val="bg1"/>
                </a:solidFill>
              </a:rPr>
              <a:t>layout</a:t>
            </a:r>
            <a:r>
              <a:rPr lang="zh-TW" altLang="en-US" sz="4900" dirty="0">
                <a:solidFill>
                  <a:schemeClr val="bg1"/>
                </a:solidFill>
              </a:rPr>
              <a:t>、資料表設計</a:t>
            </a:r>
            <a:endParaRPr lang="en-US" altLang="zh-TW" sz="4900" dirty="0">
              <a:solidFill>
                <a:schemeClr val="bg1"/>
              </a:solidFill>
            </a:endParaRPr>
          </a:p>
          <a:p>
            <a:pPr>
              <a:lnSpc>
                <a:spcPts val="3600"/>
              </a:lnSpc>
              <a:buFont typeface="Wingdings" panose="05000000000000000000" pitchFamily="2" charset="2"/>
              <a:buChar char="l"/>
            </a:pPr>
            <a:r>
              <a:rPr lang="zh-TW" altLang="en-US" sz="4900" dirty="0">
                <a:solidFill>
                  <a:schemeClr val="bg1"/>
                </a:solidFill>
              </a:rPr>
              <a:t>熊偉誌：個人頁面、登入／註冊頁面、設定頁面、系統架構圖、資料表設計</a:t>
            </a:r>
            <a:endParaRPr lang="en-US" altLang="zh-TW" sz="4900" dirty="0">
              <a:solidFill>
                <a:schemeClr val="bg1"/>
              </a:solidFill>
            </a:endParaRPr>
          </a:p>
          <a:p>
            <a:pPr>
              <a:lnSpc>
                <a:spcPts val="3600"/>
              </a:lnSpc>
              <a:buFont typeface="Wingdings" panose="05000000000000000000" pitchFamily="2" charset="2"/>
              <a:buChar char="l"/>
            </a:pPr>
            <a:r>
              <a:rPr lang="zh-TW" altLang="en-US" sz="4900" dirty="0">
                <a:solidFill>
                  <a:schemeClr val="bg1"/>
                </a:solidFill>
              </a:rPr>
              <a:t>廖士傑：看板頁面</a:t>
            </a:r>
            <a:r>
              <a:rPr lang="en-US" altLang="zh-TW" sz="4900" dirty="0">
                <a:solidFill>
                  <a:schemeClr val="bg1"/>
                </a:solidFill>
              </a:rPr>
              <a:t>(</a:t>
            </a:r>
            <a:r>
              <a:rPr lang="zh-TW" altLang="en-US" sz="4900" dirty="0">
                <a:solidFill>
                  <a:schemeClr val="bg1"/>
                </a:solidFill>
              </a:rPr>
              <a:t>看板類別</a:t>
            </a:r>
            <a:r>
              <a:rPr lang="en-US" altLang="zh-TW" sz="4900" dirty="0">
                <a:solidFill>
                  <a:schemeClr val="bg1"/>
                </a:solidFill>
              </a:rPr>
              <a:t>)</a:t>
            </a:r>
            <a:r>
              <a:rPr lang="zh-TW" altLang="en-US" sz="4900" dirty="0">
                <a:solidFill>
                  <a:schemeClr val="bg1"/>
                </a:solidFill>
              </a:rPr>
              <a:t>、討論區</a:t>
            </a:r>
            <a:r>
              <a:rPr lang="en-US" altLang="zh-TW" sz="4900" dirty="0">
                <a:solidFill>
                  <a:schemeClr val="bg1"/>
                </a:solidFill>
              </a:rPr>
              <a:t>(</a:t>
            </a:r>
            <a:r>
              <a:rPr lang="zh-TW" altLang="en-US" sz="4900" dirty="0">
                <a:solidFill>
                  <a:schemeClr val="bg1"/>
                </a:solidFill>
              </a:rPr>
              <a:t>文章列表</a:t>
            </a:r>
            <a:r>
              <a:rPr lang="en-US" altLang="zh-TW" sz="4900" dirty="0">
                <a:solidFill>
                  <a:schemeClr val="bg1"/>
                </a:solidFill>
              </a:rPr>
              <a:t>)</a:t>
            </a:r>
            <a:r>
              <a:rPr lang="zh-TW" altLang="en-US" sz="4900" dirty="0">
                <a:solidFill>
                  <a:schemeClr val="bg1"/>
                </a:solidFill>
              </a:rPr>
              <a:t>、訂單紀錄</a:t>
            </a:r>
            <a:endParaRPr lang="en-US" altLang="zh-TW" sz="4900"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313885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動機</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920552" y="980728"/>
            <a:ext cx="8352928" cy="540212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600"/>
              </a:lnSpc>
              <a:buNone/>
            </a:pPr>
            <a:r>
              <a:rPr lang="zh-TW" altLang="en-US" sz="1600" dirty="0">
                <a:solidFill>
                  <a:schemeClr val="bg1"/>
                </a:solidFill>
              </a:rPr>
              <a:t>我們希望打造一個以</a:t>
            </a:r>
            <a:r>
              <a:rPr lang="zh-TW" altLang="en-US" sz="1600" dirty="0">
                <a:solidFill>
                  <a:srgbClr val="FFC000"/>
                </a:solidFill>
              </a:rPr>
              <a:t>玩家</a:t>
            </a:r>
            <a:r>
              <a:rPr lang="zh-TW" altLang="en-US" sz="1600" dirty="0">
                <a:solidFill>
                  <a:schemeClr val="bg1"/>
                </a:solidFill>
              </a:rPr>
              <a:t>為核心的</a:t>
            </a:r>
            <a:r>
              <a:rPr lang="zh-TW" altLang="en-US" sz="1600" dirty="0">
                <a:solidFill>
                  <a:srgbClr val="FFC000"/>
                </a:solidFill>
              </a:rPr>
              <a:t>遊戲論壇</a:t>
            </a:r>
            <a:r>
              <a:rPr lang="zh-TW" altLang="en-US" sz="1600" dirty="0">
                <a:solidFill>
                  <a:schemeClr val="bg1"/>
                </a:solidFill>
              </a:rPr>
              <a:t>，讓每位熱愛遊戲的人都能在這裡找到歸屬。這個平台將是</a:t>
            </a:r>
            <a:r>
              <a:rPr lang="zh-TW" altLang="en-US" sz="1600" dirty="0">
                <a:solidFill>
                  <a:srgbClr val="FFC000"/>
                </a:solidFill>
              </a:rPr>
              <a:t>交流攻略</a:t>
            </a:r>
            <a:r>
              <a:rPr lang="zh-TW" altLang="en-US" sz="1600" dirty="0">
                <a:solidFill>
                  <a:schemeClr val="bg1"/>
                </a:solidFill>
              </a:rPr>
              <a:t>、</a:t>
            </a:r>
            <a:r>
              <a:rPr lang="zh-TW" altLang="en-US" sz="1600" dirty="0">
                <a:solidFill>
                  <a:srgbClr val="FFC000"/>
                </a:solidFill>
              </a:rPr>
              <a:t>分享心得</a:t>
            </a:r>
            <a:r>
              <a:rPr lang="zh-TW" altLang="en-US" sz="1600" dirty="0">
                <a:solidFill>
                  <a:schemeClr val="bg1"/>
                </a:solidFill>
              </a:rPr>
              <a:t>與</a:t>
            </a:r>
            <a:r>
              <a:rPr lang="zh-TW" altLang="en-US" sz="1600" dirty="0">
                <a:solidFill>
                  <a:srgbClr val="FFC000"/>
                </a:solidFill>
              </a:rPr>
              <a:t>碰撞創意</a:t>
            </a:r>
            <a:r>
              <a:rPr lang="zh-TW" altLang="en-US" sz="1600" dirty="0">
                <a:solidFill>
                  <a:schemeClr val="bg1"/>
                </a:solidFill>
              </a:rPr>
              <a:t>的聚集地，鼓勵玩家們深入探討遊戲世界的無限可能，並共同推動遊戲文化的發展。同時，我們提供一個精選</a:t>
            </a:r>
            <a:r>
              <a:rPr lang="zh-TW" altLang="en-US" sz="1600" dirty="0">
                <a:solidFill>
                  <a:srgbClr val="FFC000"/>
                </a:solidFill>
              </a:rPr>
              <a:t>商城</a:t>
            </a:r>
            <a:r>
              <a:rPr lang="zh-TW" altLang="en-US" sz="1600" dirty="0">
                <a:solidFill>
                  <a:schemeClr val="bg1"/>
                </a:solidFill>
              </a:rPr>
              <a:t>，作為論壇的延伸，帶來</a:t>
            </a:r>
            <a:r>
              <a:rPr lang="zh-TW" altLang="en-US" sz="1600" dirty="0">
                <a:solidFill>
                  <a:srgbClr val="FFC000"/>
                </a:solidFill>
              </a:rPr>
              <a:t>遊戲相關</a:t>
            </a:r>
            <a:r>
              <a:rPr lang="zh-TW" altLang="en-US" sz="1600" dirty="0">
                <a:solidFill>
                  <a:schemeClr val="bg1"/>
                </a:solidFill>
              </a:rPr>
              <a:t>的周邊與數位內容，讓玩家在互動之餘，能輕鬆獲得心儀的收藏。我們的願景是以論壇驅動社群熱情，讓商城成為點綴玩家體驗的額外驚喜。</a:t>
            </a:r>
            <a:endParaRPr lang="en-US" altLang="zh-TW" sz="1600" dirty="0">
              <a:solidFill>
                <a:schemeClr val="bg1"/>
              </a:solidFill>
            </a:endParaRPr>
          </a:p>
        </p:txBody>
      </p:sp>
    </p:spTree>
    <p:extLst>
      <p:ext uri="{BB962C8B-B14F-4D97-AF65-F5344CB8AC3E}">
        <p14:creationId xmlns:p14="http://schemas.microsoft.com/office/powerpoint/2010/main" val="2445151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如何投入應用</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920552" y="980728"/>
            <a:ext cx="8352928" cy="540212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600"/>
              </a:lnSpc>
              <a:buNone/>
            </a:pPr>
            <a:endParaRPr lang="en-US" altLang="zh-TW" sz="1600" dirty="0">
              <a:solidFill>
                <a:schemeClr val="bg1"/>
              </a:solidFill>
            </a:endParaRPr>
          </a:p>
        </p:txBody>
      </p:sp>
      <p:sp>
        <p:nvSpPr>
          <p:cNvPr id="2" name="六邊形 1">
            <a:extLst>
              <a:ext uri="{FF2B5EF4-FFF2-40B4-BE49-F238E27FC236}">
                <a16:creationId xmlns:a16="http://schemas.microsoft.com/office/drawing/2014/main" id="{80D9E1AE-339F-4944-80FA-8B46F07C487D}"/>
              </a:ext>
            </a:extLst>
          </p:cNvPr>
          <p:cNvSpPr/>
          <p:nvPr/>
        </p:nvSpPr>
        <p:spPr>
          <a:xfrm>
            <a:off x="3476166" y="2660993"/>
            <a:ext cx="1060704" cy="914400"/>
          </a:xfrm>
          <a:prstGeom prst="hexagon">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zh-TW" altLang="en-US" dirty="0">
                <a:solidFill>
                  <a:srgbClr val="FFC000"/>
                </a:solidFill>
              </a:rPr>
              <a:t>遊戲新聞</a:t>
            </a:r>
          </a:p>
        </p:txBody>
      </p:sp>
      <p:sp>
        <p:nvSpPr>
          <p:cNvPr id="11" name="六邊形 10">
            <a:extLst>
              <a:ext uri="{FF2B5EF4-FFF2-40B4-BE49-F238E27FC236}">
                <a16:creationId xmlns:a16="http://schemas.microsoft.com/office/drawing/2014/main" id="{3719BD8E-AA68-4C3B-8490-69FEAFBA3E5C}"/>
              </a:ext>
            </a:extLst>
          </p:cNvPr>
          <p:cNvSpPr/>
          <p:nvPr/>
        </p:nvSpPr>
        <p:spPr>
          <a:xfrm>
            <a:off x="4316668" y="2179712"/>
            <a:ext cx="1060704" cy="914400"/>
          </a:xfrm>
          <a:prstGeom prst="hexagon">
            <a:avLst/>
          </a:prstGeom>
          <a:ln/>
        </p:spPr>
        <p:style>
          <a:lnRef idx="0">
            <a:schemeClr val="dk1"/>
          </a:lnRef>
          <a:fillRef idx="3">
            <a:schemeClr val="dk1"/>
          </a:fillRef>
          <a:effectRef idx="3">
            <a:schemeClr val="dk1"/>
          </a:effectRef>
          <a:fontRef idx="minor">
            <a:schemeClr val="lt1"/>
          </a:fontRef>
        </p:style>
        <p:txBody>
          <a:bodyPr rtlCol="0" anchor="ctr"/>
          <a:lstStyle/>
          <a:p>
            <a:r>
              <a:rPr lang="zh-TW" altLang="en-US" dirty="0">
                <a:solidFill>
                  <a:srgbClr val="FFC000"/>
                </a:solidFill>
              </a:rPr>
              <a:t>心得攻略</a:t>
            </a:r>
          </a:p>
        </p:txBody>
      </p:sp>
      <p:sp>
        <p:nvSpPr>
          <p:cNvPr id="12" name="六邊形 11">
            <a:extLst>
              <a:ext uri="{FF2B5EF4-FFF2-40B4-BE49-F238E27FC236}">
                <a16:creationId xmlns:a16="http://schemas.microsoft.com/office/drawing/2014/main" id="{A8927DEA-3943-4748-8CE5-FBDE99D4056D}"/>
              </a:ext>
            </a:extLst>
          </p:cNvPr>
          <p:cNvSpPr/>
          <p:nvPr/>
        </p:nvSpPr>
        <p:spPr>
          <a:xfrm>
            <a:off x="5169024" y="2658224"/>
            <a:ext cx="1060704" cy="914400"/>
          </a:xfrm>
          <a:prstGeom prst="hexagon">
            <a:avLst/>
          </a:prstGeom>
          <a:ln/>
        </p:spPr>
        <p:style>
          <a:lnRef idx="0">
            <a:schemeClr val="dk1"/>
          </a:lnRef>
          <a:fillRef idx="3">
            <a:schemeClr val="dk1"/>
          </a:fillRef>
          <a:effectRef idx="3">
            <a:schemeClr val="dk1"/>
          </a:effectRef>
          <a:fontRef idx="minor">
            <a:schemeClr val="lt1"/>
          </a:fontRef>
        </p:style>
        <p:txBody>
          <a:bodyPr rtlCol="0" anchor="ctr"/>
          <a:lstStyle/>
          <a:p>
            <a:r>
              <a:rPr lang="zh-TW" altLang="en-US" dirty="0">
                <a:solidFill>
                  <a:srgbClr val="FFC000"/>
                </a:solidFill>
              </a:rPr>
              <a:t>相關商品</a:t>
            </a:r>
          </a:p>
        </p:txBody>
      </p:sp>
      <p:sp>
        <p:nvSpPr>
          <p:cNvPr id="13" name="六邊形 12">
            <a:extLst>
              <a:ext uri="{FF2B5EF4-FFF2-40B4-BE49-F238E27FC236}">
                <a16:creationId xmlns:a16="http://schemas.microsoft.com/office/drawing/2014/main" id="{3AA960EA-258F-4415-AB48-89C616ED07CC}"/>
              </a:ext>
            </a:extLst>
          </p:cNvPr>
          <p:cNvSpPr/>
          <p:nvPr/>
        </p:nvSpPr>
        <p:spPr>
          <a:xfrm>
            <a:off x="4316668" y="3136736"/>
            <a:ext cx="1060704" cy="914400"/>
          </a:xfrm>
          <a:prstGeom prst="hexagon">
            <a:avLst/>
          </a:prstGeom>
          <a:ln/>
        </p:spPr>
        <p:style>
          <a:lnRef idx="0">
            <a:schemeClr val="dk1"/>
          </a:lnRef>
          <a:fillRef idx="3">
            <a:schemeClr val="dk1"/>
          </a:fillRef>
          <a:effectRef idx="3">
            <a:schemeClr val="dk1"/>
          </a:effectRef>
          <a:fontRef idx="minor">
            <a:schemeClr val="lt1"/>
          </a:fontRef>
        </p:style>
        <p:txBody>
          <a:bodyPr rtlCol="0" anchor="ctr"/>
          <a:lstStyle/>
          <a:p>
            <a:r>
              <a:rPr lang="zh-TW" altLang="en-US" dirty="0">
                <a:solidFill>
                  <a:srgbClr val="FFC000"/>
                </a:solidFill>
              </a:rPr>
              <a:t>交友互助</a:t>
            </a:r>
          </a:p>
        </p:txBody>
      </p:sp>
    </p:spTree>
    <p:extLst>
      <p:ext uri="{BB962C8B-B14F-4D97-AF65-F5344CB8AC3E}">
        <p14:creationId xmlns:p14="http://schemas.microsoft.com/office/powerpoint/2010/main" val="403302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開發技術</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920552" y="980728"/>
            <a:ext cx="8352928" cy="540212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600"/>
              </a:lnSpc>
              <a:buNone/>
            </a:pPr>
            <a:endParaRPr lang="en-US" altLang="zh-TW" sz="1600" dirty="0">
              <a:solidFill>
                <a:schemeClr val="bg1"/>
              </a:solidFill>
            </a:endParaRPr>
          </a:p>
        </p:txBody>
      </p:sp>
      <p:sp>
        <p:nvSpPr>
          <p:cNvPr id="5" name="橢圓 4">
            <a:extLst>
              <a:ext uri="{FF2B5EF4-FFF2-40B4-BE49-F238E27FC236}">
                <a16:creationId xmlns:a16="http://schemas.microsoft.com/office/drawing/2014/main" id="{7C28579E-2CF6-40CF-9542-E463454D835D}"/>
              </a:ext>
            </a:extLst>
          </p:cNvPr>
          <p:cNvSpPr/>
          <p:nvPr/>
        </p:nvSpPr>
        <p:spPr>
          <a:xfrm>
            <a:off x="550661" y="1855030"/>
            <a:ext cx="3024336" cy="2952328"/>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dirty="0"/>
          </a:p>
        </p:txBody>
      </p:sp>
      <p:pic>
        <p:nvPicPr>
          <p:cNvPr id="1026" name="Picture 2" descr="HTML - Wikipedia">
            <a:extLst>
              <a:ext uri="{FF2B5EF4-FFF2-40B4-BE49-F238E27FC236}">
                <a16:creationId xmlns:a16="http://schemas.microsoft.com/office/drawing/2014/main" id="{B28DBB5D-17C8-4291-A54D-8CBE511003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718" y="2575111"/>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T 邦幫忙::一起幫忙解決難題，拯救IT 人的一天">
            <a:extLst>
              <a:ext uri="{FF2B5EF4-FFF2-40B4-BE49-F238E27FC236}">
                <a16:creationId xmlns:a16="http://schemas.microsoft.com/office/drawing/2014/main" id="{45C36F8E-5850-43ED-A9E1-4868C047E6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791" y="2610063"/>
            <a:ext cx="720080" cy="448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symbol, meaning, history, PNG, brand">
            <a:extLst>
              <a:ext uri="{FF2B5EF4-FFF2-40B4-BE49-F238E27FC236}">
                <a16:creationId xmlns:a16="http://schemas.microsoft.com/office/drawing/2014/main" id="{090FEC52-20EC-4DAF-9416-A905EDE5EF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8016" y="2610063"/>
            <a:ext cx="720080" cy="4032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什麼是jQuery？曾經熱門的JavaScript函式庫沒落了嗎？ - ALPHA Camp">
            <a:extLst>
              <a:ext uri="{FF2B5EF4-FFF2-40B4-BE49-F238E27FC236}">
                <a16:creationId xmlns:a16="http://schemas.microsoft.com/office/drawing/2014/main" id="{B685C16C-BAE3-41A3-94EB-8D4FB8B4BF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891" y="3450959"/>
            <a:ext cx="848001" cy="5643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s.tpointtech.com/bootstrappages/images/bootst...">
            <a:extLst>
              <a:ext uri="{FF2B5EF4-FFF2-40B4-BE49-F238E27FC236}">
                <a16:creationId xmlns:a16="http://schemas.microsoft.com/office/drawing/2014/main" id="{2A44BF6B-3689-4913-BB9C-8E74BCF17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2830" y="3466357"/>
            <a:ext cx="848002" cy="848002"/>
          </a:xfrm>
          <a:prstGeom prst="rect">
            <a:avLst/>
          </a:prstGeom>
          <a:noFill/>
          <a:extLst>
            <a:ext uri="{909E8E84-426E-40DD-AFC4-6F175D3DCCD1}">
              <a14:hiddenFill xmlns:a14="http://schemas.microsoft.com/office/drawing/2010/main">
                <a:solidFill>
                  <a:srgbClr val="FFFFFF"/>
                </a:solidFill>
              </a14:hiddenFill>
            </a:ext>
          </a:extLst>
        </p:spPr>
      </p:pic>
      <p:sp>
        <p:nvSpPr>
          <p:cNvPr id="14" name="橢圓 13">
            <a:extLst>
              <a:ext uri="{FF2B5EF4-FFF2-40B4-BE49-F238E27FC236}">
                <a16:creationId xmlns:a16="http://schemas.microsoft.com/office/drawing/2014/main" id="{955B5EBF-7F01-4F6A-A0EF-C6FF59238762}"/>
              </a:ext>
            </a:extLst>
          </p:cNvPr>
          <p:cNvSpPr/>
          <p:nvPr/>
        </p:nvSpPr>
        <p:spPr>
          <a:xfrm>
            <a:off x="4040192" y="3823095"/>
            <a:ext cx="2025545" cy="2052228"/>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5" name="橢圓 14">
            <a:extLst>
              <a:ext uri="{FF2B5EF4-FFF2-40B4-BE49-F238E27FC236}">
                <a16:creationId xmlns:a16="http://schemas.microsoft.com/office/drawing/2014/main" id="{BD3394CB-CAD9-4FBB-8C99-5D24CDB2C1E9}"/>
              </a:ext>
            </a:extLst>
          </p:cNvPr>
          <p:cNvSpPr/>
          <p:nvPr/>
        </p:nvSpPr>
        <p:spPr>
          <a:xfrm>
            <a:off x="6459174" y="1772816"/>
            <a:ext cx="3024336" cy="2952328"/>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dirty="0"/>
          </a:p>
        </p:txBody>
      </p:sp>
      <p:pic>
        <p:nvPicPr>
          <p:cNvPr id="1036" name="Picture 12" descr="DevBricker | SQL Server 快速上手(1)-資料庫簡介">
            <a:extLst>
              <a:ext uri="{FF2B5EF4-FFF2-40B4-BE49-F238E27FC236}">
                <a16:creationId xmlns:a16="http://schemas.microsoft.com/office/drawing/2014/main" id="{1586D230-2AD5-4B80-AA08-667D1C116D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504" y="4597082"/>
            <a:ext cx="1729466" cy="50425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sp .Net MVC] ViewMode vs DTO(Data Transfer Object)：叡揚部落格">
            <a:extLst>
              <a:ext uri="{FF2B5EF4-FFF2-40B4-BE49-F238E27FC236}">
                <a16:creationId xmlns:a16="http://schemas.microsoft.com/office/drawing/2014/main" id="{9746C8A5-7EFB-4B9B-9C60-6ADF7933CEC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35308" y="2421915"/>
            <a:ext cx="1240723" cy="677500"/>
          </a:xfrm>
          <a:prstGeom prst="rect">
            <a:avLst/>
          </a:prstGeom>
          <a:noFill/>
          <a:extLst>
            <a:ext uri="{909E8E84-426E-40DD-AFC4-6F175D3DCCD1}">
              <a14:hiddenFill xmlns:a14="http://schemas.microsoft.com/office/drawing/2010/main">
                <a:solidFill>
                  <a:srgbClr val="FFFFFF"/>
                </a:solidFill>
              </a14:hiddenFill>
            </a:ext>
          </a:extLst>
        </p:spPr>
      </p:pic>
      <p:sp>
        <p:nvSpPr>
          <p:cNvPr id="21" name="橢圓 20">
            <a:extLst>
              <a:ext uri="{FF2B5EF4-FFF2-40B4-BE49-F238E27FC236}">
                <a16:creationId xmlns:a16="http://schemas.microsoft.com/office/drawing/2014/main" id="{7D4B3AEF-6F10-424E-93E9-BC01A8D4AF4E}"/>
              </a:ext>
            </a:extLst>
          </p:cNvPr>
          <p:cNvSpPr/>
          <p:nvPr/>
        </p:nvSpPr>
        <p:spPr>
          <a:xfrm>
            <a:off x="3960982" y="1062028"/>
            <a:ext cx="2025545" cy="2052228"/>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dirty="0"/>
          </a:p>
        </p:txBody>
      </p:sp>
      <p:pic>
        <p:nvPicPr>
          <p:cNvPr id="1044" name="Picture 20" descr="GitHub Service | Princeton Research Computing">
            <a:extLst>
              <a:ext uri="{FF2B5EF4-FFF2-40B4-BE49-F238E27FC236}">
                <a16:creationId xmlns:a16="http://schemas.microsoft.com/office/drawing/2014/main" id="{A219E169-EC66-4B64-94F0-72917C59F9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3629" y="1651942"/>
            <a:ext cx="1024121" cy="87239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al-time Communication With SignalR: Case Study">
            <a:extLst>
              <a:ext uri="{FF2B5EF4-FFF2-40B4-BE49-F238E27FC236}">
                <a16:creationId xmlns:a16="http://schemas.microsoft.com/office/drawing/2014/main" id="{F72BBA9F-35D0-4226-B215-A41D8904E3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308" y="3314009"/>
            <a:ext cx="1240723" cy="77326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plementing AspNet Identity in .NET Core : A Step-by-Step Guide to  Implementing Authentication and Authorization">
            <a:extLst>
              <a:ext uri="{FF2B5EF4-FFF2-40B4-BE49-F238E27FC236}">
                <a16:creationId xmlns:a16="http://schemas.microsoft.com/office/drawing/2014/main" id="{1DB492B5-B5DF-4EAE-AD4E-ECD3E48DBB5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70451" y="2965126"/>
            <a:ext cx="1261432" cy="60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89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533012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ts val="1600"/>
              </a:lnSpc>
              <a:buFont typeface="+mj-lt"/>
              <a:buAutoNum type="arabicPeriod"/>
            </a:pPr>
            <a:r>
              <a:rPr lang="zh-TW" altLang="en-US" sz="2000" dirty="0">
                <a:solidFill>
                  <a:schemeClr val="bg1"/>
                </a:solidFill>
              </a:rPr>
              <a:t>論壇首頁</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新聞列表</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新聞內容</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登入</a:t>
            </a:r>
            <a:r>
              <a:rPr lang="en-US" altLang="zh-TW" sz="2000" dirty="0">
                <a:solidFill>
                  <a:schemeClr val="bg1"/>
                </a:solidFill>
              </a:rPr>
              <a:t>/</a:t>
            </a:r>
            <a:r>
              <a:rPr lang="zh-TW" altLang="en-US" sz="2000" dirty="0">
                <a:solidFill>
                  <a:schemeClr val="bg1"/>
                </a:solidFill>
              </a:rPr>
              <a:t>註冊頁面  </a:t>
            </a:r>
            <a:r>
              <a:rPr lang="en-US" altLang="zh-TW" sz="2000" dirty="0">
                <a:solidFill>
                  <a:schemeClr val="bg1"/>
                </a:solidFill>
              </a:rPr>
              <a:t>(Login)</a:t>
            </a:r>
          </a:p>
          <a:p>
            <a:pPr marL="457200" indent="-457200">
              <a:lnSpc>
                <a:spcPts val="1600"/>
              </a:lnSpc>
              <a:buFont typeface="+mj-lt"/>
              <a:buAutoNum type="arabicPeriod"/>
            </a:pPr>
            <a:r>
              <a:rPr lang="zh-TW" altLang="en-US" sz="2000" dirty="0">
                <a:solidFill>
                  <a:schemeClr val="bg1"/>
                </a:solidFill>
              </a:rPr>
              <a:t>個人頁面  </a:t>
            </a:r>
            <a:r>
              <a:rPr lang="en-US" altLang="zh-TW" sz="2000" dirty="0">
                <a:solidFill>
                  <a:schemeClr val="bg1"/>
                </a:solidFill>
              </a:rPr>
              <a:t>(Personal)</a:t>
            </a:r>
          </a:p>
          <a:p>
            <a:pPr marL="457200" indent="-457200">
              <a:lnSpc>
                <a:spcPts val="1600"/>
              </a:lnSpc>
              <a:buFont typeface="+mj-lt"/>
              <a:buAutoNum type="arabicPeriod"/>
            </a:pPr>
            <a:r>
              <a:rPr lang="zh-TW" altLang="en-US" sz="2000" dirty="0">
                <a:solidFill>
                  <a:schemeClr val="bg1"/>
                </a:solidFill>
              </a:rPr>
              <a:t>設定頁面  </a:t>
            </a:r>
            <a:r>
              <a:rPr lang="en-US" altLang="zh-TW" sz="2000" dirty="0">
                <a:solidFill>
                  <a:schemeClr val="bg1"/>
                </a:solidFill>
              </a:rPr>
              <a:t>(Setting)</a:t>
            </a:r>
          </a:p>
          <a:p>
            <a:pPr marL="457200" indent="-457200">
              <a:lnSpc>
                <a:spcPts val="1600"/>
              </a:lnSpc>
              <a:buFont typeface="+mj-lt"/>
              <a:buAutoNum type="arabicPeriod"/>
            </a:pPr>
            <a:r>
              <a:rPr lang="zh-TW" altLang="en-US" sz="2000" dirty="0">
                <a:solidFill>
                  <a:schemeClr val="bg1"/>
                </a:solidFill>
              </a:rPr>
              <a:t>看板列表</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看板首頁</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文章列表</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文章編輯器</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文章頁面</a:t>
            </a:r>
            <a:endParaRPr lang="en-US" altLang="zh-TW" sz="2000" dirty="0">
              <a:solidFill>
                <a:schemeClr val="bg1"/>
              </a:solidFill>
            </a:endParaRPr>
          </a:p>
          <a:p>
            <a:pPr marL="457200" indent="-457200">
              <a:lnSpc>
                <a:spcPts val="1600"/>
              </a:lnSpc>
              <a:buFont typeface="+mj-lt"/>
              <a:buAutoNum type="arabicPeriod"/>
            </a:pPr>
            <a:r>
              <a:rPr lang="zh-TW" altLang="en-US" sz="2000" dirty="0">
                <a:solidFill>
                  <a:schemeClr val="bg1"/>
                </a:solidFill>
              </a:rPr>
              <a:t>商城頁面  </a:t>
            </a:r>
            <a:r>
              <a:rPr lang="en-US" altLang="zh-TW" sz="2000" dirty="0">
                <a:solidFill>
                  <a:schemeClr val="bg1"/>
                </a:solidFill>
              </a:rPr>
              <a:t>(Shopping Mall)</a:t>
            </a:r>
          </a:p>
          <a:p>
            <a:pPr marL="457200" indent="-457200">
              <a:lnSpc>
                <a:spcPts val="1600"/>
              </a:lnSpc>
              <a:buFont typeface="+mj-lt"/>
              <a:buAutoNum type="arabicPeriod"/>
            </a:pPr>
            <a:r>
              <a:rPr lang="zh-TW" altLang="en-US" sz="2000" dirty="0">
                <a:solidFill>
                  <a:schemeClr val="bg1"/>
                </a:solidFill>
              </a:rPr>
              <a:t>商品頁面 </a:t>
            </a:r>
            <a:r>
              <a:rPr lang="en-US" altLang="zh-TW" sz="2000" dirty="0">
                <a:solidFill>
                  <a:schemeClr val="bg1"/>
                </a:solidFill>
              </a:rPr>
              <a:t>(Product)</a:t>
            </a:r>
          </a:p>
          <a:p>
            <a:pPr marL="457200" indent="-457200">
              <a:lnSpc>
                <a:spcPts val="1600"/>
              </a:lnSpc>
              <a:buFont typeface="+mj-lt"/>
              <a:buAutoNum type="arabicPeriod"/>
            </a:pPr>
            <a:r>
              <a:rPr lang="zh-TW" altLang="en-US" sz="2000" dirty="0">
                <a:solidFill>
                  <a:schemeClr val="bg1"/>
                </a:solidFill>
              </a:rPr>
              <a:t>訂單紀錄清單</a:t>
            </a:r>
            <a:endParaRPr lang="en-US" altLang="zh-TW" sz="2000" dirty="0">
              <a:solidFill>
                <a:schemeClr val="bg1"/>
              </a:solidFill>
            </a:endParaRPr>
          </a:p>
        </p:txBody>
      </p:sp>
    </p:spTree>
    <p:extLst>
      <p:ext uri="{BB962C8B-B14F-4D97-AF65-F5344CB8AC3E}">
        <p14:creationId xmlns:p14="http://schemas.microsoft.com/office/powerpoint/2010/main" val="354119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網站架構</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920552" y="980728"/>
            <a:ext cx="8352928" cy="540212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600"/>
              </a:lnSpc>
              <a:buNone/>
            </a:pPr>
            <a:endParaRPr lang="en-US" altLang="zh-TW" sz="1600" dirty="0">
              <a:solidFill>
                <a:schemeClr val="bg1"/>
              </a:solidFill>
            </a:endParaRPr>
          </a:p>
        </p:txBody>
      </p:sp>
      <p:sp>
        <p:nvSpPr>
          <p:cNvPr id="6" name="矩形: 圓角 5">
            <a:extLst>
              <a:ext uri="{FF2B5EF4-FFF2-40B4-BE49-F238E27FC236}">
                <a16:creationId xmlns:a16="http://schemas.microsoft.com/office/drawing/2014/main" id="{FDB540DC-38FA-42A6-81AC-D96DF7A768A7}"/>
              </a:ext>
            </a:extLst>
          </p:cNvPr>
          <p:cNvSpPr/>
          <p:nvPr/>
        </p:nvSpPr>
        <p:spPr>
          <a:xfrm>
            <a:off x="488504" y="2049257"/>
            <a:ext cx="1440160" cy="72008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t>
            </a:r>
            <a:endParaRPr lang="zh-TW" altLang="en-US" dirty="0"/>
          </a:p>
        </p:txBody>
      </p:sp>
      <p:sp>
        <p:nvSpPr>
          <p:cNvPr id="20" name="矩形: 圓角 19">
            <a:extLst>
              <a:ext uri="{FF2B5EF4-FFF2-40B4-BE49-F238E27FC236}">
                <a16:creationId xmlns:a16="http://schemas.microsoft.com/office/drawing/2014/main" id="{EB3E21C9-E2B7-4439-A0C8-B24F9290D6D4}"/>
              </a:ext>
            </a:extLst>
          </p:cNvPr>
          <p:cNvSpPr/>
          <p:nvPr/>
        </p:nvSpPr>
        <p:spPr>
          <a:xfrm>
            <a:off x="488504" y="100514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論壇首頁</a:t>
            </a:r>
          </a:p>
        </p:txBody>
      </p:sp>
      <p:cxnSp>
        <p:nvCxnSpPr>
          <p:cNvPr id="8" name="直線接點 7">
            <a:extLst>
              <a:ext uri="{FF2B5EF4-FFF2-40B4-BE49-F238E27FC236}">
                <a16:creationId xmlns:a16="http://schemas.microsoft.com/office/drawing/2014/main" id="{0E3F47FA-4483-4711-BDB8-9A3AA5C7B1F1}"/>
              </a:ext>
            </a:extLst>
          </p:cNvPr>
          <p:cNvCxnSpPr>
            <a:cxnSpLocks/>
            <a:stCxn id="20" idx="2"/>
            <a:endCxn id="6" idx="0"/>
          </p:cNvCxnSpPr>
          <p:nvPr/>
        </p:nvCxnSpPr>
        <p:spPr>
          <a:xfrm>
            <a:off x="1208584" y="1725221"/>
            <a:ext cx="0" cy="32403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矩形: 圓角 23">
            <a:extLst>
              <a:ext uri="{FF2B5EF4-FFF2-40B4-BE49-F238E27FC236}">
                <a16:creationId xmlns:a16="http://schemas.microsoft.com/office/drawing/2014/main" id="{439A4772-4EFD-4EDD-BDA5-7FA0DCFF29F5}"/>
              </a:ext>
            </a:extLst>
          </p:cNvPr>
          <p:cNvSpPr/>
          <p:nvPr/>
        </p:nvSpPr>
        <p:spPr>
          <a:xfrm>
            <a:off x="2432720" y="100514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新聞列表</a:t>
            </a:r>
          </a:p>
        </p:txBody>
      </p:sp>
      <p:cxnSp>
        <p:nvCxnSpPr>
          <p:cNvPr id="25" name="直線接點 24">
            <a:extLst>
              <a:ext uri="{FF2B5EF4-FFF2-40B4-BE49-F238E27FC236}">
                <a16:creationId xmlns:a16="http://schemas.microsoft.com/office/drawing/2014/main" id="{6F3EAD27-F47E-43B0-9589-43B7C723476A}"/>
              </a:ext>
            </a:extLst>
          </p:cNvPr>
          <p:cNvCxnSpPr>
            <a:cxnSpLocks/>
            <a:stCxn id="20" idx="3"/>
            <a:endCxn id="24" idx="1"/>
          </p:cNvCxnSpPr>
          <p:nvPr/>
        </p:nvCxnSpPr>
        <p:spPr>
          <a:xfrm>
            <a:off x="1928664" y="1365181"/>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8" name="矩形: 圓角 27">
            <a:extLst>
              <a:ext uri="{FF2B5EF4-FFF2-40B4-BE49-F238E27FC236}">
                <a16:creationId xmlns:a16="http://schemas.microsoft.com/office/drawing/2014/main" id="{D594B6C2-1005-4AB0-9B9F-3F2669C97186}"/>
              </a:ext>
            </a:extLst>
          </p:cNvPr>
          <p:cNvSpPr/>
          <p:nvPr/>
        </p:nvSpPr>
        <p:spPr>
          <a:xfrm>
            <a:off x="4376936" y="100514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新聞內容</a:t>
            </a:r>
          </a:p>
        </p:txBody>
      </p:sp>
      <p:cxnSp>
        <p:nvCxnSpPr>
          <p:cNvPr id="29" name="直線接點 28">
            <a:extLst>
              <a:ext uri="{FF2B5EF4-FFF2-40B4-BE49-F238E27FC236}">
                <a16:creationId xmlns:a16="http://schemas.microsoft.com/office/drawing/2014/main" id="{88213A2F-F4F9-43CE-97B6-616073D5832C}"/>
              </a:ext>
            </a:extLst>
          </p:cNvPr>
          <p:cNvCxnSpPr>
            <a:cxnSpLocks/>
            <a:stCxn id="24" idx="3"/>
            <a:endCxn id="28" idx="1"/>
          </p:cNvCxnSpPr>
          <p:nvPr/>
        </p:nvCxnSpPr>
        <p:spPr>
          <a:xfrm>
            <a:off x="3872880" y="1365181"/>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矩形: 圓角 32">
            <a:extLst>
              <a:ext uri="{FF2B5EF4-FFF2-40B4-BE49-F238E27FC236}">
                <a16:creationId xmlns:a16="http://schemas.microsoft.com/office/drawing/2014/main" id="{B646C0CC-C4F3-44FE-8C40-F170109706A8}"/>
              </a:ext>
            </a:extLst>
          </p:cNvPr>
          <p:cNvSpPr/>
          <p:nvPr/>
        </p:nvSpPr>
        <p:spPr>
          <a:xfrm>
            <a:off x="6321152" y="100514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登入</a:t>
            </a:r>
            <a:r>
              <a:rPr lang="en-US" altLang="zh-TW" dirty="0"/>
              <a:t>/</a:t>
            </a:r>
            <a:r>
              <a:rPr lang="zh-TW" altLang="en-US" dirty="0"/>
              <a:t>註冊</a:t>
            </a:r>
            <a:endParaRPr lang="en-US" altLang="zh-TW" dirty="0"/>
          </a:p>
        </p:txBody>
      </p:sp>
      <p:cxnSp>
        <p:nvCxnSpPr>
          <p:cNvPr id="34" name="直線接點 33">
            <a:extLst>
              <a:ext uri="{FF2B5EF4-FFF2-40B4-BE49-F238E27FC236}">
                <a16:creationId xmlns:a16="http://schemas.microsoft.com/office/drawing/2014/main" id="{E108CAE9-C3EE-4109-906F-402C503EE525}"/>
              </a:ext>
            </a:extLst>
          </p:cNvPr>
          <p:cNvCxnSpPr>
            <a:cxnSpLocks/>
            <a:stCxn id="28" idx="3"/>
            <a:endCxn id="33" idx="1"/>
          </p:cNvCxnSpPr>
          <p:nvPr/>
        </p:nvCxnSpPr>
        <p:spPr>
          <a:xfrm>
            <a:off x="5817096" y="1365181"/>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A31CFFC8-7249-4A48-9A78-1C2FA247070A}"/>
              </a:ext>
            </a:extLst>
          </p:cNvPr>
          <p:cNvSpPr/>
          <p:nvPr/>
        </p:nvSpPr>
        <p:spPr>
          <a:xfrm>
            <a:off x="2463028" y="274653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設定頁面</a:t>
            </a:r>
          </a:p>
        </p:txBody>
      </p:sp>
      <p:cxnSp>
        <p:nvCxnSpPr>
          <p:cNvPr id="39" name="直線接點 38">
            <a:extLst>
              <a:ext uri="{FF2B5EF4-FFF2-40B4-BE49-F238E27FC236}">
                <a16:creationId xmlns:a16="http://schemas.microsoft.com/office/drawing/2014/main" id="{544A4A46-7F23-4556-9FCB-514921591DA9}"/>
              </a:ext>
            </a:extLst>
          </p:cNvPr>
          <p:cNvCxnSpPr>
            <a:cxnSpLocks/>
            <a:endCxn id="38" idx="1"/>
          </p:cNvCxnSpPr>
          <p:nvPr/>
        </p:nvCxnSpPr>
        <p:spPr>
          <a:xfrm>
            <a:off x="2165647" y="3106571"/>
            <a:ext cx="29738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矩形: 圓角 39">
            <a:extLst>
              <a:ext uri="{FF2B5EF4-FFF2-40B4-BE49-F238E27FC236}">
                <a16:creationId xmlns:a16="http://schemas.microsoft.com/office/drawing/2014/main" id="{A3E76349-C0AB-4CC9-ADA2-715121B83290}"/>
              </a:ext>
            </a:extLst>
          </p:cNvPr>
          <p:cNvSpPr/>
          <p:nvPr/>
        </p:nvSpPr>
        <p:spPr>
          <a:xfrm>
            <a:off x="4407244" y="2695302"/>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看板列表</a:t>
            </a:r>
          </a:p>
        </p:txBody>
      </p:sp>
      <p:cxnSp>
        <p:nvCxnSpPr>
          <p:cNvPr id="41" name="直線接點 40">
            <a:extLst>
              <a:ext uri="{FF2B5EF4-FFF2-40B4-BE49-F238E27FC236}">
                <a16:creationId xmlns:a16="http://schemas.microsoft.com/office/drawing/2014/main" id="{4FB3C275-D27E-4F8E-87E4-0F42CADB4701}"/>
              </a:ext>
            </a:extLst>
          </p:cNvPr>
          <p:cNvCxnSpPr>
            <a:cxnSpLocks/>
            <a:endCxn id="40" idx="1"/>
          </p:cNvCxnSpPr>
          <p:nvPr/>
        </p:nvCxnSpPr>
        <p:spPr>
          <a:xfrm>
            <a:off x="3903188" y="3055342"/>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2" name="矩形: 圓角 41">
            <a:extLst>
              <a:ext uri="{FF2B5EF4-FFF2-40B4-BE49-F238E27FC236}">
                <a16:creationId xmlns:a16="http://schemas.microsoft.com/office/drawing/2014/main" id="{1C4B41A5-6373-45BA-8ED7-984C7D3909E2}"/>
              </a:ext>
            </a:extLst>
          </p:cNvPr>
          <p:cNvSpPr/>
          <p:nvPr/>
        </p:nvSpPr>
        <p:spPr>
          <a:xfrm>
            <a:off x="8265460" y="1036204"/>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個人頁面</a:t>
            </a:r>
          </a:p>
        </p:txBody>
      </p:sp>
      <p:cxnSp>
        <p:nvCxnSpPr>
          <p:cNvPr id="43" name="直線接點 42">
            <a:extLst>
              <a:ext uri="{FF2B5EF4-FFF2-40B4-BE49-F238E27FC236}">
                <a16:creationId xmlns:a16="http://schemas.microsoft.com/office/drawing/2014/main" id="{D8AF5662-0562-4302-B635-6BDC59FC5ABF}"/>
              </a:ext>
            </a:extLst>
          </p:cNvPr>
          <p:cNvCxnSpPr>
            <a:cxnSpLocks/>
            <a:endCxn id="42" idx="1"/>
          </p:cNvCxnSpPr>
          <p:nvPr/>
        </p:nvCxnSpPr>
        <p:spPr>
          <a:xfrm>
            <a:off x="7761404" y="1396244"/>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矩形: 圓角 43">
            <a:extLst>
              <a:ext uri="{FF2B5EF4-FFF2-40B4-BE49-F238E27FC236}">
                <a16:creationId xmlns:a16="http://schemas.microsoft.com/office/drawing/2014/main" id="{9A93C5DA-7E9F-44F0-AB40-6BA0469B8D6C}"/>
              </a:ext>
            </a:extLst>
          </p:cNvPr>
          <p:cNvSpPr/>
          <p:nvPr/>
        </p:nvSpPr>
        <p:spPr>
          <a:xfrm>
            <a:off x="6351460" y="2643915"/>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看板首頁</a:t>
            </a:r>
          </a:p>
        </p:txBody>
      </p:sp>
      <p:cxnSp>
        <p:nvCxnSpPr>
          <p:cNvPr id="45" name="直線接點 44">
            <a:extLst>
              <a:ext uri="{FF2B5EF4-FFF2-40B4-BE49-F238E27FC236}">
                <a16:creationId xmlns:a16="http://schemas.microsoft.com/office/drawing/2014/main" id="{EC825ABF-9EAC-4E4E-AD8A-2D467137F013}"/>
              </a:ext>
            </a:extLst>
          </p:cNvPr>
          <p:cNvCxnSpPr>
            <a:cxnSpLocks/>
            <a:endCxn id="44" idx="1"/>
          </p:cNvCxnSpPr>
          <p:nvPr/>
        </p:nvCxnSpPr>
        <p:spPr>
          <a:xfrm>
            <a:off x="5847404" y="3003955"/>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BC159451-61E8-4FB3-9202-41EA0241B12A}"/>
              </a:ext>
            </a:extLst>
          </p:cNvPr>
          <p:cNvSpPr/>
          <p:nvPr/>
        </p:nvSpPr>
        <p:spPr>
          <a:xfrm>
            <a:off x="2432872" y="4398778"/>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文章列表</a:t>
            </a:r>
          </a:p>
        </p:txBody>
      </p:sp>
      <p:cxnSp>
        <p:nvCxnSpPr>
          <p:cNvPr id="47" name="直線接點 46">
            <a:extLst>
              <a:ext uri="{FF2B5EF4-FFF2-40B4-BE49-F238E27FC236}">
                <a16:creationId xmlns:a16="http://schemas.microsoft.com/office/drawing/2014/main" id="{33F81EB6-6D68-4E15-99A4-8A0D099AF9E3}"/>
              </a:ext>
            </a:extLst>
          </p:cNvPr>
          <p:cNvCxnSpPr>
            <a:cxnSpLocks/>
            <a:endCxn id="46" idx="1"/>
          </p:cNvCxnSpPr>
          <p:nvPr/>
        </p:nvCxnSpPr>
        <p:spPr>
          <a:xfrm>
            <a:off x="2123144" y="4747618"/>
            <a:ext cx="309728" cy="11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E567A446-1CAF-4697-88BA-ED31411EA197}"/>
              </a:ext>
            </a:extLst>
          </p:cNvPr>
          <p:cNvSpPr/>
          <p:nvPr/>
        </p:nvSpPr>
        <p:spPr>
          <a:xfrm>
            <a:off x="4377088" y="4387578"/>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文章編輯器</a:t>
            </a:r>
          </a:p>
        </p:txBody>
      </p:sp>
      <p:cxnSp>
        <p:nvCxnSpPr>
          <p:cNvPr id="49" name="直線接點 48">
            <a:extLst>
              <a:ext uri="{FF2B5EF4-FFF2-40B4-BE49-F238E27FC236}">
                <a16:creationId xmlns:a16="http://schemas.microsoft.com/office/drawing/2014/main" id="{E34C3610-152D-4E9E-98E1-65369EFB8CD2}"/>
              </a:ext>
            </a:extLst>
          </p:cNvPr>
          <p:cNvCxnSpPr>
            <a:cxnSpLocks/>
            <a:endCxn id="48" idx="1"/>
          </p:cNvCxnSpPr>
          <p:nvPr/>
        </p:nvCxnSpPr>
        <p:spPr>
          <a:xfrm>
            <a:off x="3873032" y="4747618"/>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0" name="矩形: 圓角 49">
            <a:extLst>
              <a:ext uri="{FF2B5EF4-FFF2-40B4-BE49-F238E27FC236}">
                <a16:creationId xmlns:a16="http://schemas.microsoft.com/office/drawing/2014/main" id="{9D082E96-3A78-4ADD-9116-E355AA1A2D93}"/>
              </a:ext>
            </a:extLst>
          </p:cNvPr>
          <p:cNvSpPr/>
          <p:nvPr/>
        </p:nvSpPr>
        <p:spPr>
          <a:xfrm>
            <a:off x="6321304" y="4354267"/>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文章頁面</a:t>
            </a:r>
          </a:p>
        </p:txBody>
      </p:sp>
      <p:cxnSp>
        <p:nvCxnSpPr>
          <p:cNvPr id="51" name="直線接點 50">
            <a:extLst>
              <a:ext uri="{FF2B5EF4-FFF2-40B4-BE49-F238E27FC236}">
                <a16:creationId xmlns:a16="http://schemas.microsoft.com/office/drawing/2014/main" id="{5179A426-4362-4F0E-936C-F98BFEAB26B6}"/>
              </a:ext>
            </a:extLst>
          </p:cNvPr>
          <p:cNvCxnSpPr>
            <a:cxnSpLocks/>
            <a:endCxn id="50" idx="1"/>
          </p:cNvCxnSpPr>
          <p:nvPr/>
        </p:nvCxnSpPr>
        <p:spPr>
          <a:xfrm>
            <a:off x="5817248" y="4714307"/>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2" name="矩形: 圓角 51">
            <a:extLst>
              <a:ext uri="{FF2B5EF4-FFF2-40B4-BE49-F238E27FC236}">
                <a16:creationId xmlns:a16="http://schemas.microsoft.com/office/drawing/2014/main" id="{DC89BAD7-9EA4-4411-B358-9F88A485F4E5}"/>
              </a:ext>
            </a:extLst>
          </p:cNvPr>
          <p:cNvSpPr/>
          <p:nvPr/>
        </p:nvSpPr>
        <p:spPr>
          <a:xfrm>
            <a:off x="8259998" y="4318654"/>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商城頁面</a:t>
            </a:r>
          </a:p>
        </p:txBody>
      </p:sp>
      <p:cxnSp>
        <p:nvCxnSpPr>
          <p:cNvPr id="53" name="直線接點 52">
            <a:extLst>
              <a:ext uri="{FF2B5EF4-FFF2-40B4-BE49-F238E27FC236}">
                <a16:creationId xmlns:a16="http://schemas.microsoft.com/office/drawing/2014/main" id="{7D5043C5-4C18-470E-B656-1DD570377A35}"/>
              </a:ext>
            </a:extLst>
          </p:cNvPr>
          <p:cNvCxnSpPr>
            <a:cxnSpLocks/>
            <a:endCxn id="52" idx="1"/>
          </p:cNvCxnSpPr>
          <p:nvPr/>
        </p:nvCxnSpPr>
        <p:spPr>
          <a:xfrm>
            <a:off x="7755942" y="4678694"/>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4" name="矩形: 圓角 53">
            <a:extLst>
              <a:ext uri="{FF2B5EF4-FFF2-40B4-BE49-F238E27FC236}">
                <a16:creationId xmlns:a16="http://schemas.microsoft.com/office/drawing/2014/main" id="{67F1074A-D409-4B8F-BF1C-77FCD9910D54}"/>
              </a:ext>
            </a:extLst>
          </p:cNvPr>
          <p:cNvSpPr/>
          <p:nvPr/>
        </p:nvSpPr>
        <p:spPr>
          <a:xfrm>
            <a:off x="2432720" y="5806027"/>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dirty="0"/>
              <a:t>商品頁面</a:t>
            </a:r>
          </a:p>
        </p:txBody>
      </p:sp>
      <p:cxnSp>
        <p:nvCxnSpPr>
          <p:cNvPr id="55" name="直線接點 54">
            <a:extLst>
              <a:ext uri="{FF2B5EF4-FFF2-40B4-BE49-F238E27FC236}">
                <a16:creationId xmlns:a16="http://schemas.microsoft.com/office/drawing/2014/main" id="{7E253154-AF21-4CBE-8BB8-277699628098}"/>
              </a:ext>
            </a:extLst>
          </p:cNvPr>
          <p:cNvCxnSpPr>
            <a:cxnSpLocks/>
            <a:endCxn id="54" idx="1"/>
          </p:cNvCxnSpPr>
          <p:nvPr/>
        </p:nvCxnSpPr>
        <p:spPr>
          <a:xfrm>
            <a:off x="2123144" y="6166067"/>
            <a:ext cx="30957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6" name="矩形: 圓角 55">
            <a:extLst>
              <a:ext uri="{FF2B5EF4-FFF2-40B4-BE49-F238E27FC236}">
                <a16:creationId xmlns:a16="http://schemas.microsoft.com/office/drawing/2014/main" id="{D63F9393-DC0E-45DF-94A6-CF14795D1C26}"/>
              </a:ext>
            </a:extLst>
          </p:cNvPr>
          <p:cNvSpPr/>
          <p:nvPr/>
        </p:nvSpPr>
        <p:spPr>
          <a:xfrm>
            <a:off x="4376936" y="5760671"/>
            <a:ext cx="1440160" cy="72008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sz="1400" dirty="0"/>
              <a:t>訂單紀錄清單</a:t>
            </a:r>
          </a:p>
        </p:txBody>
      </p:sp>
      <p:cxnSp>
        <p:nvCxnSpPr>
          <p:cNvPr id="57" name="直線接點 56">
            <a:extLst>
              <a:ext uri="{FF2B5EF4-FFF2-40B4-BE49-F238E27FC236}">
                <a16:creationId xmlns:a16="http://schemas.microsoft.com/office/drawing/2014/main" id="{9769E1B3-58ED-41CE-A5D0-01D2C2865508}"/>
              </a:ext>
            </a:extLst>
          </p:cNvPr>
          <p:cNvCxnSpPr>
            <a:cxnSpLocks/>
            <a:endCxn id="56" idx="1"/>
          </p:cNvCxnSpPr>
          <p:nvPr/>
        </p:nvCxnSpPr>
        <p:spPr>
          <a:xfrm>
            <a:off x="3872880" y="6120711"/>
            <a:ext cx="5040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1D64825A-6AF6-41E0-B1DF-75BBA7CCBC72}"/>
              </a:ext>
            </a:extLst>
          </p:cNvPr>
          <p:cNvCxnSpPr>
            <a:cxnSpLocks/>
          </p:cNvCxnSpPr>
          <p:nvPr/>
        </p:nvCxnSpPr>
        <p:spPr>
          <a:xfrm flipH="1">
            <a:off x="2129962" y="1396244"/>
            <a:ext cx="35685" cy="4769823"/>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65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資料關聯圖</a:t>
            </a:r>
          </a:p>
        </p:txBody>
      </p:sp>
      <p:pic>
        <p:nvPicPr>
          <p:cNvPr id="9" name="圖片 8">
            <a:extLst>
              <a:ext uri="{FF2B5EF4-FFF2-40B4-BE49-F238E27FC236}">
                <a16:creationId xmlns:a16="http://schemas.microsoft.com/office/drawing/2014/main" id="{B531EB5A-4699-49D4-9AE3-AF72C90C44C7}"/>
              </a:ext>
            </a:extLst>
          </p:cNvPr>
          <p:cNvPicPr>
            <a:picLocks noChangeAspect="1"/>
          </p:cNvPicPr>
          <p:nvPr/>
        </p:nvPicPr>
        <p:blipFill>
          <a:blip r:embed="rId2"/>
          <a:stretch>
            <a:fillRect/>
          </a:stretch>
        </p:blipFill>
        <p:spPr>
          <a:xfrm>
            <a:off x="1928664" y="1268760"/>
            <a:ext cx="5457938" cy="5229200"/>
          </a:xfrm>
          <a:prstGeom prst="rect">
            <a:avLst/>
          </a:prstGeom>
        </p:spPr>
      </p:pic>
      <p:pic>
        <p:nvPicPr>
          <p:cNvPr id="10" name="圖片 9">
            <a:extLst>
              <a:ext uri="{FF2B5EF4-FFF2-40B4-BE49-F238E27FC236}">
                <a16:creationId xmlns:a16="http://schemas.microsoft.com/office/drawing/2014/main" id="{94535826-A87B-4F9D-825F-917F0E881ECF}"/>
              </a:ext>
            </a:extLst>
          </p:cNvPr>
          <p:cNvPicPr>
            <a:picLocks noChangeAspect="1"/>
          </p:cNvPicPr>
          <p:nvPr/>
        </p:nvPicPr>
        <p:blipFill>
          <a:blip r:embed="rId3"/>
          <a:stretch>
            <a:fillRect/>
          </a:stretch>
        </p:blipFill>
        <p:spPr>
          <a:xfrm>
            <a:off x="1928664" y="778154"/>
            <a:ext cx="4458322" cy="981212"/>
          </a:xfrm>
          <a:prstGeom prst="rect">
            <a:avLst/>
          </a:prstGeom>
        </p:spPr>
      </p:pic>
    </p:spTree>
    <p:extLst>
      <p:ext uri="{BB962C8B-B14F-4D97-AF65-F5344CB8AC3E}">
        <p14:creationId xmlns:p14="http://schemas.microsoft.com/office/powerpoint/2010/main" val="30584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pic>
        <p:nvPicPr>
          <p:cNvPr id="4" name="圖片 3">
            <a:extLst>
              <a:ext uri="{FF2B5EF4-FFF2-40B4-BE49-F238E27FC236}">
                <a16:creationId xmlns:a16="http://schemas.microsoft.com/office/drawing/2014/main" id="{39375203-A2C2-4FDA-8672-CEC9D2819CBD}"/>
              </a:ext>
            </a:extLst>
          </p:cNvPr>
          <p:cNvPicPr>
            <a:picLocks noChangeAspect="1"/>
          </p:cNvPicPr>
          <p:nvPr/>
        </p:nvPicPr>
        <p:blipFill>
          <a:blip r:embed="rId2"/>
          <a:stretch>
            <a:fillRect/>
          </a:stretch>
        </p:blipFill>
        <p:spPr>
          <a:xfrm>
            <a:off x="114555" y="1011732"/>
            <a:ext cx="6099254" cy="4238085"/>
          </a:xfrm>
          <a:prstGeom prst="rect">
            <a:avLst/>
          </a:prstGeom>
        </p:spPr>
      </p:pic>
      <p:pic>
        <p:nvPicPr>
          <p:cNvPr id="5" name="圖片 4">
            <a:extLst>
              <a:ext uri="{FF2B5EF4-FFF2-40B4-BE49-F238E27FC236}">
                <a16:creationId xmlns:a16="http://schemas.microsoft.com/office/drawing/2014/main" id="{02DE444C-7E7D-42B0-BB6E-CBEDB1803FC7}"/>
              </a:ext>
            </a:extLst>
          </p:cNvPr>
          <p:cNvPicPr>
            <a:picLocks noChangeAspect="1"/>
          </p:cNvPicPr>
          <p:nvPr/>
        </p:nvPicPr>
        <p:blipFill>
          <a:blip r:embed="rId3"/>
          <a:stretch>
            <a:fillRect/>
          </a:stretch>
        </p:blipFill>
        <p:spPr>
          <a:xfrm>
            <a:off x="6213810" y="1011732"/>
            <a:ext cx="1214956" cy="4238085"/>
          </a:xfrm>
          <a:prstGeom prst="rect">
            <a:avLst/>
          </a:prstGeom>
        </p:spPr>
      </p:pic>
    </p:spTree>
    <p:extLst>
      <p:ext uri="{BB962C8B-B14F-4D97-AF65-F5344CB8AC3E}">
        <p14:creationId xmlns:p14="http://schemas.microsoft.com/office/powerpoint/2010/main" val="421736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公板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6091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pic>
        <p:nvPicPr>
          <p:cNvPr id="2" name="圖片 1">
            <a:extLst>
              <a:ext uri="{FF2B5EF4-FFF2-40B4-BE49-F238E27FC236}">
                <a16:creationId xmlns:a16="http://schemas.microsoft.com/office/drawing/2014/main" id="{8F6A2A02-1C47-4601-BAAB-BCC05FBCE11F}"/>
              </a:ext>
            </a:extLst>
          </p:cNvPr>
          <p:cNvPicPr>
            <a:picLocks noChangeAspect="1"/>
          </p:cNvPicPr>
          <p:nvPr/>
        </p:nvPicPr>
        <p:blipFill>
          <a:blip r:embed="rId2"/>
          <a:stretch>
            <a:fillRect/>
          </a:stretch>
        </p:blipFill>
        <p:spPr>
          <a:xfrm>
            <a:off x="272478" y="1264596"/>
            <a:ext cx="2462433" cy="4333654"/>
          </a:xfrm>
          <a:prstGeom prst="rect">
            <a:avLst/>
          </a:prstGeom>
        </p:spPr>
      </p:pic>
      <p:pic>
        <p:nvPicPr>
          <p:cNvPr id="11" name="圖片 10">
            <a:extLst>
              <a:ext uri="{FF2B5EF4-FFF2-40B4-BE49-F238E27FC236}">
                <a16:creationId xmlns:a16="http://schemas.microsoft.com/office/drawing/2014/main" id="{EBE63D9B-38E2-4CA6-863F-A4CBA252CC5F}"/>
              </a:ext>
            </a:extLst>
          </p:cNvPr>
          <p:cNvPicPr>
            <a:picLocks noChangeAspect="1"/>
          </p:cNvPicPr>
          <p:nvPr/>
        </p:nvPicPr>
        <p:blipFill>
          <a:blip r:embed="rId3"/>
          <a:stretch>
            <a:fillRect/>
          </a:stretch>
        </p:blipFill>
        <p:spPr>
          <a:xfrm>
            <a:off x="273178" y="966112"/>
            <a:ext cx="6961684" cy="282430"/>
          </a:xfrm>
          <a:prstGeom prst="rect">
            <a:avLst/>
          </a:prstGeom>
        </p:spPr>
      </p:pic>
      <p:pic>
        <p:nvPicPr>
          <p:cNvPr id="9" name="圖片 8">
            <a:extLst>
              <a:ext uri="{FF2B5EF4-FFF2-40B4-BE49-F238E27FC236}">
                <a16:creationId xmlns:a16="http://schemas.microsoft.com/office/drawing/2014/main" id="{7685C4F9-044B-46A8-A110-C5E2202395BA}"/>
              </a:ext>
            </a:extLst>
          </p:cNvPr>
          <p:cNvPicPr>
            <a:picLocks noChangeAspect="1"/>
          </p:cNvPicPr>
          <p:nvPr/>
        </p:nvPicPr>
        <p:blipFill>
          <a:blip r:embed="rId4"/>
          <a:stretch>
            <a:fillRect/>
          </a:stretch>
        </p:blipFill>
        <p:spPr>
          <a:xfrm>
            <a:off x="2731293" y="1268089"/>
            <a:ext cx="4535727" cy="3999017"/>
          </a:xfrm>
          <a:prstGeom prst="rect">
            <a:avLst/>
          </a:prstGeom>
        </p:spPr>
      </p:pic>
      <p:pic>
        <p:nvPicPr>
          <p:cNvPr id="5" name="圖片 4">
            <a:extLst>
              <a:ext uri="{FF2B5EF4-FFF2-40B4-BE49-F238E27FC236}">
                <a16:creationId xmlns:a16="http://schemas.microsoft.com/office/drawing/2014/main" id="{8DBECA12-2A49-4C8F-B6AA-89554033483F}"/>
              </a:ext>
            </a:extLst>
          </p:cNvPr>
          <p:cNvPicPr>
            <a:picLocks noChangeAspect="1"/>
          </p:cNvPicPr>
          <p:nvPr/>
        </p:nvPicPr>
        <p:blipFill>
          <a:blip r:embed="rId5"/>
          <a:stretch>
            <a:fillRect/>
          </a:stretch>
        </p:blipFill>
        <p:spPr>
          <a:xfrm>
            <a:off x="2133704" y="5226723"/>
            <a:ext cx="5134692" cy="371527"/>
          </a:xfrm>
          <a:prstGeom prst="rect">
            <a:avLst/>
          </a:prstGeom>
        </p:spPr>
      </p:pic>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相關商品區塊：可看到同類別商品的推薦。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94BF0CAB-AB6B-487E-BAF1-0F2216E3AF5D}"/>
              </a:ext>
            </a:extLst>
          </p:cNvPr>
          <p:cNvPicPr>
            <a:picLocks noChangeAspect="1"/>
          </p:cNvPicPr>
          <p:nvPr/>
        </p:nvPicPr>
        <p:blipFill>
          <a:blip r:embed="rId2"/>
          <a:stretch>
            <a:fillRect/>
          </a:stretch>
        </p:blipFill>
        <p:spPr>
          <a:xfrm>
            <a:off x="199101" y="920192"/>
            <a:ext cx="7045769" cy="1860736"/>
          </a:xfrm>
          <a:prstGeom prst="rect">
            <a:avLst/>
          </a:prstGeom>
        </p:spPr>
      </p:pic>
      <p:pic>
        <p:nvPicPr>
          <p:cNvPr id="5" name="圖片 4">
            <a:extLst>
              <a:ext uri="{FF2B5EF4-FFF2-40B4-BE49-F238E27FC236}">
                <a16:creationId xmlns:a16="http://schemas.microsoft.com/office/drawing/2014/main" id="{C1B8A2C2-007B-4867-8508-B34F288EB06E}"/>
              </a:ext>
            </a:extLst>
          </p:cNvPr>
          <p:cNvPicPr>
            <a:picLocks noChangeAspect="1"/>
          </p:cNvPicPr>
          <p:nvPr/>
        </p:nvPicPr>
        <p:blipFill>
          <a:blip r:embed="rId3"/>
          <a:stretch>
            <a:fillRect/>
          </a:stretch>
        </p:blipFill>
        <p:spPr>
          <a:xfrm>
            <a:off x="199101" y="2804181"/>
            <a:ext cx="7045769" cy="1951721"/>
          </a:xfrm>
          <a:prstGeom prst="rect">
            <a:avLst/>
          </a:prstGeom>
        </p:spPr>
      </p:pic>
      <p:pic>
        <p:nvPicPr>
          <p:cNvPr id="6" name="圖片 5">
            <a:extLst>
              <a:ext uri="{FF2B5EF4-FFF2-40B4-BE49-F238E27FC236}">
                <a16:creationId xmlns:a16="http://schemas.microsoft.com/office/drawing/2014/main" id="{5FC0E9AA-7464-4051-AD29-9FE6D97D85CA}"/>
              </a:ext>
            </a:extLst>
          </p:cNvPr>
          <p:cNvPicPr>
            <a:picLocks noChangeAspect="1"/>
          </p:cNvPicPr>
          <p:nvPr/>
        </p:nvPicPr>
        <p:blipFill>
          <a:blip r:embed="rId4"/>
          <a:stretch>
            <a:fillRect/>
          </a:stretch>
        </p:blipFill>
        <p:spPr>
          <a:xfrm>
            <a:off x="1352600" y="1340768"/>
            <a:ext cx="864096" cy="1176414"/>
          </a:xfrm>
          <a:prstGeom prst="rect">
            <a:avLst/>
          </a:prstGeom>
        </p:spPr>
      </p:pic>
      <p:pic>
        <p:nvPicPr>
          <p:cNvPr id="7" name="圖片 6">
            <a:extLst>
              <a:ext uri="{FF2B5EF4-FFF2-40B4-BE49-F238E27FC236}">
                <a16:creationId xmlns:a16="http://schemas.microsoft.com/office/drawing/2014/main" id="{C8C32278-3857-4408-83DF-2EAD75E15C10}"/>
              </a:ext>
            </a:extLst>
          </p:cNvPr>
          <p:cNvPicPr>
            <a:picLocks noChangeAspect="1"/>
          </p:cNvPicPr>
          <p:nvPr/>
        </p:nvPicPr>
        <p:blipFill>
          <a:blip r:embed="rId5"/>
          <a:stretch>
            <a:fillRect/>
          </a:stretch>
        </p:blipFill>
        <p:spPr>
          <a:xfrm>
            <a:off x="2317536" y="1340768"/>
            <a:ext cx="1870414" cy="1176414"/>
          </a:xfrm>
          <a:prstGeom prst="rect">
            <a:avLst/>
          </a:prstGeom>
        </p:spPr>
      </p:pic>
      <p:pic>
        <p:nvPicPr>
          <p:cNvPr id="10" name="圖片 9">
            <a:extLst>
              <a:ext uri="{FF2B5EF4-FFF2-40B4-BE49-F238E27FC236}">
                <a16:creationId xmlns:a16="http://schemas.microsoft.com/office/drawing/2014/main" id="{2AEAF5E8-D453-4814-85EA-173AECE06721}"/>
              </a:ext>
            </a:extLst>
          </p:cNvPr>
          <p:cNvPicPr>
            <a:picLocks noChangeAspect="1"/>
          </p:cNvPicPr>
          <p:nvPr/>
        </p:nvPicPr>
        <p:blipFill>
          <a:blip r:embed="rId5"/>
          <a:stretch>
            <a:fillRect/>
          </a:stretch>
        </p:blipFill>
        <p:spPr>
          <a:xfrm>
            <a:off x="4275448" y="1340768"/>
            <a:ext cx="1870414" cy="1176414"/>
          </a:xfrm>
          <a:prstGeom prst="rect">
            <a:avLst/>
          </a:prstGeom>
        </p:spPr>
      </p:pic>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249105"/>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fontScale="925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購物車區塊：當沒有商品加入時，會提示使用者購物車是空的。</a:t>
            </a:r>
          </a:p>
        </p:txBody>
      </p:sp>
      <p:pic>
        <p:nvPicPr>
          <p:cNvPr id="5" name="圖片 4">
            <a:extLst>
              <a:ext uri="{FF2B5EF4-FFF2-40B4-BE49-F238E27FC236}">
                <a16:creationId xmlns:a16="http://schemas.microsoft.com/office/drawing/2014/main" id="{F7D873A8-958E-4AC7-9BE8-400B55ECA2AE}"/>
              </a:ext>
            </a:extLst>
          </p:cNvPr>
          <p:cNvPicPr>
            <a:picLocks noChangeAspect="1"/>
          </p:cNvPicPr>
          <p:nvPr/>
        </p:nvPicPr>
        <p:blipFill>
          <a:blip r:embed="rId2"/>
          <a:stretch>
            <a:fillRect/>
          </a:stretch>
        </p:blipFill>
        <p:spPr>
          <a:xfrm>
            <a:off x="289162" y="1311078"/>
            <a:ext cx="6943914" cy="4062137"/>
          </a:xfrm>
          <a:prstGeom prst="rect">
            <a:avLst/>
          </a:prstGeom>
        </p:spPr>
      </p:pic>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3"/>
          <a:stretch>
            <a:fillRect/>
          </a:stretch>
        </p:blipFill>
        <p:spPr>
          <a:xfrm>
            <a:off x="273178" y="966112"/>
            <a:ext cx="6961684" cy="282430"/>
          </a:xfrm>
          <a:prstGeom prst="rect">
            <a:avLst/>
          </a:prstGeom>
        </p:spPr>
      </p:pic>
    </p:spTree>
    <p:extLst>
      <p:ext uri="{BB962C8B-B14F-4D97-AF65-F5344CB8AC3E}">
        <p14:creationId xmlns:p14="http://schemas.microsoft.com/office/powerpoint/2010/main" val="33382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2"/>
          <a:stretch>
            <a:fillRect/>
          </a:stretch>
        </p:blipFill>
        <p:spPr>
          <a:xfrm>
            <a:off x="273178" y="966112"/>
            <a:ext cx="6961684" cy="282430"/>
          </a:xfrm>
          <a:prstGeom prst="rect">
            <a:avLst/>
          </a:prstGeom>
        </p:spPr>
      </p:pic>
      <p:sp>
        <p:nvSpPr>
          <p:cNvPr id="9" name="內容版面配置區 5">
            <a:extLst>
              <a:ext uri="{FF2B5EF4-FFF2-40B4-BE49-F238E27FC236}">
                <a16:creationId xmlns:a16="http://schemas.microsoft.com/office/drawing/2014/main" id="{35B23AAD-4E70-400B-9CBE-83A6EAAE4A72}"/>
              </a:ext>
            </a:extLst>
          </p:cNvPr>
          <p:cNvSpPr txBox="1">
            <a:spLocks/>
          </p:cNvSpPr>
          <p:nvPr/>
        </p:nvSpPr>
        <p:spPr bwMode="ltGray">
          <a:xfrm>
            <a:off x="7498451" y="963871"/>
            <a:ext cx="2118387" cy="4456965"/>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fontScale="85000" lnSpcReduction="100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購物車區塊：</a:t>
            </a:r>
            <a:endParaRPr lang="en-US" altLang="zh-TW" sz="1800" dirty="0"/>
          </a:p>
          <a:p>
            <a:pPr lvl="1"/>
            <a:r>
              <a:rPr lang="zh-TW" altLang="en-US" sz="1800" dirty="0"/>
              <a:t>當有商品加入時，則會顯示商品的單價、數量、小計。</a:t>
            </a:r>
            <a:endParaRPr lang="en-US" altLang="zh-TW" sz="1800" dirty="0"/>
          </a:p>
          <a:p>
            <a:pPr lvl="1"/>
            <a:r>
              <a:rPr lang="zh-TW" altLang="en-US" sz="1800" dirty="0"/>
              <a:t>商品數量欄位會自動檢查不超過資料庫的商品庫存數量。</a:t>
            </a:r>
            <a:endParaRPr lang="en-US" altLang="zh-TW" sz="1800" dirty="0"/>
          </a:p>
          <a:p>
            <a:pPr lvl="1"/>
            <a:r>
              <a:rPr lang="zh-TW" altLang="en-US" sz="1800" dirty="0"/>
              <a:t>當移除按鈕被按下，會直接移除該筆商品。</a:t>
            </a:r>
            <a:endParaRPr lang="en-US" altLang="zh-TW" sz="1400" dirty="0"/>
          </a:p>
        </p:txBody>
      </p:sp>
      <p:pic>
        <p:nvPicPr>
          <p:cNvPr id="4" name="圖片 3">
            <a:extLst>
              <a:ext uri="{FF2B5EF4-FFF2-40B4-BE49-F238E27FC236}">
                <a16:creationId xmlns:a16="http://schemas.microsoft.com/office/drawing/2014/main" id="{030C24A0-82B9-4908-AC59-A2398DD62A62}"/>
              </a:ext>
            </a:extLst>
          </p:cNvPr>
          <p:cNvPicPr>
            <a:picLocks noChangeAspect="1"/>
          </p:cNvPicPr>
          <p:nvPr/>
        </p:nvPicPr>
        <p:blipFill>
          <a:blip r:embed="rId3"/>
          <a:stretch>
            <a:fillRect/>
          </a:stretch>
        </p:blipFill>
        <p:spPr>
          <a:xfrm>
            <a:off x="297494" y="1327406"/>
            <a:ext cx="6961683" cy="4069002"/>
          </a:xfrm>
          <a:prstGeom prst="rect">
            <a:avLst/>
          </a:prstGeom>
        </p:spPr>
      </p:pic>
    </p:spTree>
    <p:extLst>
      <p:ext uri="{BB962C8B-B14F-4D97-AF65-F5344CB8AC3E}">
        <p14:creationId xmlns:p14="http://schemas.microsoft.com/office/powerpoint/2010/main" val="342308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50139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fontScale="92500" lnSpcReduction="100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訂單明細區塊：可看到準備結帳的商品資訊。</a:t>
            </a:r>
            <a:endParaRPr lang="en-US" altLang="zh-TW" sz="1800" dirty="0"/>
          </a:p>
          <a:p>
            <a:pPr lvl="1"/>
            <a:r>
              <a:rPr lang="zh-TW" altLang="en-US" sz="1400" dirty="0"/>
              <a:t>數量欄位同樣會檢查商品庫存。</a:t>
            </a:r>
          </a:p>
          <a:p>
            <a:r>
              <a:rPr lang="zh-TW" altLang="en-US" sz="1800" dirty="0"/>
              <a:t>收件人資訊區塊：請使用者填寫個人資訊以利商品後續寄件與通知。</a:t>
            </a:r>
            <a:endParaRPr lang="en-US" altLang="zh-TW" sz="1800" dirty="0"/>
          </a:p>
          <a:p>
            <a:pPr lvl="1"/>
            <a:r>
              <a:rPr lang="zh-TW" altLang="en-US" sz="1400" dirty="0"/>
              <a:t>支援勾選帶入使用者資料。</a:t>
            </a:r>
            <a:endParaRPr lang="en-US" altLang="zh-TW" sz="1400" dirty="0"/>
          </a:p>
          <a:p>
            <a:r>
              <a:rPr lang="zh-TW" altLang="en-US" sz="1800" dirty="0"/>
              <a:t>按下送出訂單按鈕送出訂單，並跳轉訂單紀錄頁面。</a:t>
            </a:r>
          </a:p>
        </p:txBody>
      </p:sp>
      <p:pic>
        <p:nvPicPr>
          <p:cNvPr id="7" name="圖片 6">
            <a:extLst>
              <a:ext uri="{FF2B5EF4-FFF2-40B4-BE49-F238E27FC236}">
                <a16:creationId xmlns:a16="http://schemas.microsoft.com/office/drawing/2014/main" id="{0B7D2B43-E90A-4AD0-86E8-65D909DFA222}"/>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2946F7DF-1266-4BDA-BABC-CAAF00FCA569}"/>
              </a:ext>
            </a:extLst>
          </p:cNvPr>
          <p:cNvPicPr>
            <a:picLocks noChangeAspect="1"/>
          </p:cNvPicPr>
          <p:nvPr/>
        </p:nvPicPr>
        <p:blipFill>
          <a:blip r:embed="rId3"/>
          <a:stretch>
            <a:fillRect/>
          </a:stretch>
        </p:blipFill>
        <p:spPr>
          <a:xfrm>
            <a:off x="297691" y="1363092"/>
            <a:ext cx="6887547" cy="1614019"/>
          </a:xfrm>
          <a:prstGeom prst="rect">
            <a:avLst/>
          </a:prstGeom>
        </p:spPr>
      </p:pic>
      <p:pic>
        <p:nvPicPr>
          <p:cNvPr id="10" name="圖片 9">
            <a:extLst>
              <a:ext uri="{FF2B5EF4-FFF2-40B4-BE49-F238E27FC236}">
                <a16:creationId xmlns:a16="http://schemas.microsoft.com/office/drawing/2014/main" id="{A337536B-4B4C-4E13-A3AF-746CD2FF153A}"/>
              </a:ext>
            </a:extLst>
          </p:cNvPr>
          <p:cNvPicPr>
            <a:picLocks noChangeAspect="1"/>
          </p:cNvPicPr>
          <p:nvPr/>
        </p:nvPicPr>
        <p:blipFill>
          <a:blip r:embed="rId4"/>
          <a:stretch>
            <a:fillRect/>
          </a:stretch>
        </p:blipFill>
        <p:spPr>
          <a:xfrm>
            <a:off x="280725" y="5523274"/>
            <a:ext cx="6904513" cy="748747"/>
          </a:xfrm>
          <a:prstGeom prst="rect">
            <a:avLst/>
          </a:prstGeom>
        </p:spPr>
      </p:pic>
      <p:pic>
        <p:nvPicPr>
          <p:cNvPr id="2" name="圖片 1">
            <a:extLst>
              <a:ext uri="{FF2B5EF4-FFF2-40B4-BE49-F238E27FC236}">
                <a16:creationId xmlns:a16="http://schemas.microsoft.com/office/drawing/2014/main" id="{AE3FA676-D166-4A8D-B84D-FBEE6E4C50B9}"/>
              </a:ext>
            </a:extLst>
          </p:cNvPr>
          <p:cNvPicPr>
            <a:picLocks noChangeAspect="1"/>
          </p:cNvPicPr>
          <p:nvPr/>
        </p:nvPicPr>
        <p:blipFill>
          <a:blip r:embed="rId5"/>
          <a:stretch>
            <a:fillRect/>
          </a:stretch>
        </p:blipFill>
        <p:spPr>
          <a:xfrm>
            <a:off x="290490" y="2993135"/>
            <a:ext cx="6904513" cy="2514115"/>
          </a:xfrm>
          <a:prstGeom prst="rect">
            <a:avLst/>
          </a:prstGeom>
        </p:spPr>
      </p:pic>
    </p:spTree>
    <p:extLst>
      <p:ext uri="{BB962C8B-B14F-4D97-AF65-F5344CB8AC3E}">
        <p14:creationId xmlns:p14="http://schemas.microsoft.com/office/powerpoint/2010/main" val="386740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465129"/>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商品管理區塊：可在此對商品進行上架</a:t>
            </a:r>
            <a:r>
              <a:rPr lang="en-US" altLang="zh-TW" sz="1800" dirty="0"/>
              <a:t>/</a:t>
            </a:r>
            <a:r>
              <a:rPr lang="zh-TW" altLang="en-US" sz="1800" dirty="0"/>
              <a:t>下架管理。</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2" name="圖片 1">
            <a:extLst>
              <a:ext uri="{FF2B5EF4-FFF2-40B4-BE49-F238E27FC236}">
                <a16:creationId xmlns:a16="http://schemas.microsoft.com/office/drawing/2014/main" id="{D9F6A33F-3EDD-4767-B5B8-928C481139B6}"/>
              </a:ext>
            </a:extLst>
          </p:cNvPr>
          <p:cNvPicPr>
            <a:picLocks noChangeAspect="1"/>
          </p:cNvPicPr>
          <p:nvPr/>
        </p:nvPicPr>
        <p:blipFill>
          <a:blip r:embed="rId3"/>
          <a:stretch>
            <a:fillRect/>
          </a:stretch>
        </p:blipFill>
        <p:spPr>
          <a:xfrm>
            <a:off x="305333" y="1375063"/>
            <a:ext cx="6924630" cy="4070161"/>
          </a:xfrm>
          <a:prstGeom prst="rect">
            <a:avLst/>
          </a:prstGeom>
        </p:spPr>
      </p:pic>
      <p:pic>
        <p:nvPicPr>
          <p:cNvPr id="6" name="圖片 5">
            <a:extLst>
              <a:ext uri="{FF2B5EF4-FFF2-40B4-BE49-F238E27FC236}">
                <a16:creationId xmlns:a16="http://schemas.microsoft.com/office/drawing/2014/main" id="{DB4D9A68-C8BB-4827-8941-5D6DE6D3A9B6}"/>
              </a:ext>
            </a:extLst>
          </p:cNvPr>
          <p:cNvPicPr>
            <a:picLocks noChangeAspect="1"/>
          </p:cNvPicPr>
          <p:nvPr/>
        </p:nvPicPr>
        <p:blipFill>
          <a:blip r:embed="rId4"/>
          <a:stretch>
            <a:fillRect/>
          </a:stretch>
        </p:blipFill>
        <p:spPr>
          <a:xfrm>
            <a:off x="305333" y="5445224"/>
            <a:ext cx="6930261" cy="315729"/>
          </a:xfrm>
          <a:prstGeom prst="rect">
            <a:avLst/>
          </a:prstGeom>
        </p:spPr>
      </p:pic>
    </p:spTree>
    <p:extLst>
      <p:ext uri="{BB962C8B-B14F-4D97-AF65-F5344CB8AC3E}">
        <p14:creationId xmlns:p14="http://schemas.microsoft.com/office/powerpoint/2010/main" val="243471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5" name="圖片 4">
            <a:extLst>
              <a:ext uri="{FF2B5EF4-FFF2-40B4-BE49-F238E27FC236}">
                <a16:creationId xmlns:a16="http://schemas.microsoft.com/office/drawing/2014/main" id="{5A156EEB-67BA-48E6-8322-98869D47B02B}"/>
              </a:ext>
            </a:extLst>
          </p:cNvPr>
          <p:cNvPicPr>
            <a:picLocks noChangeAspect="1"/>
          </p:cNvPicPr>
          <p:nvPr/>
        </p:nvPicPr>
        <p:blipFill>
          <a:blip r:embed="rId3"/>
          <a:stretch>
            <a:fillRect/>
          </a:stretch>
        </p:blipFill>
        <p:spPr>
          <a:xfrm>
            <a:off x="336783" y="1376414"/>
            <a:ext cx="6917507" cy="4068810"/>
          </a:xfrm>
          <a:prstGeom prst="rect">
            <a:avLst/>
          </a:prstGeom>
        </p:spPr>
      </p:pic>
      <p:sp>
        <p:nvSpPr>
          <p:cNvPr id="6" name="內容版面配置區 5">
            <a:extLst>
              <a:ext uri="{FF2B5EF4-FFF2-40B4-BE49-F238E27FC236}">
                <a16:creationId xmlns:a16="http://schemas.microsoft.com/office/drawing/2014/main" id="{EDFD6893-87C6-4ACD-B3D7-DAE37B70EBE8}"/>
              </a:ext>
            </a:extLst>
          </p:cNvPr>
          <p:cNvSpPr txBox="1">
            <a:spLocks/>
          </p:cNvSpPr>
          <p:nvPr/>
        </p:nvSpPr>
        <p:spPr bwMode="ltGray">
          <a:xfrm>
            <a:off x="7498451" y="963871"/>
            <a:ext cx="2118387" cy="217709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新增商品頁面：可在此對新商品進行上架。</a:t>
            </a:r>
          </a:p>
        </p:txBody>
      </p:sp>
    </p:spTree>
    <p:extLst>
      <p:ext uri="{BB962C8B-B14F-4D97-AF65-F5344CB8AC3E}">
        <p14:creationId xmlns:p14="http://schemas.microsoft.com/office/powerpoint/2010/main" val="1236632541"/>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686</TotalTime>
  <Words>1250</Words>
  <Application>Microsoft Office PowerPoint</Application>
  <PresentationFormat>A4 紙張 (210x297 公釐)</PresentationFormat>
  <Paragraphs>136</Paragraphs>
  <Slides>28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購物車頁面 (ShoppingCart)</vt:lpstr>
      <vt:lpstr>購物車頁面 (ShoppingCart)</vt:lpstr>
      <vt:lpstr>結帳頁面 (Checkout)</vt:lpstr>
      <vt:lpstr>商品管理頁面 (ProductManagement)</vt:lpstr>
      <vt:lpstr>商品管理頁面 (ProductManagement)</vt:lpstr>
      <vt:lpstr>商品管理頁面 (ProductManagement)</vt:lpstr>
      <vt:lpstr>共用頁面</vt:lpstr>
      <vt:lpstr>遊戲論壇 GameForum</vt:lpstr>
      <vt:lpstr>小組分工</vt:lpstr>
      <vt:lpstr>動機</vt:lpstr>
      <vt:lpstr>如何投入應用</vt:lpstr>
      <vt:lpstr>開發技術</vt:lpstr>
      <vt:lpstr>大綱</vt:lpstr>
      <vt:lpstr>網站架構</vt:lpstr>
      <vt:lpstr>資料關聯圖</vt:lpstr>
      <vt:lpstr>公板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130</cp:revision>
  <dcterms:created xsi:type="dcterms:W3CDTF">2021-04-12T00:49:08Z</dcterms:created>
  <dcterms:modified xsi:type="dcterms:W3CDTF">2025-03-28T08:17:55Z</dcterms:modified>
  <cp:category/>
</cp:coreProperties>
</file>