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1" r:id="rId2"/>
    <p:sldId id="284" r:id="rId3"/>
    <p:sldId id="285" r:id="rId4"/>
    <p:sldId id="286" r:id="rId5"/>
    <p:sldId id="292" r:id="rId6"/>
    <p:sldId id="299" r:id="rId7"/>
    <p:sldId id="287" r:id="rId8"/>
    <p:sldId id="294" r:id="rId9"/>
    <p:sldId id="293" r:id="rId10"/>
    <p:sldId id="295" r:id="rId11"/>
    <p:sldId id="296" r:id="rId12"/>
    <p:sldId id="297" r:id="rId13"/>
    <p:sldId id="298" r:id="rId14"/>
    <p:sldId id="291" r:id="rId15"/>
    <p:sldId id="289" r:id="rId16"/>
    <p:sldId id="288" r:id="rId17"/>
    <p:sldId id="29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2FFA-784B-4428-BE55-1A02296E17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F548-8862-416F-8C45-5EE695D1C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47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09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99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85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7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5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61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5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86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7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7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" name="投影片編號版面配置區 3">
            <a:extLst>
              <a:ext uri="{FF2B5EF4-FFF2-40B4-BE49-F238E27FC236}">
                <a16:creationId xmlns:a16="http://schemas.microsoft.com/office/drawing/2014/main" id="{6386A2AD-451E-4D69-8594-1D79389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7599" y="565150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9E53810-F343-4338-B37D-E71F5E6A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2610635" y="2403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2610608" y="4532200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7996621" y="2404784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8058008" y="4532191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1025756" y="2403833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2610635" y="301536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411812" y="24048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7996621" y="3014400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5796" y="45322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2610608" y="514179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3196" y="4532191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8058008" y="5141791"/>
            <a:ext cx="3048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36703B04-0F8B-4704-A1BF-C89843CB75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29509" y="602103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700375" y="713333"/>
            <a:ext cx="8656400" cy="49988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3048000" y="4390956"/>
            <a:ext cx="6096000" cy="670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438400" y="2133756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2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9D529AFC-1616-40F4-B68C-8325B38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79607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6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952433" y="3673200"/>
            <a:ext cx="4899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952433" y="975200"/>
            <a:ext cx="48996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21917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6359500" y="1695167"/>
            <a:ext cx="4859200" cy="42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1C22F6EC-E2C3-4497-A6B9-72367909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200" y="605935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43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1040467" y="3428581"/>
            <a:ext cx="292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10422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46330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8223701" y="407177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4633067" y="34285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8223701" y="3428568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69F371F1-7919-4809-81E7-2C70A5FCB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7964" y="608863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43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4544667" y="2804832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4544667" y="4139509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4544267" y="5473931"/>
            <a:ext cx="66944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4544667" y="2133767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4544667" y="3468444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4544267" y="4802865"/>
            <a:ext cx="6694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8900301D-9D31-440D-8A1A-95C5A76CB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69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7891465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7891465" y="5140833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2505067" y="3017500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2505067" y="5140845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7891465" y="3013467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2505067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2505067" y="2402059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7891465" y="2406067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A0AA52A3-97FE-492B-9F23-9EC292D3F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2523" y="61032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213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4633067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8222200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4632411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1042051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104206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822402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46330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82222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4634356" y="4535067"/>
            <a:ext cx="292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1042051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1042069" y="453508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8224024" y="45350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12C1B3EA-21D7-4A09-8193-1E81CECC93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937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2438367" y="975196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2438433" y="2133608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2438367" y="2736929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2438367" y="3895333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2438433" y="4498664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2438367" y="5657059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E5A95317-2610-436C-98BB-9266E04E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4089" y="61114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3048000" y="5270521"/>
            <a:ext cx="609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DB81E04-366C-4518-B126-B3CAF562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1599" y="637459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620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3047973" y="131257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3047973" y="253178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86FC9CE2-13B9-4C61-BDD3-A725A776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07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9D1A8894-9609-4E7C-B80B-A4EE59E4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023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6BC29-C043-4AD4-954E-D2CA96A7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47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953467" y="1889600"/>
            <a:ext cx="10285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7744235-B85B-420E-ADF0-DC4F49C2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1039" y="59435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3519633" y="2863733"/>
            <a:ext cx="20884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8909717" y="2863733"/>
            <a:ext cx="2084800" cy="1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3519633" y="3856567"/>
            <a:ext cx="208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8909717" y="3856567"/>
            <a:ext cx="2084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4FACF807-8419-414D-8494-A07AAFB8B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61200" y="60261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F7891493-69BA-4A7F-88FA-9ED0E355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040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918647" y="713333"/>
            <a:ext cx="7892000" cy="59012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 userDrawn="1"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952333" y="975367"/>
            <a:ext cx="66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954467" y="2133767"/>
            <a:ext cx="66932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0ADB368F-A223-4B29-B55E-B0E38F21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9943" y="6309442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704153" y="713333"/>
            <a:ext cx="8656400" cy="49988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438400" y="17428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5" name="投影片編號版面配置區 3">
            <a:extLst>
              <a:ext uri="{FF2B5EF4-FFF2-40B4-BE49-F238E27FC236}">
                <a16:creationId xmlns:a16="http://schemas.microsoft.com/office/drawing/2014/main" id="{F41620E6-80D3-48A9-A913-8608E1BA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53467" y="5291067"/>
            <a:ext cx="10285200" cy="853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1D1D9B-3937-4E4E-B427-5D1B457C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2209800"/>
            <a:ext cx="85344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2438467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8E62D736-D98C-461F-9B60-6E9E43DD7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92FD8-44CF-46BC-AA8A-40566C6E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33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13;p29">
            <a:extLst>
              <a:ext uri="{FF2B5EF4-FFF2-40B4-BE49-F238E27FC236}">
                <a16:creationId xmlns:a16="http://schemas.microsoft.com/office/drawing/2014/main" id="{F86C7D13-8EE3-49B5-93EF-E2E7DB74967A}"/>
              </a:ext>
            </a:extLst>
          </p:cNvPr>
          <p:cNvSpPr txBox="1">
            <a:spLocks/>
          </p:cNvSpPr>
          <p:nvPr/>
        </p:nvSpPr>
        <p:spPr>
          <a:xfrm>
            <a:off x="2438400" y="5654687"/>
            <a:ext cx="7315200" cy="4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sz="1600" kern="0" dirty="0" err="1"/>
              <a:t>iSpan</a:t>
            </a:r>
            <a:r>
              <a:rPr lang="en-US" altLang="zh-TW" sz="1600" kern="0"/>
              <a:t> </a:t>
            </a:r>
            <a:r>
              <a:rPr lang="zh-TW" altLang="en-US" sz="1600" kern="0"/>
              <a:t>微軟 </a:t>
            </a:r>
            <a:r>
              <a:rPr lang="en-US" altLang="zh-TW" sz="1600" kern="0" dirty="0" err="1"/>
              <a:t>c#</a:t>
            </a:r>
            <a:r>
              <a:rPr lang="en-US" altLang="zh-TW" sz="1600" kern="0" dirty="0"/>
              <a:t> </a:t>
            </a:r>
            <a:r>
              <a:rPr lang="zh-TW" altLang="en-US" sz="1600" kern="0" dirty="0"/>
              <a:t>工程師就業養成班</a:t>
            </a:r>
          </a:p>
        </p:txBody>
      </p:sp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altLang="zh-TW" sz="4400" dirty="0"/>
            </a:br>
            <a:r>
              <a:rPr lang="zh-TW" altLang="en-US" sz="4400" dirty="0"/>
              <a:t>期中專題發表</a:t>
            </a:r>
            <a:br>
              <a:rPr lang="en-US" altLang="zh-TW" dirty="0"/>
            </a:br>
            <a:r>
              <a:rPr lang="en-US" altLang="zh-TW" sz="3200" dirty="0"/>
              <a:t>- </a:t>
            </a:r>
            <a:r>
              <a:rPr lang="zh-TW" altLang="en-US" sz="3200" b="1" dirty="0"/>
              <a:t>個人網站</a:t>
            </a:r>
            <a:endParaRPr sz="3200" b="1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sz="1600" dirty="0"/>
              <a:t>學員：許清彰</a:t>
            </a:r>
            <a:endParaRPr sz="1600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9500271" y="5400256"/>
            <a:ext cx="487621" cy="4876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82585" y="3428997"/>
            <a:ext cx="2436633" cy="140180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465767" y="5679034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27" name="Google Shape;427;p29"/>
          <p:cNvGrpSpPr/>
          <p:nvPr/>
        </p:nvGrpSpPr>
        <p:grpSpPr>
          <a:xfrm>
            <a:off x="9014863" y="4553074"/>
            <a:ext cx="919395" cy="277717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82584" y="1396683"/>
            <a:ext cx="1828800" cy="1834500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9934272" y="1566532"/>
            <a:ext cx="2194800" cy="15852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10473884" y="3428996"/>
            <a:ext cx="1115557" cy="1828795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CAA33F-2078-48E1-ADEB-87B57CCC4F57}"/>
              </a:ext>
            </a:extLst>
          </p:cNvPr>
          <p:cNvSpPr txBox="1"/>
          <p:nvPr/>
        </p:nvSpPr>
        <p:spPr>
          <a:xfrm>
            <a:off x="5556429" y="620898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2024/12/17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73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賣場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可陳列販賣物品。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購物車功能。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結帳顯示功能。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BAA046-B346-4E32-8F97-E02A3755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32" y="3130733"/>
            <a:ext cx="2738797" cy="2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文章管理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可新增、編輯、修改、刪除文章。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新增或編輯時，會跳轉到另一個頁面。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E3FE27-781C-4D34-ADED-AA361E65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67" y="3026659"/>
            <a:ext cx="2887879" cy="27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9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文章管理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/>
              <a:t>新增</a:t>
            </a:r>
            <a:r>
              <a:rPr lang="zh-TW" altLang="en-US" dirty="0"/>
              <a:t>或編輯時，會跳轉到另一個</a:t>
            </a:r>
            <a:r>
              <a:rPr lang="zh-TW" altLang="en-US"/>
              <a:t>頁面，可設定標題與內容。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229470-EB9B-4A57-BC75-AD5D71C1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03" y="3489025"/>
            <a:ext cx="3216219" cy="18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關於頁面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大頭照有浮動動畫，當滑鼠移動上去時有懸停效果。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TW" dirty="0"/>
              <a:t>mail</a:t>
            </a:r>
            <a:r>
              <a:rPr lang="zh-TW" altLang="en-US" dirty="0"/>
              <a:t> 圖示可 </a:t>
            </a:r>
            <a:r>
              <a:rPr lang="en-US" altLang="zh-TW" dirty="0"/>
              <a:t>mail </a:t>
            </a:r>
            <a:r>
              <a:rPr lang="zh-TW" altLang="en-US" dirty="0"/>
              <a:t>聯絡到我。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TW" dirty="0"/>
              <a:t>GitHub</a:t>
            </a:r>
            <a:r>
              <a:rPr lang="zh-TW" altLang="en-US" dirty="0"/>
              <a:t> 圖示可跳轉至我的</a:t>
            </a:r>
            <a:r>
              <a:rPr lang="en-US" altLang="zh-TW" dirty="0"/>
              <a:t>GitHub</a:t>
            </a:r>
            <a:r>
              <a:rPr lang="zh-TW" altLang="en-US" dirty="0"/>
              <a:t>頁面。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E20B882-A278-4675-9DC0-5FB093A8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83" y="3233313"/>
            <a:ext cx="3297235" cy="23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6454" y="2622048"/>
            <a:ext cx="7315200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4000" dirty="0"/>
              <a:t>時程安排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0A97D0-BE90-40C6-B786-6A9EEDB149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582" y="3413435"/>
          <a:ext cx="9834718" cy="3389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2703">
                  <a:extLst>
                    <a:ext uri="{9D8B030D-6E8A-4147-A177-3AD203B41FA5}">
                      <a16:colId xmlns:a16="http://schemas.microsoft.com/office/drawing/2014/main" val="711734116"/>
                    </a:ext>
                  </a:extLst>
                </a:gridCol>
                <a:gridCol w="962565">
                  <a:extLst>
                    <a:ext uri="{9D8B030D-6E8A-4147-A177-3AD203B41FA5}">
                      <a16:colId xmlns:a16="http://schemas.microsoft.com/office/drawing/2014/main" val="244860475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87695405"/>
                    </a:ext>
                  </a:extLst>
                </a:gridCol>
                <a:gridCol w="1050193">
                  <a:extLst>
                    <a:ext uri="{9D8B030D-6E8A-4147-A177-3AD203B41FA5}">
                      <a16:colId xmlns:a16="http://schemas.microsoft.com/office/drawing/2014/main" val="77636328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692247054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446983162"/>
                    </a:ext>
                  </a:extLst>
                </a:gridCol>
                <a:gridCol w="999096">
                  <a:extLst>
                    <a:ext uri="{9D8B030D-6E8A-4147-A177-3AD203B41FA5}">
                      <a16:colId xmlns:a16="http://schemas.microsoft.com/office/drawing/2014/main" val="727781364"/>
                    </a:ext>
                  </a:extLst>
                </a:gridCol>
                <a:gridCol w="1021803">
                  <a:extLst>
                    <a:ext uri="{9D8B030D-6E8A-4147-A177-3AD203B41FA5}">
                      <a16:colId xmlns:a16="http://schemas.microsoft.com/office/drawing/2014/main" val="3010025977"/>
                    </a:ext>
                  </a:extLst>
                </a:gridCol>
                <a:gridCol w="1001799">
                  <a:extLst>
                    <a:ext uri="{9D8B030D-6E8A-4147-A177-3AD203B41FA5}">
                      <a16:colId xmlns:a16="http://schemas.microsoft.com/office/drawing/2014/main" val="4160457179"/>
                    </a:ext>
                  </a:extLst>
                </a:gridCol>
              </a:tblGrid>
              <a:tr h="376644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12/10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12/11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12/12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12/13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12/14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12/15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12/16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12/17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9053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功能發想與評估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5886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網頁基本架構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1806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動畫順序調整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159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22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賣場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93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29785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關於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616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9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1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81849" y="848969"/>
            <a:ext cx="7315200" cy="7408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遇到的困難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29760" y="2832484"/>
            <a:ext cx="7571490" cy="2941123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49" name="Google Shape;551;p32">
            <a:extLst>
              <a:ext uri="{FF2B5EF4-FFF2-40B4-BE49-F238E27FC236}">
                <a16:creationId xmlns:a16="http://schemas.microsoft.com/office/drawing/2014/main" id="{4D0548FA-25E1-4095-92DB-6C6EC3B350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0503" y="3200387"/>
            <a:ext cx="6096000" cy="2476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對不同圖片套用同一個動畫效果，需要先將原類別清空，否則瀏覽器會視為動畫已播過，而沒有套用動畫。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對首頁動畫順序的控制。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翻譯工具，本想讓它能抓取</a:t>
            </a:r>
            <a:r>
              <a:rPr lang="en-US" altLang="zh-TW" sz="1400" dirty="0"/>
              <a:t>twitch</a:t>
            </a:r>
            <a:r>
              <a:rPr lang="zh-TW" altLang="en-US" sz="1400" dirty="0"/>
              <a:t>實況頻道上的聊天室內容並做即時翻譯，但只靠前端似乎很困難，且使用</a:t>
            </a:r>
            <a:r>
              <a:rPr lang="en-US" altLang="zh-TW" sz="1400" dirty="0" err="1"/>
              <a:t>github</a:t>
            </a:r>
            <a:r>
              <a:rPr lang="zh-TW" altLang="en-US" sz="1400" dirty="0"/>
              <a:t>做版本控管也得額外設定金鑰存放與載入，所以只能暫時放棄。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文章管理系統，不同頁面間的資料傳遞。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0" indent="0"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11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526FE-DFD0-4A1C-9941-CC5FE652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057" y="4878095"/>
            <a:ext cx="2427174" cy="1399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1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3077687" y="2846367"/>
            <a:ext cx="60960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365585" y="1905125"/>
            <a:ext cx="2436633" cy="140180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365615" y="3551059"/>
            <a:ext cx="2431335" cy="140180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10570602" y="2773378"/>
            <a:ext cx="1255788" cy="3719009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9521946" y="2514600"/>
            <a:ext cx="804660" cy="1828795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5C9D1D-0133-4B0E-A9D2-0B46A9272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17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2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953467" y="2133751"/>
            <a:ext cx="4976816" cy="1364051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551978" y="2712871"/>
            <a:ext cx="3136981" cy="5298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1025756" y="2403833"/>
            <a:ext cx="1568292" cy="10597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目錄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10628985" y="1634643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10319197" y="1436441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953467" y="1216967"/>
            <a:ext cx="609611" cy="219464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72A26A-EA96-416B-8BD8-F7988509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94030" y="6031514"/>
            <a:ext cx="2743200" cy="366183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4" name="Google Shape;487;p31">
            <a:extLst>
              <a:ext uri="{FF2B5EF4-FFF2-40B4-BE49-F238E27FC236}">
                <a16:creationId xmlns:a16="http://schemas.microsoft.com/office/drawing/2014/main" id="{4C516843-C8E8-45C3-9CF0-DF93B0A1D7B8}"/>
              </a:ext>
            </a:extLst>
          </p:cNvPr>
          <p:cNvGrpSpPr/>
          <p:nvPr/>
        </p:nvGrpSpPr>
        <p:grpSpPr>
          <a:xfrm>
            <a:off x="949104" y="5023162"/>
            <a:ext cx="4976816" cy="1364051"/>
            <a:chOff x="4754850" y="1600325"/>
            <a:chExt cx="3771900" cy="1412550"/>
          </a:xfrm>
        </p:grpSpPr>
        <p:sp>
          <p:nvSpPr>
            <p:cNvPr id="55" name="Google Shape;488;p31">
              <a:extLst>
                <a:ext uri="{FF2B5EF4-FFF2-40B4-BE49-F238E27FC236}">
                  <a16:creationId xmlns:a16="http://schemas.microsoft.com/office/drawing/2014/main" id="{974BB5C1-0B68-415C-98B1-976D6E0ABE4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489;p31">
              <a:extLst>
                <a:ext uri="{FF2B5EF4-FFF2-40B4-BE49-F238E27FC236}">
                  <a16:creationId xmlns:a16="http://schemas.microsoft.com/office/drawing/2014/main" id="{45AE59F0-4EA0-48F7-A0AC-F5396D178E69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7" name="Google Shape;490;p31">
              <a:extLst>
                <a:ext uri="{FF2B5EF4-FFF2-40B4-BE49-F238E27FC236}">
                  <a16:creationId xmlns:a16="http://schemas.microsoft.com/office/drawing/2014/main" id="{D4847DD9-85E4-46A0-BAB5-1BE3C5F49570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495;p31">
            <a:extLst>
              <a:ext uri="{FF2B5EF4-FFF2-40B4-BE49-F238E27FC236}">
                <a16:creationId xmlns:a16="http://schemas.microsoft.com/office/drawing/2014/main" id="{4629E39E-1F71-4C43-86FF-D75A5748ED01}"/>
              </a:ext>
            </a:extLst>
          </p:cNvPr>
          <p:cNvSpPr txBox="1">
            <a:spLocks/>
          </p:cNvSpPr>
          <p:nvPr/>
        </p:nvSpPr>
        <p:spPr>
          <a:xfrm>
            <a:off x="2573428" y="564638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功能介紹</a:t>
            </a:r>
          </a:p>
        </p:txBody>
      </p:sp>
      <p:sp>
        <p:nvSpPr>
          <p:cNvPr id="59" name="Google Shape;498;p31">
            <a:extLst>
              <a:ext uri="{FF2B5EF4-FFF2-40B4-BE49-F238E27FC236}">
                <a16:creationId xmlns:a16="http://schemas.microsoft.com/office/drawing/2014/main" id="{9C823BC9-1A51-4412-B289-D7493DF06A6A}"/>
              </a:ext>
            </a:extLst>
          </p:cNvPr>
          <p:cNvSpPr txBox="1">
            <a:spLocks/>
          </p:cNvSpPr>
          <p:nvPr/>
        </p:nvSpPr>
        <p:spPr>
          <a:xfrm>
            <a:off x="1021393" y="529324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3</a:t>
            </a:r>
            <a:endParaRPr lang="en" kern="0" dirty="0"/>
          </a:p>
        </p:txBody>
      </p:sp>
      <p:grpSp>
        <p:nvGrpSpPr>
          <p:cNvPr id="63" name="Google Shape;487;p31">
            <a:extLst>
              <a:ext uri="{FF2B5EF4-FFF2-40B4-BE49-F238E27FC236}">
                <a16:creationId xmlns:a16="http://schemas.microsoft.com/office/drawing/2014/main" id="{7E4BB41F-14A3-47D6-A586-3BDAEA15BB96}"/>
              </a:ext>
            </a:extLst>
          </p:cNvPr>
          <p:cNvGrpSpPr/>
          <p:nvPr/>
        </p:nvGrpSpPr>
        <p:grpSpPr>
          <a:xfrm>
            <a:off x="949104" y="3595580"/>
            <a:ext cx="4976816" cy="1364051"/>
            <a:chOff x="4754850" y="1600325"/>
            <a:chExt cx="3771900" cy="1412550"/>
          </a:xfrm>
        </p:grpSpPr>
        <p:sp>
          <p:nvSpPr>
            <p:cNvPr id="64" name="Google Shape;488;p31">
              <a:extLst>
                <a:ext uri="{FF2B5EF4-FFF2-40B4-BE49-F238E27FC236}">
                  <a16:creationId xmlns:a16="http://schemas.microsoft.com/office/drawing/2014/main" id="{41C9B5D3-8A86-4615-BBFA-DA418B367567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489;p31">
              <a:extLst>
                <a:ext uri="{FF2B5EF4-FFF2-40B4-BE49-F238E27FC236}">
                  <a16:creationId xmlns:a16="http://schemas.microsoft.com/office/drawing/2014/main" id="{7BE62F58-D25F-487D-94B6-4C1C1A4FF4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66" name="Google Shape;490;p31">
              <a:extLst>
                <a:ext uri="{FF2B5EF4-FFF2-40B4-BE49-F238E27FC236}">
                  <a16:creationId xmlns:a16="http://schemas.microsoft.com/office/drawing/2014/main" id="{8C730A3E-74A6-4F47-A386-D4D85F56DDF9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495;p31">
            <a:extLst>
              <a:ext uri="{FF2B5EF4-FFF2-40B4-BE49-F238E27FC236}">
                <a16:creationId xmlns:a16="http://schemas.microsoft.com/office/drawing/2014/main" id="{4310E4CD-632E-464F-85DB-18EF29627BD3}"/>
              </a:ext>
            </a:extLst>
          </p:cNvPr>
          <p:cNvSpPr txBox="1">
            <a:spLocks/>
          </p:cNvSpPr>
          <p:nvPr/>
        </p:nvSpPr>
        <p:spPr>
          <a:xfrm>
            <a:off x="2573428" y="4218805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使用技術</a:t>
            </a:r>
          </a:p>
        </p:txBody>
      </p:sp>
      <p:sp>
        <p:nvSpPr>
          <p:cNvPr id="68" name="Google Shape;498;p31">
            <a:extLst>
              <a:ext uri="{FF2B5EF4-FFF2-40B4-BE49-F238E27FC236}">
                <a16:creationId xmlns:a16="http://schemas.microsoft.com/office/drawing/2014/main" id="{788C9FFA-5567-44EA-BB55-1B5B99EB5640}"/>
              </a:ext>
            </a:extLst>
          </p:cNvPr>
          <p:cNvSpPr txBox="1">
            <a:spLocks/>
          </p:cNvSpPr>
          <p:nvPr/>
        </p:nvSpPr>
        <p:spPr>
          <a:xfrm>
            <a:off x="1021393" y="3865662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2</a:t>
            </a:r>
            <a:endParaRPr lang="en" kern="0" dirty="0"/>
          </a:p>
        </p:txBody>
      </p:sp>
      <p:grpSp>
        <p:nvGrpSpPr>
          <p:cNvPr id="75" name="Google Shape;487;p31">
            <a:extLst>
              <a:ext uri="{FF2B5EF4-FFF2-40B4-BE49-F238E27FC236}">
                <a16:creationId xmlns:a16="http://schemas.microsoft.com/office/drawing/2014/main" id="{1AC03DB1-00C8-47ED-BA98-1125AF442019}"/>
              </a:ext>
            </a:extLst>
          </p:cNvPr>
          <p:cNvGrpSpPr/>
          <p:nvPr/>
        </p:nvGrpSpPr>
        <p:grpSpPr>
          <a:xfrm>
            <a:off x="6376580" y="5033646"/>
            <a:ext cx="4976816" cy="1364051"/>
            <a:chOff x="4754850" y="1600325"/>
            <a:chExt cx="3771900" cy="1412550"/>
          </a:xfrm>
        </p:grpSpPr>
        <p:sp>
          <p:nvSpPr>
            <p:cNvPr id="76" name="Google Shape;488;p31">
              <a:extLst>
                <a:ext uri="{FF2B5EF4-FFF2-40B4-BE49-F238E27FC236}">
                  <a16:creationId xmlns:a16="http://schemas.microsoft.com/office/drawing/2014/main" id="{78D153DD-C32E-4A16-AD4A-752DA3EC8EE1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489;p31">
              <a:extLst>
                <a:ext uri="{FF2B5EF4-FFF2-40B4-BE49-F238E27FC236}">
                  <a16:creationId xmlns:a16="http://schemas.microsoft.com/office/drawing/2014/main" id="{578DBB1D-E7D6-4027-9F31-A1A230F3CE5E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78" name="Google Shape;490;p31">
              <a:extLst>
                <a:ext uri="{FF2B5EF4-FFF2-40B4-BE49-F238E27FC236}">
                  <a16:creationId xmlns:a16="http://schemas.microsoft.com/office/drawing/2014/main" id="{207CE523-109A-456E-AFDF-8DBBDF73A5DA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495;p31">
            <a:extLst>
              <a:ext uri="{FF2B5EF4-FFF2-40B4-BE49-F238E27FC236}">
                <a16:creationId xmlns:a16="http://schemas.microsoft.com/office/drawing/2014/main" id="{591E5C1F-B8FB-44A8-BCD2-2393B0186511}"/>
              </a:ext>
            </a:extLst>
          </p:cNvPr>
          <p:cNvSpPr txBox="1">
            <a:spLocks/>
          </p:cNvSpPr>
          <p:nvPr/>
        </p:nvSpPr>
        <p:spPr>
          <a:xfrm>
            <a:off x="8000904" y="5656871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網站</a:t>
            </a:r>
            <a:r>
              <a:rPr lang="en-US" altLang="zh-TW" dirty="0"/>
              <a:t>DEMO</a:t>
            </a:r>
          </a:p>
        </p:txBody>
      </p:sp>
      <p:sp>
        <p:nvSpPr>
          <p:cNvPr id="80" name="Google Shape;498;p31">
            <a:extLst>
              <a:ext uri="{FF2B5EF4-FFF2-40B4-BE49-F238E27FC236}">
                <a16:creationId xmlns:a16="http://schemas.microsoft.com/office/drawing/2014/main" id="{76E16D50-5D9B-4797-B3CD-193D96FC96AD}"/>
              </a:ext>
            </a:extLst>
          </p:cNvPr>
          <p:cNvSpPr txBox="1">
            <a:spLocks/>
          </p:cNvSpPr>
          <p:nvPr/>
        </p:nvSpPr>
        <p:spPr>
          <a:xfrm>
            <a:off x="6448869" y="5303728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6</a:t>
            </a:r>
            <a:endParaRPr lang="en" kern="0" dirty="0"/>
          </a:p>
        </p:txBody>
      </p:sp>
      <p:grpSp>
        <p:nvGrpSpPr>
          <p:cNvPr id="87" name="Google Shape;487;p31">
            <a:extLst>
              <a:ext uri="{FF2B5EF4-FFF2-40B4-BE49-F238E27FC236}">
                <a16:creationId xmlns:a16="http://schemas.microsoft.com/office/drawing/2014/main" id="{1DE373C2-854E-44F8-A6F4-71A21FBEC6F0}"/>
              </a:ext>
            </a:extLst>
          </p:cNvPr>
          <p:cNvGrpSpPr/>
          <p:nvPr/>
        </p:nvGrpSpPr>
        <p:grpSpPr>
          <a:xfrm>
            <a:off x="6376580" y="3588902"/>
            <a:ext cx="4976816" cy="1364051"/>
            <a:chOff x="4754850" y="1600325"/>
            <a:chExt cx="3771900" cy="1412550"/>
          </a:xfrm>
        </p:grpSpPr>
        <p:sp>
          <p:nvSpPr>
            <p:cNvPr id="88" name="Google Shape;488;p31">
              <a:extLst>
                <a:ext uri="{FF2B5EF4-FFF2-40B4-BE49-F238E27FC236}">
                  <a16:creationId xmlns:a16="http://schemas.microsoft.com/office/drawing/2014/main" id="{041705D5-84A7-4790-8D53-6403AC429E76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489;p31">
              <a:extLst>
                <a:ext uri="{FF2B5EF4-FFF2-40B4-BE49-F238E27FC236}">
                  <a16:creationId xmlns:a16="http://schemas.microsoft.com/office/drawing/2014/main" id="{34BEBB60-77E2-49AB-944D-B2727019D9C7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90" name="Google Shape;490;p31">
              <a:extLst>
                <a:ext uri="{FF2B5EF4-FFF2-40B4-BE49-F238E27FC236}">
                  <a16:creationId xmlns:a16="http://schemas.microsoft.com/office/drawing/2014/main" id="{03BC1296-3558-4ADD-A5AD-84289476176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495;p31">
            <a:extLst>
              <a:ext uri="{FF2B5EF4-FFF2-40B4-BE49-F238E27FC236}">
                <a16:creationId xmlns:a16="http://schemas.microsoft.com/office/drawing/2014/main" id="{CF07494E-6D6F-4C7C-8557-C79E7F37D7CF}"/>
              </a:ext>
            </a:extLst>
          </p:cNvPr>
          <p:cNvSpPr txBox="1">
            <a:spLocks/>
          </p:cNvSpPr>
          <p:nvPr/>
        </p:nvSpPr>
        <p:spPr>
          <a:xfrm>
            <a:off x="8000904" y="421212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遇到的困難</a:t>
            </a:r>
            <a:endParaRPr lang="en-US" altLang="zh-TW" dirty="0"/>
          </a:p>
        </p:txBody>
      </p:sp>
      <p:sp>
        <p:nvSpPr>
          <p:cNvPr id="92" name="Google Shape;498;p31">
            <a:extLst>
              <a:ext uri="{FF2B5EF4-FFF2-40B4-BE49-F238E27FC236}">
                <a16:creationId xmlns:a16="http://schemas.microsoft.com/office/drawing/2014/main" id="{454A0B3E-F3B2-4853-879D-C1006C38AA7B}"/>
              </a:ext>
            </a:extLst>
          </p:cNvPr>
          <p:cNvSpPr txBox="1">
            <a:spLocks/>
          </p:cNvSpPr>
          <p:nvPr/>
        </p:nvSpPr>
        <p:spPr>
          <a:xfrm>
            <a:off x="6448869" y="385898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5</a:t>
            </a:r>
            <a:endParaRPr lang="en" kern="0" dirty="0"/>
          </a:p>
        </p:txBody>
      </p:sp>
      <p:grpSp>
        <p:nvGrpSpPr>
          <p:cNvPr id="41" name="Google Shape;487;p31">
            <a:extLst>
              <a:ext uri="{FF2B5EF4-FFF2-40B4-BE49-F238E27FC236}">
                <a16:creationId xmlns:a16="http://schemas.microsoft.com/office/drawing/2014/main" id="{76EB472E-78B3-48DE-94B0-757574982AFD}"/>
              </a:ext>
            </a:extLst>
          </p:cNvPr>
          <p:cNvGrpSpPr/>
          <p:nvPr/>
        </p:nvGrpSpPr>
        <p:grpSpPr>
          <a:xfrm>
            <a:off x="6365830" y="2119369"/>
            <a:ext cx="4976816" cy="1364051"/>
            <a:chOff x="4754850" y="1600325"/>
            <a:chExt cx="3771900" cy="1412550"/>
          </a:xfrm>
        </p:grpSpPr>
        <p:sp>
          <p:nvSpPr>
            <p:cNvPr id="42" name="Google Shape;488;p31">
              <a:extLst>
                <a:ext uri="{FF2B5EF4-FFF2-40B4-BE49-F238E27FC236}">
                  <a16:creationId xmlns:a16="http://schemas.microsoft.com/office/drawing/2014/main" id="{B3D79F50-CE2F-4003-9009-6FAB657F39BD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89;p31">
              <a:extLst>
                <a:ext uri="{FF2B5EF4-FFF2-40B4-BE49-F238E27FC236}">
                  <a16:creationId xmlns:a16="http://schemas.microsoft.com/office/drawing/2014/main" id="{51EE7AE6-F256-488C-B951-E3B1958D68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" name="Google Shape;490;p31">
              <a:extLst>
                <a:ext uri="{FF2B5EF4-FFF2-40B4-BE49-F238E27FC236}">
                  <a16:creationId xmlns:a16="http://schemas.microsoft.com/office/drawing/2014/main" id="{8C6A8EB8-9B3E-4DA9-A159-EDEBD32E1A1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95;p31">
            <a:extLst>
              <a:ext uri="{FF2B5EF4-FFF2-40B4-BE49-F238E27FC236}">
                <a16:creationId xmlns:a16="http://schemas.microsoft.com/office/drawing/2014/main" id="{78F25F87-045F-40D1-A0FB-777A7A2905F1}"/>
              </a:ext>
            </a:extLst>
          </p:cNvPr>
          <p:cNvSpPr txBox="1">
            <a:spLocks/>
          </p:cNvSpPr>
          <p:nvPr/>
        </p:nvSpPr>
        <p:spPr>
          <a:xfrm>
            <a:off x="7990154" y="2742594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時程安排</a:t>
            </a:r>
          </a:p>
        </p:txBody>
      </p:sp>
      <p:sp>
        <p:nvSpPr>
          <p:cNvPr id="46" name="Google Shape;498;p31">
            <a:extLst>
              <a:ext uri="{FF2B5EF4-FFF2-40B4-BE49-F238E27FC236}">
                <a16:creationId xmlns:a16="http://schemas.microsoft.com/office/drawing/2014/main" id="{ABD735CD-01FF-4415-927C-AE0EE510A70B}"/>
              </a:ext>
            </a:extLst>
          </p:cNvPr>
          <p:cNvSpPr txBox="1">
            <a:spLocks/>
          </p:cNvSpPr>
          <p:nvPr/>
        </p:nvSpPr>
        <p:spPr>
          <a:xfrm>
            <a:off x="6438119" y="2389451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4</a:t>
            </a: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38769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3039360" y="5012059"/>
            <a:ext cx="60960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dirty="0"/>
              <a:t>注重功能實用性，並依據時間成本進行評估與取捨。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盡量使不同功能的程式碼分類明確，提高可維護性。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824AE1-D206-4B1E-AD9B-88C58AAD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360" y="5283726"/>
            <a:ext cx="2558469" cy="1424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945881-87DC-49CF-92F5-32776FF8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10" y="4007987"/>
            <a:ext cx="577750" cy="139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B31896-FD4B-4C3F-99A8-9851644B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50091"/>
            <a:ext cx="2743200" cy="85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0EE690CD-A356-4DD1-9456-5FD59F84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39" y="5809403"/>
            <a:ext cx="1929267" cy="1025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9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使用技術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598711" y="5068301"/>
            <a:ext cx="1077313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zh-TW" dirty="0"/>
              <a:t>HTML</a:t>
            </a:r>
            <a:endParaRPr lang="zh-TW" altLang="en-US"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1026" name="Picture 2" descr="Logo HTML 5 – Logos PNG">
            <a:extLst>
              <a:ext uri="{FF2B5EF4-FFF2-40B4-BE49-F238E27FC236}">
                <a16:creationId xmlns:a16="http://schemas.microsoft.com/office/drawing/2014/main" id="{34FBF3CB-0A5E-49F1-AD15-9A6AB7B2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2" y="5494521"/>
            <a:ext cx="887003" cy="4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3 | Technologies | JOSHMARTIN">
            <a:extLst>
              <a:ext uri="{FF2B5EF4-FFF2-40B4-BE49-F238E27FC236}">
                <a16:creationId xmlns:a16="http://schemas.microsoft.com/office/drawing/2014/main" id="{A311C428-BBE0-43E6-AA19-8914EC1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444" y1="25778" x2="49778" y2="34222"/>
                        <a14:foregroundMark x1="49778" y1="34222" x2="29778" y2="45778"/>
                        <a14:foregroundMark x1="29778" y1="45778" x2="52000" y2="51111"/>
                        <a14:foregroundMark x1="52000" y1="51111" x2="32000" y2="61333"/>
                        <a14:foregroundMark x1="32000" y1="61333" x2="50667" y2="74222"/>
                        <a14:foregroundMark x1="50667" y1="74222" x2="68000" y2="59111"/>
                        <a14:foregroundMark x1="68000" y1="59111" x2="52889" y2="41778"/>
                        <a14:foregroundMark x1="52889" y1="41778" x2="71111" y2="28444"/>
                        <a14:foregroundMark x1="71111" y1="28444" x2="28889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16" y="5488948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e Instructor-Led JavaScript Training - Hands-on Interactive Course">
            <a:extLst>
              <a:ext uri="{FF2B5EF4-FFF2-40B4-BE49-F238E27FC236}">
                <a16:creationId xmlns:a16="http://schemas.microsoft.com/office/drawing/2014/main" id="{0D7BB84F-D1C8-47B5-80C2-E1CE0CBC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62" y="5526522"/>
            <a:ext cx="420945" cy="4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90070DE-1426-478C-9D9F-1382E1D95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7323" y="5034987"/>
            <a:ext cx="2628264" cy="1138096"/>
          </a:xfrm>
          <a:prstGeom prst="rect">
            <a:avLst/>
          </a:prstGeom>
        </p:spPr>
      </p:pic>
      <p:sp>
        <p:nvSpPr>
          <p:cNvPr id="53" name="Google Shape;551;p32">
            <a:extLst>
              <a:ext uri="{FF2B5EF4-FFF2-40B4-BE49-F238E27FC236}">
                <a16:creationId xmlns:a16="http://schemas.microsoft.com/office/drawing/2014/main" id="{0EC3A00A-AC91-4C68-8ED7-155521361E25}"/>
              </a:ext>
            </a:extLst>
          </p:cNvPr>
          <p:cNvSpPr txBox="1">
            <a:spLocks/>
          </p:cNvSpPr>
          <p:nvPr/>
        </p:nvSpPr>
        <p:spPr>
          <a:xfrm>
            <a:off x="3515335" y="5083255"/>
            <a:ext cx="93750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CSS</a:t>
            </a:r>
            <a:endParaRPr lang="zh-TW" altLang="en-US" kern="0" dirty="0"/>
          </a:p>
        </p:txBody>
      </p:sp>
      <p:sp>
        <p:nvSpPr>
          <p:cNvPr id="54" name="Google Shape;551;p32">
            <a:extLst>
              <a:ext uri="{FF2B5EF4-FFF2-40B4-BE49-F238E27FC236}">
                <a16:creationId xmlns:a16="http://schemas.microsoft.com/office/drawing/2014/main" id="{C8D4BC15-0C2B-45B0-B697-38F9045D5C59}"/>
              </a:ext>
            </a:extLst>
          </p:cNvPr>
          <p:cNvSpPr txBox="1">
            <a:spLocks/>
          </p:cNvSpPr>
          <p:nvPr/>
        </p:nvSpPr>
        <p:spPr>
          <a:xfrm>
            <a:off x="5551514" y="5046864"/>
            <a:ext cx="628475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</a:t>
            </a:r>
            <a:endParaRPr lang="zh-TW" altLang="en-US" kern="0" dirty="0"/>
          </a:p>
        </p:txBody>
      </p:sp>
      <p:sp>
        <p:nvSpPr>
          <p:cNvPr id="55" name="Google Shape;551;p32">
            <a:extLst>
              <a:ext uri="{FF2B5EF4-FFF2-40B4-BE49-F238E27FC236}">
                <a16:creationId xmlns:a16="http://schemas.microsoft.com/office/drawing/2014/main" id="{7C7C2B24-8A01-4DCE-AB14-D685F4FF03C8}"/>
              </a:ext>
            </a:extLst>
          </p:cNvPr>
          <p:cNvSpPr txBox="1">
            <a:spLocks/>
          </p:cNvSpPr>
          <p:nvPr/>
        </p:nvSpPr>
        <p:spPr>
          <a:xfrm>
            <a:off x="4159442" y="5063491"/>
            <a:ext cx="156402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JavaScript</a:t>
            </a:r>
            <a:endParaRPr lang="zh-TW" altLang="en-US" kern="0" dirty="0"/>
          </a:p>
        </p:txBody>
      </p:sp>
      <p:pic>
        <p:nvPicPr>
          <p:cNvPr id="1032" name="Picture 8" descr="File:Git icon.svg - Wikimedia Commons">
            <a:extLst>
              <a:ext uri="{FF2B5EF4-FFF2-40B4-BE49-F238E27FC236}">
                <a16:creationId xmlns:a16="http://schemas.microsoft.com/office/drawing/2014/main" id="{6C685AF1-9C0E-4632-AD5C-15887D4B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6889" l="3556" r="94667">
                        <a14:foregroundMark x1="9778" y1="41333" x2="9778" y2="60000"/>
                        <a14:foregroundMark x1="6667" y1="56444" x2="7111" y2="44000"/>
                        <a14:foregroundMark x1="3556" y1="48000" x2="3556" y2="51556"/>
                        <a14:foregroundMark x1="40889" y1="90667" x2="60444" y2="88889"/>
                        <a14:foregroundMark x1="44444" y1="94222" x2="56000" y2="93333"/>
                        <a14:foregroundMark x1="48444" y1="97333" x2="52000" y2="96889"/>
                        <a14:foregroundMark x1="88889" y1="61333" x2="89778" y2="40444"/>
                        <a14:foregroundMark x1="92000" y1="57778" x2="92444" y2="43556"/>
                        <a14:foregroundMark x1="94667" y1="54222" x2="94667" y2="46222"/>
                        <a14:foregroundMark x1="40444" y1="9778" x2="58667" y2="8889"/>
                        <a14:foregroundMark x1="53778" y1="5778" x2="45778" y2="5778"/>
                        <a14:foregroundMark x1="37778" y1="13333" x2="45778" y2="34667"/>
                        <a14:foregroundMark x1="45778" y1="34667" x2="47111" y2="57333"/>
                        <a14:foregroundMark x1="47111" y1="57333" x2="69778" y2="56889"/>
                        <a14:foregroundMark x1="69778" y1="56889" x2="60444" y2="36444"/>
                        <a14:foregroundMark x1="60444" y1="36444" x2="38667" y2="14222"/>
                        <a14:foregroundMark x1="47556" y1="51111" x2="53333" y2="57778"/>
                        <a14:foregroundMark x1="48444" y1="37333" x2="48444" y2="60000"/>
                        <a14:foregroundMark x1="48444" y1="60000" x2="52889" y2="37778"/>
                        <a14:foregroundMark x1="52889" y1="37778" x2="48000" y2="37778"/>
                        <a14:foregroundMark x1="47556" y1="61778" x2="48000" y2="61778"/>
                        <a14:foregroundMark x1="53333" y1="61778" x2="52889" y2="62222"/>
                        <a14:foregroundMark x1="47556" y1="63111" x2="47111" y2="64444"/>
                        <a14:foregroundMark x1="46667" y1="64444" x2="47556" y2="64444"/>
                        <a14:foregroundMark x1="47111" y1="64000" x2="47111" y2="64444"/>
                        <a14:foregroundMark x1="48000" y1="64000" x2="45778" y2="65778"/>
                        <a14:foregroundMark x1="51111" y1="64000" x2="49778" y2="65333"/>
                        <a14:foregroundMark x1="52444" y1="64444" x2="52889" y2="64889"/>
                        <a14:foregroundMark x1="52444" y1="65778" x2="51111" y2="66222"/>
                        <a14:foregroundMark x1="47111" y1="68000" x2="47556" y2="68000"/>
                        <a14:foregroundMark x1="51556" y1="68889" x2="51111" y2="68444"/>
                        <a14:foregroundMark x1="53333" y1="66222" x2="52000" y2="66222"/>
                        <a14:foregroundMark x1="54667" y1="68000" x2="54667" y2="67111"/>
                        <a14:foregroundMark x1="54667" y1="69778" x2="55556" y2="68444"/>
                        <a14:foregroundMark x1="55556" y1="71111" x2="55556" y2="71111"/>
                        <a14:foregroundMark x1="56000" y1="72444" x2="55111" y2="72000"/>
                        <a14:foregroundMark x1="50222" y1="70222" x2="50222" y2="70667"/>
                        <a14:foregroundMark x1="38222" y1="13778" x2="36444" y2="15556"/>
                        <a14:foregroundMark x1="36889" y1="14222" x2="33778" y2="18222"/>
                        <a14:foregroundMark x1="67111" y1="44444" x2="66667" y2="45333"/>
                        <a14:foregroundMark x1="67111" y1="44444" x2="67556" y2="43556"/>
                        <a14:foregroundMark x1="67556" y1="44889" x2="69778" y2="44889"/>
                        <a14:foregroundMark x1="71111" y1="44444" x2="71111" y2="44444"/>
                        <a14:foregroundMark x1="70667" y1="44889" x2="7066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68" y="5518538"/>
            <a:ext cx="501682" cy="5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8AB47A4B-6FB4-4CCE-A13D-1AC00507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98214" l="10000" r="90000">
                        <a14:foregroundMark x1="42000" y1="98214" x2="57333" y2="97619"/>
                        <a14:foregroundMark x1="43333" y1="97024" x2="32333" y2="75000"/>
                        <a14:foregroundMark x1="32333" y1="75000" x2="33333" y2="44643"/>
                        <a14:foregroundMark x1="33333" y1="44643" x2="46667" y2="26190"/>
                        <a14:foregroundMark x1="46667" y1="26190" x2="63333" y2="23810"/>
                        <a14:foregroundMark x1="63333" y1="23810" x2="67000" y2="53571"/>
                        <a14:foregroundMark x1="67000" y1="53571" x2="44000" y2="97024"/>
                        <a14:foregroundMark x1="38333" y1="82143" x2="54667" y2="76190"/>
                        <a14:foregroundMark x1="54667" y1="76190" x2="65333" y2="52976"/>
                        <a14:foregroundMark x1="65333" y1="52976" x2="56333" y2="27381"/>
                        <a14:foregroundMark x1="56333" y1="27381" x2="40333" y2="36310"/>
                        <a14:foregroundMark x1="40333" y1="36310" x2="36333" y2="65476"/>
                        <a14:foregroundMark x1="36333" y1="65476" x2="39667" y2="82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9" y="5492533"/>
            <a:ext cx="1023038" cy="5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51;p32">
            <a:extLst>
              <a:ext uri="{FF2B5EF4-FFF2-40B4-BE49-F238E27FC236}">
                <a16:creationId xmlns:a16="http://schemas.microsoft.com/office/drawing/2014/main" id="{740DB97C-0E00-4568-B3D7-AE1F4A8C4ACE}"/>
              </a:ext>
            </a:extLst>
          </p:cNvPr>
          <p:cNvSpPr txBox="1">
            <a:spLocks/>
          </p:cNvSpPr>
          <p:nvPr/>
        </p:nvSpPr>
        <p:spPr>
          <a:xfrm>
            <a:off x="6234786" y="5056381"/>
            <a:ext cx="1023038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GitHub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696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首頁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隨機圖片出現，並伴隨滾入特效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圖片文字以打字機效果出現，模擬人物說話。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C7D04D-76FA-4ED9-9914-3521AB7E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47" y="3697520"/>
            <a:ext cx="3352592" cy="19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導覽列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每個頁面皆有導覽列，可快速切換至其他功能頁面，亦可透過網頁標題快速回到首頁。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100D281-3CB3-43C8-99AF-0E1F538E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27" y="4312741"/>
            <a:ext cx="3249447" cy="7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今日運勢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E8ED6A-46A0-4E66-B474-EF5862E5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4" y="3026659"/>
            <a:ext cx="2705244" cy="2614503"/>
          </a:xfrm>
          <a:prstGeom prst="rect">
            <a:avLst/>
          </a:prstGeom>
        </p:spPr>
      </p:pic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楓葉吹落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占卜框滑出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占卜過程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011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今日運勢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呈現預測結果。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推薦的幸運好物圖片有滑鼠懸停放大的效果，並可連結至賣場。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2354B4-4B41-466E-BF4E-08D31153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60" y="3256556"/>
            <a:ext cx="3104670" cy="23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翻譯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支援</a:t>
            </a:r>
            <a:r>
              <a:rPr lang="en-US" altLang="zh-TW" dirty="0"/>
              <a:t>4</a:t>
            </a:r>
            <a:r>
              <a:rPr lang="zh-TW" altLang="en-US" dirty="0"/>
              <a:t>種語言間的翻譯切換。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2CA09F-DA9F-472D-A4BE-2B16EA7F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39" y="3211644"/>
            <a:ext cx="3329527" cy="23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87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515</Words>
  <Application>Microsoft Office PowerPoint</Application>
  <PresentationFormat>寬螢幕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Bebas Neue</vt:lpstr>
      <vt:lpstr>Karla</vt:lpstr>
      <vt:lpstr>Rubik Black</vt:lpstr>
      <vt:lpstr>新細明體</vt:lpstr>
      <vt:lpstr>Arial</vt:lpstr>
      <vt:lpstr>Calibri</vt:lpstr>
      <vt:lpstr>Wingdings</vt:lpstr>
      <vt:lpstr>Soft Colors UI Design for Agencies by Slidesgo</vt:lpstr>
      <vt:lpstr> 期中專題發表 - 個人網站</vt:lpstr>
      <vt:lpstr>01</vt:lpstr>
      <vt:lpstr>01</vt:lpstr>
      <vt:lpstr>02</vt:lpstr>
      <vt:lpstr>03</vt:lpstr>
      <vt:lpstr>03</vt:lpstr>
      <vt:lpstr>03</vt:lpstr>
      <vt:lpstr>03</vt:lpstr>
      <vt:lpstr>03</vt:lpstr>
      <vt:lpstr>03</vt:lpstr>
      <vt:lpstr>03</vt:lpstr>
      <vt:lpstr>03</vt:lpstr>
      <vt:lpstr>03</vt:lpstr>
      <vt:lpstr>04</vt:lpstr>
      <vt:lpstr>05</vt:lpstr>
      <vt:lpstr>06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小彰 許</dc:creator>
  <cp:lastModifiedBy>User</cp:lastModifiedBy>
  <cp:revision>56</cp:revision>
  <dcterms:created xsi:type="dcterms:W3CDTF">2024-12-05T07:28:39Z</dcterms:created>
  <dcterms:modified xsi:type="dcterms:W3CDTF">2024-12-18T07:35:03Z</dcterms:modified>
</cp:coreProperties>
</file>