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67" r:id="rId5"/>
    <p:sldId id="270" r:id="rId6"/>
    <p:sldId id="259" r:id="rId7"/>
    <p:sldId id="262" r:id="rId8"/>
    <p:sldId id="271" r:id="rId9"/>
    <p:sldId id="272" r:id="rId10"/>
    <p:sldId id="278" r:id="rId11"/>
    <p:sldId id="263" r:id="rId12"/>
    <p:sldId id="280" r:id="rId13"/>
    <p:sldId id="274" r:id="rId14"/>
    <p:sldId id="258" r:id="rId15"/>
    <p:sldId id="257" r:id="rId16"/>
    <p:sldId id="276" r:id="rId17"/>
    <p:sldId id="275" r:id="rId18"/>
    <p:sldId id="26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>
      <p:cViewPr>
        <p:scale>
          <a:sx n="150" d="100"/>
          <a:sy n="150" d="100"/>
        </p:scale>
        <p:origin x="62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90346-768C-43DD-877D-8B38951F4D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7D127F-06B7-4E6C-84D7-90DBA240F249}">
      <dgm:prSet phldrT="[文本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zh-CN" altLang="en-US" sz="1800" dirty="0" smtClean="0">
              <a:solidFill>
                <a:schemeClr val="tx2"/>
              </a:solidFill>
            </a:rPr>
            <a:t>背景</a:t>
          </a:r>
          <a:r>
            <a:rPr lang="en-US" altLang="zh-CN" sz="1800" dirty="0" smtClean="0">
              <a:solidFill>
                <a:schemeClr val="tx2"/>
              </a:solidFill>
            </a:rPr>
            <a:t>——3D</a:t>
          </a:r>
          <a:r>
            <a:rPr lang="zh-CN" altLang="en-US" sz="1800" dirty="0" smtClean="0">
              <a:solidFill>
                <a:schemeClr val="tx2"/>
              </a:solidFill>
            </a:rPr>
            <a:t>系统五个模块</a:t>
          </a:r>
          <a:endParaRPr lang="zh-CN" altLang="en-US" sz="1800" dirty="0">
            <a:solidFill>
              <a:schemeClr val="tx2"/>
            </a:solidFill>
          </a:endParaRPr>
        </a:p>
      </dgm:t>
    </dgm:pt>
    <dgm:pt modelId="{D275D6E0-69CD-4EB6-97AA-9DF50C30C490}" type="parTrans" cxnId="{9C7A17C0-7C17-4FDD-B5AD-8739711920CF}">
      <dgm:prSet/>
      <dgm:spPr/>
      <dgm:t>
        <a:bodyPr/>
        <a:lstStyle/>
        <a:p>
          <a:endParaRPr lang="zh-CN" altLang="en-US" sz="1800">
            <a:solidFill>
              <a:schemeClr val="tx2"/>
            </a:solidFill>
          </a:endParaRPr>
        </a:p>
      </dgm:t>
    </dgm:pt>
    <dgm:pt modelId="{7722868E-232E-4755-BA4D-003C344349FC}" type="sibTrans" cxnId="{9C7A17C0-7C17-4FDD-B5AD-8739711920CF}">
      <dgm:prSet/>
      <dgm:spPr/>
      <dgm:t>
        <a:bodyPr/>
        <a:lstStyle/>
        <a:p>
          <a:endParaRPr lang="zh-CN" altLang="en-US" sz="1800">
            <a:solidFill>
              <a:schemeClr val="tx2"/>
            </a:solidFill>
          </a:endParaRPr>
        </a:p>
      </dgm:t>
    </dgm:pt>
    <dgm:pt modelId="{AD3D788A-F025-4478-AEE8-AFD6DBE12562}">
      <dgm:prSet phldrT="[文本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zh-CN" altLang="en-US" sz="1800" dirty="0" smtClean="0">
              <a:solidFill>
                <a:schemeClr val="tx2"/>
              </a:solidFill>
            </a:rPr>
            <a:t>产品线路图</a:t>
          </a:r>
          <a:endParaRPr lang="zh-CN" altLang="en-US" sz="1800" dirty="0">
            <a:solidFill>
              <a:schemeClr val="tx2"/>
            </a:solidFill>
          </a:endParaRPr>
        </a:p>
      </dgm:t>
    </dgm:pt>
    <dgm:pt modelId="{D46D3DC7-D644-4A9A-B660-BCD514A08FDE}" type="parTrans" cxnId="{8B373956-1744-4038-8EF7-E0CC81867F8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FF1AC3A1-4882-496C-B42D-6960BB6801D1}" type="sibTrans" cxnId="{8B373956-1744-4038-8EF7-E0CC81867F8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EC35870C-53FC-45CD-9D87-3B41CE9CF230}">
      <dgm:prSet phldrT="[文本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zh-CN" altLang="en-US" sz="1800" dirty="0" smtClean="0">
              <a:solidFill>
                <a:schemeClr val="tx2"/>
              </a:solidFill>
            </a:rPr>
            <a:t>目前的难点</a:t>
          </a:r>
          <a:endParaRPr lang="zh-CN" altLang="en-US" sz="1800" dirty="0">
            <a:solidFill>
              <a:schemeClr val="tx2"/>
            </a:solidFill>
          </a:endParaRPr>
        </a:p>
      </dgm:t>
    </dgm:pt>
    <dgm:pt modelId="{FD181810-A3C9-4B74-B5E3-A8B51DD8F0E2}" type="parTrans" cxnId="{4DE06AB1-A307-4559-AC77-9FF65AAD2CD1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5DCB5147-5EAC-4857-BBEC-0BD4611EFB16}" type="sibTrans" cxnId="{4DE06AB1-A307-4559-AC77-9FF65AAD2CD1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8CB197A1-AA30-4CF8-8616-958E381DCDEF}">
      <dgm:prSet phldrT="[文本]" custT="1"/>
      <dgm:spPr>
        <a:solidFill>
          <a:schemeClr val="bg2"/>
        </a:solidFill>
        <a:ln>
          <a:noFill/>
        </a:ln>
      </dgm:spPr>
      <dgm:t>
        <a:bodyPr/>
        <a:lstStyle/>
        <a:p>
          <a:r>
            <a:rPr lang="zh-CN" altLang="en-US" sz="1800" dirty="0" smtClean="0">
              <a:solidFill>
                <a:schemeClr val="tx2"/>
              </a:solidFill>
            </a:rPr>
            <a:t>解决方案</a:t>
          </a:r>
          <a:endParaRPr lang="zh-CN" altLang="en-US" sz="1800" dirty="0">
            <a:solidFill>
              <a:schemeClr val="tx2"/>
            </a:solidFill>
          </a:endParaRPr>
        </a:p>
      </dgm:t>
    </dgm:pt>
    <dgm:pt modelId="{944233F4-6002-45E2-9A01-0BAE55AB5E32}" type="parTrans" cxnId="{CB5FA719-3E53-4C88-9895-82F0C105F8CB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01B42F3A-218F-420E-9294-D8E5169284E7}" type="sibTrans" cxnId="{CB5FA719-3E53-4C88-9895-82F0C105F8CB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DCBC6683-8BD7-4549-90E0-BB59BFF60363}" type="pres">
      <dgm:prSet presAssocID="{00E90346-768C-43DD-877D-8B38951F4D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BC1DA4-7422-40A1-9443-DBE384F4C5A1}" type="pres">
      <dgm:prSet presAssocID="{FD7D127F-06B7-4E6C-84D7-90DBA240F249}" presName="parentText" presStyleLbl="node1" presStyleIdx="0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DB1088E-71A2-4040-AAFD-EA20D41A9314}" type="pres">
      <dgm:prSet presAssocID="{7722868E-232E-4755-BA4D-003C344349FC}" presName="spacer" presStyleCnt="0"/>
      <dgm:spPr/>
    </dgm:pt>
    <dgm:pt modelId="{57E3C825-99CA-4852-AFC6-2A75DE4D8877}" type="pres">
      <dgm:prSet presAssocID="{EC35870C-53FC-45CD-9D87-3B41CE9CF230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04EA1D9B-9383-497C-8D87-EFABDF42891E}" type="pres">
      <dgm:prSet presAssocID="{5DCB5147-5EAC-4857-BBEC-0BD4611EFB16}" presName="spacer" presStyleCnt="0"/>
      <dgm:spPr/>
    </dgm:pt>
    <dgm:pt modelId="{CD352029-CFF3-4955-9604-AAD7BEA36AD4}" type="pres">
      <dgm:prSet presAssocID="{8CB197A1-AA30-4CF8-8616-958E381DCDEF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F846D9A-6B0E-4E4D-82FC-6021A0D32997}" type="pres">
      <dgm:prSet presAssocID="{01B42F3A-218F-420E-9294-D8E5169284E7}" presName="spacer" presStyleCnt="0"/>
      <dgm:spPr/>
    </dgm:pt>
    <dgm:pt modelId="{E3A08432-A562-4B86-9A12-17BF5B93ED10}" type="pres">
      <dgm:prSet presAssocID="{AD3D788A-F025-4478-AEE8-AFD6DBE12562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AB7D6EE4-D161-4307-AFAE-4F0B46696712}" type="presOf" srcId="{8CB197A1-AA30-4CF8-8616-958E381DCDEF}" destId="{CD352029-CFF3-4955-9604-AAD7BEA36AD4}" srcOrd="0" destOrd="0" presId="urn:microsoft.com/office/officeart/2005/8/layout/vList2"/>
    <dgm:cxn modelId="{C0B8C273-D8F2-42C4-A5B1-9F0F223493BF}" type="presOf" srcId="{00E90346-768C-43DD-877D-8B38951F4DA0}" destId="{DCBC6683-8BD7-4549-90E0-BB59BFF60363}" srcOrd="0" destOrd="0" presId="urn:microsoft.com/office/officeart/2005/8/layout/vList2"/>
    <dgm:cxn modelId="{194B8CA0-4070-49CE-B4C4-15F7E10EFF99}" type="presOf" srcId="{EC35870C-53FC-45CD-9D87-3B41CE9CF230}" destId="{57E3C825-99CA-4852-AFC6-2A75DE4D8877}" srcOrd="0" destOrd="0" presId="urn:microsoft.com/office/officeart/2005/8/layout/vList2"/>
    <dgm:cxn modelId="{55EA8019-A0CD-4E84-BF2A-8CBE80139D7C}" type="presOf" srcId="{AD3D788A-F025-4478-AEE8-AFD6DBE12562}" destId="{E3A08432-A562-4B86-9A12-17BF5B93ED10}" srcOrd="0" destOrd="0" presId="urn:microsoft.com/office/officeart/2005/8/layout/vList2"/>
    <dgm:cxn modelId="{8B373956-1744-4038-8EF7-E0CC81867F8E}" srcId="{00E90346-768C-43DD-877D-8B38951F4DA0}" destId="{AD3D788A-F025-4478-AEE8-AFD6DBE12562}" srcOrd="3" destOrd="0" parTransId="{D46D3DC7-D644-4A9A-B660-BCD514A08FDE}" sibTransId="{FF1AC3A1-4882-496C-B42D-6960BB6801D1}"/>
    <dgm:cxn modelId="{4DE06AB1-A307-4559-AC77-9FF65AAD2CD1}" srcId="{00E90346-768C-43DD-877D-8B38951F4DA0}" destId="{EC35870C-53FC-45CD-9D87-3B41CE9CF230}" srcOrd="1" destOrd="0" parTransId="{FD181810-A3C9-4B74-B5E3-A8B51DD8F0E2}" sibTransId="{5DCB5147-5EAC-4857-BBEC-0BD4611EFB16}"/>
    <dgm:cxn modelId="{9C7A17C0-7C17-4FDD-B5AD-8739711920CF}" srcId="{00E90346-768C-43DD-877D-8B38951F4DA0}" destId="{FD7D127F-06B7-4E6C-84D7-90DBA240F249}" srcOrd="0" destOrd="0" parTransId="{D275D6E0-69CD-4EB6-97AA-9DF50C30C490}" sibTransId="{7722868E-232E-4755-BA4D-003C344349FC}"/>
    <dgm:cxn modelId="{52E3A3C5-1069-4563-A7C8-2599B39EF5E8}" type="presOf" srcId="{FD7D127F-06B7-4E6C-84D7-90DBA240F249}" destId="{B9BC1DA4-7422-40A1-9443-DBE384F4C5A1}" srcOrd="0" destOrd="0" presId="urn:microsoft.com/office/officeart/2005/8/layout/vList2"/>
    <dgm:cxn modelId="{CB5FA719-3E53-4C88-9895-82F0C105F8CB}" srcId="{00E90346-768C-43DD-877D-8B38951F4DA0}" destId="{8CB197A1-AA30-4CF8-8616-958E381DCDEF}" srcOrd="2" destOrd="0" parTransId="{944233F4-6002-45E2-9A01-0BAE55AB5E32}" sibTransId="{01B42F3A-218F-420E-9294-D8E5169284E7}"/>
    <dgm:cxn modelId="{4E4D5CBC-93F6-4D10-8DEC-6266B0F2CDFE}" type="presParOf" srcId="{DCBC6683-8BD7-4549-90E0-BB59BFF60363}" destId="{B9BC1DA4-7422-40A1-9443-DBE384F4C5A1}" srcOrd="0" destOrd="0" presId="urn:microsoft.com/office/officeart/2005/8/layout/vList2"/>
    <dgm:cxn modelId="{DBF35D10-DB82-4135-BC38-080363ED7306}" type="presParOf" srcId="{DCBC6683-8BD7-4549-90E0-BB59BFF60363}" destId="{7DB1088E-71A2-4040-AAFD-EA20D41A9314}" srcOrd="1" destOrd="0" presId="urn:microsoft.com/office/officeart/2005/8/layout/vList2"/>
    <dgm:cxn modelId="{F48BF6C7-6AA9-49D1-B10E-A75A80955859}" type="presParOf" srcId="{DCBC6683-8BD7-4549-90E0-BB59BFF60363}" destId="{57E3C825-99CA-4852-AFC6-2A75DE4D8877}" srcOrd="2" destOrd="0" presId="urn:microsoft.com/office/officeart/2005/8/layout/vList2"/>
    <dgm:cxn modelId="{D992EA1A-5A11-41DF-9523-15B373734EA6}" type="presParOf" srcId="{DCBC6683-8BD7-4549-90E0-BB59BFF60363}" destId="{04EA1D9B-9383-497C-8D87-EFABDF42891E}" srcOrd="3" destOrd="0" presId="urn:microsoft.com/office/officeart/2005/8/layout/vList2"/>
    <dgm:cxn modelId="{BD9CC228-5298-4FA4-A3C9-56DBFC579DCA}" type="presParOf" srcId="{DCBC6683-8BD7-4549-90E0-BB59BFF60363}" destId="{CD352029-CFF3-4955-9604-AAD7BEA36AD4}" srcOrd="4" destOrd="0" presId="urn:microsoft.com/office/officeart/2005/8/layout/vList2"/>
    <dgm:cxn modelId="{AABCC088-576A-4F44-BCD1-FE24D86B9380}" type="presParOf" srcId="{DCBC6683-8BD7-4549-90E0-BB59BFF60363}" destId="{9F846D9A-6B0E-4E4D-82FC-6021A0D32997}" srcOrd="5" destOrd="0" presId="urn:microsoft.com/office/officeart/2005/8/layout/vList2"/>
    <dgm:cxn modelId="{844D9315-918A-4962-970F-B2F48C957DB6}" type="presParOf" srcId="{DCBC6683-8BD7-4549-90E0-BB59BFF60363}" destId="{E3A08432-A562-4B86-9A12-17BF5B93ED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C1DA4-7422-40A1-9443-DBE384F4C5A1}">
      <dsp:nvSpPr>
        <dsp:cNvPr id="0" name=""/>
        <dsp:cNvSpPr/>
      </dsp:nvSpPr>
      <dsp:spPr>
        <a:xfrm>
          <a:off x="0" y="4319"/>
          <a:ext cx="11520000" cy="804960"/>
        </a:xfrm>
        <a:prstGeom prst="roundRect">
          <a:avLst/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/>
              </a:solidFill>
            </a:rPr>
            <a:t>背景</a:t>
          </a:r>
          <a:r>
            <a:rPr lang="en-US" altLang="zh-CN" sz="1800" kern="1200" dirty="0" smtClean="0">
              <a:solidFill>
                <a:schemeClr val="tx2"/>
              </a:solidFill>
            </a:rPr>
            <a:t>——3D</a:t>
          </a:r>
          <a:r>
            <a:rPr lang="zh-CN" altLang="en-US" sz="1800" kern="1200" dirty="0" smtClean="0">
              <a:solidFill>
                <a:schemeClr val="tx2"/>
              </a:solidFill>
            </a:rPr>
            <a:t>系统五个模块</a:t>
          </a:r>
          <a:endParaRPr lang="zh-CN" altLang="en-US" sz="1800" kern="1200" dirty="0">
            <a:solidFill>
              <a:schemeClr val="tx2"/>
            </a:solidFill>
          </a:endParaRPr>
        </a:p>
      </dsp:txBody>
      <dsp:txXfrm>
        <a:off x="39295" y="43614"/>
        <a:ext cx="11441410" cy="726370"/>
      </dsp:txXfrm>
    </dsp:sp>
    <dsp:sp modelId="{57E3C825-99CA-4852-AFC6-2A75DE4D8877}">
      <dsp:nvSpPr>
        <dsp:cNvPr id="0" name=""/>
        <dsp:cNvSpPr/>
      </dsp:nvSpPr>
      <dsp:spPr>
        <a:xfrm>
          <a:off x="0" y="933119"/>
          <a:ext cx="11520000" cy="804960"/>
        </a:xfrm>
        <a:prstGeom prst="roundRect">
          <a:avLst/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/>
              </a:solidFill>
            </a:rPr>
            <a:t>目前的难点</a:t>
          </a:r>
          <a:endParaRPr lang="zh-CN" altLang="en-US" sz="1800" kern="1200" dirty="0">
            <a:solidFill>
              <a:schemeClr val="tx2"/>
            </a:solidFill>
          </a:endParaRPr>
        </a:p>
      </dsp:txBody>
      <dsp:txXfrm>
        <a:off x="39295" y="972414"/>
        <a:ext cx="11441410" cy="726370"/>
      </dsp:txXfrm>
    </dsp:sp>
    <dsp:sp modelId="{CD352029-CFF3-4955-9604-AAD7BEA36AD4}">
      <dsp:nvSpPr>
        <dsp:cNvPr id="0" name=""/>
        <dsp:cNvSpPr/>
      </dsp:nvSpPr>
      <dsp:spPr>
        <a:xfrm>
          <a:off x="0" y="1861919"/>
          <a:ext cx="11520000" cy="804960"/>
        </a:xfrm>
        <a:prstGeom prst="roundRect">
          <a:avLst/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/>
              </a:solidFill>
            </a:rPr>
            <a:t>解决方案</a:t>
          </a:r>
          <a:endParaRPr lang="zh-CN" altLang="en-US" sz="1800" kern="1200" dirty="0">
            <a:solidFill>
              <a:schemeClr val="tx2"/>
            </a:solidFill>
          </a:endParaRPr>
        </a:p>
      </dsp:txBody>
      <dsp:txXfrm>
        <a:off x="39295" y="1901214"/>
        <a:ext cx="11441410" cy="726370"/>
      </dsp:txXfrm>
    </dsp:sp>
    <dsp:sp modelId="{E3A08432-A562-4B86-9A12-17BF5B93ED10}">
      <dsp:nvSpPr>
        <dsp:cNvPr id="0" name=""/>
        <dsp:cNvSpPr/>
      </dsp:nvSpPr>
      <dsp:spPr>
        <a:xfrm>
          <a:off x="0" y="2790719"/>
          <a:ext cx="11520000" cy="804960"/>
        </a:xfrm>
        <a:prstGeom prst="roundRect">
          <a:avLst/>
        </a:prstGeom>
        <a:solidFill>
          <a:schemeClr val="bg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2"/>
              </a:solidFill>
            </a:rPr>
            <a:t>产品线路图</a:t>
          </a:r>
          <a:endParaRPr lang="zh-CN" altLang="en-US" sz="1800" kern="1200" dirty="0">
            <a:solidFill>
              <a:schemeClr val="tx2"/>
            </a:solidFill>
          </a:endParaRPr>
        </a:p>
      </dsp:txBody>
      <dsp:txXfrm>
        <a:off x="39295" y="2830014"/>
        <a:ext cx="11441410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44253-6D5B-4C78-8674-BBA6E92C61FA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C326-69FE-4671-BFD0-CFE7FC8F49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1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7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465"/>
            <a:ext cx="12192000" cy="900000"/>
          </a:xfrm>
        </p:spPr>
        <p:txBody>
          <a:bodyPr tIns="360000" rIns="360000" bIns="0"/>
          <a:lstStyle>
            <a:lvl1pPr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2pPr>
            <a:lvl3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3pPr>
            <a:lvl4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4pPr>
            <a:lvl5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lIns="90000" anchor="b"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40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9000"/>
            <a:ext cx="12192000" cy="900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2A8C4-14DD-4FBE-A906-2BAB236B5B45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7A656-A6CB-4863-905D-948110FBAA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0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2A8C4-14DD-4FBE-A906-2BAB236B5B45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77A656-A6CB-4863-905D-948110FBAA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1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29000"/>
            <a:ext cx="12192000" cy="52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89001"/>
            <a:ext cx="12192000" cy="9000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000" y="1269000"/>
            <a:ext cx="1152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同侧圆角矩形 6"/>
          <p:cNvSpPr/>
          <p:nvPr userDrawn="1"/>
        </p:nvSpPr>
        <p:spPr>
          <a:xfrm>
            <a:off x="156000" y="909000"/>
            <a:ext cx="11880000" cy="5949000"/>
          </a:xfrm>
          <a:prstGeom prst="round2SameRect">
            <a:avLst>
              <a:gd name="adj1" fmla="val 242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c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2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思源黑体 ExtraLight" panose="020B0200000000000000" pitchFamily="34" charset="-122"/>
          <a:ea typeface="思源黑体 ExtraLight" panose="020B02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lIns="90000"/>
          <a:lstStyle/>
          <a:p>
            <a:r>
              <a:rPr lang="en-US" altLang="zh-CN" dirty="0" smtClean="0"/>
              <a:t>3D</a:t>
            </a:r>
            <a:r>
              <a:rPr lang="zh-CN" altLang="en-US" smtClean="0"/>
              <a:t>产品路线图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结合项目、逐步演化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9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756000" y="2169000"/>
            <a:ext cx="2160000" cy="4320000"/>
          </a:xfrm>
          <a:prstGeom prst="roundRect">
            <a:avLst>
              <a:gd name="adj" fmla="val 5299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lvl="1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solidFill>
                  <a:schemeClr val="accent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效果和性能的平衡</a:t>
            </a:r>
            <a:endParaRPr lang="zh-CN" altLang="en-US" sz="1400" dirty="0">
              <a:solidFill>
                <a:schemeClr val="accent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专业</a:t>
            </a:r>
            <a:r>
              <a:rPr lang="zh-CN" altLang="en-US" sz="14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编辑器此项功能非常强大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Unity</a:t>
            </a:r>
            <a:r>
              <a:rPr lang="zh-CN" altLang="en-US" sz="14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自带较弱的编辑功能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2D</a:t>
            </a:r>
            <a:r>
              <a:rPr lang="zh-CN" altLang="en-US" sz="1400" dirty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组态无法</a:t>
            </a:r>
            <a:r>
              <a:rPr lang="zh-CN" altLang="en-US" sz="14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完成</a:t>
            </a: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现有解决方案的问题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16000" y="2169000"/>
            <a:ext cx="2160000" cy="4320000"/>
          </a:xfrm>
          <a:prstGeom prst="roundRect">
            <a:avLst>
              <a:gd name="adj" fmla="val 5299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lvl="1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solidFill>
                  <a:schemeClr val="accent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工程化</a:t>
            </a: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非核心功能但是最大程度影响服务效率</a:t>
            </a: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3Dmax</a:t>
            </a: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建模</a:t>
            </a:r>
            <a:r>
              <a:rPr lang="en-US" altLang="zh-CN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——</a:t>
            </a: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影视动画、游戏常用</a:t>
            </a: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Revit</a:t>
            </a: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建模</a:t>
            </a:r>
            <a:r>
              <a:rPr lang="en-US" altLang="zh-CN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——</a:t>
            </a: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需要专业的建筑建模人才</a:t>
            </a: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组态建模</a:t>
            </a:r>
            <a:r>
              <a:rPr lang="en-US" altLang="zh-CN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——</a:t>
            </a:r>
            <a:r>
              <a:rPr lang="zh-CN" altLang="en-US" sz="1400" kern="12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适合快速响应，但建筑和园区模型需要定制</a:t>
            </a: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96000" y="5949000"/>
            <a:ext cx="1800000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简单实现</a:t>
            </a:r>
            <a:endParaRPr lang="zh-CN" altLang="en-US" sz="1400" kern="120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36000" y="5949000"/>
            <a:ext cx="1800000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简单实现</a:t>
            </a:r>
            <a:endParaRPr lang="zh-CN" altLang="en-US" sz="1400" kern="120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96000" y="2169000"/>
            <a:ext cx="2160000" cy="4320000"/>
          </a:xfrm>
          <a:prstGeom prst="roundRect">
            <a:avLst>
              <a:gd name="adj" fmla="val 5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lvl="1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数据绑定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共济的核心，也是做</a:t>
            </a:r>
            <a:r>
              <a:rPr lang="en-US" altLang="zh-CN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3D</a:t>
            </a: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功能的核心竞争力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需要在</a:t>
            </a:r>
            <a:r>
              <a:rPr lang="en-US" altLang="zh-CN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xbro</a:t>
            </a: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中</a:t>
            </a:r>
            <a:r>
              <a:rPr lang="zh-CN" altLang="en-US" sz="140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完成</a:t>
            </a:r>
            <a:endParaRPr lang="zh-CN" sz="1400" kern="120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436000" y="2169000"/>
            <a:ext cx="2160000" cy="4320000"/>
          </a:xfrm>
          <a:prstGeom prst="roundRect">
            <a:avLst>
              <a:gd name="adj" fmla="val 5299"/>
            </a:avLst>
          </a:pr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0" lvl="1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系统集成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3Dmax-&gt;unity-&gt;web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en-US" altLang="zh-CN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Revit-&gt;unity-&gt;web</a:t>
            </a:r>
          </a:p>
          <a:p>
            <a:pPr marL="114300" lvl="1" indent="-114300" defTabSz="6223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组态</a:t>
            </a:r>
            <a:r>
              <a:rPr lang="en-US" altLang="zh-CN" sz="140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-&gt;unity-&gt;web</a:t>
            </a:r>
          </a:p>
          <a:p>
            <a:pPr marL="114300" lvl="1" indent="-114300" algn="l" defTabSz="622300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endParaRPr lang="zh-CN" sz="1400" kern="120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276000" y="5949000"/>
            <a:ext cx="1800000" cy="3600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核心功能</a:t>
            </a:r>
            <a:endParaRPr lang="zh-CN" altLang="en-US" sz="1400" kern="120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616000" y="5949000"/>
            <a:ext cx="1800000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重要功能</a:t>
            </a:r>
            <a:endParaRPr lang="zh-CN" altLang="en-US" sz="1400" kern="120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6000" y="1629000"/>
            <a:ext cx="577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目前的难点</a:t>
            </a:r>
            <a:r>
              <a:rPr lang="en-US" altLang="zh-CN" sz="14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——</a:t>
            </a:r>
            <a:r>
              <a:rPr lang="zh-CN" altLang="en-US" sz="1400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工程化、效果和资源消耗的平衡、测点绑定、系统集成</a:t>
            </a:r>
            <a:endParaRPr lang="zh-CN" altLang="en-US" sz="1400" dirty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40163" y="3654923"/>
            <a:ext cx="11511673" cy="2700000"/>
          </a:xfrm>
          <a:prstGeom prst="roundRect">
            <a:avLst>
              <a:gd name="adj" fmla="val 5461"/>
            </a:avLst>
          </a:prstGeom>
          <a:noFill/>
          <a:ln w="9525">
            <a:noFill/>
            <a:prstDash val="dash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0" rIns="118110" bIns="118110" numCol="1" spcCol="1270" anchor="t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场景编辑模块</a:t>
            </a:r>
            <a:endParaRPr lang="zh-CN" altLang="en-US" sz="1400" kern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163" y="2709000"/>
            <a:ext cx="11511673" cy="90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数据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绑定模块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0163" y="1809000"/>
            <a:ext cx="11511673" cy="90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solidFill>
                  <a:schemeClr val="bg1">
                    <a:lumMod val="75000"/>
                  </a:schemeClr>
                </a:solidFill>
              </a:rPr>
              <a:t>三维监控模块</a:t>
            </a:r>
            <a:endParaRPr lang="zh-CN" altLang="en-US" sz="1400" kern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16000" y="5274923"/>
            <a:ext cx="11159999" cy="900000"/>
          </a:xfrm>
          <a:prstGeom prst="roundRect">
            <a:avLst>
              <a:gd name="adj" fmla="val 14533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0" rIns="118110" bIns="118110" numCol="1" spcCol="1270" anchor="t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建模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40163" y="909000"/>
            <a:ext cx="11511673" cy="5445923"/>
          </a:xfrm>
          <a:prstGeom prst="roundRect">
            <a:avLst>
              <a:gd name="adj" fmla="val 3010"/>
            </a:avLst>
          </a:prstGeom>
          <a:noFill/>
          <a:ln w="50800">
            <a:solidFill>
              <a:schemeClr val="accent1"/>
            </a:solidFill>
            <a:prstDash val="solid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solidFill>
                  <a:schemeClr val="bg1">
                    <a:lumMod val="75000"/>
                  </a:schemeClr>
                </a:solidFill>
              </a:rPr>
              <a:t>系统集成</a:t>
            </a:r>
            <a:endParaRPr lang="zh-CN" altLang="en-US" sz="1400" kern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6000" y="1269000"/>
            <a:ext cx="342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solidFill>
                  <a:schemeClr val="tx1"/>
                </a:solidFill>
              </a:rPr>
              <a:t>独立运行</a:t>
            </a:r>
            <a:endParaRPr lang="zh-CN" altLang="en-US" sz="1400" kern="120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16000" y="1269000"/>
            <a:ext cx="3955837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>
                <a:solidFill>
                  <a:schemeClr val="tx1"/>
                </a:solidFill>
              </a:rPr>
              <a:t>2D</a:t>
            </a:r>
            <a:r>
              <a:rPr lang="zh-CN" altLang="en-US" sz="1400" dirty="0" smtClean="0">
                <a:solidFill>
                  <a:schemeClr val="tx1"/>
                </a:solidFill>
              </a:rPr>
              <a:t>组态页面嵌入</a:t>
            </a:r>
            <a:endParaRPr lang="zh-CN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56001" y="1269000"/>
            <a:ext cx="342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smtClean="0">
                <a:solidFill>
                  <a:schemeClr val="tx1"/>
                </a:solidFill>
              </a:rPr>
              <a:t>2D</a:t>
            </a:r>
            <a:r>
              <a:rPr lang="zh-CN" altLang="en-US" sz="1400" kern="1200" dirty="0" smtClean="0">
                <a:solidFill>
                  <a:schemeClr val="tx1"/>
                </a:solidFill>
              </a:rPr>
              <a:t>组态图元嵌入</a:t>
            </a:r>
            <a:endParaRPr lang="zh-CN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6000" y="4014923"/>
            <a:ext cx="1800000" cy="360000"/>
          </a:xfrm>
          <a:prstGeom prst="round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/>
              <a:t>材质</a:t>
            </a:r>
            <a:endParaRPr lang="zh-CN" altLang="en-US" sz="1400" kern="1200"/>
          </a:p>
        </p:txBody>
      </p:sp>
      <p:sp>
        <p:nvSpPr>
          <p:cNvPr id="7" name="圆角矩形 6"/>
          <p:cNvSpPr/>
          <p:nvPr/>
        </p:nvSpPr>
        <p:spPr>
          <a:xfrm>
            <a:off x="2496000" y="4014923"/>
            <a:ext cx="1800000" cy="360000"/>
          </a:xfrm>
          <a:prstGeom prst="round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dirty="0" smtClean="0"/>
              <a:t>灯光</a:t>
            </a:r>
            <a:endParaRPr lang="zh-CN" altLang="en-US" sz="1400" kern="1200" dirty="0"/>
          </a:p>
        </p:txBody>
      </p:sp>
      <p:sp>
        <p:nvSpPr>
          <p:cNvPr id="9" name="圆角矩形 8"/>
          <p:cNvSpPr/>
          <p:nvPr/>
        </p:nvSpPr>
        <p:spPr>
          <a:xfrm>
            <a:off x="6456000" y="4014923"/>
            <a:ext cx="1620000" cy="36000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背景</a:t>
            </a:r>
            <a:endParaRPr lang="zh-CN" altLang="en-US" sz="1400" kern="1200"/>
          </a:p>
        </p:txBody>
      </p:sp>
      <p:sp>
        <p:nvSpPr>
          <p:cNvPr id="10" name="圆角矩形 9"/>
          <p:cNvSpPr/>
          <p:nvPr/>
        </p:nvSpPr>
        <p:spPr>
          <a:xfrm>
            <a:off x="8256000" y="4014923"/>
            <a:ext cx="1440000" cy="36000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 smtClean="0"/>
              <a:t>整体属性</a:t>
            </a:r>
            <a:endParaRPr lang="zh-CN" altLang="en-US" sz="1400" kern="1200" dirty="0"/>
          </a:p>
        </p:txBody>
      </p:sp>
      <p:sp>
        <p:nvSpPr>
          <p:cNvPr id="24" name="圆角矩形 23"/>
          <p:cNvSpPr/>
          <p:nvPr/>
        </p:nvSpPr>
        <p:spPr>
          <a:xfrm>
            <a:off x="7716000" y="4734923"/>
            <a:ext cx="3960000" cy="36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gltf</a:t>
            </a:r>
            <a:r>
              <a:rPr lang="zh-CN" altLang="en-US" sz="1400" dirty="0" smtClean="0"/>
              <a:t>格式模型</a:t>
            </a:r>
            <a:endParaRPr lang="zh-CN" altLang="en-US" sz="1400" kern="1200" dirty="0"/>
          </a:p>
        </p:txBody>
      </p:sp>
      <p:sp>
        <p:nvSpPr>
          <p:cNvPr id="25" name="圆角矩形 24"/>
          <p:cNvSpPr/>
          <p:nvPr/>
        </p:nvSpPr>
        <p:spPr>
          <a:xfrm>
            <a:off x="516000" y="4734923"/>
            <a:ext cx="70200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smtClean="0"/>
              <a:t>3Dmax</a:t>
            </a:r>
            <a:r>
              <a:rPr lang="zh-CN" altLang="en-US" sz="1400" kern="1200" dirty="0" smtClean="0"/>
              <a:t>导出</a:t>
            </a:r>
            <a:r>
              <a:rPr lang="en-US" altLang="zh-CN" sz="1400" kern="1200" dirty="0" err="1" smtClean="0"/>
              <a:t>gltf</a:t>
            </a:r>
            <a:r>
              <a:rPr lang="zh-CN" altLang="en-US" sz="1400" kern="1200" dirty="0" smtClean="0"/>
              <a:t>插件</a:t>
            </a:r>
            <a:endParaRPr lang="zh-CN" altLang="en-US" sz="1400" kern="1200" dirty="0"/>
          </a:p>
        </p:txBody>
      </p:sp>
      <p:sp>
        <p:nvSpPr>
          <p:cNvPr id="34" name="圆角矩形 33"/>
          <p:cNvSpPr/>
          <p:nvPr/>
        </p:nvSpPr>
        <p:spPr>
          <a:xfrm>
            <a:off x="516000" y="3069000"/>
            <a:ext cx="216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属性</a:t>
            </a:r>
            <a:endParaRPr lang="zh-CN" altLang="en-US" sz="1400" kern="1200"/>
          </a:p>
        </p:txBody>
      </p:sp>
      <p:sp>
        <p:nvSpPr>
          <p:cNvPr id="35" name="圆角矩形 34"/>
          <p:cNvSpPr/>
          <p:nvPr/>
        </p:nvSpPr>
        <p:spPr>
          <a:xfrm>
            <a:off x="2856000" y="3069000"/>
            <a:ext cx="198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动作</a:t>
            </a:r>
            <a:endParaRPr lang="zh-CN" altLang="en-US" sz="1400" kern="1200"/>
          </a:p>
        </p:txBody>
      </p:sp>
      <p:sp>
        <p:nvSpPr>
          <p:cNvPr id="36" name="圆角矩形 35"/>
          <p:cNvSpPr/>
          <p:nvPr/>
        </p:nvSpPr>
        <p:spPr>
          <a:xfrm>
            <a:off x="5016000" y="3069000"/>
            <a:ext cx="216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/>
              <a:t>整体属性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7356000" y="3069000"/>
            <a:ext cx="198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材质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16000" y="5724923"/>
            <a:ext cx="1800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/>
              <a:t>园区</a:t>
            </a:r>
            <a:endParaRPr lang="zh-CN" altLang="en-US" sz="1400" kern="1200"/>
          </a:p>
        </p:txBody>
      </p:sp>
      <p:sp>
        <p:nvSpPr>
          <p:cNvPr id="44" name="圆角矩形 43"/>
          <p:cNvSpPr/>
          <p:nvPr/>
        </p:nvSpPr>
        <p:spPr>
          <a:xfrm>
            <a:off x="2491836" y="5724923"/>
            <a:ext cx="1804163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/>
              <a:t>建筑模型</a:t>
            </a:r>
            <a:endParaRPr lang="zh-CN" altLang="en-US" sz="1400"/>
          </a:p>
        </p:txBody>
      </p:sp>
      <p:sp>
        <p:nvSpPr>
          <p:cNvPr id="45" name="圆角矩形 44"/>
          <p:cNvSpPr/>
          <p:nvPr/>
        </p:nvSpPr>
        <p:spPr>
          <a:xfrm>
            <a:off x="4476000" y="5724923"/>
            <a:ext cx="1800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楼层</a:t>
            </a:r>
            <a:r>
              <a:rPr lang="zh-CN" altLang="en-US" sz="1400" kern="1200" smtClean="0"/>
              <a:t>模型</a:t>
            </a:r>
            <a:endParaRPr lang="zh-CN" altLang="en-US" sz="1400" kern="1200"/>
          </a:p>
        </p:txBody>
      </p:sp>
      <p:sp>
        <p:nvSpPr>
          <p:cNvPr id="46" name="圆角矩形 45"/>
          <p:cNvSpPr/>
          <p:nvPr/>
        </p:nvSpPr>
        <p:spPr>
          <a:xfrm>
            <a:off x="8261400" y="5724923"/>
            <a:ext cx="1598926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/>
              <a:t>设备</a:t>
            </a:r>
            <a:r>
              <a:rPr lang="zh-CN" altLang="en-US" sz="1400" smtClean="0"/>
              <a:t>模型</a:t>
            </a:r>
            <a:endParaRPr lang="zh-CN" altLang="en-US" sz="1400"/>
          </a:p>
        </p:txBody>
      </p:sp>
      <p:sp>
        <p:nvSpPr>
          <p:cNvPr id="49" name="圆角矩形 48"/>
          <p:cNvSpPr/>
          <p:nvPr/>
        </p:nvSpPr>
        <p:spPr>
          <a:xfrm>
            <a:off x="9876000" y="4014923"/>
            <a:ext cx="1800000" cy="360000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err="1" smtClean="0"/>
              <a:t>Gltf</a:t>
            </a:r>
            <a:r>
              <a:rPr lang="zh-CN" altLang="en-US" sz="1400" kern="1200" dirty="0" smtClean="0"/>
              <a:t>转</a:t>
            </a:r>
            <a:r>
              <a:rPr lang="en-US" altLang="zh-CN" sz="1400" kern="1200" dirty="0" smtClean="0"/>
              <a:t>3D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16000" y="2169000"/>
            <a:ext cx="3420000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/>
              <a:t>信息交互</a:t>
            </a:r>
            <a:endParaRPr lang="zh-CN" altLang="en-US" sz="1400" kern="1200"/>
          </a:p>
        </p:txBody>
      </p:sp>
      <p:sp>
        <p:nvSpPr>
          <p:cNvPr id="52" name="圆角矩形 51"/>
          <p:cNvSpPr/>
          <p:nvPr/>
        </p:nvSpPr>
        <p:spPr>
          <a:xfrm>
            <a:off x="4116000" y="2169000"/>
            <a:ext cx="3955837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/>
              <a:t>数据展示</a:t>
            </a:r>
            <a:endParaRPr lang="zh-CN" altLang="en-US" sz="1400" kern="1200"/>
          </a:p>
        </p:txBody>
      </p:sp>
      <p:sp>
        <p:nvSpPr>
          <p:cNvPr id="53" name="圆角矩形 52"/>
          <p:cNvSpPr/>
          <p:nvPr/>
        </p:nvSpPr>
        <p:spPr>
          <a:xfrm>
            <a:off x="8256001" y="2169000"/>
            <a:ext cx="3420000" cy="360000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dirty="0" smtClean="0"/>
              <a:t>场景切换</a:t>
            </a:r>
            <a:endParaRPr lang="zh-CN" altLang="en-US" sz="1400" kern="1200" dirty="0"/>
          </a:p>
        </p:txBody>
      </p:sp>
      <p:sp>
        <p:nvSpPr>
          <p:cNvPr id="54" name="圆角矩形 53"/>
          <p:cNvSpPr/>
          <p:nvPr/>
        </p:nvSpPr>
        <p:spPr>
          <a:xfrm>
            <a:off x="336000" y="4374923"/>
            <a:ext cx="1152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err="1" smtClean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Xbro</a:t>
            </a:r>
            <a:r>
              <a:rPr lang="zh-CN" altLang="en-US" sz="1600" kern="1200" dirty="0" smtClean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三维组态编辑器</a:t>
            </a:r>
            <a:endParaRPr lang="zh-CN" altLang="en-US" sz="1600" kern="1200" dirty="0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516000" y="3069000"/>
            <a:ext cx="2160000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/>
              <a:t>测点树</a:t>
            </a:r>
            <a:endParaRPr lang="zh-CN" altLang="en-US" sz="1400"/>
          </a:p>
        </p:txBody>
      </p:sp>
      <p:sp>
        <p:nvSpPr>
          <p:cNvPr id="55" name="圆角矩形 54"/>
          <p:cNvSpPr/>
          <p:nvPr/>
        </p:nvSpPr>
        <p:spPr>
          <a:xfrm>
            <a:off x="6456000" y="5724923"/>
            <a:ext cx="1615837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/>
              <a:t>房间</a:t>
            </a:r>
            <a:r>
              <a:rPr lang="zh-CN" altLang="en-US" sz="1400" kern="1200" dirty="0" smtClean="0"/>
              <a:t>模型</a:t>
            </a:r>
            <a:endParaRPr lang="zh-CN" altLang="en-US" sz="1400" kern="1200" dirty="0"/>
          </a:p>
        </p:txBody>
      </p:sp>
      <p:sp>
        <p:nvSpPr>
          <p:cNvPr id="57" name="圆角矩形 56"/>
          <p:cNvSpPr/>
          <p:nvPr/>
        </p:nvSpPr>
        <p:spPr>
          <a:xfrm>
            <a:off x="10036163" y="5724923"/>
            <a:ext cx="1641918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/>
              <a:t>地图</a:t>
            </a:r>
            <a:r>
              <a:rPr lang="zh-CN" altLang="en-US" sz="1400" dirty="0" smtClean="0"/>
              <a:t>模型</a:t>
            </a:r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4476000" y="4002785"/>
            <a:ext cx="1800000" cy="360000"/>
          </a:xfrm>
          <a:prstGeom prst="round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dirty="0" smtClean="0"/>
              <a:t>摄影机</a:t>
            </a:r>
            <a:endParaRPr lang="zh-CN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1069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1988840"/>
            <a:ext cx="158417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图表</a:t>
            </a:r>
            <a:r>
              <a:rPr lang="en-US" altLang="zh-CN" sz="1400" dirty="0" err="1" smtClean="0"/>
              <a:t>Echarts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07568" y="1988840"/>
            <a:ext cx="115212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图形绘制 </a:t>
            </a:r>
            <a:r>
              <a:rPr lang="en-US" altLang="zh-CN" sz="1400" dirty="0" err="1" smtClean="0"/>
              <a:t>ht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536160" y="4221089"/>
            <a:ext cx="424847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zh-CN" altLang="en-US" sz="1400" dirty="0" smtClean="0"/>
              <a:t>请求</a:t>
            </a:r>
            <a:r>
              <a:rPr lang="en-US" altLang="zh-CN" sz="1400" dirty="0" err="1" smtClean="0"/>
              <a:t>Axios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495600" y="4221088"/>
            <a:ext cx="48965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Nodejs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+ </a:t>
            </a:r>
            <a:r>
              <a:rPr lang="en-US" altLang="zh-CN" sz="1400" dirty="0" smtClean="0"/>
              <a:t>NPM + </a:t>
            </a:r>
            <a:r>
              <a:rPr lang="en-US" altLang="zh-CN" sz="1400" dirty="0" err="1" smtClean="0"/>
              <a:t>webpack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495600" y="5589240"/>
            <a:ext cx="9361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Docker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335360" y="1268760"/>
            <a:ext cx="4104684" cy="2160240"/>
          </a:xfrm>
          <a:prstGeom prst="roundRect">
            <a:avLst>
              <a:gd name="adj" fmla="val 30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二维</a:t>
            </a:r>
            <a:r>
              <a:rPr lang="zh-CN" altLang="en-US" sz="1400" dirty="0" smtClean="0">
                <a:solidFill>
                  <a:schemeClr val="tx1"/>
                </a:solidFill>
              </a:rPr>
              <a:t>组态编辑器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三维组态编辑器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9376" y="2636912"/>
            <a:ext cx="288032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渲染引擎 </a:t>
            </a:r>
            <a:r>
              <a:rPr lang="en-US" altLang="zh-CN" sz="1400" dirty="0" err="1"/>
              <a:t>ht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663952" y="2636912"/>
            <a:ext cx="2016223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ThreeJS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7824192" y="2636912"/>
            <a:ext cx="64807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PixiJS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616280" y="2636912"/>
            <a:ext cx="12961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Vue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663952" y="1988840"/>
            <a:ext cx="9361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模型加载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0056440" y="1988840"/>
            <a:ext cx="7920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切换动画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10056440" y="2636912"/>
            <a:ext cx="7920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Tween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6744072" y="1988840"/>
            <a:ext cx="9361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材质效果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7824193" y="1988840"/>
            <a:ext cx="64807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墙体绘制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5519936" y="1268760"/>
            <a:ext cx="6336704" cy="2160240"/>
          </a:xfrm>
          <a:prstGeom prst="roundRect">
            <a:avLst>
              <a:gd name="adj" fmla="val 30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三维</a:t>
            </a:r>
            <a:r>
              <a:rPr lang="zh-CN" altLang="en-US" sz="1400" dirty="0" smtClean="0">
                <a:solidFill>
                  <a:schemeClr val="tx1"/>
                </a:solidFill>
              </a:rPr>
              <a:t>组态编辑器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16280" y="1988840"/>
            <a:ext cx="129614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界面展示交互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4550486" y="1268761"/>
            <a:ext cx="857456" cy="21602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window.tdobj</a:t>
            </a:r>
          </a:p>
          <a:p>
            <a:pPr algn="ctr"/>
            <a:r>
              <a:rPr lang="en-US" altLang="zh-CN" sz="1400" dirty="0" smtClean="0"/>
              <a:t>Route.params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9768408" y="5085184"/>
            <a:ext cx="201622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CMDB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3503712" y="1988840"/>
            <a:ext cx="772757" cy="1224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测点绑定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0992544" y="1988840"/>
            <a:ext cx="648072" cy="1224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测点绑定</a:t>
            </a:r>
            <a:endParaRPr lang="zh-CN" altLang="en-US" sz="1400" dirty="0"/>
          </a:p>
        </p:txBody>
      </p:sp>
      <p:sp>
        <p:nvSpPr>
          <p:cNvPr id="5" name="左右箭头 4"/>
          <p:cNvSpPr/>
          <p:nvPr/>
        </p:nvSpPr>
        <p:spPr>
          <a:xfrm>
            <a:off x="4367808" y="1556792"/>
            <a:ext cx="1224135" cy="14401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右箭头 46"/>
          <p:cNvSpPr/>
          <p:nvPr/>
        </p:nvSpPr>
        <p:spPr>
          <a:xfrm>
            <a:off x="4367808" y="3140968"/>
            <a:ext cx="1224135" cy="14401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45" idx="2"/>
            <a:endCxn id="10" idx="0"/>
          </p:cNvCxnSpPr>
          <p:nvPr/>
        </p:nvCxnSpPr>
        <p:spPr>
          <a:xfrm rot="16200000" flipH="1">
            <a:off x="6271187" y="831879"/>
            <a:ext cx="1008113" cy="577030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6" idx="2"/>
            <a:endCxn id="10" idx="0"/>
          </p:cNvCxnSpPr>
          <p:nvPr/>
        </p:nvCxnSpPr>
        <p:spPr>
          <a:xfrm rot="5400000">
            <a:off x="9984432" y="2888940"/>
            <a:ext cx="1008113" cy="165618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6" idx="2"/>
            <a:endCxn id="17" idx="0"/>
          </p:cNvCxnSpPr>
          <p:nvPr/>
        </p:nvCxnSpPr>
        <p:spPr>
          <a:xfrm rot="5400000">
            <a:off x="5301632" y="2850656"/>
            <a:ext cx="1012672" cy="1728192"/>
          </a:xfrm>
          <a:prstGeom prst="curvedConnector3">
            <a:avLst>
              <a:gd name="adj1" fmla="val 63168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27" idx="2"/>
            <a:endCxn id="17" idx="0"/>
          </p:cNvCxnSpPr>
          <p:nvPr/>
        </p:nvCxnSpPr>
        <p:spPr>
          <a:xfrm rot="5400000">
            <a:off x="6039714" y="2112574"/>
            <a:ext cx="1012672" cy="3204356"/>
          </a:xfrm>
          <a:prstGeom prst="curvedConnector3">
            <a:avLst>
              <a:gd name="adj1" fmla="val 5438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29" idx="2"/>
            <a:endCxn id="17" idx="0"/>
          </p:cNvCxnSpPr>
          <p:nvPr/>
        </p:nvCxnSpPr>
        <p:spPr>
          <a:xfrm rot="5400000">
            <a:off x="6597776" y="1554512"/>
            <a:ext cx="1012672" cy="43204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3" idx="2"/>
            <a:endCxn id="17" idx="0"/>
          </p:cNvCxnSpPr>
          <p:nvPr/>
        </p:nvCxnSpPr>
        <p:spPr>
          <a:xfrm rot="5400000">
            <a:off x="7191842" y="960446"/>
            <a:ext cx="1012672" cy="550861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536160" y="4653136"/>
            <a:ext cx="425493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xapigo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7536160" y="5085184"/>
            <a:ext cx="20882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xhouse</a:t>
            </a:r>
            <a:endParaRPr lang="zh-CN" altLang="en-US" sz="1400" dirty="0"/>
          </a:p>
        </p:txBody>
      </p:sp>
      <p:sp>
        <p:nvSpPr>
          <p:cNvPr id="91" name="圆角矩形 90"/>
          <p:cNvSpPr/>
          <p:nvPr/>
        </p:nvSpPr>
        <p:spPr>
          <a:xfrm>
            <a:off x="7464152" y="3861048"/>
            <a:ext cx="4392488" cy="1656184"/>
          </a:xfrm>
          <a:prstGeom prst="roundRect">
            <a:avLst>
              <a:gd name="adj" fmla="val 30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90000" rIns="118110" bIns="118110" numCol="1" spcCol="1270" anchor="t" anchorCtr="0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基线</a:t>
            </a:r>
            <a:r>
              <a:rPr lang="en-US" altLang="zh-CN" sz="1400" dirty="0" smtClean="0">
                <a:solidFill>
                  <a:schemeClr val="tx1"/>
                </a:solidFill>
              </a:rPr>
              <a:t>V3R4C00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2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独立编辑器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系统集成方式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1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三种网页技术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 smtClean="0"/>
              <a:t>原生网页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搭建快速灵活</a:t>
            </a:r>
            <a:endParaRPr lang="en-US" altLang="zh-CN" dirty="0" smtClean="0"/>
          </a:p>
          <a:p>
            <a:r>
              <a:rPr lang="zh-CN" altLang="en-US" dirty="0" smtClean="0"/>
              <a:t>组态画布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无需测试、测点灵活绑定、动态获取测点信息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画布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摄影机动画、</a:t>
            </a:r>
            <a:r>
              <a:rPr lang="en-US" altLang="zh-CN" dirty="0" smtClean="0"/>
              <a:t>VR</a:t>
            </a:r>
            <a:r>
              <a:rPr lang="zh-CN" altLang="en-US" dirty="0" smtClean="0"/>
              <a:t>、视差效果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劣势</a:t>
            </a:r>
            <a:endParaRPr lang="en-US" altLang="zh-CN" dirty="0" smtClean="0"/>
          </a:p>
          <a:p>
            <a:r>
              <a:rPr lang="zh-CN" altLang="en-US" dirty="0" smtClean="0"/>
              <a:t>原生网页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需要大量测试，项目中不稳定</a:t>
            </a:r>
            <a:endParaRPr lang="en-US" altLang="zh-CN" dirty="0" smtClean="0"/>
          </a:p>
          <a:p>
            <a:r>
              <a:rPr lang="zh-CN" altLang="en-US" dirty="0" smtClean="0"/>
              <a:t>组态画布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效果不能保证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画布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开发周期长、操作需要专业的培训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6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独立运行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876000" y="1269000"/>
            <a:ext cx="1980000" cy="5220000"/>
          </a:xfrm>
        </p:spPr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smtClean="0"/>
              <a:t>打包成</a:t>
            </a:r>
            <a:r>
              <a:rPr lang="en-US" altLang="zh-CN" dirty="0" smtClean="0"/>
              <a:t>web</a:t>
            </a:r>
          </a:p>
          <a:p>
            <a:r>
              <a:rPr lang="zh-CN" altLang="en-US" smtClean="0"/>
              <a:t>跟随系统一起部署和发布</a:t>
            </a:r>
            <a:endParaRPr lang="en-US" altLang="zh-CN" dirty="0" smtClean="0"/>
          </a:p>
          <a:p>
            <a:r>
              <a:rPr lang="zh-CN" altLang="en-US" smtClean="0"/>
              <a:t>前端</a:t>
            </a:r>
            <a:r>
              <a:rPr lang="zh-CN" altLang="en-US"/>
              <a:t>封装</a:t>
            </a:r>
            <a:r>
              <a:rPr lang="en-US" altLang="zh-CN" dirty="0" smtClean="0"/>
              <a:t>unity</a:t>
            </a:r>
            <a:r>
              <a:rPr lang="zh-CN" altLang="en-US" smtClean="0"/>
              <a:t>并</a:t>
            </a:r>
            <a:r>
              <a:rPr lang="zh-CN" altLang="en-US"/>
              <a:t>设置</a:t>
            </a:r>
            <a:r>
              <a:rPr lang="zh-CN" altLang="en-US" smtClean="0"/>
              <a:t>权限</a:t>
            </a:r>
            <a:endParaRPr lang="en-US" altLang="zh-CN" dirty="0" smtClean="0"/>
          </a:p>
          <a:p>
            <a:r>
              <a:rPr lang="zh-CN" altLang="en-US"/>
              <a:t>默认运行态，进入编辑态输入密码</a:t>
            </a:r>
          </a:p>
          <a:p>
            <a:r>
              <a:rPr lang="zh-CN" altLang="en-US" smtClean="0"/>
              <a:t>工程组态人员在根据平面图进行组态</a:t>
            </a:r>
            <a:endParaRPr lang="zh-CN" altLang="en-US"/>
          </a:p>
        </p:txBody>
      </p:sp>
      <p:pic>
        <p:nvPicPr>
          <p:cNvPr id="1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9423248" cy="5220587"/>
          </a:xfrm>
          <a:prstGeom prst="roundRect">
            <a:avLst>
              <a:gd name="adj" fmla="val 3402"/>
            </a:avLst>
          </a:prstGeom>
        </p:spPr>
      </p:pic>
    </p:spTree>
    <p:extLst>
      <p:ext uri="{BB962C8B-B14F-4D97-AF65-F5344CB8AC3E}">
        <p14:creationId xmlns:p14="http://schemas.microsoft.com/office/powerpoint/2010/main" val="19074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画布式嵌入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10056000" y="1269000"/>
            <a:ext cx="1800000" cy="5400000"/>
          </a:xfrm>
        </p:spPr>
        <p:txBody>
          <a:bodyPr/>
          <a:lstStyle/>
          <a:p>
            <a:r>
              <a:rPr lang="zh-CN" altLang="en-US" smtClean="0"/>
              <a:t>原生网页</a:t>
            </a:r>
            <a:endParaRPr lang="en-US" altLang="zh-CN" dirty="0" smtClean="0"/>
          </a:p>
          <a:p>
            <a:r>
              <a:rPr lang="en-US" altLang="zh-CN" dirty="0" smtClean="0"/>
              <a:t>2D</a:t>
            </a:r>
            <a:r>
              <a:rPr lang="zh-CN" altLang="en-US" smtClean="0"/>
              <a:t>画布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smtClean="0"/>
              <a:t>画布</a:t>
            </a:r>
          </a:p>
          <a:p>
            <a:endParaRPr lang="zh-CN" altLang="en-US"/>
          </a:p>
        </p:txBody>
      </p:sp>
      <p:pic>
        <p:nvPicPr>
          <p:cNvPr id="17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95820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</a:t>
            </a:r>
            <a:r>
              <a:rPr lang="zh-CN" altLang="en-US" smtClean="0"/>
              <a:t>式嵌入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6000" y="1269000"/>
            <a:ext cx="2160000" cy="5400000"/>
          </a:xfrm>
        </p:spPr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dirty="0" smtClean="0"/>
              <a:t>3D</a:t>
            </a:r>
            <a:r>
              <a:rPr lang="zh-CN" altLang="en-US" smtClean="0"/>
              <a:t>类型的页面</a:t>
            </a:r>
            <a:endParaRPr lang="en-US" altLang="zh-CN" dirty="0" smtClean="0"/>
          </a:p>
          <a:p>
            <a:r>
              <a:rPr lang="zh-CN" altLang="en-US" smtClean="0"/>
              <a:t>在新的</a:t>
            </a:r>
            <a:r>
              <a:rPr lang="en-US" altLang="zh-CN" dirty="0" smtClean="0"/>
              <a:t>3D</a:t>
            </a:r>
            <a:r>
              <a:rPr lang="zh-CN" altLang="en-US" smtClean="0"/>
              <a:t>画布中绘制平面图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smtClean="0"/>
              <a:t>绘图中图元和</a:t>
            </a:r>
            <a:r>
              <a:rPr lang="en-US" altLang="zh-CN" dirty="0" smtClean="0"/>
              <a:t>2D</a:t>
            </a:r>
            <a:r>
              <a:rPr lang="zh-CN" altLang="en-US" smtClean="0"/>
              <a:t>画布图元不同</a:t>
            </a:r>
            <a:endParaRPr lang="en-US" altLang="zh-CN" dirty="0" smtClean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9" y="1269000"/>
            <a:ext cx="9185155" cy="54000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396000" y="3969000"/>
            <a:ext cx="5580000" cy="5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3D</a:t>
            </a:r>
            <a:r>
              <a:rPr lang="zh-CN" altLang="en-US" smtClean="0"/>
              <a:t>类型页面</a:t>
            </a: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16000" y="3969000"/>
            <a:ext cx="1080000" cy="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页面类型：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>
            <a:off x="336000" y="4937760"/>
            <a:ext cx="11160000" cy="579120"/>
          </a:xfrm>
          <a:prstGeom prst="roundRect">
            <a:avLst>
              <a:gd name="adj" fmla="val 161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336000" y="3116580"/>
            <a:ext cx="11160000" cy="609600"/>
          </a:xfrm>
          <a:prstGeom prst="roundRect">
            <a:avLst>
              <a:gd name="adj" fmla="val 161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36000" y="1809000"/>
            <a:ext cx="2520000" cy="360000"/>
          </a:xfrm>
          <a:prstGeom prst="roundRect">
            <a:avLst>
              <a:gd name="adj" fmla="val 50000"/>
            </a:avLst>
          </a:prstGeom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路线图</a:t>
            </a: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41219" y="1268413"/>
            <a:ext cx="2874781" cy="586137"/>
          </a:xfrm>
          <a:custGeom>
            <a:avLst/>
            <a:gdLst>
              <a:gd name="connsiteX0" fmla="*/ 0 w 2773387"/>
              <a:gd name="connsiteY0" fmla="*/ 0 h 586137"/>
              <a:gd name="connsiteX1" fmla="*/ 2773387 w 2773387"/>
              <a:gd name="connsiteY1" fmla="*/ 0 h 586137"/>
              <a:gd name="connsiteX2" fmla="*/ 2773387 w 2773387"/>
              <a:gd name="connsiteY2" fmla="*/ 586137 h 586137"/>
              <a:gd name="connsiteX3" fmla="*/ 0 w 2773387"/>
              <a:gd name="connsiteY3" fmla="*/ 586137 h 586137"/>
              <a:gd name="connsiteX4" fmla="*/ 0 w 2773387"/>
              <a:gd name="connsiteY4" fmla="*/ 0 h 5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87" h="586137">
                <a:moveTo>
                  <a:pt x="0" y="0"/>
                </a:moveTo>
                <a:lnTo>
                  <a:pt x="2773387" y="0"/>
                </a:lnTo>
                <a:lnTo>
                  <a:pt x="2773387" y="586137"/>
                </a:lnTo>
                <a:lnTo>
                  <a:pt x="0" y="586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smtClean="0">
                <a:solidFill>
                  <a:schemeClr val="tx2"/>
                </a:solidFill>
              </a:rPr>
              <a:t>原型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（</a:t>
            </a:r>
            <a:r>
              <a:rPr lang="en-US" altLang="zh-CN" sz="1600" kern="1200" dirty="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4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月</a:t>
            </a:r>
            <a:r>
              <a:rPr lang="en-US" altLang="zh-CN" sz="1600" kern="1200" dirty="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30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）</a:t>
            </a:r>
            <a:endParaRPr lang="zh-CN" altLang="en-US" sz="1600" kern="1200">
              <a:solidFill>
                <a:schemeClr val="tx2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36000" y="2169000"/>
            <a:ext cx="2700000" cy="4140000"/>
          </a:xfrm>
          <a:custGeom>
            <a:avLst/>
            <a:gdLst>
              <a:gd name="connsiteX0" fmla="*/ 0 w 2579250"/>
              <a:gd name="connsiteY0" fmla="*/ 0 h 474913"/>
              <a:gd name="connsiteX1" fmla="*/ 2579250 w 2579250"/>
              <a:gd name="connsiteY1" fmla="*/ 0 h 474913"/>
              <a:gd name="connsiteX2" fmla="*/ 2579250 w 2579250"/>
              <a:gd name="connsiteY2" fmla="*/ 474913 h 474913"/>
              <a:gd name="connsiteX3" fmla="*/ 0 w 2579250"/>
              <a:gd name="connsiteY3" fmla="*/ 474913 h 474913"/>
              <a:gd name="connsiteX4" fmla="*/ 0 w 2579250"/>
              <a:gd name="connsiteY4" fmla="*/ 0 h 47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250" h="474913">
                <a:moveTo>
                  <a:pt x="0" y="0"/>
                </a:moveTo>
                <a:lnTo>
                  <a:pt x="2579250" y="0"/>
                </a:lnTo>
                <a:lnTo>
                  <a:pt x="2579250" y="474913"/>
                </a:lnTo>
                <a:lnTo>
                  <a:pt x="0" y="474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80000" rIns="180000" bIns="180000" numCol="1" spcCol="1270" anchor="t" anchorCtr="0">
            <a:noAutofit/>
          </a:bodyPr>
          <a:lstStyle/>
          <a:p>
            <a:pPr lvl="0" algn="l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tx2"/>
                </a:solidFill>
              </a:rPr>
              <a:t>Web</a:t>
            </a:r>
            <a:r>
              <a:rPr lang="zh-CN" altLang="en-US" sz="1600" dirty="0" smtClean="0">
                <a:solidFill>
                  <a:schemeClr val="tx2"/>
                </a:solidFill>
              </a:rPr>
              <a:t>与</a:t>
            </a:r>
            <a:r>
              <a:rPr lang="en-US" altLang="zh-CN" sz="1600" dirty="0" smtClean="0">
                <a:solidFill>
                  <a:schemeClr val="tx2"/>
                </a:solidFill>
              </a:rPr>
              <a:t>3D</a:t>
            </a:r>
            <a:r>
              <a:rPr lang="zh-CN" altLang="en-US" sz="1600" dirty="0" smtClean="0">
                <a:solidFill>
                  <a:schemeClr val="tx2"/>
                </a:solidFill>
              </a:rPr>
              <a:t>互相调用</a:t>
            </a:r>
            <a:r>
              <a:rPr lang="zh-CN" altLang="en-US" sz="1600" kern="1200" dirty="0" smtClean="0">
                <a:solidFill>
                  <a:schemeClr val="tx2"/>
                </a:solidFill>
              </a:rPr>
              <a:t>可行性</a:t>
            </a:r>
            <a:r>
              <a:rPr lang="en-US" altLang="zh-CN" sz="1600" kern="1200" dirty="0" smtClean="0">
                <a:solidFill>
                  <a:schemeClr val="tx2"/>
                </a:solidFill>
              </a:rPr>
              <a:t/>
            </a:r>
            <a:br>
              <a:rPr lang="en-US" altLang="zh-CN" sz="1600" kern="1200" dirty="0" smtClean="0">
                <a:solidFill>
                  <a:schemeClr val="tx2"/>
                </a:solidFill>
              </a:rPr>
            </a:br>
            <a:endParaRPr lang="en-US" altLang="zh-CN" sz="1600" dirty="0" smtClean="0">
              <a:solidFill>
                <a:schemeClr val="tx2"/>
              </a:solidFill>
            </a:endParaRPr>
          </a:p>
          <a:p>
            <a:pPr lvl="0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tx2"/>
                </a:solidFill>
              </a:rPr>
              <a:t>Revit2unity</a:t>
            </a:r>
            <a:r>
              <a:rPr lang="zh-CN" altLang="en-US" sz="1600" dirty="0" smtClean="0">
                <a:solidFill>
                  <a:schemeClr val="tx2"/>
                </a:solidFill>
              </a:rPr>
              <a:t>可行性</a:t>
            </a:r>
            <a:r>
              <a:rPr lang="en-US" altLang="zh-CN" sz="1600" dirty="0" smtClean="0">
                <a:solidFill>
                  <a:schemeClr val="tx2"/>
                </a:solidFill>
              </a:rPr>
              <a:t/>
            </a:r>
            <a:br>
              <a:rPr lang="en-US" altLang="zh-CN" sz="1600" dirty="0" smtClean="0">
                <a:solidFill>
                  <a:schemeClr val="tx2"/>
                </a:solidFill>
              </a:rPr>
            </a:br>
            <a:endParaRPr lang="en-US" altLang="zh-CN" sz="1600" dirty="0" smtClean="0">
              <a:solidFill>
                <a:schemeClr val="tx2"/>
              </a:solidFill>
            </a:endParaRPr>
          </a:p>
          <a:p>
            <a:pPr lvl="0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2"/>
                </a:solidFill>
              </a:rPr>
              <a:t>标准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json</a:t>
            </a:r>
            <a:r>
              <a:rPr lang="zh-CN" altLang="en-US" sz="1600" dirty="0" smtClean="0">
                <a:solidFill>
                  <a:schemeClr val="tx2"/>
                </a:solidFill>
              </a:rPr>
              <a:t>文件研究</a:t>
            </a:r>
            <a:r>
              <a:rPr lang="en-US" altLang="zh-CN" sz="1600" dirty="0">
                <a:solidFill>
                  <a:schemeClr val="tx2"/>
                </a:solidFill>
              </a:rPr>
              <a:t/>
            </a:r>
            <a:br>
              <a:rPr lang="en-US" altLang="zh-CN" sz="1600" dirty="0">
                <a:solidFill>
                  <a:schemeClr val="tx2"/>
                </a:solidFill>
              </a:rPr>
            </a:br>
            <a:r>
              <a:rPr lang="en-US" altLang="zh-CN" sz="1600" dirty="0" smtClean="0">
                <a:solidFill>
                  <a:schemeClr val="tx2"/>
                </a:solidFill>
              </a:rPr>
              <a:t/>
            </a:r>
            <a:br>
              <a:rPr lang="en-US" altLang="zh-CN" sz="1600" dirty="0" smtClean="0">
                <a:solidFill>
                  <a:schemeClr val="tx2"/>
                </a:solidFill>
              </a:rPr>
            </a:br>
            <a:endParaRPr lang="en-US" altLang="zh-CN" sz="1600" dirty="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chemeClr val="tx2"/>
                </a:solidFill>
              </a:rPr>
              <a:t>前端、</a:t>
            </a:r>
            <a:r>
              <a:rPr lang="en-US" altLang="zh-CN" sz="1600" dirty="0" smtClean="0">
                <a:solidFill>
                  <a:schemeClr val="tx2"/>
                </a:solidFill>
              </a:rPr>
              <a:t>3D</a:t>
            </a:r>
            <a:r>
              <a:rPr lang="zh-CN" altLang="en-US" sz="1600" dirty="0" smtClean="0">
                <a:solidFill>
                  <a:schemeClr val="tx2"/>
                </a:solidFill>
              </a:rPr>
              <a:t>组介入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lvl="0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216000" y="1268413"/>
            <a:ext cx="2879999" cy="586137"/>
          </a:xfrm>
          <a:custGeom>
            <a:avLst/>
            <a:gdLst>
              <a:gd name="connsiteX0" fmla="*/ 0 w 2773387"/>
              <a:gd name="connsiteY0" fmla="*/ 0 h 586137"/>
              <a:gd name="connsiteX1" fmla="*/ 2773387 w 2773387"/>
              <a:gd name="connsiteY1" fmla="*/ 0 h 586137"/>
              <a:gd name="connsiteX2" fmla="*/ 2773387 w 2773387"/>
              <a:gd name="connsiteY2" fmla="*/ 586137 h 586137"/>
              <a:gd name="connsiteX3" fmla="*/ 0 w 2773387"/>
              <a:gd name="connsiteY3" fmla="*/ 586137 h 586137"/>
              <a:gd name="connsiteX4" fmla="*/ 0 w 2773387"/>
              <a:gd name="connsiteY4" fmla="*/ 0 h 5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87" h="586137">
                <a:moveTo>
                  <a:pt x="0" y="0"/>
                </a:moveTo>
                <a:lnTo>
                  <a:pt x="2773387" y="0"/>
                </a:lnTo>
                <a:lnTo>
                  <a:pt x="2773387" y="586137"/>
                </a:lnTo>
                <a:lnTo>
                  <a:pt x="0" y="586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smtClean="0">
                <a:solidFill>
                  <a:schemeClr val="tx2"/>
                </a:solidFill>
              </a:rPr>
              <a:t>云机柜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（</a:t>
            </a:r>
            <a:r>
              <a:rPr lang="en-US" altLang="zh-CN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5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月</a:t>
            </a:r>
            <a:r>
              <a:rPr lang="en-US" altLang="zh-CN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30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）</a:t>
            </a:r>
            <a:endParaRPr lang="zh-CN" altLang="en-US" sz="1600" kern="1200">
              <a:solidFill>
                <a:schemeClr val="tx2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216000" y="2169000"/>
            <a:ext cx="2880000" cy="4140000"/>
          </a:xfrm>
          <a:custGeom>
            <a:avLst/>
            <a:gdLst>
              <a:gd name="connsiteX0" fmla="*/ 0 w 2579250"/>
              <a:gd name="connsiteY0" fmla="*/ 0 h 474913"/>
              <a:gd name="connsiteX1" fmla="*/ 2579250 w 2579250"/>
              <a:gd name="connsiteY1" fmla="*/ 0 h 474913"/>
              <a:gd name="connsiteX2" fmla="*/ 2579250 w 2579250"/>
              <a:gd name="connsiteY2" fmla="*/ 474913 h 474913"/>
              <a:gd name="connsiteX3" fmla="*/ 0 w 2579250"/>
              <a:gd name="connsiteY3" fmla="*/ 474913 h 474913"/>
              <a:gd name="connsiteX4" fmla="*/ 0 w 2579250"/>
              <a:gd name="connsiteY4" fmla="*/ 0 h 47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250" h="474913">
                <a:moveTo>
                  <a:pt x="0" y="0"/>
                </a:moveTo>
                <a:lnTo>
                  <a:pt x="2579250" y="0"/>
                </a:lnTo>
                <a:lnTo>
                  <a:pt x="2579250" y="474913"/>
                </a:lnTo>
                <a:lnTo>
                  <a:pt x="0" y="474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80000" rIns="180000" bIns="180000" numCol="1" spcCol="1270" anchor="t" anchorCtr="0">
            <a:noAutofit/>
          </a:bodyPr>
          <a:lstStyle/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画布式式嵌入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Unity</a:t>
            </a:r>
            <a:r>
              <a:rPr lang="zh-CN" altLang="en-US" sz="1600">
                <a:solidFill>
                  <a:schemeClr val="tx2"/>
                </a:solidFill>
              </a:rPr>
              <a:t>和</a:t>
            </a:r>
            <a:r>
              <a:rPr lang="en-US" altLang="zh-CN" sz="1600">
                <a:solidFill>
                  <a:schemeClr val="tx2"/>
                </a:solidFill>
              </a:rPr>
              <a:t>js</a:t>
            </a:r>
            <a:r>
              <a:rPr lang="zh-CN" altLang="en-US" sz="1600">
                <a:solidFill>
                  <a:schemeClr val="tx2"/>
                </a:solidFill>
              </a:rPr>
              <a:t>接口</a:t>
            </a:r>
            <a:r>
              <a:rPr lang="zh-CN" altLang="en-US" sz="1600" smtClean="0">
                <a:solidFill>
                  <a:schemeClr val="tx2"/>
                </a:solidFill>
              </a:rPr>
              <a:t>调用</a:t>
            </a:r>
            <a:endParaRPr lang="en-US" altLang="zh-CN" sz="1600" smtClean="0">
              <a:solidFill>
                <a:schemeClr val="tx2"/>
              </a:solidFill>
            </a:endParaRPr>
          </a:p>
          <a:p>
            <a:pPr lvl="0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设备模型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endParaRPr lang="en-US" altLang="zh-CN" sz="1600" smtClean="0">
              <a:solidFill>
                <a:schemeClr val="tx2"/>
              </a:solidFill>
            </a:endParaRPr>
          </a:p>
          <a:p>
            <a:pPr lvl="0"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属性数据解析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zh-CN" altLang="en-US" sz="1600" smtClean="0">
                <a:solidFill>
                  <a:schemeClr val="tx2"/>
                </a:solidFill>
              </a:rPr>
              <a:t>动作数据解析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>UnityUI</a:t>
            </a:r>
            <a:r>
              <a:rPr lang="zh-CN" altLang="en-US" sz="1600" smtClean="0">
                <a:solidFill>
                  <a:schemeClr val="tx2"/>
                </a:solidFill>
              </a:rPr>
              <a:t>层数据绑定</a:t>
            </a:r>
            <a:endParaRPr lang="en-US" altLang="zh-CN" sz="160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后台、测试介入</a:t>
            </a:r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096000" y="1268413"/>
            <a:ext cx="2842721" cy="586137"/>
          </a:xfrm>
          <a:custGeom>
            <a:avLst/>
            <a:gdLst>
              <a:gd name="connsiteX0" fmla="*/ 0 w 2773387"/>
              <a:gd name="connsiteY0" fmla="*/ 0 h 586137"/>
              <a:gd name="connsiteX1" fmla="*/ 2773387 w 2773387"/>
              <a:gd name="connsiteY1" fmla="*/ 0 h 586137"/>
              <a:gd name="connsiteX2" fmla="*/ 2773387 w 2773387"/>
              <a:gd name="connsiteY2" fmla="*/ 586137 h 586137"/>
              <a:gd name="connsiteX3" fmla="*/ 0 w 2773387"/>
              <a:gd name="connsiteY3" fmla="*/ 586137 h 586137"/>
              <a:gd name="connsiteX4" fmla="*/ 0 w 2773387"/>
              <a:gd name="connsiteY4" fmla="*/ 0 h 5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87" h="586137">
                <a:moveTo>
                  <a:pt x="0" y="0"/>
                </a:moveTo>
                <a:lnTo>
                  <a:pt x="2773387" y="0"/>
                </a:lnTo>
                <a:lnTo>
                  <a:pt x="2773387" y="586137"/>
                </a:lnTo>
                <a:lnTo>
                  <a:pt x="0" y="586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smtClean="0">
                <a:solidFill>
                  <a:schemeClr val="tx2"/>
                </a:solidFill>
              </a:rPr>
              <a:t>组态建模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（</a:t>
            </a:r>
            <a:r>
              <a:rPr lang="en-US" altLang="zh-CN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6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月</a:t>
            </a:r>
            <a:r>
              <a:rPr lang="en-US" altLang="zh-CN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30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）</a:t>
            </a:r>
            <a:endParaRPr lang="zh-CN" altLang="en-US" sz="1600" kern="1200">
              <a:solidFill>
                <a:schemeClr val="tx2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096000" y="2169000"/>
            <a:ext cx="2759250" cy="4140000"/>
          </a:xfrm>
          <a:custGeom>
            <a:avLst/>
            <a:gdLst>
              <a:gd name="connsiteX0" fmla="*/ 0 w 2579250"/>
              <a:gd name="connsiteY0" fmla="*/ 0 h 474913"/>
              <a:gd name="connsiteX1" fmla="*/ 2579250 w 2579250"/>
              <a:gd name="connsiteY1" fmla="*/ 0 h 474913"/>
              <a:gd name="connsiteX2" fmla="*/ 2579250 w 2579250"/>
              <a:gd name="connsiteY2" fmla="*/ 474913 h 474913"/>
              <a:gd name="connsiteX3" fmla="*/ 0 w 2579250"/>
              <a:gd name="connsiteY3" fmla="*/ 474913 h 474913"/>
              <a:gd name="connsiteX4" fmla="*/ 0 w 2579250"/>
              <a:gd name="connsiteY4" fmla="*/ 0 h 47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250" h="474913">
                <a:moveTo>
                  <a:pt x="0" y="0"/>
                </a:moveTo>
                <a:lnTo>
                  <a:pt x="2579250" y="0"/>
                </a:lnTo>
                <a:lnTo>
                  <a:pt x="2579250" y="474913"/>
                </a:lnTo>
                <a:lnTo>
                  <a:pt x="0" y="474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80000" rIns="180000" bIns="180000" numCol="1" spcCol="1270" anchor="t" anchorCtr="0">
            <a:noAutofit/>
          </a:bodyPr>
          <a:lstStyle/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独立运行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endParaRPr lang="en-US" altLang="zh-CN" sz="160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楼层建模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endParaRPr lang="en-US" altLang="zh-CN" sz="160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组态</a:t>
            </a:r>
            <a:r>
              <a:rPr lang="en-US" altLang="zh-CN" sz="1600">
                <a:solidFill>
                  <a:schemeClr val="tx2"/>
                </a:solidFill>
              </a:rPr>
              <a:t>json</a:t>
            </a:r>
            <a:r>
              <a:rPr lang="zh-CN" altLang="en-US" sz="1600">
                <a:solidFill>
                  <a:schemeClr val="tx2"/>
                </a:solidFill>
              </a:rPr>
              <a:t>导</a:t>
            </a:r>
            <a:r>
              <a:rPr lang="zh-CN" altLang="en-US" sz="1600" smtClean="0">
                <a:solidFill>
                  <a:schemeClr val="tx2"/>
                </a:solidFill>
              </a:rPr>
              <a:t>入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zh-CN" altLang="en-US" sz="1600" smtClean="0">
                <a:solidFill>
                  <a:schemeClr val="tx2"/>
                </a:solidFill>
              </a:rPr>
              <a:t>五大子系统编辑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zh-CN" altLang="en-US" sz="1600" smtClean="0">
                <a:solidFill>
                  <a:schemeClr val="tx2"/>
                </a:solidFill>
              </a:rPr>
              <a:t>材质、</a:t>
            </a:r>
            <a:r>
              <a:rPr lang="en-US" altLang="zh-CN" sz="1600" smtClean="0">
                <a:solidFill>
                  <a:schemeClr val="tx2"/>
                </a:solidFill>
              </a:rPr>
              <a:t>UI</a:t>
            </a:r>
            <a:r>
              <a:rPr lang="zh-CN" altLang="en-US" sz="1600" smtClean="0">
                <a:solidFill>
                  <a:schemeClr val="tx2"/>
                </a:solidFill>
              </a:rPr>
              <a:t>数据绑定</a:t>
            </a:r>
            <a:endParaRPr lang="en-US" altLang="zh-CN" sz="160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部署及服务流程</a:t>
            </a:r>
            <a:endParaRPr lang="en-US" altLang="zh-CN" sz="160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976000" y="1268413"/>
            <a:ext cx="2880000" cy="586137"/>
          </a:xfrm>
          <a:custGeom>
            <a:avLst/>
            <a:gdLst>
              <a:gd name="connsiteX0" fmla="*/ 0 w 2773387"/>
              <a:gd name="connsiteY0" fmla="*/ 0 h 586137"/>
              <a:gd name="connsiteX1" fmla="*/ 2773387 w 2773387"/>
              <a:gd name="connsiteY1" fmla="*/ 0 h 586137"/>
              <a:gd name="connsiteX2" fmla="*/ 2773387 w 2773387"/>
              <a:gd name="connsiteY2" fmla="*/ 586137 h 586137"/>
              <a:gd name="connsiteX3" fmla="*/ 0 w 2773387"/>
              <a:gd name="connsiteY3" fmla="*/ 586137 h 586137"/>
              <a:gd name="connsiteX4" fmla="*/ 0 w 2773387"/>
              <a:gd name="connsiteY4" fmla="*/ 0 h 5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87" h="586137">
                <a:moveTo>
                  <a:pt x="0" y="0"/>
                </a:moveTo>
                <a:lnTo>
                  <a:pt x="2773387" y="0"/>
                </a:lnTo>
                <a:lnTo>
                  <a:pt x="2773387" y="586137"/>
                </a:lnTo>
                <a:lnTo>
                  <a:pt x="0" y="586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smtClean="0">
                <a:solidFill>
                  <a:schemeClr val="tx2"/>
                </a:solidFill>
              </a:rPr>
              <a:t>第三方建模</a:t>
            </a:r>
            <a:r>
              <a:rPr lang="zh-CN" altLang="en-US" sz="1600" kern="1200" smtClean="0">
                <a:solidFill>
                  <a:schemeClr val="tx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（待定）</a:t>
            </a:r>
            <a:endParaRPr lang="zh-CN" altLang="en-US" sz="1600" kern="1200">
              <a:solidFill>
                <a:schemeClr val="tx2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8976000" y="2169000"/>
            <a:ext cx="2879999" cy="4139999"/>
          </a:xfrm>
          <a:custGeom>
            <a:avLst/>
            <a:gdLst>
              <a:gd name="connsiteX0" fmla="*/ 0 w 2579250"/>
              <a:gd name="connsiteY0" fmla="*/ 0 h 474913"/>
              <a:gd name="connsiteX1" fmla="*/ 2579250 w 2579250"/>
              <a:gd name="connsiteY1" fmla="*/ 0 h 474913"/>
              <a:gd name="connsiteX2" fmla="*/ 2579250 w 2579250"/>
              <a:gd name="connsiteY2" fmla="*/ 474913 h 474913"/>
              <a:gd name="connsiteX3" fmla="*/ 0 w 2579250"/>
              <a:gd name="connsiteY3" fmla="*/ 474913 h 474913"/>
              <a:gd name="connsiteX4" fmla="*/ 0 w 2579250"/>
              <a:gd name="connsiteY4" fmla="*/ 0 h 47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250" h="474913">
                <a:moveTo>
                  <a:pt x="0" y="0"/>
                </a:moveTo>
                <a:lnTo>
                  <a:pt x="2579250" y="0"/>
                </a:lnTo>
                <a:lnTo>
                  <a:pt x="2579250" y="474913"/>
                </a:lnTo>
                <a:lnTo>
                  <a:pt x="0" y="474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80000" rIns="180000" bIns="180000" numCol="1" spcCol="1270" anchor="t" anchorCtr="0">
            <a:noAutofit/>
          </a:bodyPr>
          <a:lstStyle/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页面式嵌入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endParaRPr lang="en-US" altLang="zh-CN" sz="160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建筑、园区模型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zh-CN" altLang="en-US" sz="1600" smtClean="0">
                <a:solidFill>
                  <a:schemeClr val="tx2"/>
                </a:solidFill>
              </a:rPr>
              <a:t>第三方模型数据绑定</a:t>
            </a:r>
            <a:endParaRPr lang="en-US" altLang="zh-CN" sz="160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属性动作数据绑定</a:t>
            </a: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r>
              <a:rPr lang="en-US" altLang="zh-CN" sz="1600" smtClean="0">
                <a:solidFill>
                  <a:schemeClr val="tx2"/>
                </a:solidFill>
              </a:rPr>
              <a:t/>
            </a:r>
            <a:br>
              <a:rPr lang="en-US" altLang="zh-CN" sz="1600" smtClean="0">
                <a:solidFill>
                  <a:schemeClr val="tx2"/>
                </a:solidFill>
              </a:rPr>
            </a:br>
            <a:endParaRPr lang="en-US" altLang="zh-CN" sz="1600" smtClean="0">
              <a:solidFill>
                <a:schemeClr val="tx2"/>
              </a:solidFill>
            </a:endParaRPr>
          </a:p>
          <a:p>
            <a:pPr defTabSz="711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smtClean="0">
                <a:solidFill>
                  <a:schemeClr val="tx2"/>
                </a:solidFill>
              </a:rPr>
              <a:t>大型标杆项目运行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36000" y="1809000"/>
            <a:ext cx="360000" cy="3600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216000" y="1809000"/>
            <a:ext cx="2520000" cy="360000"/>
          </a:xfrm>
          <a:prstGeom prst="roundRect">
            <a:avLst>
              <a:gd name="adj" fmla="val 50000"/>
            </a:avLst>
          </a:prstGeom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6000" y="1809000"/>
            <a:ext cx="360000" cy="3600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096000" y="1809000"/>
            <a:ext cx="2520000" cy="360000"/>
          </a:xfrm>
          <a:prstGeom prst="roundRect">
            <a:avLst>
              <a:gd name="adj" fmla="val 50000"/>
            </a:avLst>
          </a:prstGeom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096000" y="1809000"/>
            <a:ext cx="360000" cy="3600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8976000" y="1809000"/>
            <a:ext cx="2520000" cy="360000"/>
          </a:xfrm>
          <a:prstGeom prst="roundRect">
            <a:avLst>
              <a:gd name="adj" fmla="val 50000"/>
            </a:avLst>
          </a:prstGeom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976000" y="1809000"/>
            <a:ext cx="360000" cy="3600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lIns="90000"/>
          <a:lstStyle/>
          <a:p>
            <a:r>
              <a:rPr lang="zh-CN" altLang="en-US" smtClean="0"/>
              <a:t>谢谢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2020-5</a:t>
            </a:r>
            <a:r>
              <a:rPr lang="zh-CN" altLang="en-US" smtClean="0"/>
              <a:t>，产品设计组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5822535"/>
              </p:ext>
            </p:extLst>
          </p:nvPr>
        </p:nvGraphicFramePr>
        <p:xfrm>
          <a:off x="336000" y="1269001"/>
          <a:ext cx="11520000" cy="359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smtClean="0"/>
              <a:t>系统五个模块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smtClean="0"/>
              <a:t>建模</a:t>
            </a:r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516000" y="4149000"/>
            <a:ext cx="1440000" cy="1440000"/>
          </a:xfrm>
          <a:prstGeom prst="cube">
            <a:avLst/>
          </a:prstGeom>
          <a:noFill/>
          <a:ln w="25400" cap="rnd">
            <a:prstDash val="sysDot"/>
            <a:round/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876000" y="3789000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76000" y="522900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36000" y="5229000"/>
            <a:ext cx="54000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立方体 46"/>
          <p:cNvSpPr/>
          <p:nvPr/>
        </p:nvSpPr>
        <p:spPr>
          <a:xfrm>
            <a:off x="3036000" y="4149000"/>
            <a:ext cx="1440000" cy="1440000"/>
          </a:xfrm>
          <a:prstGeom prst="cub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 cap="rnd">
            <a:prstDash val="solid"/>
            <a:round/>
            <a:headEnd type="oval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3396000" y="3789000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96000" y="522900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856000" y="5229000"/>
            <a:ext cx="54000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 flipV="1">
            <a:off x="1596000" y="450899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 rot="18900000">
            <a:off x="2940131" y="3859593"/>
            <a:ext cx="360000" cy="3870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4116000" y="5229000"/>
            <a:ext cx="1070520" cy="360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720000 w 720000"/>
              <a:gd name="connsiteY2" fmla="*/ 360000 h 360000"/>
              <a:gd name="connsiteX3" fmla="*/ 0 w 720000"/>
              <a:gd name="connsiteY3" fmla="*/ 360000 h 360000"/>
              <a:gd name="connsiteX4" fmla="*/ 0 w 720000"/>
              <a:gd name="connsiteY4" fmla="*/ 0 h 360000"/>
              <a:gd name="connsiteX0" fmla="*/ 0 w 1070520"/>
              <a:gd name="connsiteY0" fmla="*/ 0 h 360000"/>
              <a:gd name="connsiteX1" fmla="*/ 1070520 w 1070520"/>
              <a:gd name="connsiteY1" fmla="*/ 0 h 360000"/>
              <a:gd name="connsiteX2" fmla="*/ 720000 w 1070520"/>
              <a:gd name="connsiteY2" fmla="*/ 360000 h 360000"/>
              <a:gd name="connsiteX3" fmla="*/ 0 w 1070520"/>
              <a:gd name="connsiteY3" fmla="*/ 360000 h 360000"/>
              <a:gd name="connsiteX4" fmla="*/ 0 w 1070520"/>
              <a:gd name="connsiteY4" fmla="*/ 0 h 360000"/>
              <a:gd name="connsiteX0" fmla="*/ 434340 w 1070520"/>
              <a:gd name="connsiteY0" fmla="*/ 0 h 360000"/>
              <a:gd name="connsiteX1" fmla="*/ 1070520 w 1070520"/>
              <a:gd name="connsiteY1" fmla="*/ 0 h 360000"/>
              <a:gd name="connsiteX2" fmla="*/ 720000 w 1070520"/>
              <a:gd name="connsiteY2" fmla="*/ 360000 h 360000"/>
              <a:gd name="connsiteX3" fmla="*/ 0 w 1070520"/>
              <a:gd name="connsiteY3" fmla="*/ 360000 h 360000"/>
              <a:gd name="connsiteX4" fmla="*/ 434340 w 1070520"/>
              <a:gd name="connsiteY4" fmla="*/ 0 h 360000"/>
              <a:gd name="connsiteX0" fmla="*/ 396240 w 1070520"/>
              <a:gd name="connsiteY0" fmla="*/ 0 h 360000"/>
              <a:gd name="connsiteX1" fmla="*/ 1070520 w 1070520"/>
              <a:gd name="connsiteY1" fmla="*/ 0 h 360000"/>
              <a:gd name="connsiteX2" fmla="*/ 720000 w 1070520"/>
              <a:gd name="connsiteY2" fmla="*/ 360000 h 360000"/>
              <a:gd name="connsiteX3" fmla="*/ 0 w 1070520"/>
              <a:gd name="connsiteY3" fmla="*/ 360000 h 360000"/>
              <a:gd name="connsiteX4" fmla="*/ 396240 w 1070520"/>
              <a:gd name="connsiteY4" fmla="*/ 0 h 360000"/>
              <a:gd name="connsiteX0" fmla="*/ 358140 w 1070520"/>
              <a:gd name="connsiteY0" fmla="*/ 0 h 360000"/>
              <a:gd name="connsiteX1" fmla="*/ 1070520 w 1070520"/>
              <a:gd name="connsiteY1" fmla="*/ 0 h 360000"/>
              <a:gd name="connsiteX2" fmla="*/ 720000 w 1070520"/>
              <a:gd name="connsiteY2" fmla="*/ 360000 h 360000"/>
              <a:gd name="connsiteX3" fmla="*/ 0 w 1070520"/>
              <a:gd name="connsiteY3" fmla="*/ 360000 h 360000"/>
              <a:gd name="connsiteX4" fmla="*/ 358140 w 107052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520" h="360000">
                <a:moveTo>
                  <a:pt x="358140" y="0"/>
                </a:moveTo>
                <a:lnTo>
                  <a:pt x="1070520" y="0"/>
                </a:lnTo>
                <a:lnTo>
                  <a:pt x="720000" y="360000"/>
                </a:lnTo>
                <a:lnTo>
                  <a:pt x="0" y="360000"/>
                </a:lnTo>
                <a:lnTo>
                  <a:pt x="35814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vert="horz" lIns="9000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96000" y="3789000"/>
            <a:ext cx="2330520" cy="1980000"/>
            <a:chOff x="5376000" y="3249000"/>
            <a:chExt cx="2330520" cy="1980000"/>
          </a:xfrm>
        </p:grpSpPr>
        <p:grpSp>
          <p:nvGrpSpPr>
            <p:cNvPr id="44" name="组合 43"/>
            <p:cNvGrpSpPr/>
            <p:nvPr/>
          </p:nvGrpSpPr>
          <p:grpSpPr>
            <a:xfrm>
              <a:off x="5376000" y="3249000"/>
              <a:ext cx="1980000" cy="1980000"/>
              <a:chOff x="2856000" y="2889000"/>
              <a:chExt cx="1980000" cy="1980000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3036000" y="3249000"/>
                <a:ext cx="1440000" cy="14400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  <a:ln w="12700" cap="rnd">
                <a:prstDash val="solid"/>
                <a:round/>
                <a:headEnd type="oval" w="lg" len="lg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3396000" y="2889000"/>
                <a:ext cx="0" cy="14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3396000" y="4329000"/>
                <a:ext cx="144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2856000" y="4329000"/>
                <a:ext cx="54000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636000" y="4689000"/>
              <a:ext cx="1070520" cy="36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720000 w 720000"/>
                <a:gd name="connsiteY2" fmla="*/ 360000 h 360000"/>
                <a:gd name="connsiteX3" fmla="*/ 0 w 720000"/>
                <a:gd name="connsiteY3" fmla="*/ 360000 h 360000"/>
                <a:gd name="connsiteX4" fmla="*/ 0 w 720000"/>
                <a:gd name="connsiteY4" fmla="*/ 0 h 360000"/>
                <a:gd name="connsiteX0" fmla="*/ 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0 w 1070520"/>
                <a:gd name="connsiteY4" fmla="*/ 0 h 360000"/>
                <a:gd name="connsiteX0" fmla="*/ 4343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434340 w 1070520"/>
                <a:gd name="connsiteY4" fmla="*/ 0 h 360000"/>
                <a:gd name="connsiteX0" fmla="*/ 3962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396240 w 1070520"/>
                <a:gd name="connsiteY4" fmla="*/ 0 h 360000"/>
                <a:gd name="connsiteX0" fmla="*/ 3581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358140 w 107052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520" h="360000">
                  <a:moveTo>
                    <a:pt x="358140" y="0"/>
                  </a:moveTo>
                  <a:lnTo>
                    <a:pt x="1070520" y="0"/>
                  </a:lnTo>
                  <a:lnTo>
                    <a:pt x="720000" y="360000"/>
                  </a:lnTo>
                  <a:lnTo>
                    <a:pt x="0" y="36000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</p:spPr>
          <p:txBody>
            <a:bodyPr vert="horz" lIns="9000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536000" y="3789000"/>
            <a:ext cx="2330520" cy="1980000"/>
            <a:chOff x="7896000" y="3249000"/>
            <a:chExt cx="2330520" cy="1980000"/>
          </a:xfrm>
        </p:grpSpPr>
        <p:grpSp>
          <p:nvGrpSpPr>
            <p:cNvPr id="63" name="组合 62"/>
            <p:cNvGrpSpPr/>
            <p:nvPr/>
          </p:nvGrpSpPr>
          <p:grpSpPr>
            <a:xfrm>
              <a:off x="7896000" y="3249000"/>
              <a:ext cx="1980000" cy="1980000"/>
              <a:chOff x="2856000" y="2889000"/>
              <a:chExt cx="1980000" cy="1980000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65" name="立方体 64"/>
              <p:cNvSpPr/>
              <p:nvPr/>
            </p:nvSpPr>
            <p:spPr>
              <a:xfrm>
                <a:off x="3036000" y="3249000"/>
                <a:ext cx="1440000" cy="1440000"/>
              </a:xfrm>
              <a:prstGeom prst="cube">
                <a:avLst/>
              </a:prstGeom>
              <a:blipFill dpi="0" rotWithShape="1">
                <a:blip r:embed="rId2"/>
                <a:srcRect/>
                <a:stretch>
                  <a:fillRect/>
                </a:stretch>
              </a:blipFill>
              <a:ln w="12700" cap="rnd">
                <a:prstDash val="solid"/>
                <a:round/>
                <a:headEnd type="oval" w="lg" len="lg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 flipV="1">
                <a:off x="3396000" y="2889000"/>
                <a:ext cx="0" cy="144000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3396000" y="4329000"/>
                <a:ext cx="14400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H="1">
                <a:off x="2856000" y="4329000"/>
                <a:ext cx="540000" cy="54000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9156000" y="4689000"/>
              <a:ext cx="1070520" cy="360000"/>
            </a:xfrm>
            <a:custGeom>
              <a:avLst/>
              <a:gdLst>
                <a:gd name="connsiteX0" fmla="*/ 0 w 720000"/>
                <a:gd name="connsiteY0" fmla="*/ 0 h 360000"/>
                <a:gd name="connsiteX1" fmla="*/ 720000 w 720000"/>
                <a:gd name="connsiteY1" fmla="*/ 0 h 360000"/>
                <a:gd name="connsiteX2" fmla="*/ 720000 w 720000"/>
                <a:gd name="connsiteY2" fmla="*/ 360000 h 360000"/>
                <a:gd name="connsiteX3" fmla="*/ 0 w 720000"/>
                <a:gd name="connsiteY3" fmla="*/ 360000 h 360000"/>
                <a:gd name="connsiteX4" fmla="*/ 0 w 720000"/>
                <a:gd name="connsiteY4" fmla="*/ 0 h 360000"/>
                <a:gd name="connsiteX0" fmla="*/ 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0 w 1070520"/>
                <a:gd name="connsiteY4" fmla="*/ 0 h 360000"/>
                <a:gd name="connsiteX0" fmla="*/ 4343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434340 w 1070520"/>
                <a:gd name="connsiteY4" fmla="*/ 0 h 360000"/>
                <a:gd name="connsiteX0" fmla="*/ 3962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396240 w 1070520"/>
                <a:gd name="connsiteY4" fmla="*/ 0 h 360000"/>
                <a:gd name="connsiteX0" fmla="*/ 358140 w 1070520"/>
                <a:gd name="connsiteY0" fmla="*/ 0 h 360000"/>
                <a:gd name="connsiteX1" fmla="*/ 1070520 w 1070520"/>
                <a:gd name="connsiteY1" fmla="*/ 0 h 360000"/>
                <a:gd name="connsiteX2" fmla="*/ 720000 w 1070520"/>
                <a:gd name="connsiteY2" fmla="*/ 360000 h 360000"/>
                <a:gd name="connsiteX3" fmla="*/ 0 w 1070520"/>
                <a:gd name="connsiteY3" fmla="*/ 360000 h 360000"/>
                <a:gd name="connsiteX4" fmla="*/ 358140 w 107052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520" h="360000">
                  <a:moveTo>
                    <a:pt x="358140" y="0"/>
                  </a:moveTo>
                  <a:lnTo>
                    <a:pt x="1070520" y="0"/>
                  </a:lnTo>
                  <a:lnTo>
                    <a:pt x="720000" y="360000"/>
                  </a:lnTo>
                  <a:lnTo>
                    <a:pt x="0" y="36000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</p:spPr>
          <p:txBody>
            <a:bodyPr vert="horz" lIns="9000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 smtClean="0"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336000" y="1269000"/>
            <a:ext cx="2160000" cy="1980000"/>
          </a:xfrm>
          <a:prstGeom prst="roundRect">
            <a:avLst>
              <a:gd name="adj" fmla="val 555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342900" indent="-342900">
              <a:buAutoNum type="arabicPeriod"/>
            </a:pPr>
            <a:r>
              <a:rPr lang="zh-CN" altLang="en-US" sz="140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模型</a:t>
            </a:r>
            <a:endParaRPr lang="en-US" altLang="zh-CN" sz="14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r>
              <a:rPr lang="en-US" altLang="zh-CN" sz="1400" dirty="0" err="1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obj</a:t>
            </a:r>
            <a:r>
              <a:rPr lang="en-US" altLang="zh-CN" sz="140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: [[1, 1, 1]…[0,1,1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]]</a:t>
            </a:r>
            <a:endParaRPr lang="zh-CN" altLang="en-US" sz="140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76000" y="1269000"/>
            <a:ext cx="2160000" cy="1980000"/>
          </a:xfrm>
          <a:prstGeom prst="roundRect">
            <a:avLst>
              <a:gd name="adj" fmla="val 555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2.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灯光</a:t>
            </a:r>
            <a:endParaRPr lang="en-US" altLang="zh-CN" sz="140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obj *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lumi: [ 0.5, 0.5… 0, 0]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016000" y="1269000"/>
            <a:ext cx="2160000" cy="1980000"/>
          </a:xfrm>
          <a:prstGeom prst="roundRect">
            <a:avLst>
              <a:gd name="adj" fmla="val 555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3.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材质</a:t>
            </a:r>
            <a:endParaRPr lang="en-US" altLang="zh-CN" sz="140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obj *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lumi *</a:t>
            </a:r>
          </a:p>
          <a:p>
            <a:r>
              <a:rPr lang="en-US" altLang="zh-CN" sz="140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m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tl[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颜色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透明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反射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折射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]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7356000" y="1269000"/>
            <a:ext cx="2160000" cy="1980000"/>
          </a:xfrm>
          <a:prstGeom prst="roundRect">
            <a:avLst>
              <a:gd name="adj" fmla="val 555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4.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贴图</a:t>
            </a:r>
            <a:endParaRPr lang="en-US" altLang="zh-CN" sz="140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Obj *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lumi *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mtl [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颜色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透明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反射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,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折射</a:t>
            </a:r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] * [img]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9696000" y="1269000"/>
            <a:ext cx="2160000" cy="1980000"/>
          </a:xfrm>
          <a:prstGeom prst="roundRect">
            <a:avLst>
              <a:gd name="adj" fmla="val 555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5. </a:t>
            </a:r>
            <a:r>
              <a:rPr lang="zh-CN" altLang="en-US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动画</a:t>
            </a:r>
            <a:endParaRPr lang="en-US" altLang="zh-CN" sz="140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1s: [obj, lumi, mtl] ,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2s: [obj, lumi, mtl] ,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…</a:t>
            </a:r>
          </a:p>
          <a:p>
            <a:r>
              <a:rPr lang="en-US" altLang="zh-CN" sz="140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ns: [obj, lumi, mtl]</a:t>
            </a:r>
          </a:p>
        </p:txBody>
      </p:sp>
    </p:spTree>
    <p:extLst>
      <p:ext uri="{BB962C8B-B14F-4D97-AF65-F5344CB8AC3E}">
        <p14:creationId xmlns:p14="http://schemas.microsoft.com/office/powerpoint/2010/main" val="18103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chemeClr val="tx2"/>
                </a:solidFill>
              </a:rPr>
              <a:t>目前的难点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共济</a:t>
            </a:r>
            <a:r>
              <a:rPr lang="en-US" altLang="zh-CN" smtClean="0"/>
              <a:t>3D</a:t>
            </a:r>
            <a:r>
              <a:rPr lang="zh-CN" altLang="en-US" smtClean="0"/>
              <a:t>四大步骤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/>
              <a:t>xbro</a:t>
            </a:r>
            <a:r>
              <a:rPr lang="en-US" altLang="zh-CN" smtClean="0"/>
              <a:t>3D</a:t>
            </a:r>
            <a:r>
              <a:rPr lang="zh-CN" altLang="en-US" smtClean="0"/>
              <a:t>系统的比较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6000" y="1269000"/>
            <a:ext cx="5580000" cy="2700000"/>
          </a:xfrm>
          <a:prstGeom prst="roundRect">
            <a:avLst>
              <a:gd name="adj" fmla="val 42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90000" rIns="180000" bIns="0" rtlCol="0" anchor="t" anchorCtr="0"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系统</a:t>
            </a:r>
            <a:r>
              <a:rPr lang="zh-CN" altLang="en-US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的功能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模型</a:t>
            </a:r>
            <a:endParaRPr lang="en-US" altLang="zh-CN" sz="1400" dirty="0" smtClean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灯光</a:t>
            </a:r>
            <a:endParaRPr lang="en-US" altLang="zh-CN" sz="1400" dirty="0" smtClean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材质</a:t>
            </a:r>
            <a:endParaRPr lang="en-US" altLang="zh-CN" sz="1400" dirty="0" smtClean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贴图</a:t>
            </a:r>
            <a:endParaRPr lang="en-US" altLang="zh-CN" sz="1400" dirty="0" smtClean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动画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骨骼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特效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76000" y="1269000"/>
            <a:ext cx="5580000" cy="2700000"/>
          </a:xfrm>
          <a:prstGeom prst="roundRect">
            <a:avLst>
              <a:gd name="adj" fmla="val 44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90000" rIns="180000" bIns="0" rtlCol="0" anchor="t" anchorCtr="0"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xbro3D</a:t>
            </a:r>
            <a:r>
              <a:rPr lang="zh-CN" altLang="en-US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中的功能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模型</a:t>
            </a:r>
            <a:endParaRPr lang="en-US" altLang="zh-CN" sz="1400" b="1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灯光</a:t>
            </a:r>
            <a:endParaRPr lang="en-US" altLang="zh-CN" sz="14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材质</a:t>
            </a:r>
            <a:endParaRPr lang="en-US" altLang="zh-CN" sz="14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贴图</a:t>
            </a:r>
            <a:endParaRPr lang="en-US" altLang="zh-CN" sz="1400" dirty="0" smtClean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UI</a:t>
            </a:r>
            <a:endParaRPr lang="en-US" altLang="zh-CN" sz="1400" b="1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测点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绑定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系统集成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41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xbro3D</a:t>
            </a:r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5" name="内容占位符 12"/>
          <p:cNvSpPr txBox="1">
            <a:spLocks/>
          </p:cNvSpPr>
          <p:nvPr/>
        </p:nvSpPr>
        <p:spPr>
          <a:xfrm>
            <a:off x="10236000" y="1269088"/>
            <a:ext cx="18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2"/>
                </a:solidFill>
              </a:rPr>
              <a:t>标题栏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>
                <a:solidFill>
                  <a:schemeClr val="tx2"/>
                </a:solidFill>
              </a:rPr>
              <a:t>菜单</a:t>
            </a:r>
            <a:r>
              <a:rPr lang="zh-CN" altLang="en-US" sz="1600" dirty="0" smtClean="0">
                <a:solidFill>
                  <a:schemeClr val="tx2"/>
                </a:solidFill>
              </a:rPr>
              <a:t>栏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工具栏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编辑窗口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全局属性</a:t>
            </a:r>
            <a:r>
              <a:rPr lang="zh-CN" altLang="en-US" sz="1600" dirty="0" smtClean="0">
                <a:solidFill>
                  <a:schemeClr val="tx2"/>
                </a:solidFill>
              </a:rPr>
              <a:t>面板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动作面板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材质面板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测点</a:t>
            </a:r>
            <a:r>
              <a:rPr lang="zh-CN" altLang="en-US" sz="1600" dirty="0" smtClean="0">
                <a:solidFill>
                  <a:schemeClr val="tx2"/>
                </a:solidFill>
              </a:rPr>
              <a:t>树</a:t>
            </a:r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模型</a:t>
            </a:r>
            <a:r>
              <a:rPr lang="zh-CN" altLang="en-US" sz="1600" dirty="0" smtClean="0">
                <a:solidFill>
                  <a:schemeClr val="tx2"/>
                </a:solidFill>
              </a:rPr>
              <a:t>树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图元树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图元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资源栏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1268413"/>
            <a:ext cx="8676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xbro</a:t>
            </a:r>
            <a:r>
              <a:rPr lang="en-US" altLang="zh-CN" smtClean="0"/>
              <a:t>3D</a:t>
            </a:r>
            <a:r>
              <a:rPr lang="zh-CN" altLang="en-US" smtClean="0"/>
              <a:t>四大步骤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6000" y="1269000"/>
            <a:ext cx="2517569" cy="4860000"/>
          </a:xfrm>
          <a:prstGeom prst="roundRect">
            <a:avLst>
              <a:gd name="adj" fmla="val 7363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709" tIns="116409" rIns="230709" bIns="116409" numCol="1" spcCol="1270" anchor="t" anchorCtr="0">
            <a:noAutofit/>
          </a:bodyPr>
          <a:lstStyle/>
          <a:p>
            <a:pPr lvl="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1      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建模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设备模型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房间模型</a:t>
            </a:r>
            <a:endParaRPr lang="en-US" altLang="zh-CN" sz="1600" kern="1200" dirty="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楼层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模型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建筑模型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园区模型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灯光、材质、贴图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93570" y="1269001"/>
            <a:ext cx="2520000" cy="4860000"/>
          </a:xfrm>
          <a:prstGeom prst="roundRect">
            <a:avLst>
              <a:gd name="adj" fmla="val 7363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709" tIns="116409" rIns="230709" bIns="116409" numCol="1" spcCol="1270" anchor="t" anchorCtr="0">
            <a:noAutofit/>
          </a:bodyPr>
          <a:lstStyle/>
          <a:p>
            <a:pPr lvl="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       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数据绑定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属性</a:t>
            </a:r>
            <a:r>
              <a:rPr lang="en-US" altLang="zh-CN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-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测点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动作</a:t>
            </a:r>
            <a:r>
              <a:rPr lang="en-US" altLang="zh-CN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-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测点</a:t>
            </a:r>
            <a:endParaRPr lang="en-US" altLang="zh-CN" sz="1600" kern="1200" dirty="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材质</a:t>
            </a:r>
            <a:r>
              <a:rPr lang="en-US" altLang="zh-CN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-</a:t>
            </a:r>
            <a:r>
              <a:rPr lang="zh-CN" altLang="en-US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测点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93570" y="1269001"/>
            <a:ext cx="2520000" cy="4860000"/>
          </a:xfrm>
          <a:prstGeom prst="roundRect">
            <a:avLst>
              <a:gd name="adj" fmla="val 8208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709" tIns="116409" rIns="230709" bIns="116409" numCol="1" spcCol="1270" anchor="t" anchorCtr="0">
            <a:noAutofit/>
          </a:bodyPr>
          <a:lstStyle/>
          <a:p>
            <a:pPr lvl="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       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运行态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系统部署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动态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数据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93570" y="1269001"/>
            <a:ext cx="2520000" cy="4860000"/>
          </a:xfrm>
          <a:prstGeom prst="roundRect">
            <a:avLst>
              <a:gd name="adj" fmla="val 7363"/>
            </a:avLst>
          </a:prstGeom>
          <a:solidFill>
            <a:schemeClr val="bg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0709" tIns="116409" rIns="230709" bIns="116409" numCol="1" spcCol="1270" anchor="t" anchorCtr="0">
            <a:noAutofit/>
          </a:bodyPr>
          <a:lstStyle/>
          <a:p>
            <a:pPr lvl="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          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系统集成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画布式嵌入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页面式</a:t>
            </a:r>
            <a:r>
              <a:rPr lang="zh-CN" altLang="en-US" sz="1600" kern="12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嵌入</a:t>
            </a:r>
            <a:endParaRPr lang="en-US" altLang="zh-CN" sz="1600" kern="1200" dirty="0" smtClean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  <a:p>
            <a:pPr marL="171450" lvl="1" indent="-171450" algn="l" defTabSz="8001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har char="••"/>
            </a:pPr>
            <a:r>
              <a:rPr lang="zh-CN" altLang="en-US" sz="1600" dirty="0" smtClean="0">
                <a:solidFill>
                  <a:schemeClr val="tx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独立运行</a:t>
            </a:r>
            <a:endParaRPr lang="zh-CN" altLang="en-US" sz="1600" kern="1200" dirty="0">
              <a:solidFill>
                <a:schemeClr val="tx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6000" y="1449001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1</a:t>
            </a:r>
            <a:endParaRPr lang="zh-CN" altLang="en-US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76000" y="1449001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</a:t>
            </a:r>
            <a:endParaRPr lang="zh-CN" altLang="en-US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76000" y="1449001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3</a:t>
            </a:r>
            <a:endParaRPr lang="zh-CN" altLang="en-US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76000" y="1449001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4</a:t>
            </a:r>
            <a:endParaRPr lang="zh-CN" altLang="en-US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2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组态工具建模步骤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9995" t="4154" r="27283" b="23774"/>
          <a:stretch/>
        </p:blipFill>
        <p:spPr>
          <a:xfrm>
            <a:off x="3396000" y="1629001"/>
            <a:ext cx="2731500" cy="504000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3"/>
          <a:stretch/>
        </p:blipFill>
        <p:spPr>
          <a:xfrm>
            <a:off x="6276000" y="1629000"/>
            <a:ext cx="2560523" cy="5040001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2" r="2373"/>
          <a:stretch/>
        </p:blipFill>
        <p:spPr>
          <a:xfrm>
            <a:off x="8976000" y="1629000"/>
            <a:ext cx="2855643" cy="50400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36000" y="1269000"/>
            <a:ext cx="2880000" cy="36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96000" y="12690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gltf</a:t>
            </a:r>
            <a:r>
              <a:rPr lang="zh-CN" altLang="en-US" dirty="0" smtClean="0"/>
              <a:t>导出导入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76000" y="12690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3. </a:t>
            </a:r>
            <a:r>
              <a:rPr lang="zh-CN" altLang="en-US" smtClean="0"/>
              <a:t>数据绑定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976000" y="12690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运行和系统集成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95" y="1629000"/>
            <a:ext cx="275990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CADFFF"/>
      </a:lt2>
      <a:accent1>
        <a:srgbClr val="0063F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717</Words>
  <Application>Microsoft Office PowerPoint</Application>
  <PresentationFormat>宽屏</PresentationFormat>
  <Paragraphs>220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思源黑体 ExtraLight</vt:lpstr>
      <vt:lpstr>思源黑体 Heavy</vt:lpstr>
      <vt:lpstr>Arial</vt:lpstr>
      <vt:lpstr>Office 主题​​</vt:lpstr>
      <vt:lpstr>3D产品路线图</vt:lpstr>
      <vt:lpstr>目录</vt:lpstr>
      <vt:lpstr>背景</vt:lpstr>
      <vt:lpstr>3D建模</vt:lpstr>
      <vt:lpstr>目前的难点</vt:lpstr>
      <vt:lpstr>与xbro3D系统的比较</vt:lpstr>
      <vt:lpstr>xbro3D编辑器</vt:lpstr>
      <vt:lpstr>xbro3D四大步骤</vt:lpstr>
      <vt:lpstr>组态工具建模步骤</vt:lpstr>
      <vt:lpstr>现有解决方案的问题</vt:lpstr>
      <vt:lpstr>功能模块</vt:lpstr>
      <vt:lpstr>三维组态编辑器</vt:lpstr>
      <vt:lpstr>解决方案</vt:lpstr>
      <vt:lpstr>三种网页技术</vt:lpstr>
      <vt:lpstr>独立运行</vt:lpstr>
      <vt:lpstr>画布式嵌入</vt:lpstr>
      <vt:lpstr>页面式嵌入</vt:lpstr>
      <vt:lpstr>路线图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3D产品路线图</dc:title>
  <dc:creator>陈峥</dc:creator>
  <cp:lastModifiedBy>陈峥</cp:lastModifiedBy>
  <cp:revision>608</cp:revision>
  <dcterms:created xsi:type="dcterms:W3CDTF">2020-05-11T01:45:50Z</dcterms:created>
  <dcterms:modified xsi:type="dcterms:W3CDTF">2020-09-01T06:14:54Z</dcterms:modified>
</cp:coreProperties>
</file>