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8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0" r:id="rId24"/>
    <p:sldId id="279" r:id="rId25"/>
    <p:sldId id="278" r:id="rId26"/>
    <p:sldId id="29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SVG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Scalable Vector Graphics</a:t>
            </a:r>
            <a:br>
              <a:rPr lang="zh-CN" altLang="en-US" sz="3600">
                <a:sym typeface="+mn-ea"/>
              </a:rPr>
            </a:br>
            <a:r>
              <a:rPr lang="zh-CN" altLang="en-US" sz="3600">
                <a:sym typeface="+mn-ea"/>
              </a:rPr>
              <a:t>可缩放矢量图形</a:t>
            </a:r>
            <a:endParaRPr lang="zh-CN" altLang="en-US" sz="36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</a:t>
            </a:r>
            <a:r>
              <a:rPr lang="zh-CN" altLang="en-US"/>
              <a:t>path元素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 M指令和L指令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&lt;path d = "M 10 10 L 20 10" /&gt;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m指令和l指令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&lt;path d = "m 10 10 l 20 10" /&gt;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绝对坐标和相对坐标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</a:t>
            </a:r>
            <a:r>
              <a:rPr lang="zh-CN" altLang="en-US">
                <a:sym typeface="+mn-ea"/>
              </a:rPr>
              <a:t>path元素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2.H和V命令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&lt;path d="M 100 100 H 200 V 200"/&gt;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3.Z命令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&lt;path d="M 100 100 H 200 V 200 z"/&gt;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Z</a:t>
            </a:r>
            <a:r>
              <a:rPr lang="zh-CN" altLang="en-US"/>
              <a:t>不区分大小写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圆弧指令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. A命令  七个参数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rx ry x-axis-rotation large-arc-flag sweep-flag x 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rx ry 圆弧的x轴半径和y轴半径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x-axis-rotation 圆弧相对x轴的旋转角度，默认是顺时针，可以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设置负值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large-arc-flag 表示圆弧路径是大圆弧还是小圆弧 1大圆弧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sweep-flag 表示从起点到终点是顺时针还是逆时针，1表示顺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时针，0表示逆时针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x y 表示终点坐标，绝对或相对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&lt;path d="M 100 100 A 70 </a:t>
            </a:r>
            <a:r>
              <a:rPr lang="en-US" altLang="zh-CN"/>
              <a:t>12</a:t>
            </a:r>
            <a:r>
              <a:rPr lang="zh-CN" altLang="en-US"/>
              <a:t>0 </a:t>
            </a:r>
            <a:r>
              <a:rPr lang="en-US" altLang="zh-CN"/>
              <a:t>9</a:t>
            </a:r>
            <a:r>
              <a:rPr lang="zh-CN" altLang="en-US"/>
              <a:t>0 1 1 150 200"&gt;&lt;/path&gt;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6100" y="1143635"/>
            <a:ext cx="7719695" cy="5022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9255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贝塞尔曲线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165" y="1715135"/>
            <a:ext cx="3993515" cy="435165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 二次贝塞尔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Q x1 y1, x 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 x 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Bézier_2_b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065" y="2279015"/>
            <a:ext cx="5194935" cy="2164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89755" cy="4351655"/>
          </a:xfrm>
        </p:spPr>
        <p:txBody>
          <a:bodyPr/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>
                <a:sym typeface="+mn-ea"/>
              </a:rPr>
              <a:t>2. 三次贝塞尔曲线</a:t>
            </a:r>
            <a:endParaRPr lang="zh-CN" altLang="en-US"/>
          </a:p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>
                <a:sym typeface="+mn-ea"/>
              </a:rPr>
              <a:t>C x1 y1, x2 y2, x y</a:t>
            </a:r>
            <a:endParaRPr lang="zh-CN" altLang="en-US"/>
          </a:p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>
                <a:sym typeface="+mn-ea"/>
              </a:rPr>
              <a:t>S x2 y2, x y</a:t>
            </a:r>
            <a:endParaRPr lang="zh-CN" altLang="en-US"/>
          </a:p>
        </p:txBody>
      </p:sp>
      <p:pic>
        <p:nvPicPr>
          <p:cNvPr id="4" name="图片 3" descr="Bézier_3_b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5405" y="1969770"/>
            <a:ext cx="4414520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自动生成路径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Method Draw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地址：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http://editor.method.ac/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SVG 渐变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线性渐变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&lt;defs&gt;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&lt;linearGradient id="bg1" x1="0" y1="0" x2="0" y2="100%"&gt;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</a:t>
            </a:r>
            <a:r>
              <a:rPr lang="en-US" altLang="zh-CN"/>
              <a:t>		</a:t>
            </a:r>
            <a:r>
              <a:rPr lang="zh-CN" altLang="en-US"/>
              <a:t>&lt;stop offset="0%" style="stop-color:rgb(255,255,0);"/&gt;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</a:t>
            </a:r>
            <a:r>
              <a:rPr lang="en-US" altLang="zh-CN"/>
              <a:t>		</a:t>
            </a:r>
            <a:r>
              <a:rPr lang="zh-CN" altLang="en-US"/>
              <a:t>&lt;stop offset="100%" style="stop-color:rgb(255,0,0);"/&gt;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&lt;/linearGradient&gt;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&lt;/defs&gt;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&lt;rect x="0" y="0" width="500" height="500"style="fill:url(#bg1)"/&gt;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径向渐变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&lt;defs&gt;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&lt;radialGradient id="bg2" cx="50%" cy="50%" r="50%" fx="50%" fy="50%"&gt;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&lt;stop offset="0%" style="stop-color:green;"/&gt;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&lt;stop offset="100%" style="stop-color:red;"/&gt;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&lt;/radialGradient&gt;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&lt;/defs&gt;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&lt;rect x="0" y="0" width="500" height="500" style="fill:url(#bg2)"/&gt;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SVG 滤镜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高斯滤镜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&lt;defs&gt;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&lt;filter id="Gaussian_Blur"&gt;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&lt;feGaussianBlur in="SourceGraphic" stdDeviation="20"/&gt;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&lt;/filter&gt;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&lt;/defs&gt;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&lt;rect x="0" y="0" width="500" height="500" </a:t>
            </a:r>
            <a:r>
              <a:rPr lang="en-US" altLang="zh-CN"/>
              <a:t>fill=”yellow”</a:t>
            </a:r>
            <a:r>
              <a:rPr lang="zh-CN" altLang="en-US"/>
              <a:t> style="filter:url(#Gaussian_Blur)"/&gt;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其他滤镜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http://www.w3school.com.cn/svg/svg_filters_intro.asp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endParaRPr lang="zh-CN" altLang="en-US"/>
          </a:p>
          <a:p>
            <a:pPr marL="514350" indent="-514350" algn="l">
              <a:buAutoNum type="arabicPeriod"/>
            </a:pPr>
            <a:r>
              <a:rPr lang="zh-CN" altLang="en-US"/>
              <a:t>图表</a:t>
            </a:r>
            <a:endParaRPr lang="zh-CN" altLang="en-US"/>
          </a:p>
          <a:p>
            <a:pPr marL="514350" indent="-514350" algn="l">
              <a:buAutoNum type="arabicPeriod"/>
            </a:pPr>
            <a:r>
              <a:rPr lang="zh-CN" altLang="en-US"/>
              <a:t>图标 icon </a:t>
            </a:r>
            <a:endParaRPr lang="zh-CN" altLang="en-US"/>
          </a:p>
          <a:p>
            <a:pPr marL="514350" indent="-514350" algn="l">
              <a:buAutoNum type="arabicPeriod"/>
            </a:pPr>
            <a:r>
              <a:rPr lang="zh-CN" altLang="en-US"/>
              <a:t>动效</a:t>
            </a:r>
            <a:endParaRPr lang="zh-CN" altLang="en-US"/>
          </a:p>
          <a:p>
            <a:pPr marL="514350" indent="-514350" algn="l">
              <a:buAutoNum type="arabicPeriod"/>
            </a:pPr>
            <a:r>
              <a:rPr lang="zh-CN" altLang="en-US"/>
              <a:t>矢量图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SVG 路径动画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stroke-dasharray： </a:t>
            </a:r>
            <a:r>
              <a:rPr lang="en-US" altLang="zh-CN"/>
              <a:t>100px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stroke-dashoffset</a:t>
            </a:r>
            <a:r>
              <a:rPr lang="en-US" altLang="zh-CN"/>
              <a:t>: 15px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120" y="602615"/>
            <a:ext cx="10515600" cy="563372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动画实现原理理，通过修改stroke-dashoffset的值让路路径慢慢地展现出来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path{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stroke: #000;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fill: transparent;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stroke-width: 2px;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stroke-dasharray: 100;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stroke-dashoffset: -100;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animation: dash 5s linear forwards;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@keyframes dash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to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stroke-dashoffset: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getTotalLength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获取路径总长度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en-US" altLang="zh-CN">
                <a:sym typeface="+mn-ea"/>
              </a:rPr>
              <a:t>getPointAtLength(x)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获取路径上距离起始点距离x</a:t>
            </a:r>
            <a:r>
              <a:rPr lang="zh-CN" altLang="en-US">
                <a:sym typeface="+mn-ea"/>
              </a:rPr>
              <a:t>长度</a:t>
            </a:r>
            <a:r>
              <a:rPr lang="en-US" altLang="zh-CN">
                <a:sym typeface="+mn-ea"/>
              </a:rPr>
              <a:t>的点的坐标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注：严格来说上面两方法只适用于</a:t>
            </a:r>
            <a:r>
              <a:rPr lang="en-US" altLang="zh-CN" sz="2000"/>
              <a:t>path</a:t>
            </a:r>
            <a:r>
              <a:rPr lang="zh-CN" altLang="en-US" sz="2000"/>
              <a:t>元素，但各个浏览器实现起来都会有一点区别。例如谷歌浏览器也能获取到</a:t>
            </a:r>
            <a:r>
              <a:rPr lang="en-US" altLang="zh-CN" sz="2000"/>
              <a:t>line</a:t>
            </a:r>
            <a:r>
              <a:rPr lang="zh-CN" altLang="en-US" sz="2000"/>
              <a:t>元素的路径长度。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ViewBox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35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&lt;svg width="400" height="300" viewBox="0,0,40,30" &gt;&lt;/svg&gt;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preserveAspectRatio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xMin xMid xMax -&gt; x轴 左中右对齐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yMin yMid yMax -&gt; y轴 左中右对齐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meet </a:t>
            </a:r>
            <a:r>
              <a:rPr lang="zh-CN" altLang="en-US" sz="3200"/>
              <a:t>slice </a:t>
            </a:r>
            <a:r>
              <a:rPr lang="zh-CN" altLang="en-US"/>
              <a:t>none -&gt; 设置填充方式</a:t>
            </a:r>
            <a:endParaRPr lang="zh-CN" altLang="en-US"/>
          </a:p>
          <a:p>
            <a:pPr marL="0" indent="0">
              <a:buNone/>
            </a:pPr>
            <a:r>
              <a:rPr lang="en-US" altLang="zh-CN" sz="2400"/>
              <a:t>eg:</a:t>
            </a:r>
            <a:r>
              <a:rPr lang="zh-CN" altLang="en-US" sz="2400"/>
              <a:t>svg.setAttribute("preserveAspectRatio", "xMinYMin meet");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JS 生成SVG元素</a:t>
            </a:r>
            <a:endParaRPr lang="zh-CN" altLang="en-US"/>
          </a:p>
        </p:txBody>
      </p:sp>
      <p:pic>
        <p:nvPicPr>
          <p:cNvPr id="4" name="内容占位符 3" descr="js生成svg元素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1015" y="2569845"/>
            <a:ext cx="4928870" cy="3581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486535"/>
            <a:ext cx="10424160" cy="948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1</a:t>
            </a:r>
            <a:r>
              <a:rPr lang="zh-CN" altLang="zh-CN" sz="2800"/>
              <a:t>、</a:t>
            </a:r>
            <a:r>
              <a:rPr lang="zh-CN" altLang="en-US" sz="2800"/>
              <a:t>创建SVG元素需要指定命名空间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、SVG元素对象一般通过调用setAttribute()方法来设定属性值</a:t>
            </a:r>
            <a:endParaRPr lang="zh-CN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200"/>
              <a:t>svg</a:t>
            </a:r>
            <a:r>
              <a:rPr lang="zh-CN" altLang="en-US" sz="3200"/>
              <a:t>画叮当猫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555" y="1825625"/>
            <a:ext cx="3533775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060"/>
            <a:ext cx="10515600" cy="1325563"/>
          </a:xfrm>
        </p:spPr>
        <p:txBody>
          <a:bodyPr/>
          <a:p>
            <a:pPr algn="l"/>
            <a:r>
              <a:rPr lang="en-US" altLang="zh-CN"/>
              <a:t>SVG</a:t>
            </a:r>
            <a:r>
              <a:rPr lang="zh-CN" altLang="en-US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开始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&lt;svg width=</a:t>
            </a:r>
            <a:r>
              <a:rPr lang="en-US" altLang="zh-CN"/>
              <a:t>“</a:t>
            </a:r>
            <a:r>
              <a:rPr lang="zh-CN" altLang="en-US"/>
              <a:t>500px</a:t>
            </a:r>
            <a:r>
              <a:rPr lang="en-US" altLang="zh-CN"/>
              <a:t>”</a:t>
            </a:r>
            <a:r>
              <a:rPr lang="zh-CN" altLang="en-US"/>
              <a:t> height=</a:t>
            </a:r>
            <a:r>
              <a:rPr lang="en-US" altLang="zh-CN"/>
              <a:t>“</a:t>
            </a:r>
            <a:r>
              <a:rPr lang="zh-CN" altLang="en-US"/>
              <a:t>500px</a:t>
            </a:r>
            <a:r>
              <a:rPr lang="en-US" altLang="zh-CN"/>
              <a:t>”</a:t>
            </a:r>
            <a:r>
              <a:rPr lang="zh-CN" altLang="en-US"/>
              <a:t>&gt;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/>
              <a:t>&lt;/svg&gt;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1. 直线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&lt;line x1="10</a:t>
            </a:r>
            <a:r>
              <a:rPr lang="en-US" altLang="zh-CN"/>
              <a:t>0</a:t>
            </a:r>
            <a:r>
              <a:rPr lang="zh-CN" altLang="en-US"/>
              <a:t>" y1="10</a:t>
            </a:r>
            <a:r>
              <a:rPr lang="en-US" altLang="zh-CN"/>
              <a:t>0</a:t>
            </a:r>
            <a:r>
              <a:rPr lang="zh-CN" altLang="en-US"/>
              <a:t>" x2="20</a:t>
            </a:r>
            <a:r>
              <a:rPr lang="en-US" altLang="zh-CN"/>
              <a:t>0</a:t>
            </a:r>
            <a:r>
              <a:rPr lang="zh-CN" altLang="en-US"/>
              <a:t>" y2=</a:t>
            </a:r>
            <a:r>
              <a:rPr lang="en-US" altLang="zh-CN"/>
              <a:t>”10</a:t>
            </a:r>
            <a:r>
              <a:rPr lang="zh-CN" altLang="en-US"/>
              <a:t>0”&gt;&lt;/line&gt;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矩形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&lt;rect x="50" y="50" width="100" height="100" rx="10"ry="20"&gt;&lt;/rect&gt;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. 圆形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&lt;circle r="50" cx="220" cy="100"&gt;&lt;/circle&gt;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. 椭圆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&lt;ellipse rx="100" ry="50" cx="100" cy="200"&gt;&lt;/ellipse&gt;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. 折线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&lt;polyline points="60 50, 75 35, 100 50, 125 35, 150 50,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175 35, 190 50"&gt;&lt;/polyline&gt;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en-US"/>
              <a:t>. 多边形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&lt;polygon points="125 125,130 140,120 140"&gt;&lt;/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polygon&gt;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</a:t>
            </a:r>
            <a:r>
              <a:rPr lang="zh-CN" altLang="en-US"/>
              <a:t>. ⽂本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&lt;text x="125" y="220"&gt;hello,world&lt;/text&gt;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8485" y="1945640"/>
            <a:ext cx="11034395" cy="2585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样式属性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fill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stroke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stroke-width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stroke-opacity/fill-opacity</a:t>
            </a:r>
            <a:endParaRPr lang="zh-CN" altLang="en-US"/>
          </a:p>
          <a:p>
            <a:pPr marL="514350" indent="-514350">
              <a:buAutoNum type="arabicPeriod"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1200" y="2338705"/>
            <a:ext cx="5186045" cy="3625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8225" y="1189355"/>
            <a:ext cx="548259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altLang="zh-CN" sz="2800">
                <a:latin typeface="+mn-ea"/>
                <a:sym typeface="+mn-ea"/>
              </a:rPr>
              <a:t>5.  stroke-linecap</a:t>
            </a:r>
            <a:endParaRPr lang="en-US" altLang="zh-CN" sz="2800">
              <a:latin typeface="+mn-ea"/>
            </a:endParaRPr>
          </a:p>
          <a:p>
            <a:pPr indent="0">
              <a:buNone/>
            </a:pPr>
            <a:r>
              <a:rPr lang="en-US" altLang="zh-CN" sz="2800">
                <a:latin typeface="+mn-ea"/>
                <a:sym typeface="+mn-ea"/>
              </a:rPr>
              <a:t>6.  stroke-linejoin</a:t>
            </a:r>
            <a:endParaRPr lang="zh-CN" altLang="en-US" sz="280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课堂练习：绘图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4630" y="1825625"/>
            <a:ext cx="414210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2823</Words>
  <Application>WPS 演示</Application>
  <PresentationFormat>宽屏</PresentationFormat>
  <Paragraphs>184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SVG</vt:lpstr>
      <vt:lpstr>应用场景</vt:lpstr>
      <vt:lpstr>SVG元素</vt:lpstr>
      <vt:lpstr>PowerPoint 演示文稿</vt:lpstr>
      <vt:lpstr>PowerPoint 演示文稿</vt:lpstr>
      <vt:lpstr>PowerPoint 演示文稿</vt:lpstr>
      <vt:lpstr>样式属性</vt:lpstr>
      <vt:lpstr>PowerPoint 演示文稿</vt:lpstr>
      <vt:lpstr>课堂练习：绘图</vt:lpstr>
      <vt:lpstr>8.path元素</vt:lpstr>
      <vt:lpstr>8.path元素</vt:lpstr>
      <vt:lpstr>圆弧指令 </vt:lpstr>
      <vt:lpstr>PowerPoint 演示文稿</vt:lpstr>
      <vt:lpstr>贝塞尔曲线</vt:lpstr>
      <vt:lpstr>PowerPoint 演示文稿</vt:lpstr>
      <vt:lpstr>自动生成路径</vt:lpstr>
      <vt:lpstr>SVG 渐变</vt:lpstr>
      <vt:lpstr>PowerPoint 演示文稿</vt:lpstr>
      <vt:lpstr>SVG 滤镜</vt:lpstr>
      <vt:lpstr>SVG 路径动画</vt:lpstr>
      <vt:lpstr>PowerPoint 演示文稿</vt:lpstr>
      <vt:lpstr> </vt:lpstr>
      <vt:lpstr>ViewBox</vt:lpstr>
      <vt:lpstr>JS 生成SVG元素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ICE</cp:lastModifiedBy>
  <cp:revision>53</cp:revision>
  <dcterms:created xsi:type="dcterms:W3CDTF">2015-05-05T08:02:00Z</dcterms:created>
  <dcterms:modified xsi:type="dcterms:W3CDTF">2017-09-24T06:37:05Z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