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65" r:id="rId12"/>
    <p:sldId id="267" r:id="rId13"/>
    <p:sldId id="269" r:id="rId14"/>
    <p:sldId id="268" r:id="rId15"/>
    <p:sldId id="266" r:id="rId16"/>
    <p:sldId id="270" r:id="rId17"/>
    <p:sldId id="273" r:id="rId18"/>
    <p:sldId id="272" r:id="rId19"/>
    <p:sldId id="271" r:id="rId20"/>
    <p:sldId id="274" r:id="rId21"/>
    <p:sldId id="277" r:id="rId22"/>
    <p:sldId id="278" r:id="rId23"/>
    <p:sldId id="279" r:id="rId24"/>
    <p:sldId id="280" r:id="rId25"/>
    <p:sldId id="281" r:id="rId26"/>
    <p:sldId id="276" r:id="rId27"/>
    <p:sldId id="275" r:id="rId28"/>
    <p:sldId id="282" r:id="rId29"/>
    <p:sldId id="283" r:id="rId30"/>
    <p:sldId id="286" r:id="rId31"/>
    <p:sldId id="287" r:id="rId32"/>
    <p:sldId id="285" r:id="rId33"/>
    <p:sldId id="284" r:id="rId34"/>
    <p:sldId id="299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canvas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4000"/>
              <a:t>画布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擦除当前区域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ctx.clearRect(x, y, dx, dy);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实现矩形落地动画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995" y="988695"/>
            <a:ext cx="617347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弧形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arc(x, y, r, 起始弧度, 结束弧度,弧形的方向 )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角 以弧度计，0顺时针 1逆时针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255" y="3155950"/>
            <a:ext cx="26854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691005"/>
            <a:ext cx="749236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圆角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ctx.arcTo(x1, y1, x2, y2, r)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zh-CN" altLang="en-US"/>
              <a:t>绘制的弧线与当前点和x1,y1连线，x1,y1和x2,y2连线都相切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705" y="3702685"/>
            <a:ext cx="370459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绘制圆角矩形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85" y="3125470"/>
            <a:ext cx="488124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贝塞尔曲线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quadraticCurveTo(x1, y1, ex, ey) 二次贝塞尔曲线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x1,y1 </a:t>
            </a:r>
            <a:r>
              <a:rPr lang="zh-CN" altLang="zh-CN">
                <a:sym typeface="+mn-ea"/>
              </a:rPr>
              <a:t>控制点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ex,ey </a:t>
            </a:r>
            <a:r>
              <a:rPr lang="zh-CN" altLang="en-US">
                <a:sym typeface="+mn-ea"/>
              </a:rPr>
              <a:t>结束点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zh-CN" altLang="en-US"/>
              <a:t>bezierCurveTo(x1, y1, x2, y2, ex, ey) 三次贝塞尔曲线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>
                <a:sym typeface="+mn-ea"/>
              </a:rPr>
              <a:t>x1,y1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x2,y2 </a:t>
            </a:r>
            <a:r>
              <a:rPr lang="zh-CN" altLang="zh-CN">
                <a:sym typeface="+mn-ea"/>
              </a:rPr>
              <a:t>控制点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ex,ey </a:t>
            </a:r>
            <a:r>
              <a:rPr lang="zh-CN" altLang="en-US">
                <a:sym typeface="+mn-ea"/>
              </a:rPr>
              <a:t>结束点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坐标轴转换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translate(dx, dy)   重新映射画布上的 (0,0) 位置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scale(sx, sy)   缩放当前绘图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rotate(</a:t>
            </a:r>
            <a:r>
              <a:rPr lang="en-US" altLang="zh-CN"/>
              <a:t>Math.PI</a:t>
            </a:r>
            <a:r>
              <a:rPr lang="zh-CN" altLang="en-US"/>
              <a:t>)   旋转当前的绘图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save() restore()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保存当前图像状态的一份拷贝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从栈中弹出存储的图形状态并恢复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  </a:t>
            </a:r>
            <a:r>
              <a:rPr lang="zh-CN" altLang="en-US"/>
              <a:t>setTransform(a, b, c, d, e, f) 先重置再变换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 sz="2000"/>
              <a:t> </a:t>
            </a:r>
            <a:r>
              <a:rPr lang="zh-CN" altLang="en-US" sz="2000"/>
              <a:t>参数：水平旋转、水平倾斜、垂直倾斜、垂直缩放、水平移动、垂直移动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/>
              <a:t>6.   </a:t>
            </a:r>
            <a:r>
              <a:rPr lang="zh-CN" altLang="en-US"/>
              <a:t>transform(a, b, c, d, e, f) 在之前的基础上变换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填充图案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createPattern(image,"repeat|repeat-x|repeat-y|no-repeat")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img元素（Image对象），canvas元素，video元素</a:t>
            </a:r>
            <a:r>
              <a:rPr lang="en-US" altLang="zh-CN"/>
              <a:t>(</a:t>
            </a:r>
            <a:r>
              <a:rPr lang="zh-CN" altLang="en-US"/>
              <a:t>有图形的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4103370"/>
            <a:ext cx="8931910" cy="2073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渐变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createLinearGradient(x1, y1, x2, y2); 线性渐变 必须在填充渐变的区域里定义渐变, 否则 没有效果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createRadialGradient(x1, y1, r1, x2, y2, r2); 径向渐变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bg.</a:t>
            </a:r>
            <a:r>
              <a:rPr lang="zh-CN" altLang="en-US"/>
              <a:t>addColorStop(p, color);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Canavs的应用场景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游戏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图表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动画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codepen.io （HTML5 动效）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RCH@0TMBW7N58ED2{3%%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115" y="1202690"/>
            <a:ext cx="7922895" cy="1800860"/>
          </a:xfrm>
          <a:prstGeom prst="rect">
            <a:avLst/>
          </a:prstGeom>
        </p:spPr>
      </p:pic>
      <p:pic>
        <p:nvPicPr>
          <p:cNvPr id="5" name="图片 4" descr="~6S)RNK~6~WD7]%@R$2~6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5" y="3275965"/>
            <a:ext cx="7923530" cy="2143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840" y="2116455"/>
            <a:ext cx="2787650" cy="2625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90" y="2573655"/>
            <a:ext cx="7122795" cy="17106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阴影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ctx.shadowColor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ctx.shadowOffsetX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ctx.shadowOffsetY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ctx.shadowBlur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注：这里的阴影偏移量不受坐标系变换的影响</a:t>
            </a:r>
            <a:endParaRPr lang="zh-CN" altLang="en-US"/>
          </a:p>
        </p:txBody>
      </p:sp>
      <p:pic>
        <p:nvPicPr>
          <p:cNvPr id="4" name="图片 3" descr="$$TB8BKUA4]465L9%B_$5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795" y="2325370"/>
            <a:ext cx="4772660" cy="1764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05" y="19621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   </a:t>
            </a:r>
            <a:r>
              <a:rPr lang="zh-CN" altLang="en-US"/>
              <a:t>fillText()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zh-CN" altLang="en-US"/>
              <a:t>strokeText()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  </a:t>
            </a:r>
            <a:r>
              <a:rPr lang="zh-CN" altLang="en-US"/>
              <a:t>measureText(</a:t>
            </a:r>
            <a:r>
              <a:rPr lang="en-US" altLang="zh-CN"/>
              <a:t>'</a:t>
            </a:r>
            <a:r>
              <a:rPr lang="zh-CN" altLang="en-US"/>
              <a:t>hello world</a:t>
            </a:r>
            <a:r>
              <a:rPr lang="en-US" altLang="zh-CN"/>
              <a:t>'</a:t>
            </a:r>
            <a:r>
              <a:rPr lang="zh-CN" altLang="en-US"/>
              <a:t>) 了解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8605" y="3536315"/>
            <a:ext cx="5203825" cy="2777490"/>
          </a:xfrm>
          <a:prstGeom prst="rect">
            <a:avLst/>
          </a:prstGeom>
        </p:spPr>
      </p:pic>
      <p:pic>
        <p:nvPicPr>
          <p:cNvPr id="5" name="图片 4" descr="HL2PLEI@T7GMSCWW(@{7F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3632200"/>
            <a:ext cx="5161915" cy="1101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lineCap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lineJoin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3452495"/>
            <a:ext cx="703961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935"/>
            <a:ext cx="10515600" cy="50463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600"/>
              <a:t>ctx.miterLimit; 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/>
              <a:t>当lineJoin是miter时，用于控制斜接部分的长度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如果斜接长度超过 miterLimit 的值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变成bevel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注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实际运算是大于limit*lineWidth/2的值，了解就好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IHY5XM)QIJ5_WTI41NDN%[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492375"/>
            <a:ext cx="4198620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裁剪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ctx.clip()；当前路径外的区域不再绘制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注：可在clip() 前用 save() 方法保存，后续通过 restore() 方法恢复</a:t>
            </a:r>
            <a:endParaRPr lang="zh-CN" altLang="en-US"/>
          </a:p>
        </p:txBody>
      </p:sp>
      <p:pic>
        <p:nvPicPr>
          <p:cNvPr id="4" name="图片 3" descr="18~M6WK@2DUTHYD{%ZZ]C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2512695"/>
            <a:ext cx="5941695" cy="2121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  </a:t>
            </a:r>
            <a:r>
              <a:rPr lang="zh-CN" altLang="en-US"/>
              <a:t>ctx.globalCompositeOperation </a:t>
            </a:r>
            <a:r>
              <a:rPr lang="en-US" altLang="zh-CN"/>
              <a:t>= 'source-over' 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新像素和原像素的合并方式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en-US" altLang="zh-CN" u="sng"/>
              <a:t>11</a:t>
            </a:r>
            <a:r>
              <a:rPr lang="zh-CN" altLang="en-US" u="sng"/>
              <a:t>种值</a:t>
            </a:r>
            <a:r>
              <a:rPr lang="zh-CN" altLang="en-US"/>
              <a:t>  </a:t>
            </a:r>
            <a:r>
              <a:rPr lang="en-US" altLang="zh-CN"/>
              <a:t>默认 source-over w3c标准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  </a:t>
            </a:r>
            <a:r>
              <a:rPr lang="zh-CN" altLang="en-US"/>
              <a:t>常用 </a:t>
            </a:r>
            <a:r>
              <a:rPr lang="en-US" altLang="zh-CN"/>
              <a:t>source-over, destination-over, copy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845" y="3983355"/>
            <a:ext cx="6550025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065" y="944880"/>
            <a:ext cx="657987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全局透明度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ctx.globalAlpha = </a:t>
            </a:r>
            <a:r>
              <a:rPr lang="en-US" altLang="zh-CN"/>
              <a:t>'</a:t>
            </a:r>
            <a:r>
              <a:rPr lang="zh-CN" altLang="en-US"/>
              <a:t>0.5</a:t>
            </a:r>
            <a:r>
              <a:rPr lang="en-US" altLang="zh-CN"/>
              <a:t>'</a:t>
            </a:r>
            <a:r>
              <a:rPr lang="zh-CN" altLang="en-US"/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Canvas发展历史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最早在apple的safari 1.3中引入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ie9之前的浏览器不支持canvas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http://caniuse.com/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   ctx.</a:t>
            </a:r>
            <a:r>
              <a:rPr lang="zh-CN" altLang="en-US"/>
              <a:t>drawImage();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第一个参数是img(Image,canvas,video) 注：</a:t>
            </a:r>
            <a:r>
              <a:rPr lang="en-US" altLang="zh-CN"/>
              <a:t>onload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zh-CN" altLang="en-US"/>
              <a:t>3个参数  (x, y)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起始点坐标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  </a:t>
            </a:r>
            <a:r>
              <a:rPr lang="zh-CN" altLang="en-US"/>
              <a:t>5个参数 (x, y, dx, dx)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起始点坐标及图片所存区域的宽高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  </a:t>
            </a:r>
            <a:r>
              <a:rPr lang="zh-CN" altLang="en-US"/>
              <a:t>9个参数 (x1, y1, dx1, dy1, x2, y2, w2, h2)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前四个为所绘制目标元素的起始点和宽高；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后四个为</a:t>
            </a:r>
            <a:r>
              <a:rPr lang="en-US" altLang="zh-CN"/>
              <a:t>canvas</a:t>
            </a:r>
            <a:r>
              <a:rPr lang="zh-CN" altLang="en-US"/>
              <a:t>绘制的起始点和大小；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将canvas内容导出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canvas.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toDataURL</a:t>
            </a:r>
            <a:r>
              <a:rPr lang="zh-CN" altLang="en-US">
                <a:sym typeface="+mn-ea"/>
              </a:rPr>
              <a:t>() 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是canvas自身的方法不是上下文对象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  </a:t>
            </a:r>
            <a:r>
              <a:rPr lang="zh-CN" altLang="en-US"/>
              <a:t>将canvas的内容抽取成⼀张图片, base64编码格式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注：同源策略的限制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  将canvas的内容放入img元素里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获取canvas像素信息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ctx.</a:t>
            </a:r>
            <a:r>
              <a:rPr lang="zh-CN" altLang="en-US"/>
              <a:t>getImageData(x, y, dx, dy) // 同源策略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ctx.</a:t>
            </a:r>
            <a:r>
              <a:rPr lang="zh-CN" altLang="en-US"/>
              <a:t>createImageData(w, h) 创建新的空白 ImageData 对象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ctx.</a:t>
            </a:r>
            <a:r>
              <a:rPr lang="zh-CN" altLang="en-US"/>
              <a:t>putImageData(imgData, x, y)  将图像数据放回画布上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RGBA 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R - 红色 (0-255)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 - 绿色 (0-255)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 - 蓝色 (0-255)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 - alpha 通道 (0-255; 0 是透明的，255 是完全可见的)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通过对canvas的像素操作将一黑色矩形变成灰色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css filter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]{@F)2N13{5WL966WKA4W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890270"/>
            <a:ext cx="580580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命中检测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ctx.isPointInPath(</a:t>
            </a:r>
            <a:r>
              <a:rPr lang="en-US" altLang="zh-CN"/>
              <a:t>x</a:t>
            </a:r>
            <a:r>
              <a:rPr lang="zh-CN" altLang="en-US"/>
              <a:t>, </a:t>
            </a:r>
            <a:r>
              <a:rPr lang="en-US" altLang="zh-CN"/>
              <a:t>y</a:t>
            </a:r>
            <a:r>
              <a:rPr lang="zh-CN" altLang="en-US"/>
              <a:t>)；检测是否在区域内</a:t>
            </a:r>
            <a:r>
              <a:rPr lang="en-US" altLang="zh-CN"/>
              <a:t>,</a:t>
            </a:r>
            <a:r>
              <a:rPr lang="zh-CN" altLang="en-US"/>
              <a:t>chrome 与safari的区别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ctx.isPointInStroke(</a:t>
            </a:r>
            <a:r>
              <a:rPr lang="en-US" altLang="zh-CN"/>
              <a:t>x</a:t>
            </a:r>
            <a:r>
              <a:rPr lang="zh-CN" altLang="en-US"/>
              <a:t>, </a:t>
            </a:r>
            <a:r>
              <a:rPr lang="en-US" altLang="zh-CN"/>
              <a:t>y)</a:t>
            </a:r>
            <a:r>
              <a:rPr lang="zh-CN" altLang="en-US"/>
              <a:t>；检测是否在线上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还可以通过检测当前点的像素值，如果为透明，则该点不再路径上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非零绕数准则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1360" y="2574925"/>
            <a:ext cx="4966970" cy="3877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691005"/>
            <a:ext cx="105156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判断点p是否在多边形内，从点p向外做一条射线（可以任意方向），多边形的边从左到右经过射线时环绕数减1，多边形的边从右往左经过射线时环绕数加1，最后环数不为0，即表示在多边形内部。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如何解决canvas高分屏模糊问题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在分辨率比较高的屏幕，例如ip6/6s/mac等机器上，因为canvs绘制的是位图，所以会导致模糊，解决方法是根据屏幕分辨率修改canvas样式代码中的宽和高与canvas的width和height属性的比例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如何使⽤canvas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zh-CN"/>
              <a:t>添加</a:t>
            </a:r>
            <a:r>
              <a:rPr lang="zh-CN" altLang="en-US"/>
              <a:t>canvas标签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&lt;canvas width=500 height=500&gt;&lt;/canvas&gt;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获得canavs元素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canvas =document.getElementById('myCanvas');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. 获得canvas上下文对象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ctx = canvas.getContext(</a:t>
            </a:r>
            <a:r>
              <a:rPr lang="en-US" altLang="zh-CN"/>
              <a:t>'</a:t>
            </a:r>
            <a:r>
              <a:rPr lang="zh-CN" altLang="en-US"/>
              <a:t>2d</a:t>
            </a:r>
            <a:r>
              <a:rPr lang="en-US" altLang="zh-CN"/>
              <a:t>'</a:t>
            </a:r>
            <a:r>
              <a:rPr lang="zh-CN" altLang="en-US"/>
              <a:t>); </a:t>
            </a:r>
            <a:r>
              <a:rPr lang="en-US" altLang="zh-CN"/>
              <a:t>//</a:t>
            </a:r>
            <a:r>
              <a:rPr lang="zh-CN" altLang="en-US"/>
              <a:t>为啥不是3d呢？ 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WebGL绘图上下文时 ---&gt; </a:t>
            </a:r>
            <a:r>
              <a:rPr lang="en-US" altLang="zh-CN" sz="2000">
                <a:sym typeface="+mn-ea"/>
              </a:rPr>
              <a:t>'</a:t>
            </a:r>
            <a:r>
              <a:rPr lang="zh-CN" altLang="en-US" sz="2000">
                <a:sym typeface="+mn-ea"/>
              </a:rPr>
              <a:t>webgl</a:t>
            </a:r>
            <a:r>
              <a:rPr lang="en-US" altLang="zh-CN" sz="2000">
                <a:sym typeface="+mn-ea"/>
              </a:rPr>
              <a:t>'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两个对象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元素对象（canvas元素）和上下文对象（通过getContext('2d')⽅方法获取到的CanvasRenderingContext2D对象）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元素对象相当于我们的画布，上下文对象相当于画笔，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我们接下来的所有操作是基于上下文对象的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线段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ctx.moveTo(x, y);  </a:t>
            </a:r>
            <a:r>
              <a:rPr lang="zh-CN" altLang="en-US">
                <a:sym typeface="+mn-ea"/>
              </a:rPr>
              <a:t>移动到 x，y坐标点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ctx.lineTo(x, y); </a:t>
            </a:r>
            <a:r>
              <a:rPr lang="zh-CN" altLang="en-US">
                <a:sym typeface="+mn-ea"/>
              </a:rPr>
              <a:t>从当前点绘制直线到x，y点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ctx.stroke();  </a:t>
            </a:r>
            <a:r>
              <a:rPr lang="zh-CN" altLang="en-US">
                <a:sym typeface="+mn-ea"/>
              </a:rPr>
              <a:t>描边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ctx.lineWidth  = 20; </a:t>
            </a:r>
            <a:r>
              <a:rPr lang="zh-CN" altLang="en-US">
                <a:sym typeface="+mn-ea"/>
              </a:rPr>
              <a:t>设置线段宽度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ctx.closePath();  </a:t>
            </a:r>
            <a:r>
              <a:rPr lang="zh-CN" altLang="en-US">
                <a:sym typeface="+mn-ea"/>
              </a:rPr>
              <a:t>闭合当前路径</a:t>
            </a:r>
            <a:r>
              <a:rPr lang="zh-CN" altLang="en-US"/>
              <a:t>  和回到起始点的区别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ctx.fill();  </a:t>
            </a:r>
            <a:r>
              <a:rPr lang="zh-CN" altLang="en-US">
                <a:sym typeface="+mn-ea"/>
              </a:rPr>
              <a:t>填充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1.fill和stroke方法都是作用在当前的所有子路径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2.完成一条路径后要重新开始另一条路径时必须使用beginPath()方法</a:t>
            </a:r>
            <a:r>
              <a:rPr lang="en-US" altLang="zh-CN"/>
              <a:t>, betinPath开始子路径的一个新的集合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下面代码执行的结果是什么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5725" y="1523365"/>
            <a:ext cx="4868545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矩形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ctx.rect(x, y, dx, dy); 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ctx.fillRect(x, y, dx, dy);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ctx.strokeRect(x, y, w, h);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演示</Application>
  <PresentationFormat>宽屏</PresentationFormat>
  <Paragraphs>250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canvas</vt:lpstr>
      <vt:lpstr>Canavs的应用场景</vt:lpstr>
      <vt:lpstr>Canvas发展历史</vt:lpstr>
      <vt:lpstr>如何使⽤canvas</vt:lpstr>
      <vt:lpstr>两个对象</vt:lpstr>
      <vt:lpstr>线段</vt:lpstr>
      <vt:lpstr>重点</vt:lpstr>
      <vt:lpstr>下面代码执行的结果是什么</vt:lpstr>
      <vt:lpstr>矩形</vt:lpstr>
      <vt:lpstr>擦除当前区域</vt:lpstr>
      <vt:lpstr>PowerPoint 演示文稿</vt:lpstr>
      <vt:lpstr>弧形</vt:lpstr>
      <vt:lpstr>练习</vt:lpstr>
      <vt:lpstr>圆角</vt:lpstr>
      <vt:lpstr>练习</vt:lpstr>
      <vt:lpstr>贝塞尔曲线</vt:lpstr>
      <vt:lpstr>坐标轴转换</vt:lpstr>
      <vt:lpstr>填充图案</vt:lpstr>
      <vt:lpstr>渐变</vt:lpstr>
      <vt:lpstr>PowerPoint 演示文稿</vt:lpstr>
      <vt:lpstr>练习</vt:lpstr>
      <vt:lpstr>阴影</vt:lpstr>
      <vt:lpstr>文本</vt:lpstr>
      <vt:lpstr>线段样式</vt:lpstr>
      <vt:lpstr>PowerPoint 演示文稿</vt:lpstr>
      <vt:lpstr>裁剪</vt:lpstr>
      <vt:lpstr>合成</vt:lpstr>
      <vt:lpstr>PowerPoint 演示文稿</vt:lpstr>
      <vt:lpstr>全局透明度</vt:lpstr>
      <vt:lpstr>绘制图片</vt:lpstr>
      <vt:lpstr>将canvas内容导出</vt:lpstr>
      <vt:lpstr>获取canvas像素信息</vt:lpstr>
      <vt:lpstr> RGBA 值</vt:lpstr>
      <vt:lpstr>练习</vt:lpstr>
      <vt:lpstr>PowerPoint 演示文稿</vt:lpstr>
      <vt:lpstr>命中检测</vt:lpstr>
      <vt:lpstr>非零绕数准则</vt:lpstr>
      <vt:lpstr>如何解决canvas高分屏模糊问题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82</cp:revision>
  <dcterms:created xsi:type="dcterms:W3CDTF">2015-05-05T08:02:00Z</dcterms:created>
  <dcterms:modified xsi:type="dcterms:W3CDTF">2017-09-23T06:32:54Z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