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6E6E6"/>
    <a:srgbClr val="C4C4C4"/>
    <a:srgbClr val="E9E9E9"/>
    <a:srgbClr val="5B9BD5"/>
    <a:srgbClr val="97C0E5"/>
    <a:srgbClr val="A2C7E8"/>
    <a:srgbClr val="C2DAF0"/>
    <a:srgbClr val="D1E3F3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8" autoAdjust="0"/>
    <p:restoredTop sz="94660"/>
  </p:normalViewPr>
  <p:slideViewPr>
    <p:cSldViewPr snapToGrid="0">
      <p:cViewPr varScale="1">
        <p:scale>
          <a:sx n="38" d="100"/>
          <a:sy n="38" d="100"/>
        </p:scale>
        <p:origin x="7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7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14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42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6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9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9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0797-F2B3-447A-BB36-AFE944834F45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50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3000">
              <a:srgbClr val="D1E3F3"/>
            </a:gs>
            <a:gs pos="75000">
              <a:srgbClr val="C2DAF0"/>
            </a:gs>
            <a:gs pos="100000">
              <a:srgbClr val="97C0E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>
          <a:xfrm>
            <a:off x="10851820" y="7663146"/>
            <a:ext cx="9904979" cy="4474964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ounded Rectangle 118"/>
          <p:cNvSpPr/>
          <p:nvPr/>
        </p:nvSpPr>
        <p:spPr>
          <a:xfrm>
            <a:off x="387818" y="12594474"/>
            <a:ext cx="20130084" cy="5987618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06566" y="447352"/>
            <a:ext cx="202996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EMBEDDED SYSTEM FOR CONDITION MONITORING OF MARINE PUMPS</a:t>
            </a:r>
            <a:endParaRPr lang="en-GB" sz="8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8855" y="2980574"/>
            <a:ext cx="1801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Timothy Guite</a:t>
            </a:r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(MSc Embedded Systems)		Supervisor: Dr Alex Weddell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26571" y="4021878"/>
            <a:ext cx="9904979" cy="3170099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431362" y="4021879"/>
            <a:ext cx="9904979" cy="3170098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57"/>
          <p:cNvGrpSpPr>
            <a:grpSpLocks/>
          </p:cNvGrpSpPr>
          <p:nvPr/>
        </p:nvGrpSpPr>
        <p:grpSpPr bwMode="auto">
          <a:xfrm>
            <a:off x="13911790" y="28022020"/>
            <a:ext cx="7021455" cy="1521228"/>
            <a:chOff x="385" y="1412"/>
            <a:chExt cx="2268" cy="492"/>
          </a:xfrm>
          <a:solidFill>
            <a:schemeClr val="tx1"/>
          </a:solidFill>
        </p:grpSpPr>
        <p:sp>
          <p:nvSpPr>
            <p:cNvPr id="41" name="Freeform 58"/>
            <p:cNvSpPr>
              <a:spLocks/>
            </p:cNvSpPr>
            <p:nvPr/>
          </p:nvSpPr>
          <p:spPr bwMode="auto">
            <a:xfrm>
              <a:off x="385" y="1488"/>
              <a:ext cx="186" cy="316"/>
            </a:xfrm>
            <a:custGeom>
              <a:avLst/>
              <a:gdLst>
                <a:gd name="T0" fmla="*/ 100 w 186"/>
                <a:gd name="T1" fmla="*/ 126 h 316"/>
                <a:gd name="T2" fmla="*/ 148 w 186"/>
                <a:gd name="T3" fmla="*/ 152 h 316"/>
                <a:gd name="T4" fmla="*/ 174 w 186"/>
                <a:gd name="T5" fmla="*/ 178 h 316"/>
                <a:gd name="T6" fmla="*/ 180 w 186"/>
                <a:gd name="T7" fmla="*/ 188 h 316"/>
                <a:gd name="T8" fmla="*/ 186 w 186"/>
                <a:gd name="T9" fmla="*/ 210 h 316"/>
                <a:gd name="T10" fmla="*/ 186 w 186"/>
                <a:gd name="T11" fmla="*/ 224 h 316"/>
                <a:gd name="T12" fmla="*/ 178 w 186"/>
                <a:gd name="T13" fmla="*/ 260 h 316"/>
                <a:gd name="T14" fmla="*/ 156 w 186"/>
                <a:gd name="T15" fmla="*/ 290 h 316"/>
                <a:gd name="T16" fmla="*/ 140 w 186"/>
                <a:gd name="T17" fmla="*/ 302 h 316"/>
                <a:gd name="T18" fmla="*/ 104 w 186"/>
                <a:gd name="T19" fmla="*/ 314 h 316"/>
                <a:gd name="T20" fmla="*/ 86 w 186"/>
                <a:gd name="T21" fmla="*/ 316 h 316"/>
                <a:gd name="T22" fmla="*/ 42 w 186"/>
                <a:gd name="T23" fmla="*/ 310 h 316"/>
                <a:gd name="T24" fmla="*/ 24 w 186"/>
                <a:gd name="T25" fmla="*/ 302 h 316"/>
                <a:gd name="T26" fmla="*/ 0 w 186"/>
                <a:gd name="T27" fmla="*/ 224 h 316"/>
                <a:gd name="T28" fmla="*/ 6 w 186"/>
                <a:gd name="T29" fmla="*/ 238 h 316"/>
                <a:gd name="T30" fmla="*/ 20 w 186"/>
                <a:gd name="T31" fmla="*/ 264 h 316"/>
                <a:gd name="T32" fmla="*/ 30 w 186"/>
                <a:gd name="T33" fmla="*/ 276 h 316"/>
                <a:gd name="T34" fmla="*/ 52 w 186"/>
                <a:gd name="T35" fmla="*/ 292 h 316"/>
                <a:gd name="T36" fmla="*/ 82 w 186"/>
                <a:gd name="T37" fmla="*/ 298 h 316"/>
                <a:gd name="T38" fmla="*/ 98 w 186"/>
                <a:gd name="T39" fmla="*/ 296 h 316"/>
                <a:gd name="T40" fmla="*/ 122 w 186"/>
                <a:gd name="T41" fmla="*/ 286 h 316"/>
                <a:gd name="T42" fmla="*/ 130 w 186"/>
                <a:gd name="T43" fmla="*/ 278 h 316"/>
                <a:gd name="T44" fmla="*/ 140 w 186"/>
                <a:gd name="T45" fmla="*/ 258 h 316"/>
                <a:gd name="T46" fmla="*/ 144 w 186"/>
                <a:gd name="T47" fmla="*/ 236 h 316"/>
                <a:gd name="T48" fmla="*/ 144 w 186"/>
                <a:gd name="T49" fmla="*/ 224 h 316"/>
                <a:gd name="T50" fmla="*/ 136 w 186"/>
                <a:gd name="T51" fmla="*/ 204 h 316"/>
                <a:gd name="T52" fmla="*/ 130 w 186"/>
                <a:gd name="T53" fmla="*/ 196 h 316"/>
                <a:gd name="T54" fmla="*/ 68 w 186"/>
                <a:gd name="T55" fmla="*/ 162 h 316"/>
                <a:gd name="T56" fmla="*/ 52 w 186"/>
                <a:gd name="T57" fmla="*/ 154 h 316"/>
                <a:gd name="T58" fmla="*/ 26 w 186"/>
                <a:gd name="T59" fmla="*/ 136 h 316"/>
                <a:gd name="T60" fmla="*/ 18 w 186"/>
                <a:gd name="T61" fmla="*/ 126 h 316"/>
                <a:gd name="T62" fmla="*/ 6 w 186"/>
                <a:gd name="T63" fmla="*/ 104 h 316"/>
                <a:gd name="T64" fmla="*/ 2 w 186"/>
                <a:gd name="T65" fmla="*/ 80 h 316"/>
                <a:gd name="T66" fmla="*/ 4 w 186"/>
                <a:gd name="T67" fmla="*/ 62 h 316"/>
                <a:gd name="T68" fmla="*/ 18 w 186"/>
                <a:gd name="T69" fmla="*/ 32 h 316"/>
                <a:gd name="T70" fmla="*/ 30 w 186"/>
                <a:gd name="T71" fmla="*/ 20 h 316"/>
                <a:gd name="T72" fmla="*/ 60 w 186"/>
                <a:gd name="T73" fmla="*/ 4 h 316"/>
                <a:gd name="T74" fmla="*/ 96 w 186"/>
                <a:gd name="T75" fmla="*/ 0 h 316"/>
                <a:gd name="T76" fmla="*/ 114 w 186"/>
                <a:gd name="T77" fmla="*/ 0 h 316"/>
                <a:gd name="T78" fmla="*/ 146 w 186"/>
                <a:gd name="T79" fmla="*/ 10 h 316"/>
                <a:gd name="T80" fmla="*/ 162 w 186"/>
                <a:gd name="T81" fmla="*/ 76 h 316"/>
                <a:gd name="T82" fmla="*/ 160 w 186"/>
                <a:gd name="T83" fmla="*/ 66 h 316"/>
                <a:gd name="T84" fmla="*/ 146 w 186"/>
                <a:gd name="T85" fmla="*/ 46 h 316"/>
                <a:gd name="T86" fmla="*/ 138 w 186"/>
                <a:gd name="T87" fmla="*/ 36 h 316"/>
                <a:gd name="T88" fmla="*/ 116 w 186"/>
                <a:gd name="T89" fmla="*/ 22 h 316"/>
                <a:gd name="T90" fmla="*/ 90 w 186"/>
                <a:gd name="T91" fmla="*/ 18 h 316"/>
                <a:gd name="T92" fmla="*/ 76 w 186"/>
                <a:gd name="T93" fmla="*/ 18 h 316"/>
                <a:gd name="T94" fmla="*/ 58 w 186"/>
                <a:gd name="T95" fmla="*/ 26 h 316"/>
                <a:gd name="T96" fmla="*/ 50 w 186"/>
                <a:gd name="T97" fmla="*/ 34 h 316"/>
                <a:gd name="T98" fmla="*/ 42 w 186"/>
                <a:gd name="T99" fmla="*/ 48 h 316"/>
                <a:gd name="T100" fmla="*/ 38 w 186"/>
                <a:gd name="T101" fmla="*/ 66 h 316"/>
                <a:gd name="T102" fmla="*/ 40 w 186"/>
                <a:gd name="T103" fmla="*/ 76 h 316"/>
                <a:gd name="T104" fmla="*/ 46 w 186"/>
                <a:gd name="T105" fmla="*/ 90 h 316"/>
                <a:gd name="T106" fmla="*/ 50 w 186"/>
                <a:gd name="T107" fmla="*/ 98 h 316"/>
                <a:gd name="T108" fmla="*/ 100 w 186"/>
                <a:gd name="T109" fmla="*/ 1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316">
                  <a:moveTo>
                    <a:pt x="100" y="126"/>
                  </a:moveTo>
                  <a:lnTo>
                    <a:pt x="100" y="126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62" y="164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80" y="188"/>
                  </a:lnTo>
                  <a:lnTo>
                    <a:pt x="184" y="198"/>
                  </a:lnTo>
                  <a:lnTo>
                    <a:pt x="186" y="210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44"/>
                  </a:lnTo>
                  <a:lnTo>
                    <a:pt x="178" y="260"/>
                  </a:lnTo>
                  <a:lnTo>
                    <a:pt x="168" y="276"/>
                  </a:lnTo>
                  <a:lnTo>
                    <a:pt x="156" y="290"/>
                  </a:lnTo>
                  <a:lnTo>
                    <a:pt x="156" y="290"/>
                  </a:lnTo>
                  <a:lnTo>
                    <a:pt x="140" y="302"/>
                  </a:lnTo>
                  <a:lnTo>
                    <a:pt x="122" y="310"/>
                  </a:lnTo>
                  <a:lnTo>
                    <a:pt x="104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62" y="314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24" y="302"/>
                  </a:lnTo>
                  <a:lnTo>
                    <a:pt x="2" y="29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6" y="238"/>
                  </a:lnTo>
                  <a:lnTo>
                    <a:pt x="12" y="252"/>
                  </a:lnTo>
                  <a:lnTo>
                    <a:pt x="20" y="264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0" y="286"/>
                  </a:lnTo>
                  <a:lnTo>
                    <a:pt x="52" y="292"/>
                  </a:lnTo>
                  <a:lnTo>
                    <a:pt x="66" y="296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8" y="296"/>
                  </a:lnTo>
                  <a:lnTo>
                    <a:pt x="110" y="292"/>
                  </a:lnTo>
                  <a:lnTo>
                    <a:pt x="122" y="286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6" y="268"/>
                  </a:lnTo>
                  <a:lnTo>
                    <a:pt x="140" y="258"/>
                  </a:lnTo>
                  <a:lnTo>
                    <a:pt x="144" y="248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44" y="224"/>
                  </a:lnTo>
                  <a:lnTo>
                    <a:pt x="140" y="212"/>
                  </a:lnTo>
                  <a:lnTo>
                    <a:pt x="136" y="204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08" y="18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52" y="154"/>
                  </a:lnTo>
                  <a:lnTo>
                    <a:pt x="38" y="144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6" y="104"/>
                  </a:lnTo>
                  <a:lnTo>
                    <a:pt x="2" y="9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46" y="12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4" y="0"/>
                  </a:lnTo>
                  <a:lnTo>
                    <a:pt x="130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66"/>
                  </a:lnTo>
                  <a:lnTo>
                    <a:pt x="154" y="56"/>
                  </a:lnTo>
                  <a:lnTo>
                    <a:pt x="146" y="4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8" y="28"/>
                  </a:lnTo>
                  <a:lnTo>
                    <a:pt x="116" y="22"/>
                  </a:lnTo>
                  <a:lnTo>
                    <a:pt x="104" y="2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58" y="2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42" y="48"/>
                  </a:lnTo>
                  <a:lnTo>
                    <a:pt x="40" y="5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6" y="90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70" y="110"/>
                  </a:lnTo>
                  <a:lnTo>
                    <a:pt x="100" y="126"/>
                  </a:lnTo>
                  <a:lnTo>
                    <a:pt x="10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59"/>
            <p:cNvSpPr>
              <a:spLocks noEditPoints="1"/>
            </p:cNvSpPr>
            <p:nvPr/>
          </p:nvSpPr>
          <p:spPr bwMode="auto">
            <a:xfrm>
              <a:off x="589" y="1586"/>
              <a:ext cx="198" cy="218"/>
            </a:xfrm>
            <a:custGeom>
              <a:avLst/>
              <a:gdLst>
                <a:gd name="T0" fmla="*/ 100 w 198"/>
                <a:gd name="T1" fmla="*/ 0 h 218"/>
                <a:gd name="T2" fmla="*/ 130 w 198"/>
                <a:gd name="T3" fmla="*/ 4 h 218"/>
                <a:gd name="T4" fmla="*/ 154 w 198"/>
                <a:gd name="T5" fmla="*/ 16 h 218"/>
                <a:gd name="T6" fmla="*/ 166 w 198"/>
                <a:gd name="T7" fmla="*/ 24 h 218"/>
                <a:gd name="T8" fmla="*/ 182 w 198"/>
                <a:gd name="T9" fmla="*/ 44 h 218"/>
                <a:gd name="T10" fmla="*/ 188 w 198"/>
                <a:gd name="T11" fmla="*/ 56 h 218"/>
                <a:gd name="T12" fmla="*/ 196 w 198"/>
                <a:gd name="T13" fmla="*/ 82 h 218"/>
                <a:gd name="T14" fmla="*/ 198 w 198"/>
                <a:gd name="T15" fmla="*/ 110 h 218"/>
                <a:gd name="T16" fmla="*/ 198 w 198"/>
                <a:gd name="T17" fmla="*/ 122 h 218"/>
                <a:gd name="T18" fmla="*/ 192 w 198"/>
                <a:gd name="T19" fmla="*/ 148 h 218"/>
                <a:gd name="T20" fmla="*/ 186 w 198"/>
                <a:gd name="T21" fmla="*/ 162 h 218"/>
                <a:gd name="T22" fmla="*/ 170 w 198"/>
                <a:gd name="T23" fmla="*/ 184 h 218"/>
                <a:gd name="T24" fmla="*/ 150 w 198"/>
                <a:gd name="T25" fmla="*/ 204 h 218"/>
                <a:gd name="T26" fmla="*/ 138 w 198"/>
                <a:gd name="T27" fmla="*/ 210 h 218"/>
                <a:gd name="T28" fmla="*/ 112 w 198"/>
                <a:gd name="T29" fmla="*/ 218 h 218"/>
                <a:gd name="T30" fmla="*/ 98 w 198"/>
                <a:gd name="T31" fmla="*/ 218 h 218"/>
                <a:gd name="T32" fmla="*/ 66 w 198"/>
                <a:gd name="T33" fmla="*/ 214 h 218"/>
                <a:gd name="T34" fmla="*/ 46 w 198"/>
                <a:gd name="T35" fmla="*/ 206 h 218"/>
                <a:gd name="T36" fmla="*/ 32 w 198"/>
                <a:gd name="T37" fmla="*/ 192 h 218"/>
                <a:gd name="T38" fmla="*/ 24 w 198"/>
                <a:gd name="T39" fmla="*/ 186 h 218"/>
                <a:gd name="T40" fmla="*/ 6 w 198"/>
                <a:gd name="T41" fmla="*/ 150 h 218"/>
                <a:gd name="T42" fmla="*/ 0 w 198"/>
                <a:gd name="T43" fmla="*/ 110 h 218"/>
                <a:gd name="T44" fmla="*/ 0 w 198"/>
                <a:gd name="T45" fmla="*/ 96 h 218"/>
                <a:gd name="T46" fmla="*/ 6 w 198"/>
                <a:gd name="T47" fmla="*/ 70 h 218"/>
                <a:gd name="T48" fmla="*/ 12 w 198"/>
                <a:gd name="T49" fmla="*/ 56 h 218"/>
                <a:gd name="T50" fmla="*/ 26 w 198"/>
                <a:gd name="T51" fmla="*/ 34 h 218"/>
                <a:gd name="T52" fmla="*/ 48 w 198"/>
                <a:gd name="T53" fmla="*/ 16 h 218"/>
                <a:gd name="T54" fmla="*/ 58 w 198"/>
                <a:gd name="T55" fmla="*/ 8 h 218"/>
                <a:gd name="T56" fmla="*/ 86 w 198"/>
                <a:gd name="T57" fmla="*/ 0 h 218"/>
                <a:gd name="T58" fmla="*/ 100 w 198"/>
                <a:gd name="T59" fmla="*/ 0 h 218"/>
                <a:gd name="T60" fmla="*/ 96 w 198"/>
                <a:gd name="T61" fmla="*/ 16 h 218"/>
                <a:gd name="T62" fmla="*/ 70 w 198"/>
                <a:gd name="T63" fmla="*/ 24 h 218"/>
                <a:gd name="T64" fmla="*/ 54 w 198"/>
                <a:gd name="T65" fmla="*/ 46 h 218"/>
                <a:gd name="T66" fmla="*/ 48 w 198"/>
                <a:gd name="T67" fmla="*/ 60 h 218"/>
                <a:gd name="T68" fmla="*/ 40 w 198"/>
                <a:gd name="T69" fmla="*/ 92 h 218"/>
                <a:gd name="T70" fmla="*/ 40 w 198"/>
                <a:gd name="T71" fmla="*/ 112 h 218"/>
                <a:gd name="T72" fmla="*/ 46 w 198"/>
                <a:gd name="T73" fmla="*/ 148 h 218"/>
                <a:gd name="T74" fmla="*/ 58 w 198"/>
                <a:gd name="T75" fmla="*/ 176 h 218"/>
                <a:gd name="T76" fmla="*/ 68 w 198"/>
                <a:gd name="T77" fmla="*/ 188 h 218"/>
                <a:gd name="T78" fmla="*/ 90 w 198"/>
                <a:gd name="T79" fmla="*/ 200 h 218"/>
                <a:gd name="T80" fmla="*/ 102 w 198"/>
                <a:gd name="T81" fmla="*/ 200 h 218"/>
                <a:gd name="T82" fmla="*/ 126 w 198"/>
                <a:gd name="T83" fmla="*/ 192 h 218"/>
                <a:gd name="T84" fmla="*/ 144 w 198"/>
                <a:gd name="T85" fmla="*/ 172 h 218"/>
                <a:gd name="T86" fmla="*/ 150 w 198"/>
                <a:gd name="T87" fmla="*/ 158 h 218"/>
                <a:gd name="T88" fmla="*/ 158 w 198"/>
                <a:gd name="T89" fmla="*/ 126 h 218"/>
                <a:gd name="T90" fmla="*/ 158 w 198"/>
                <a:gd name="T91" fmla="*/ 106 h 218"/>
                <a:gd name="T92" fmla="*/ 148 w 198"/>
                <a:gd name="T93" fmla="*/ 60 h 218"/>
                <a:gd name="T94" fmla="*/ 140 w 198"/>
                <a:gd name="T95" fmla="*/ 42 h 218"/>
                <a:gd name="T96" fmla="*/ 128 w 198"/>
                <a:gd name="T97" fmla="*/ 28 h 218"/>
                <a:gd name="T98" fmla="*/ 114 w 198"/>
                <a:gd name="T99" fmla="*/ 20 h 218"/>
                <a:gd name="T100" fmla="*/ 96 w 198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18">
                  <a:moveTo>
                    <a:pt x="100" y="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6" y="24"/>
                  </a:lnTo>
                  <a:lnTo>
                    <a:pt x="174" y="34"/>
                  </a:lnTo>
                  <a:lnTo>
                    <a:pt x="182" y="44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92" y="70"/>
                  </a:lnTo>
                  <a:lnTo>
                    <a:pt x="196" y="82"/>
                  </a:lnTo>
                  <a:lnTo>
                    <a:pt x="198" y="96"/>
                  </a:lnTo>
                  <a:lnTo>
                    <a:pt x="198" y="110"/>
                  </a:lnTo>
                  <a:lnTo>
                    <a:pt x="198" y="110"/>
                  </a:lnTo>
                  <a:lnTo>
                    <a:pt x="198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8" y="174"/>
                  </a:lnTo>
                  <a:lnTo>
                    <a:pt x="170" y="184"/>
                  </a:lnTo>
                  <a:lnTo>
                    <a:pt x="162" y="19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38" y="210"/>
                  </a:lnTo>
                  <a:lnTo>
                    <a:pt x="126" y="214"/>
                  </a:lnTo>
                  <a:lnTo>
                    <a:pt x="11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76" y="216"/>
                  </a:lnTo>
                  <a:lnTo>
                    <a:pt x="66" y="214"/>
                  </a:lnTo>
                  <a:lnTo>
                    <a:pt x="56" y="210"/>
                  </a:lnTo>
                  <a:lnTo>
                    <a:pt x="46" y="206"/>
                  </a:lnTo>
                  <a:lnTo>
                    <a:pt x="38" y="200"/>
                  </a:lnTo>
                  <a:lnTo>
                    <a:pt x="32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4" y="168"/>
                  </a:lnTo>
                  <a:lnTo>
                    <a:pt x="6" y="15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2" y="82"/>
                  </a:lnTo>
                  <a:lnTo>
                    <a:pt x="6" y="70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8" y="44"/>
                  </a:lnTo>
                  <a:lnTo>
                    <a:pt x="26" y="34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72" y="4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82" y="18"/>
                  </a:lnTo>
                  <a:lnTo>
                    <a:pt x="70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0" y="9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2" y="130"/>
                  </a:lnTo>
                  <a:lnTo>
                    <a:pt x="46" y="148"/>
                  </a:lnTo>
                  <a:lnTo>
                    <a:pt x="52" y="162"/>
                  </a:lnTo>
                  <a:lnTo>
                    <a:pt x="58" y="176"/>
                  </a:lnTo>
                  <a:lnTo>
                    <a:pt x="58" y="176"/>
                  </a:lnTo>
                  <a:lnTo>
                    <a:pt x="68" y="188"/>
                  </a:lnTo>
                  <a:lnTo>
                    <a:pt x="78" y="196"/>
                  </a:lnTo>
                  <a:lnTo>
                    <a:pt x="90" y="200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16" y="198"/>
                  </a:lnTo>
                  <a:lnTo>
                    <a:pt x="126" y="192"/>
                  </a:lnTo>
                  <a:lnTo>
                    <a:pt x="136" y="18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50" y="158"/>
                  </a:lnTo>
                  <a:lnTo>
                    <a:pt x="154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4" y="82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0" y="4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106" y="16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60"/>
            <p:cNvSpPr>
              <a:spLocks/>
            </p:cNvSpPr>
            <p:nvPr/>
          </p:nvSpPr>
          <p:spPr bwMode="auto">
            <a:xfrm>
              <a:off x="1007" y="1550"/>
              <a:ext cx="128" cy="254"/>
            </a:xfrm>
            <a:custGeom>
              <a:avLst/>
              <a:gdLst>
                <a:gd name="T0" fmla="*/ 60 w 128"/>
                <a:gd name="T1" fmla="*/ 0 h 254"/>
                <a:gd name="T2" fmla="*/ 60 w 128"/>
                <a:gd name="T3" fmla="*/ 42 h 254"/>
                <a:gd name="T4" fmla="*/ 122 w 128"/>
                <a:gd name="T5" fmla="*/ 42 h 254"/>
                <a:gd name="T6" fmla="*/ 106 w 128"/>
                <a:gd name="T7" fmla="*/ 60 h 254"/>
                <a:gd name="T8" fmla="*/ 58 w 128"/>
                <a:gd name="T9" fmla="*/ 60 h 254"/>
                <a:gd name="T10" fmla="*/ 58 w 128"/>
                <a:gd name="T11" fmla="*/ 188 h 254"/>
                <a:gd name="T12" fmla="*/ 58 w 128"/>
                <a:gd name="T13" fmla="*/ 188 h 254"/>
                <a:gd name="T14" fmla="*/ 58 w 128"/>
                <a:gd name="T15" fmla="*/ 200 h 254"/>
                <a:gd name="T16" fmla="*/ 60 w 128"/>
                <a:gd name="T17" fmla="*/ 208 h 254"/>
                <a:gd name="T18" fmla="*/ 64 w 128"/>
                <a:gd name="T19" fmla="*/ 216 h 254"/>
                <a:gd name="T20" fmla="*/ 68 w 128"/>
                <a:gd name="T21" fmla="*/ 224 h 254"/>
                <a:gd name="T22" fmla="*/ 74 w 128"/>
                <a:gd name="T23" fmla="*/ 228 h 254"/>
                <a:gd name="T24" fmla="*/ 82 w 128"/>
                <a:gd name="T25" fmla="*/ 232 h 254"/>
                <a:gd name="T26" fmla="*/ 90 w 128"/>
                <a:gd name="T27" fmla="*/ 234 h 254"/>
                <a:gd name="T28" fmla="*/ 100 w 128"/>
                <a:gd name="T29" fmla="*/ 236 h 254"/>
                <a:gd name="T30" fmla="*/ 100 w 128"/>
                <a:gd name="T31" fmla="*/ 236 h 254"/>
                <a:gd name="T32" fmla="*/ 110 w 128"/>
                <a:gd name="T33" fmla="*/ 234 h 254"/>
                <a:gd name="T34" fmla="*/ 116 w 128"/>
                <a:gd name="T35" fmla="*/ 232 h 254"/>
                <a:gd name="T36" fmla="*/ 116 w 128"/>
                <a:gd name="T37" fmla="*/ 232 h 254"/>
                <a:gd name="T38" fmla="*/ 128 w 128"/>
                <a:gd name="T39" fmla="*/ 224 h 254"/>
                <a:gd name="T40" fmla="*/ 128 w 128"/>
                <a:gd name="T41" fmla="*/ 224 h 254"/>
                <a:gd name="T42" fmla="*/ 128 w 128"/>
                <a:gd name="T43" fmla="*/ 228 h 254"/>
                <a:gd name="T44" fmla="*/ 126 w 128"/>
                <a:gd name="T45" fmla="*/ 234 h 254"/>
                <a:gd name="T46" fmla="*/ 114 w 128"/>
                <a:gd name="T47" fmla="*/ 244 h 254"/>
                <a:gd name="T48" fmla="*/ 114 w 128"/>
                <a:gd name="T49" fmla="*/ 244 h 254"/>
                <a:gd name="T50" fmla="*/ 108 w 128"/>
                <a:gd name="T51" fmla="*/ 248 h 254"/>
                <a:gd name="T52" fmla="*/ 100 w 128"/>
                <a:gd name="T53" fmla="*/ 252 h 254"/>
                <a:gd name="T54" fmla="*/ 92 w 128"/>
                <a:gd name="T55" fmla="*/ 254 h 254"/>
                <a:gd name="T56" fmla="*/ 82 w 128"/>
                <a:gd name="T57" fmla="*/ 254 h 254"/>
                <a:gd name="T58" fmla="*/ 82 w 128"/>
                <a:gd name="T59" fmla="*/ 254 h 254"/>
                <a:gd name="T60" fmla="*/ 70 w 128"/>
                <a:gd name="T61" fmla="*/ 254 h 254"/>
                <a:gd name="T62" fmla="*/ 58 w 128"/>
                <a:gd name="T63" fmla="*/ 250 h 254"/>
                <a:gd name="T64" fmla="*/ 46 w 128"/>
                <a:gd name="T65" fmla="*/ 244 h 254"/>
                <a:gd name="T66" fmla="*/ 38 w 128"/>
                <a:gd name="T67" fmla="*/ 236 h 254"/>
                <a:gd name="T68" fmla="*/ 38 w 128"/>
                <a:gd name="T69" fmla="*/ 236 h 254"/>
                <a:gd name="T70" fmla="*/ 30 w 128"/>
                <a:gd name="T71" fmla="*/ 228 h 254"/>
                <a:gd name="T72" fmla="*/ 24 w 128"/>
                <a:gd name="T73" fmla="*/ 216 h 254"/>
                <a:gd name="T74" fmla="*/ 20 w 128"/>
                <a:gd name="T75" fmla="*/ 204 h 254"/>
                <a:gd name="T76" fmla="*/ 20 w 128"/>
                <a:gd name="T77" fmla="*/ 188 h 254"/>
                <a:gd name="T78" fmla="*/ 20 w 128"/>
                <a:gd name="T79" fmla="*/ 60 h 254"/>
                <a:gd name="T80" fmla="*/ 0 w 128"/>
                <a:gd name="T81" fmla="*/ 60 h 254"/>
                <a:gd name="T82" fmla="*/ 60 w 128"/>
                <a:gd name="T83" fmla="*/ 0 h 254"/>
                <a:gd name="T84" fmla="*/ 60 w 128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200"/>
                  </a:lnTo>
                  <a:lnTo>
                    <a:pt x="60" y="208"/>
                  </a:lnTo>
                  <a:lnTo>
                    <a:pt x="64" y="216"/>
                  </a:lnTo>
                  <a:lnTo>
                    <a:pt x="68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0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61"/>
            <p:cNvSpPr>
              <a:spLocks/>
            </p:cNvSpPr>
            <p:nvPr/>
          </p:nvSpPr>
          <p:spPr bwMode="auto">
            <a:xfrm>
              <a:off x="1149" y="1488"/>
              <a:ext cx="204" cy="312"/>
            </a:xfrm>
            <a:custGeom>
              <a:avLst/>
              <a:gdLst>
                <a:gd name="T0" fmla="*/ 124 w 204"/>
                <a:gd name="T1" fmla="*/ 98 h 312"/>
                <a:gd name="T2" fmla="*/ 150 w 204"/>
                <a:gd name="T3" fmla="*/ 102 h 312"/>
                <a:gd name="T4" fmla="*/ 172 w 204"/>
                <a:gd name="T5" fmla="*/ 114 h 312"/>
                <a:gd name="T6" fmla="*/ 180 w 204"/>
                <a:gd name="T7" fmla="*/ 124 h 312"/>
                <a:gd name="T8" fmla="*/ 190 w 204"/>
                <a:gd name="T9" fmla="*/ 146 h 312"/>
                <a:gd name="T10" fmla="*/ 192 w 204"/>
                <a:gd name="T11" fmla="*/ 296 h 312"/>
                <a:gd name="T12" fmla="*/ 192 w 204"/>
                <a:gd name="T13" fmla="*/ 302 h 312"/>
                <a:gd name="T14" fmla="*/ 194 w 204"/>
                <a:gd name="T15" fmla="*/ 306 h 312"/>
                <a:gd name="T16" fmla="*/ 140 w 204"/>
                <a:gd name="T17" fmla="*/ 312 h 312"/>
                <a:gd name="T18" fmla="*/ 146 w 204"/>
                <a:gd name="T19" fmla="*/ 308 h 312"/>
                <a:gd name="T20" fmla="*/ 152 w 204"/>
                <a:gd name="T21" fmla="*/ 300 h 312"/>
                <a:gd name="T22" fmla="*/ 152 w 204"/>
                <a:gd name="T23" fmla="*/ 176 h 312"/>
                <a:gd name="T24" fmla="*/ 152 w 204"/>
                <a:gd name="T25" fmla="*/ 164 h 312"/>
                <a:gd name="T26" fmla="*/ 146 w 204"/>
                <a:gd name="T27" fmla="*/ 146 h 312"/>
                <a:gd name="T28" fmla="*/ 142 w 204"/>
                <a:gd name="T29" fmla="*/ 138 h 312"/>
                <a:gd name="T30" fmla="*/ 126 w 204"/>
                <a:gd name="T31" fmla="*/ 128 h 312"/>
                <a:gd name="T32" fmla="*/ 104 w 204"/>
                <a:gd name="T33" fmla="*/ 124 h 312"/>
                <a:gd name="T34" fmla="*/ 90 w 204"/>
                <a:gd name="T35" fmla="*/ 126 h 312"/>
                <a:gd name="T36" fmla="*/ 76 w 204"/>
                <a:gd name="T37" fmla="*/ 132 h 312"/>
                <a:gd name="T38" fmla="*/ 54 w 204"/>
                <a:gd name="T39" fmla="*/ 148 h 312"/>
                <a:gd name="T40" fmla="*/ 54 w 204"/>
                <a:gd name="T41" fmla="*/ 296 h 312"/>
                <a:gd name="T42" fmla="*/ 58 w 204"/>
                <a:gd name="T43" fmla="*/ 304 h 312"/>
                <a:gd name="T44" fmla="*/ 62 w 204"/>
                <a:gd name="T45" fmla="*/ 308 h 312"/>
                <a:gd name="T46" fmla="*/ 4 w 204"/>
                <a:gd name="T47" fmla="*/ 312 h 312"/>
                <a:gd name="T48" fmla="*/ 8 w 204"/>
                <a:gd name="T49" fmla="*/ 308 h 312"/>
                <a:gd name="T50" fmla="*/ 14 w 204"/>
                <a:gd name="T51" fmla="*/ 300 h 312"/>
                <a:gd name="T52" fmla="*/ 14 w 204"/>
                <a:gd name="T53" fmla="*/ 28 h 312"/>
                <a:gd name="T54" fmla="*/ 14 w 204"/>
                <a:gd name="T55" fmla="*/ 22 h 312"/>
                <a:gd name="T56" fmla="*/ 12 w 204"/>
                <a:gd name="T57" fmla="*/ 16 h 312"/>
                <a:gd name="T58" fmla="*/ 54 w 204"/>
                <a:gd name="T59" fmla="*/ 0 h 312"/>
                <a:gd name="T60" fmla="*/ 54 w 204"/>
                <a:gd name="T61" fmla="*/ 130 h 312"/>
                <a:gd name="T62" fmla="*/ 90 w 204"/>
                <a:gd name="T63" fmla="*/ 106 h 312"/>
                <a:gd name="T64" fmla="*/ 124 w 204"/>
                <a:gd name="T65" fmla="*/ 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12">
                  <a:moveTo>
                    <a:pt x="124" y="98"/>
                  </a:moveTo>
                  <a:lnTo>
                    <a:pt x="124" y="98"/>
                  </a:lnTo>
                  <a:lnTo>
                    <a:pt x="136" y="98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80" y="124"/>
                  </a:lnTo>
                  <a:lnTo>
                    <a:pt x="186" y="134"/>
                  </a:lnTo>
                  <a:lnTo>
                    <a:pt x="190" y="146"/>
                  </a:lnTo>
                  <a:lnTo>
                    <a:pt x="192" y="160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192" y="302"/>
                  </a:lnTo>
                  <a:lnTo>
                    <a:pt x="194" y="306"/>
                  </a:lnTo>
                  <a:lnTo>
                    <a:pt x="194" y="306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312"/>
                  </a:lnTo>
                  <a:lnTo>
                    <a:pt x="146" y="308"/>
                  </a:lnTo>
                  <a:lnTo>
                    <a:pt x="150" y="304"/>
                  </a:lnTo>
                  <a:lnTo>
                    <a:pt x="152" y="300"/>
                  </a:lnTo>
                  <a:lnTo>
                    <a:pt x="152" y="29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64"/>
                  </a:lnTo>
                  <a:lnTo>
                    <a:pt x="150" y="154"/>
                  </a:lnTo>
                  <a:lnTo>
                    <a:pt x="146" y="146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134" y="132"/>
                  </a:lnTo>
                  <a:lnTo>
                    <a:pt x="126" y="128"/>
                  </a:lnTo>
                  <a:lnTo>
                    <a:pt x="116" y="126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90" y="126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4" y="138"/>
                  </a:lnTo>
                  <a:lnTo>
                    <a:pt x="54" y="148"/>
                  </a:lnTo>
                  <a:lnTo>
                    <a:pt x="54" y="296"/>
                  </a:lnTo>
                  <a:lnTo>
                    <a:pt x="54" y="296"/>
                  </a:lnTo>
                  <a:lnTo>
                    <a:pt x="56" y="300"/>
                  </a:lnTo>
                  <a:lnTo>
                    <a:pt x="58" y="304"/>
                  </a:lnTo>
                  <a:lnTo>
                    <a:pt x="58" y="304"/>
                  </a:lnTo>
                  <a:lnTo>
                    <a:pt x="62" y="308"/>
                  </a:lnTo>
                  <a:lnTo>
                    <a:pt x="68" y="312"/>
                  </a:lnTo>
                  <a:lnTo>
                    <a:pt x="4" y="312"/>
                  </a:lnTo>
                  <a:lnTo>
                    <a:pt x="4" y="312"/>
                  </a:lnTo>
                  <a:lnTo>
                    <a:pt x="8" y="308"/>
                  </a:lnTo>
                  <a:lnTo>
                    <a:pt x="12" y="304"/>
                  </a:lnTo>
                  <a:lnTo>
                    <a:pt x="14" y="300"/>
                  </a:lnTo>
                  <a:lnTo>
                    <a:pt x="14" y="29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0" y="10"/>
                  </a:lnTo>
                  <a:lnTo>
                    <a:pt x="54" y="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72" y="116"/>
                  </a:lnTo>
                  <a:lnTo>
                    <a:pt x="90" y="106"/>
                  </a:lnTo>
                  <a:lnTo>
                    <a:pt x="108" y="100"/>
                  </a:lnTo>
                  <a:lnTo>
                    <a:pt x="124" y="98"/>
                  </a:lnTo>
                  <a:lnTo>
                    <a:pt x="1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62"/>
            <p:cNvSpPr>
              <a:spLocks/>
            </p:cNvSpPr>
            <p:nvPr/>
          </p:nvSpPr>
          <p:spPr bwMode="auto">
            <a:xfrm>
              <a:off x="1557" y="1586"/>
              <a:ext cx="334" cy="214"/>
            </a:xfrm>
            <a:custGeom>
              <a:avLst/>
              <a:gdLst>
                <a:gd name="T0" fmla="*/ 256 w 334"/>
                <a:gd name="T1" fmla="*/ 0 h 214"/>
                <a:gd name="T2" fmla="*/ 280 w 334"/>
                <a:gd name="T3" fmla="*/ 4 h 214"/>
                <a:gd name="T4" fmla="*/ 302 w 334"/>
                <a:gd name="T5" fmla="*/ 16 h 214"/>
                <a:gd name="T6" fmla="*/ 312 w 334"/>
                <a:gd name="T7" fmla="*/ 26 h 214"/>
                <a:gd name="T8" fmla="*/ 322 w 334"/>
                <a:gd name="T9" fmla="*/ 48 h 214"/>
                <a:gd name="T10" fmla="*/ 322 w 334"/>
                <a:gd name="T11" fmla="*/ 198 h 214"/>
                <a:gd name="T12" fmla="*/ 324 w 334"/>
                <a:gd name="T13" fmla="*/ 202 h 214"/>
                <a:gd name="T14" fmla="*/ 326 w 334"/>
                <a:gd name="T15" fmla="*/ 206 h 214"/>
                <a:gd name="T16" fmla="*/ 272 w 334"/>
                <a:gd name="T17" fmla="*/ 214 h 214"/>
                <a:gd name="T18" fmla="*/ 276 w 334"/>
                <a:gd name="T19" fmla="*/ 210 h 214"/>
                <a:gd name="T20" fmla="*/ 284 w 334"/>
                <a:gd name="T21" fmla="*/ 202 h 214"/>
                <a:gd name="T22" fmla="*/ 284 w 334"/>
                <a:gd name="T23" fmla="*/ 76 h 214"/>
                <a:gd name="T24" fmla="*/ 284 w 334"/>
                <a:gd name="T25" fmla="*/ 64 h 214"/>
                <a:gd name="T26" fmla="*/ 278 w 334"/>
                <a:gd name="T27" fmla="*/ 46 h 214"/>
                <a:gd name="T28" fmla="*/ 272 w 334"/>
                <a:gd name="T29" fmla="*/ 40 h 214"/>
                <a:gd name="T30" fmla="*/ 258 w 334"/>
                <a:gd name="T31" fmla="*/ 30 h 214"/>
                <a:gd name="T32" fmla="*/ 236 w 334"/>
                <a:gd name="T33" fmla="*/ 26 h 214"/>
                <a:gd name="T34" fmla="*/ 222 w 334"/>
                <a:gd name="T35" fmla="*/ 28 h 214"/>
                <a:gd name="T36" fmla="*/ 198 w 334"/>
                <a:gd name="T37" fmla="*/ 42 h 214"/>
                <a:gd name="T38" fmla="*/ 188 w 334"/>
                <a:gd name="T39" fmla="*/ 54 h 214"/>
                <a:gd name="T40" fmla="*/ 188 w 334"/>
                <a:gd name="T41" fmla="*/ 198 h 214"/>
                <a:gd name="T42" fmla="*/ 190 w 334"/>
                <a:gd name="T43" fmla="*/ 202 h 214"/>
                <a:gd name="T44" fmla="*/ 192 w 334"/>
                <a:gd name="T45" fmla="*/ 206 h 214"/>
                <a:gd name="T46" fmla="*/ 136 w 334"/>
                <a:gd name="T47" fmla="*/ 214 h 214"/>
                <a:gd name="T48" fmla="*/ 142 w 334"/>
                <a:gd name="T49" fmla="*/ 210 h 214"/>
                <a:gd name="T50" fmla="*/ 148 w 334"/>
                <a:gd name="T51" fmla="*/ 202 h 214"/>
                <a:gd name="T52" fmla="*/ 148 w 334"/>
                <a:gd name="T53" fmla="*/ 74 h 214"/>
                <a:gd name="T54" fmla="*/ 148 w 334"/>
                <a:gd name="T55" fmla="*/ 62 h 214"/>
                <a:gd name="T56" fmla="*/ 142 w 334"/>
                <a:gd name="T57" fmla="*/ 44 h 214"/>
                <a:gd name="T58" fmla="*/ 130 w 334"/>
                <a:gd name="T59" fmla="*/ 32 h 214"/>
                <a:gd name="T60" fmla="*/ 112 w 334"/>
                <a:gd name="T61" fmla="*/ 26 h 214"/>
                <a:gd name="T62" fmla="*/ 102 w 334"/>
                <a:gd name="T63" fmla="*/ 26 h 214"/>
                <a:gd name="T64" fmla="*/ 76 w 334"/>
                <a:gd name="T65" fmla="*/ 32 h 214"/>
                <a:gd name="T66" fmla="*/ 56 w 334"/>
                <a:gd name="T67" fmla="*/ 48 h 214"/>
                <a:gd name="T68" fmla="*/ 56 w 334"/>
                <a:gd name="T69" fmla="*/ 198 h 214"/>
                <a:gd name="T70" fmla="*/ 58 w 334"/>
                <a:gd name="T71" fmla="*/ 206 h 214"/>
                <a:gd name="T72" fmla="*/ 68 w 334"/>
                <a:gd name="T73" fmla="*/ 214 h 214"/>
                <a:gd name="T74" fmla="*/ 4 w 334"/>
                <a:gd name="T75" fmla="*/ 214 h 214"/>
                <a:gd name="T76" fmla="*/ 14 w 334"/>
                <a:gd name="T77" fmla="*/ 206 h 214"/>
                <a:gd name="T78" fmla="*/ 16 w 334"/>
                <a:gd name="T79" fmla="*/ 198 h 214"/>
                <a:gd name="T80" fmla="*/ 16 w 334"/>
                <a:gd name="T81" fmla="*/ 28 h 214"/>
                <a:gd name="T82" fmla="*/ 12 w 334"/>
                <a:gd name="T83" fmla="*/ 16 h 214"/>
                <a:gd name="T84" fmla="*/ 6 w 334"/>
                <a:gd name="T85" fmla="*/ 12 h 214"/>
                <a:gd name="T86" fmla="*/ 56 w 334"/>
                <a:gd name="T87" fmla="*/ 0 h 214"/>
                <a:gd name="T88" fmla="*/ 56 w 334"/>
                <a:gd name="T89" fmla="*/ 30 h 214"/>
                <a:gd name="T90" fmla="*/ 86 w 334"/>
                <a:gd name="T91" fmla="*/ 10 h 214"/>
                <a:gd name="T92" fmla="*/ 94 w 334"/>
                <a:gd name="T93" fmla="*/ 6 h 214"/>
                <a:gd name="T94" fmla="*/ 112 w 334"/>
                <a:gd name="T95" fmla="*/ 0 h 214"/>
                <a:gd name="T96" fmla="*/ 122 w 334"/>
                <a:gd name="T97" fmla="*/ 0 h 214"/>
                <a:gd name="T98" fmla="*/ 142 w 334"/>
                <a:gd name="T99" fmla="*/ 2 h 214"/>
                <a:gd name="T100" fmla="*/ 160 w 334"/>
                <a:gd name="T101" fmla="*/ 10 h 214"/>
                <a:gd name="T102" fmla="*/ 168 w 334"/>
                <a:gd name="T103" fmla="*/ 16 h 214"/>
                <a:gd name="T104" fmla="*/ 180 w 334"/>
                <a:gd name="T105" fmla="*/ 30 h 214"/>
                <a:gd name="T106" fmla="*/ 184 w 334"/>
                <a:gd name="T107" fmla="*/ 40 h 214"/>
                <a:gd name="T108" fmla="*/ 216 w 334"/>
                <a:gd name="T109" fmla="*/ 12 h 214"/>
                <a:gd name="T110" fmla="*/ 226 w 334"/>
                <a:gd name="T111" fmla="*/ 6 h 214"/>
                <a:gd name="T112" fmla="*/ 246 w 334"/>
                <a:gd name="T113" fmla="*/ 0 h 214"/>
                <a:gd name="T114" fmla="*/ 256 w 334"/>
                <a:gd name="T1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214">
                  <a:moveTo>
                    <a:pt x="256" y="0"/>
                  </a:moveTo>
                  <a:lnTo>
                    <a:pt x="256" y="0"/>
                  </a:lnTo>
                  <a:lnTo>
                    <a:pt x="268" y="0"/>
                  </a:lnTo>
                  <a:lnTo>
                    <a:pt x="280" y="4"/>
                  </a:lnTo>
                  <a:lnTo>
                    <a:pt x="292" y="10"/>
                  </a:lnTo>
                  <a:lnTo>
                    <a:pt x="302" y="16"/>
                  </a:lnTo>
                  <a:lnTo>
                    <a:pt x="302" y="16"/>
                  </a:lnTo>
                  <a:lnTo>
                    <a:pt x="312" y="26"/>
                  </a:lnTo>
                  <a:lnTo>
                    <a:pt x="318" y="36"/>
                  </a:lnTo>
                  <a:lnTo>
                    <a:pt x="322" y="48"/>
                  </a:lnTo>
                  <a:lnTo>
                    <a:pt x="322" y="62"/>
                  </a:lnTo>
                  <a:lnTo>
                    <a:pt x="322" y="198"/>
                  </a:lnTo>
                  <a:lnTo>
                    <a:pt x="322" y="198"/>
                  </a:lnTo>
                  <a:lnTo>
                    <a:pt x="324" y="202"/>
                  </a:lnTo>
                  <a:lnTo>
                    <a:pt x="326" y="206"/>
                  </a:lnTo>
                  <a:lnTo>
                    <a:pt x="326" y="206"/>
                  </a:lnTo>
                  <a:lnTo>
                    <a:pt x="334" y="214"/>
                  </a:lnTo>
                  <a:lnTo>
                    <a:pt x="272" y="214"/>
                  </a:lnTo>
                  <a:lnTo>
                    <a:pt x="272" y="214"/>
                  </a:lnTo>
                  <a:lnTo>
                    <a:pt x="276" y="210"/>
                  </a:lnTo>
                  <a:lnTo>
                    <a:pt x="280" y="206"/>
                  </a:lnTo>
                  <a:lnTo>
                    <a:pt x="284" y="202"/>
                  </a:lnTo>
                  <a:lnTo>
                    <a:pt x="284" y="198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64"/>
                  </a:lnTo>
                  <a:lnTo>
                    <a:pt x="282" y="56"/>
                  </a:lnTo>
                  <a:lnTo>
                    <a:pt x="278" y="46"/>
                  </a:lnTo>
                  <a:lnTo>
                    <a:pt x="272" y="40"/>
                  </a:lnTo>
                  <a:lnTo>
                    <a:pt x="272" y="40"/>
                  </a:lnTo>
                  <a:lnTo>
                    <a:pt x="266" y="34"/>
                  </a:lnTo>
                  <a:lnTo>
                    <a:pt x="258" y="30"/>
                  </a:lnTo>
                  <a:lnTo>
                    <a:pt x="248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22" y="28"/>
                  </a:lnTo>
                  <a:lnTo>
                    <a:pt x="210" y="32"/>
                  </a:lnTo>
                  <a:lnTo>
                    <a:pt x="198" y="4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8" y="60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90" y="202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200" y="214"/>
                  </a:lnTo>
                  <a:lnTo>
                    <a:pt x="136" y="214"/>
                  </a:lnTo>
                  <a:lnTo>
                    <a:pt x="136" y="214"/>
                  </a:lnTo>
                  <a:lnTo>
                    <a:pt x="142" y="210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48" y="19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62"/>
                  </a:lnTo>
                  <a:lnTo>
                    <a:pt x="146" y="52"/>
                  </a:lnTo>
                  <a:lnTo>
                    <a:pt x="142" y="44"/>
                  </a:lnTo>
                  <a:lnTo>
                    <a:pt x="136" y="38"/>
                  </a:lnTo>
                  <a:lnTo>
                    <a:pt x="130" y="32"/>
                  </a:lnTo>
                  <a:lnTo>
                    <a:pt x="122" y="28"/>
                  </a:lnTo>
                  <a:lnTo>
                    <a:pt x="11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2"/>
                  </a:lnTo>
                  <a:lnTo>
                    <a:pt x="66" y="38"/>
                  </a:lnTo>
                  <a:lnTo>
                    <a:pt x="56" y="48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0"/>
                  </a:lnTo>
                  <a:lnTo>
                    <a:pt x="14" y="206"/>
                  </a:lnTo>
                  <a:lnTo>
                    <a:pt x="16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70" y="2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2"/>
                  </a:lnTo>
                  <a:lnTo>
                    <a:pt x="150" y="6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8" y="16"/>
                  </a:lnTo>
                  <a:lnTo>
                    <a:pt x="174" y="22"/>
                  </a:lnTo>
                  <a:lnTo>
                    <a:pt x="180" y="3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8" y="2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26" y="6"/>
                  </a:lnTo>
                  <a:lnTo>
                    <a:pt x="236" y="2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63"/>
            <p:cNvSpPr>
              <a:spLocks/>
            </p:cNvSpPr>
            <p:nvPr/>
          </p:nvSpPr>
          <p:spPr bwMode="auto">
            <a:xfrm>
              <a:off x="2117" y="1550"/>
              <a:ext cx="130" cy="254"/>
            </a:xfrm>
            <a:custGeom>
              <a:avLst/>
              <a:gdLst>
                <a:gd name="T0" fmla="*/ 60 w 130"/>
                <a:gd name="T1" fmla="*/ 0 h 254"/>
                <a:gd name="T2" fmla="*/ 60 w 130"/>
                <a:gd name="T3" fmla="*/ 42 h 254"/>
                <a:gd name="T4" fmla="*/ 122 w 130"/>
                <a:gd name="T5" fmla="*/ 42 h 254"/>
                <a:gd name="T6" fmla="*/ 106 w 130"/>
                <a:gd name="T7" fmla="*/ 60 h 254"/>
                <a:gd name="T8" fmla="*/ 58 w 130"/>
                <a:gd name="T9" fmla="*/ 60 h 254"/>
                <a:gd name="T10" fmla="*/ 58 w 130"/>
                <a:gd name="T11" fmla="*/ 188 h 254"/>
                <a:gd name="T12" fmla="*/ 58 w 130"/>
                <a:gd name="T13" fmla="*/ 188 h 254"/>
                <a:gd name="T14" fmla="*/ 60 w 130"/>
                <a:gd name="T15" fmla="*/ 200 h 254"/>
                <a:gd name="T16" fmla="*/ 62 w 130"/>
                <a:gd name="T17" fmla="*/ 208 h 254"/>
                <a:gd name="T18" fmla="*/ 64 w 130"/>
                <a:gd name="T19" fmla="*/ 216 h 254"/>
                <a:gd name="T20" fmla="*/ 70 w 130"/>
                <a:gd name="T21" fmla="*/ 224 h 254"/>
                <a:gd name="T22" fmla="*/ 74 w 130"/>
                <a:gd name="T23" fmla="*/ 228 h 254"/>
                <a:gd name="T24" fmla="*/ 82 w 130"/>
                <a:gd name="T25" fmla="*/ 232 h 254"/>
                <a:gd name="T26" fmla="*/ 90 w 130"/>
                <a:gd name="T27" fmla="*/ 234 h 254"/>
                <a:gd name="T28" fmla="*/ 100 w 130"/>
                <a:gd name="T29" fmla="*/ 236 h 254"/>
                <a:gd name="T30" fmla="*/ 100 w 130"/>
                <a:gd name="T31" fmla="*/ 236 h 254"/>
                <a:gd name="T32" fmla="*/ 110 w 130"/>
                <a:gd name="T33" fmla="*/ 234 h 254"/>
                <a:gd name="T34" fmla="*/ 116 w 130"/>
                <a:gd name="T35" fmla="*/ 232 h 254"/>
                <a:gd name="T36" fmla="*/ 116 w 130"/>
                <a:gd name="T37" fmla="*/ 232 h 254"/>
                <a:gd name="T38" fmla="*/ 130 w 130"/>
                <a:gd name="T39" fmla="*/ 224 h 254"/>
                <a:gd name="T40" fmla="*/ 130 w 130"/>
                <a:gd name="T41" fmla="*/ 224 h 254"/>
                <a:gd name="T42" fmla="*/ 128 w 130"/>
                <a:gd name="T43" fmla="*/ 228 h 254"/>
                <a:gd name="T44" fmla="*/ 126 w 130"/>
                <a:gd name="T45" fmla="*/ 234 h 254"/>
                <a:gd name="T46" fmla="*/ 114 w 130"/>
                <a:gd name="T47" fmla="*/ 244 h 254"/>
                <a:gd name="T48" fmla="*/ 114 w 130"/>
                <a:gd name="T49" fmla="*/ 244 h 254"/>
                <a:gd name="T50" fmla="*/ 108 w 130"/>
                <a:gd name="T51" fmla="*/ 248 h 254"/>
                <a:gd name="T52" fmla="*/ 100 w 130"/>
                <a:gd name="T53" fmla="*/ 252 h 254"/>
                <a:gd name="T54" fmla="*/ 92 w 130"/>
                <a:gd name="T55" fmla="*/ 254 h 254"/>
                <a:gd name="T56" fmla="*/ 84 w 130"/>
                <a:gd name="T57" fmla="*/ 254 h 254"/>
                <a:gd name="T58" fmla="*/ 84 w 130"/>
                <a:gd name="T59" fmla="*/ 254 h 254"/>
                <a:gd name="T60" fmla="*/ 70 w 130"/>
                <a:gd name="T61" fmla="*/ 254 h 254"/>
                <a:gd name="T62" fmla="*/ 58 w 130"/>
                <a:gd name="T63" fmla="*/ 250 h 254"/>
                <a:gd name="T64" fmla="*/ 46 w 130"/>
                <a:gd name="T65" fmla="*/ 244 h 254"/>
                <a:gd name="T66" fmla="*/ 38 w 130"/>
                <a:gd name="T67" fmla="*/ 236 h 254"/>
                <a:gd name="T68" fmla="*/ 38 w 130"/>
                <a:gd name="T69" fmla="*/ 236 h 254"/>
                <a:gd name="T70" fmla="*/ 30 w 130"/>
                <a:gd name="T71" fmla="*/ 228 h 254"/>
                <a:gd name="T72" fmla="*/ 24 w 130"/>
                <a:gd name="T73" fmla="*/ 216 h 254"/>
                <a:gd name="T74" fmla="*/ 22 w 130"/>
                <a:gd name="T75" fmla="*/ 204 h 254"/>
                <a:gd name="T76" fmla="*/ 20 w 130"/>
                <a:gd name="T77" fmla="*/ 188 h 254"/>
                <a:gd name="T78" fmla="*/ 20 w 130"/>
                <a:gd name="T79" fmla="*/ 60 h 254"/>
                <a:gd name="T80" fmla="*/ 0 w 130"/>
                <a:gd name="T81" fmla="*/ 60 h 254"/>
                <a:gd name="T82" fmla="*/ 60 w 130"/>
                <a:gd name="T83" fmla="*/ 0 h 254"/>
                <a:gd name="T84" fmla="*/ 60 w 130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200"/>
                  </a:lnTo>
                  <a:lnTo>
                    <a:pt x="62" y="208"/>
                  </a:lnTo>
                  <a:lnTo>
                    <a:pt x="64" y="216"/>
                  </a:lnTo>
                  <a:lnTo>
                    <a:pt x="70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2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64"/>
            <p:cNvSpPr>
              <a:spLocks noEditPoints="1"/>
            </p:cNvSpPr>
            <p:nvPr/>
          </p:nvSpPr>
          <p:spPr bwMode="auto">
            <a:xfrm>
              <a:off x="2245" y="1586"/>
              <a:ext cx="200" cy="218"/>
            </a:xfrm>
            <a:custGeom>
              <a:avLst/>
              <a:gdLst>
                <a:gd name="T0" fmla="*/ 102 w 200"/>
                <a:gd name="T1" fmla="*/ 0 h 218"/>
                <a:gd name="T2" fmla="*/ 130 w 200"/>
                <a:gd name="T3" fmla="*/ 4 h 218"/>
                <a:gd name="T4" fmla="*/ 156 w 200"/>
                <a:gd name="T5" fmla="*/ 16 h 218"/>
                <a:gd name="T6" fmla="*/ 166 w 200"/>
                <a:gd name="T7" fmla="*/ 24 h 218"/>
                <a:gd name="T8" fmla="*/ 184 w 200"/>
                <a:gd name="T9" fmla="*/ 44 h 218"/>
                <a:gd name="T10" fmla="*/ 190 w 200"/>
                <a:gd name="T11" fmla="*/ 56 h 218"/>
                <a:gd name="T12" fmla="*/ 198 w 200"/>
                <a:gd name="T13" fmla="*/ 82 h 218"/>
                <a:gd name="T14" fmla="*/ 200 w 200"/>
                <a:gd name="T15" fmla="*/ 110 h 218"/>
                <a:gd name="T16" fmla="*/ 200 w 200"/>
                <a:gd name="T17" fmla="*/ 122 h 218"/>
                <a:gd name="T18" fmla="*/ 192 w 200"/>
                <a:gd name="T19" fmla="*/ 148 h 218"/>
                <a:gd name="T20" fmla="*/ 188 w 200"/>
                <a:gd name="T21" fmla="*/ 162 h 218"/>
                <a:gd name="T22" fmla="*/ 172 w 200"/>
                <a:gd name="T23" fmla="*/ 184 h 218"/>
                <a:gd name="T24" fmla="*/ 152 w 200"/>
                <a:gd name="T25" fmla="*/ 204 h 218"/>
                <a:gd name="T26" fmla="*/ 140 w 200"/>
                <a:gd name="T27" fmla="*/ 210 h 218"/>
                <a:gd name="T28" fmla="*/ 114 w 200"/>
                <a:gd name="T29" fmla="*/ 218 h 218"/>
                <a:gd name="T30" fmla="*/ 100 w 200"/>
                <a:gd name="T31" fmla="*/ 218 h 218"/>
                <a:gd name="T32" fmla="*/ 66 w 200"/>
                <a:gd name="T33" fmla="*/ 214 h 218"/>
                <a:gd name="T34" fmla="*/ 48 w 200"/>
                <a:gd name="T35" fmla="*/ 206 h 218"/>
                <a:gd name="T36" fmla="*/ 32 w 200"/>
                <a:gd name="T37" fmla="*/ 192 h 218"/>
                <a:gd name="T38" fmla="*/ 26 w 200"/>
                <a:gd name="T39" fmla="*/ 186 h 218"/>
                <a:gd name="T40" fmla="*/ 8 w 200"/>
                <a:gd name="T41" fmla="*/ 150 h 218"/>
                <a:gd name="T42" fmla="*/ 0 w 200"/>
                <a:gd name="T43" fmla="*/ 110 h 218"/>
                <a:gd name="T44" fmla="*/ 2 w 200"/>
                <a:gd name="T45" fmla="*/ 96 h 218"/>
                <a:gd name="T46" fmla="*/ 8 w 200"/>
                <a:gd name="T47" fmla="*/ 70 h 218"/>
                <a:gd name="T48" fmla="*/ 14 w 200"/>
                <a:gd name="T49" fmla="*/ 56 h 218"/>
                <a:gd name="T50" fmla="*/ 28 w 200"/>
                <a:gd name="T51" fmla="*/ 34 h 218"/>
                <a:gd name="T52" fmla="*/ 48 w 200"/>
                <a:gd name="T53" fmla="*/ 16 h 218"/>
                <a:gd name="T54" fmla="*/ 60 w 200"/>
                <a:gd name="T55" fmla="*/ 8 h 218"/>
                <a:gd name="T56" fmla="*/ 86 w 200"/>
                <a:gd name="T57" fmla="*/ 0 h 218"/>
                <a:gd name="T58" fmla="*/ 102 w 200"/>
                <a:gd name="T59" fmla="*/ 0 h 218"/>
                <a:gd name="T60" fmla="*/ 98 w 200"/>
                <a:gd name="T61" fmla="*/ 16 h 218"/>
                <a:gd name="T62" fmla="*/ 72 w 200"/>
                <a:gd name="T63" fmla="*/ 24 h 218"/>
                <a:gd name="T64" fmla="*/ 54 w 200"/>
                <a:gd name="T65" fmla="*/ 46 h 218"/>
                <a:gd name="T66" fmla="*/ 48 w 200"/>
                <a:gd name="T67" fmla="*/ 60 h 218"/>
                <a:gd name="T68" fmla="*/ 42 w 200"/>
                <a:gd name="T69" fmla="*/ 92 h 218"/>
                <a:gd name="T70" fmla="*/ 42 w 200"/>
                <a:gd name="T71" fmla="*/ 112 h 218"/>
                <a:gd name="T72" fmla="*/ 48 w 200"/>
                <a:gd name="T73" fmla="*/ 148 h 218"/>
                <a:gd name="T74" fmla="*/ 60 w 200"/>
                <a:gd name="T75" fmla="*/ 176 h 218"/>
                <a:gd name="T76" fmla="*/ 68 w 200"/>
                <a:gd name="T77" fmla="*/ 188 h 218"/>
                <a:gd name="T78" fmla="*/ 90 w 200"/>
                <a:gd name="T79" fmla="*/ 200 h 218"/>
                <a:gd name="T80" fmla="*/ 104 w 200"/>
                <a:gd name="T81" fmla="*/ 200 h 218"/>
                <a:gd name="T82" fmla="*/ 128 w 200"/>
                <a:gd name="T83" fmla="*/ 192 h 218"/>
                <a:gd name="T84" fmla="*/ 146 w 200"/>
                <a:gd name="T85" fmla="*/ 172 h 218"/>
                <a:gd name="T86" fmla="*/ 152 w 200"/>
                <a:gd name="T87" fmla="*/ 158 h 218"/>
                <a:gd name="T88" fmla="*/ 158 w 200"/>
                <a:gd name="T89" fmla="*/ 126 h 218"/>
                <a:gd name="T90" fmla="*/ 158 w 200"/>
                <a:gd name="T91" fmla="*/ 106 h 218"/>
                <a:gd name="T92" fmla="*/ 150 w 200"/>
                <a:gd name="T93" fmla="*/ 60 h 218"/>
                <a:gd name="T94" fmla="*/ 142 w 200"/>
                <a:gd name="T95" fmla="*/ 42 h 218"/>
                <a:gd name="T96" fmla="*/ 130 w 200"/>
                <a:gd name="T97" fmla="*/ 28 h 218"/>
                <a:gd name="T98" fmla="*/ 116 w 200"/>
                <a:gd name="T99" fmla="*/ 20 h 218"/>
                <a:gd name="T100" fmla="*/ 98 w 200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18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4" y="8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66" y="24"/>
                  </a:lnTo>
                  <a:lnTo>
                    <a:pt x="176" y="34"/>
                  </a:lnTo>
                  <a:lnTo>
                    <a:pt x="184" y="4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4" y="70"/>
                  </a:lnTo>
                  <a:lnTo>
                    <a:pt x="198" y="82"/>
                  </a:lnTo>
                  <a:lnTo>
                    <a:pt x="200" y="96"/>
                  </a:lnTo>
                  <a:lnTo>
                    <a:pt x="200" y="110"/>
                  </a:lnTo>
                  <a:lnTo>
                    <a:pt x="200" y="110"/>
                  </a:lnTo>
                  <a:lnTo>
                    <a:pt x="200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8" y="162"/>
                  </a:lnTo>
                  <a:lnTo>
                    <a:pt x="188" y="162"/>
                  </a:lnTo>
                  <a:lnTo>
                    <a:pt x="180" y="174"/>
                  </a:lnTo>
                  <a:lnTo>
                    <a:pt x="172" y="184"/>
                  </a:lnTo>
                  <a:lnTo>
                    <a:pt x="162" y="194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40" y="210"/>
                  </a:lnTo>
                  <a:lnTo>
                    <a:pt x="128" y="214"/>
                  </a:lnTo>
                  <a:lnTo>
                    <a:pt x="114" y="218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78" y="216"/>
                  </a:lnTo>
                  <a:lnTo>
                    <a:pt x="66" y="214"/>
                  </a:lnTo>
                  <a:lnTo>
                    <a:pt x="58" y="210"/>
                  </a:lnTo>
                  <a:lnTo>
                    <a:pt x="48" y="206"/>
                  </a:lnTo>
                  <a:lnTo>
                    <a:pt x="40" y="200"/>
                  </a:lnTo>
                  <a:lnTo>
                    <a:pt x="32" y="192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4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96"/>
                  </a:lnTo>
                  <a:lnTo>
                    <a:pt x="4" y="82"/>
                  </a:lnTo>
                  <a:lnTo>
                    <a:pt x="8" y="70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0" y="44"/>
                  </a:lnTo>
                  <a:lnTo>
                    <a:pt x="28" y="34"/>
                  </a:lnTo>
                  <a:lnTo>
                    <a:pt x="38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60" y="8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98" y="16"/>
                  </a:moveTo>
                  <a:lnTo>
                    <a:pt x="98" y="16"/>
                  </a:lnTo>
                  <a:lnTo>
                    <a:pt x="84" y="18"/>
                  </a:lnTo>
                  <a:lnTo>
                    <a:pt x="72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2" y="92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4" y="130"/>
                  </a:lnTo>
                  <a:lnTo>
                    <a:pt x="48" y="148"/>
                  </a:lnTo>
                  <a:lnTo>
                    <a:pt x="52" y="16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8" y="188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16" y="198"/>
                  </a:lnTo>
                  <a:lnTo>
                    <a:pt x="128" y="192"/>
                  </a:lnTo>
                  <a:lnTo>
                    <a:pt x="138" y="184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52" y="158"/>
                  </a:lnTo>
                  <a:lnTo>
                    <a:pt x="156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6" y="82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42" y="42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24" y="22"/>
                  </a:lnTo>
                  <a:lnTo>
                    <a:pt x="116" y="20"/>
                  </a:lnTo>
                  <a:lnTo>
                    <a:pt x="106" y="16"/>
                  </a:lnTo>
                  <a:lnTo>
                    <a:pt x="98" y="16"/>
                  </a:lnTo>
                  <a:lnTo>
                    <a:pt x="9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65"/>
            <p:cNvSpPr>
              <a:spLocks/>
            </p:cNvSpPr>
            <p:nvPr/>
          </p:nvSpPr>
          <p:spPr bwMode="auto">
            <a:xfrm>
              <a:off x="2453" y="1586"/>
              <a:ext cx="200" cy="214"/>
            </a:xfrm>
            <a:custGeom>
              <a:avLst/>
              <a:gdLst>
                <a:gd name="T0" fmla="*/ 120 w 200"/>
                <a:gd name="T1" fmla="*/ 0 h 214"/>
                <a:gd name="T2" fmla="*/ 154 w 200"/>
                <a:gd name="T3" fmla="*/ 8 h 214"/>
                <a:gd name="T4" fmla="*/ 168 w 200"/>
                <a:gd name="T5" fmla="*/ 16 h 214"/>
                <a:gd name="T6" fmla="*/ 178 w 200"/>
                <a:gd name="T7" fmla="*/ 30 h 214"/>
                <a:gd name="T8" fmla="*/ 186 w 200"/>
                <a:gd name="T9" fmla="*/ 44 h 214"/>
                <a:gd name="T10" fmla="*/ 188 w 200"/>
                <a:gd name="T11" fmla="*/ 62 h 214"/>
                <a:gd name="T12" fmla="*/ 188 w 200"/>
                <a:gd name="T13" fmla="*/ 198 h 214"/>
                <a:gd name="T14" fmla="*/ 190 w 200"/>
                <a:gd name="T15" fmla="*/ 206 h 214"/>
                <a:gd name="T16" fmla="*/ 200 w 200"/>
                <a:gd name="T17" fmla="*/ 214 h 214"/>
                <a:gd name="T18" fmla="*/ 138 w 200"/>
                <a:gd name="T19" fmla="*/ 214 h 214"/>
                <a:gd name="T20" fmla="*/ 146 w 200"/>
                <a:gd name="T21" fmla="*/ 206 h 214"/>
                <a:gd name="T22" fmla="*/ 150 w 200"/>
                <a:gd name="T23" fmla="*/ 198 h 214"/>
                <a:gd name="T24" fmla="*/ 150 w 200"/>
                <a:gd name="T25" fmla="*/ 78 h 214"/>
                <a:gd name="T26" fmla="*/ 146 w 200"/>
                <a:gd name="T27" fmla="*/ 56 h 214"/>
                <a:gd name="T28" fmla="*/ 138 w 200"/>
                <a:gd name="T29" fmla="*/ 40 h 214"/>
                <a:gd name="T30" fmla="*/ 122 w 200"/>
                <a:gd name="T31" fmla="*/ 30 h 214"/>
                <a:gd name="T32" fmla="*/ 102 w 200"/>
                <a:gd name="T33" fmla="*/ 26 h 214"/>
                <a:gd name="T34" fmla="*/ 88 w 200"/>
                <a:gd name="T35" fmla="*/ 28 h 214"/>
                <a:gd name="T36" fmla="*/ 76 w 200"/>
                <a:gd name="T37" fmla="*/ 34 h 214"/>
                <a:gd name="T38" fmla="*/ 56 w 200"/>
                <a:gd name="T39" fmla="*/ 50 h 214"/>
                <a:gd name="T40" fmla="*/ 56 w 200"/>
                <a:gd name="T41" fmla="*/ 198 h 214"/>
                <a:gd name="T42" fmla="*/ 58 w 200"/>
                <a:gd name="T43" fmla="*/ 206 h 214"/>
                <a:gd name="T44" fmla="*/ 68 w 200"/>
                <a:gd name="T45" fmla="*/ 214 h 214"/>
                <a:gd name="T46" fmla="*/ 4 w 200"/>
                <a:gd name="T47" fmla="*/ 214 h 214"/>
                <a:gd name="T48" fmla="*/ 12 w 200"/>
                <a:gd name="T49" fmla="*/ 206 h 214"/>
                <a:gd name="T50" fmla="*/ 16 w 200"/>
                <a:gd name="T51" fmla="*/ 198 h 214"/>
                <a:gd name="T52" fmla="*/ 16 w 200"/>
                <a:gd name="T53" fmla="*/ 28 h 214"/>
                <a:gd name="T54" fmla="*/ 12 w 200"/>
                <a:gd name="T55" fmla="*/ 18 h 214"/>
                <a:gd name="T56" fmla="*/ 0 w 200"/>
                <a:gd name="T57" fmla="*/ 10 h 214"/>
                <a:gd name="T58" fmla="*/ 56 w 200"/>
                <a:gd name="T59" fmla="*/ 32 h 214"/>
                <a:gd name="T60" fmla="*/ 68 w 200"/>
                <a:gd name="T61" fmla="*/ 20 h 214"/>
                <a:gd name="T62" fmla="*/ 84 w 200"/>
                <a:gd name="T63" fmla="*/ 10 h 214"/>
                <a:gd name="T64" fmla="*/ 102 w 200"/>
                <a:gd name="T65" fmla="*/ 2 h 214"/>
                <a:gd name="T66" fmla="*/ 120 w 200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214">
                  <a:moveTo>
                    <a:pt x="120" y="0"/>
                  </a:moveTo>
                  <a:lnTo>
                    <a:pt x="120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2" y="36"/>
                  </a:lnTo>
                  <a:lnTo>
                    <a:pt x="186" y="44"/>
                  </a:lnTo>
                  <a:lnTo>
                    <a:pt x="188" y="54"/>
                  </a:lnTo>
                  <a:lnTo>
                    <a:pt x="188" y="62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8" y="202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200" y="214"/>
                  </a:lnTo>
                  <a:lnTo>
                    <a:pt x="138" y="214"/>
                  </a:lnTo>
                  <a:lnTo>
                    <a:pt x="138" y="214"/>
                  </a:lnTo>
                  <a:lnTo>
                    <a:pt x="142" y="212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50" y="19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66"/>
                  </a:lnTo>
                  <a:lnTo>
                    <a:pt x="146" y="56"/>
                  </a:lnTo>
                  <a:lnTo>
                    <a:pt x="142" y="46"/>
                  </a:lnTo>
                  <a:lnTo>
                    <a:pt x="138" y="40"/>
                  </a:lnTo>
                  <a:lnTo>
                    <a:pt x="130" y="34"/>
                  </a:lnTo>
                  <a:lnTo>
                    <a:pt x="122" y="30"/>
                  </a:lnTo>
                  <a:lnTo>
                    <a:pt x="11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4" y="40"/>
                  </a:lnTo>
                  <a:lnTo>
                    <a:pt x="56" y="5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2"/>
                  </a:lnTo>
                  <a:lnTo>
                    <a:pt x="12" y="206"/>
                  </a:lnTo>
                  <a:lnTo>
                    <a:pt x="14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66"/>
            <p:cNvSpPr>
              <a:spLocks/>
            </p:cNvSpPr>
            <p:nvPr/>
          </p:nvSpPr>
          <p:spPr bwMode="auto">
            <a:xfrm>
              <a:off x="1901" y="1586"/>
              <a:ext cx="206" cy="318"/>
            </a:xfrm>
            <a:custGeom>
              <a:avLst/>
              <a:gdLst>
                <a:gd name="T0" fmla="*/ 198 w 206"/>
                <a:gd name="T1" fmla="*/ 60 h 318"/>
                <a:gd name="T2" fmla="*/ 176 w 206"/>
                <a:gd name="T3" fmla="*/ 26 h 318"/>
                <a:gd name="T4" fmla="*/ 162 w 206"/>
                <a:gd name="T5" fmla="*/ 14 h 318"/>
                <a:gd name="T6" fmla="*/ 148 w 206"/>
                <a:gd name="T7" fmla="*/ 6 h 318"/>
                <a:gd name="T8" fmla="*/ 116 w 206"/>
                <a:gd name="T9" fmla="*/ 0 h 318"/>
                <a:gd name="T10" fmla="*/ 98 w 206"/>
                <a:gd name="T11" fmla="*/ 2 h 318"/>
                <a:gd name="T12" fmla="*/ 80 w 206"/>
                <a:gd name="T13" fmla="*/ 8 h 318"/>
                <a:gd name="T14" fmla="*/ 54 w 206"/>
                <a:gd name="T15" fmla="*/ 28 h 318"/>
                <a:gd name="T16" fmla="*/ 0 w 206"/>
                <a:gd name="T17" fmla="*/ 12 h 318"/>
                <a:gd name="T18" fmla="*/ 6 w 206"/>
                <a:gd name="T19" fmla="*/ 14 h 318"/>
                <a:gd name="T20" fmla="*/ 14 w 206"/>
                <a:gd name="T21" fmla="*/ 24 h 318"/>
                <a:gd name="T22" fmla="*/ 16 w 206"/>
                <a:gd name="T23" fmla="*/ 300 h 318"/>
                <a:gd name="T24" fmla="*/ 14 w 206"/>
                <a:gd name="T25" fmla="*/ 306 h 318"/>
                <a:gd name="T26" fmla="*/ 8 w 206"/>
                <a:gd name="T27" fmla="*/ 316 h 318"/>
                <a:gd name="T28" fmla="*/ 66 w 206"/>
                <a:gd name="T29" fmla="*/ 318 h 318"/>
                <a:gd name="T30" fmla="*/ 62 w 206"/>
                <a:gd name="T31" fmla="*/ 316 h 318"/>
                <a:gd name="T32" fmla="*/ 56 w 206"/>
                <a:gd name="T33" fmla="*/ 306 h 318"/>
                <a:gd name="T34" fmla="*/ 54 w 206"/>
                <a:gd name="T35" fmla="*/ 48 h 318"/>
                <a:gd name="T36" fmla="*/ 64 w 206"/>
                <a:gd name="T37" fmla="*/ 38 h 318"/>
                <a:gd name="T38" fmla="*/ 74 w 206"/>
                <a:gd name="T39" fmla="*/ 32 h 318"/>
                <a:gd name="T40" fmla="*/ 100 w 206"/>
                <a:gd name="T41" fmla="*/ 24 h 318"/>
                <a:gd name="T42" fmla="*/ 112 w 206"/>
                <a:gd name="T43" fmla="*/ 26 h 318"/>
                <a:gd name="T44" fmla="*/ 134 w 206"/>
                <a:gd name="T45" fmla="*/ 36 h 318"/>
                <a:gd name="T46" fmla="*/ 144 w 206"/>
                <a:gd name="T47" fmla="*/ 44 h 318"/>
                <a:gd name="T48" fmla="*/ 158 w 206"/>
                <a:gd name="T49" fmla="*/ 70 h 318"/>
                <a:gd name="T50" fmla="*/ 162 w 206"/>
                <a:gd name="T51" fmla="*/ 110 h 318"/>
                <a:gd name="T52" fmla="*/ 162 w 206"/>
                <a:gd name="T53" fmla="*/ 130 h 318"/>
                <a:gd name="T54" fmla="*/ 152 w 206"/>
                <a:gd name="T55" fmla="*/ 164 h 318"/>
                <a:gd name="T56" fmla="*/ 144 w 206"/>
                <a:gd name="T57" fmla="*/ 176 h 318"/>
                <a:gd name="T58" fmla="*/ 124 w 206"/>
                <a:gd name="T59" fmla="*/ 194 h 318"/>
                <a:gd name="T60" fmla="*/ 96 w 206"/>
                <a:gd name="T61" fmla="*/ 200 h 318"/>
                <a:gd name="T62" fmla="*/ 86 w 206"/>
                <a:gd name="T63" fmla="*/ 200 h 318"/>
                <a:gd name="T64" fmla="*/ 70 w 206"/>
                <a:gd name="T65" fmla="*/ 194 h 318"/>
                <a:gd name="T66" fmla="*/ 72 w 206"/>
                <a:gd name="T67" fmla="*/ 214 h 318"/>
                <a:gd name="T68" fmla="*/ 86 w 206"/>
                <a:gd name="T69" fmla="*/ 218 h 318"/>
                <a:gd name="T70" fmla="*/ 102 w 206"/>
                <a:gd name="T71" fmla="*/ 218 h 318"/>
                <a:gd name="T72" fmla="*/ 134 w 206"/>
                <a:gd name="T73" fmla="*/ 214 h 318"/>
                <a:gd name="T74" fmla="*/ 154 w 206"/>
                <a:gd name="T75" fmla="*/ 204 h 318"/>
                <a:gd name="T76" fmla="*/ 170 w 206"/>
                <a:gd name="T77" fmla="*/ 192 h 318"/>
                <a:gd name="T78" fmla="*/ 178 w 206"/>
                <a:gd name="T79" fmla="*/ 184 h 318"/>
                <a:gd name="T80" fmla="*/ 198 w 206"/>
                <a:gd name="T81" fmla="*/ 148 h 318"/>
                <a:gd name="T82" fmla="*/ 206 w 206"/>
                <a:gd name="T83" fmla="*/ 108 h 318"/>
                <a:gd name="T84" fmla="*/ 204 w 206"/>
                <a:gd name="T85" fmla="*/ 82 h 318"/>
                <a:gd name="T86" fmla="*/ 198 w 206"/>
                <a:gd name="T8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6" h="318">
                  <a:moveTo>
                    <a:pt x="198" y="60"/>
                  </a:moveTo>
                  <a:lnTo>
                    <a:pt x="198" y="60"/>
                  </a:lnTo>
                  <a:lnTo>
                    <a:pt x="188" y="40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62" y="14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32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6" y="18"/>
                  </a:lnTo>
                  <a:lnTo>
                    <a:pt x="54" y="28"/>
                  </a:lnTo>
                  <a:lnTo>
                    <a:pt x="5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14" y="306"/>
                  </a:lnTo>
                  <a:lnTo>
                    <a:pt x="12" y="312"/>
                  </a:lnTo>
                  <a:lnTo>
                    <a:pt x="8" y="316"/>
                  </a:lnTo>
                  <a:lnTo>
                    <a:pt x="4" y="318"/>
                  </a:lnTo>
                  <a:lnTo>
                    <a:pt x="66" y="318"/>
                  </a:lnTo>
                  <a:lnTo>
                    <a:pt x="66" y="318"/>
                  </a:lnTo>
                  <a:lnTo>
                    <a:pt x="62" y="316"/>
                  </a:lnTo>
                  <a:lnTo>
                    <a:pt x="58" y="312"/>
                  </a:lnTo>
                  <a:lnTo>
                    <a:pt x="56" y="306"/>
                  </a:lnTo>
                  <a:lnTo>
                    <a:pt x="54" y="30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4" y="38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86" y="26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12" y="26"/>
                  </a:lnTo>
                  <a:lnTo>
                    <a:pt x="122" y="30"/>
                  </a:lnTo>
                  <a:lnTo>
                    <a:pt x="134" y="36"/>
                  </a:lnTo>
                  <a:lnTo>
                    <a:pt x="144" y="44"/>
                  </a:lnTo>
                  <a:lnTo>
                    <a:pt x="144" y="44"/>
                  </a:lnTo>
                  <a:lnTo>
                    <a:pt x="152" y="56"/>
                  </a:lnTo>
                  <a:lnTo>
                    <a:pt x="158" y="70"/>
                  </a:lnTo>
                  <a:lnTo>
                    <a:pt x="162" y="88"/>
                  </a:lnTo>
                  <a:lnTo>
                    <a:pt x="162" y="110"/>
                  </a:lnTo>
                  <a:lnTo>
                    <a:pt x="162" y="110"/>
                  </a:lnTo>
                  <a:lnTo>
                    <a:pt x="162" y="130"/>
                  </a:lnTo>
                  <a:lnTo>
                    <a:pt x="158" y="148"/>
                  </a:lnTo>
                  <a:lnTo>
                    <a:pt x="152" y="164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34" y="188"/>
                  </a:lnTo>
                  <a:lnTo>
                    <a:pt x="124" y="194"/>
                  </a:lnTo>
                  <a:lnTo>
                    <a:pt x="110" y="200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200"/>
                  </a:lnTo>
                  <a:lnTo>
                    <a:pt x="78" y="198"/>
                  </a:lnTo>
                  <a:lnTo>
                    <a:pt x="70" y="194"/>
                  </a:lnTo>
                  <a:lnTo>
                    <a:pt x="62" y="186"/>
                  </a:lnTo>
                  <a:lnTo>
                    <a:pt x="72" y="214"/>
                  </a:lnTo>
                  <a:lnTo>
                    <a:pt x="72" y="214"/>
                  </a:lnTo>
                  <a:lnTo>
                    <a:pt x="86" y="218"/>
                  </a:lnTo>
                  <a:lnTo>
                    <a:pt x="102" y="218"/>
                  </a:lnTo>
                  <a:lnTo>
                    <a:pt x="102" y="218"/>
                  </a:lnTo>
                  <a:lnTo>
                    <a:pt x="124" y="216"/>
                  </a:lnTo>
                  <a:lnTo>
                    <a:pt x="134" y="214"/>
                  </a:lnTo>
                  <a:lnTo>
                    <a:pt x="144" y="210"/>
                  </a:lnTo>
                  <a:lnTo>
                    <a:pt x="154" y="204"/>
                  </a:lnTo>
                  <a:lnTo>
                    <a:pt x="162" y="200"/>
                  </a:lnTo>
                  <a:lnTo>
                    <a:pt x="170" y="19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90" y="166"/>
                  </a:lnTo>
                  <a:lnTo>
                    <a:pt x="198" y="148"/>
                  </a:lnTo>
                  <a:lnTo>
                    <a:pt x="204" y="128"/>
                  </a:lnTo>
                  <a:lnTo>
                    <a:pt x="206" y="10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198" y="60"/>
                  </a:lnTo>
                  <a:lnTo>
                    <a:pt x="19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67"/>
            <p:cNvSpPr>
              <a:spLocks/>
            </p:cNvSpPr>
            <p:nvPr/>
          </p:nvSpPr>
          <p:spPr bwMode="auto">
            <a:xfrm>
              <a:off x="795" y="1586"/>
              <a:ext cx="146" cy="218"/>
            </a:xfrm>
            <a:custGeom>
              <a:avLst/>
              <a:gdLst>
                <a:gd name="T0" fmla="*/ 128 w 146"/>
                <a:gd name="T1" fmla="*/ 186 h 218"/>
                <a:gd name="T2" fmla="*/ 128 w 146"/>
                <a:gd name="T3" fmla="*/ 186 h 218"/>
                <a:gd name="T4" fmla="*/ 116 w 146"/>
                <a:gd name="T5" fmla="*/ 190 h 218"/>
                <a:gd name="T6" fmla="*/ 102 w 146"/>
                <a:gd name="T7" fmla="*/ 192 h 218"/>
                <a:gd name="T8" fmla="*/ 102 w 146"/>
                <a:gd name="T9" fmla="*/ 192 h 218"/>
                <a:gd name="T10" fmla="*/ 92 w 146"/>
                <a:gd name="T11" fmla="*/ 192 h 218"/>
                <a:gd name="T12" fmla="*/ 84 w 146"/>
                <a:gd name="T13" fmla="*/ 188 h 218"/>
                <a:gd name="T14" fmla="*/ 76 w 146"/>
                <a:gd name="T15" fmla="*/ 184 h 218"/>
                <a:gd name="T16" fmla="*/ 70 w 146"/>
                <a:gd name="T17" fmla="*/ 176 h 218"/>
                <a:gd name="T18" fmla="*/ 70 w 146"/>
                <a:gd name="T19" fmla="*/ 176 h 218"/>
                <a:gd name="T20" fmla="*/ 64 w 146"/>
                <a:gd name="T21" fmla="*/ 168 h 218"/>
                <a:gd name="T22" fmla="*/ 58 w 146"/>
                <a:gd name="T23" fmla="*/ 158 h 218"/>
                <a:gd name="T24" fmla="*/ 56 w 146"/>
                <a:gd name="T25" fmla="*/ 146 h 218"/>
                <a:gd name="T26" fmla="*/ 56 w 146"/>
                <a:gd name="T27" fmla="*/ 134 h 218"/>
                <a:gd name="T28" fmla="*/ 56 w 146"/>
                <a:gd name="T29" fmla="*/ 0 h 218"/>
                <a:gd name="T30" fmla="*/ 0 w 146"/>
                <a:gd name="T31" fmla="*/ 10 h 218"/>
                <a:gd name="T32" fmla="*/ 0 w 146"/>
                <a:gd name="T33" fmla="*/ 10 h 218"/>
                <a:gd name="T34" fmla="*/ 8 w 146"/>
                <a:gd name="T35" fmla="*/ 14 h 218"/>
                <a:gd name="T36" fmla="*/ 12 w 146"/>
                <a:gd name="T37" fmla="*/ 18 h 218"/>
                <a:gd name="T38" fmla="*/ 16 w 146"/>
                <a:gd name="T39" fmla="*/ 22 h 218"/>
                <a:gd name="T40" fmla="*/ 16 w 146"/>
                <a:gd name="T41" fmla="*/ 28 h 218"/>
                <a:gd name="T42" fmla="*/ 16 w 146"/>
                <a:gd name="T43" fmla="*/ 134 h 218"/>
                <a:gd name="T44" fmla="*/ 16 w 146"/>
                <a:gd name="T45" fmla="*/ 134 h 218"/>
                <a:gd name="T46" fmla="*/ 18 w 146"/>
                <a:gd name="T47" fmla="*/ 154 h 218"/>
                <a:gd name="T48" fmla="*/ 22 w 146"/>
                <a:gd name="T49" fmla="*/ 172 h 218"/>
                <a:gd name="T50" fmla="*/ 28 w 146"/>
                <a:gd name="T51" fmla="*/ 186 h 218"/>
                <a:gd name="T52" fmla="*/ 38 w 146"/>
                <a:gd name="T53" fmla="*/ 198 h 218"/>
                <a:gd name="T54" fmla="*/ 38 w 146"/>
                <a:gd name="T55" fmla="*/ 198 h 218"/>
                <a:gd name="T56" fmla="*/ 50 w 146"/>
                <a:gd name="T57" fmla="*/ 208 h 218"/>
                <a:gd name="T58" fmla="*/ 60 w 146"/>
                <a:gd name="T59" fmla="*/ 214 h 218"/>
                <a:gd name="T60" fmla="*/ 72 w 146"/>
                <a:gd name="T61" fmla="*/ 218 h 218"/>
                <a:gd name="T62" fmla="*/ 86 w 146"/>
                <a:gd name="T63" fmla="*/ 218 h 218"/>
                <a:gd name="T64" fmla="*/ 86 w 146"/>
                <a:gd name="T65" fmla="*/ 218 h 218"/>
                <a:gd name="T66" fmla="*/ 100 w 146"/>
                <a:gd name="T67" fmla="*/ 218 h 218"/>
                <a:gd name="T68" fmla="*/ 114 w 146"/>
                <a:gd name="T69" fmla="*/ 214 h 218"/>
                <a:gd name="T70" fmla="*/ 126 w 146"/>
                <a:gd name="T71" fmla="*/ 208 h 218"/>
                <a:gd name="T72" fmla="*/ 138 w 146"/>
                <a:gd name="T73" fmla="*/ 198 h 218"/>
                <a:gd name="T74" fmla="*/ 146 w 146"/>
                <a:gd name="T75" fmla="*/ 172 h 218"/>
                <a:gd name="T76" fmla="*/ 146 w 146"/>
                <a:gd name="T77" fmla="*/ 172 h 218"/>
                <a:gd name="T78" fmla="*/ 138 w 146"/>
                <a:gd name="T79" fmla="*/ 180 h 218"/>
                <a:gd name="T80" fmla="*/ 128 w 146"/>
                <a:gd name="T81" fmla="*/ 186 h 218"/>
                <a:gd name="T82" fmla="*/ 128 w 146"/>
                <a:gd name="T8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18">
                  <a:moveTo>
                    <a:pt x="128" y="186"/>
                  </a:moveTo>
                  <a:lnTo>
                    <a:pt x="128" y="186"/>
                  </a:lnTo>
                  <a:lnTo>
                    <a:pt x="116" y="190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92" y="192"/>
                  </a:lnTo>
                  <a:lnTo>
                    <a:pt x="84" y="188"/>
                  </a:lnTo>
                  <a:lnTo>
                    <a:pt x="76" y="184"/>
                  </a:lnTo>
                  <a:lnTo>
                    <a:pt x="70" y="176"/>
                  </a:lnTo>
                  <a:lnTo>
                    <a:pt x="70" y="176"/>
                  </a:lnTo>
                  <a:lnTo>
                    <a:pt x="64" y="168"/>
                  </a:lnTo>
                  <a:lnTo>
                    <a:pt x="58" y="158"/>
                  </a:lnTo>
                  <a:lnTo>
                    <a:pt x="56" y="146"/>
                  </a:lnTo>
                  <a:lnTo>
                    <a:pt x="56" y="134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8" y="154"/>
                  </a:lnTo>
                  <a:lnTo>
                    <a:pt x="22" y="172"/>
                  </a:lnTo>
                  <a:lnTo>
                    <a:pt x="28" y="18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50" y="208"/>
                  </a:lnTo>
                  <a:lnTo>
                    <a:pt x="60" y="214"/>
                  </a:lnTo>
                  <a:lnTo>
                    <a:pt x="72" y="218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100" y="218"/>
                  </a:lnTo>
                  <a:lnTo>
                    <a:pt x="114" y="214"/>
                  </a:lnTo>
                  <a:lnTo>
                    <a:pt x="126" y="208"/>
                  </a:lnTo>
                  <a:lnTo>
                    <a:pt x="138" y="198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38" y="180"/>
                  </a:lnTo>
                  <a:lnTo>
                    <a:pt x="128" y="186"/>
                  </a:lnTo>
                  <a:lnTo>
                    <a:pt x="128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68"/>
            <p:cNvSpPr>
              <a:spLocks/>
            </p:cNvSpPr>
            <p:nvPr/>
          </p:nvSpPr>
          <p:spPr bwMode="auto">
            <a:xfrm>
              <a:off x="929" y="1586"/>
              <a:ext cx="74" cy="218"/>
            </a:xfrm>
            <a:custGeom>
              <a:avLst/>
              <a:gdLst>
                <a:gd name="T0" fmla="*/ 56 w 74"/>
                <a:gd name="T1" fmla="*/ 178 h 218"/>
                <a:gd name="T2" fmla="*/ 56 w 74"/>
                <a:gd name="T3" fmla="*/ 0 h 218"/>
                <a:gd name="T4" fmla="*/ 0 w 74"/>
                <a:gd name="T5" fmla="*/ 10 h 218"/>
                <a:gd name="T6" fmla="*/ 0 w 74"/>
                <a:gd name="T7" fmla="*/ 10 h 218"/>
                <a:gd name="T8" fmla="*/ 8 w 74"/>
                <a:gd name="T9" fmla="*/ 12 h 218"/>
                <a:gd name="T10" fmla="*/ 12 w 74"/>
                <a:gd name="T11" fmla="*/ 16 h 218"/>
                <a:gd name="T12" fmla="*/ 12 w 74"/>
                <a:gd name="T13" fmla="*/ 16 h 218"/>
                <a:gd name="T14" fmla="*/ 16 w 74"/>
                <a:gd name="T15" fmla="*/ 22 h 218"/>
                <a:gd name="T16" fmla="*/ 16 w 74"/>
                <a:gd name="T17" fmla="*/ 28 h 218"/>
                <a:gd name="T18" fmla="*/ 16 w 74"/>
                <a:gd name="T19" fmla="*/ 168 h 218"/>
                <a:gd name="T20" fmla="*/ 18 w 74"/>
                <a:gd name="T21" fmla="*/ 186 h 218"/>
                <a:gd name="T22" fmla="*/ 18 w 74"/>
                <a:gd name="T23" fmla="*/ 186 h 218"/>
                <a:gd name="T24" fmla="*/ 18 w 74"/>
                <a:gd name="T25" fmla="*/ 186 h 218"/>
                <a:gd name="T26" fmla="*/ 18 w 74"/>
                <a:gd name="T27" fmla="*/ 186 h 218"/>
                <a:gd name="T28" fmla="*/ 18 w 74"/>
                <a:gd name="T29" fmla="*/ 198 h 218"/>
                <a:gd name="T30" fmla="*/ 22 w 74"/>
                <a:gd name="T31" fmla="*/ 206 h 218"/>
                <a:gd name="T32" fmla="*/ 22 w 74"/>
                <a:gd name="T33" fmla="*/ 206 h 218"/>
                <a:gd name="T34" fmla="*/ 26 w 74"/>
                <a:gd name="T35" fmla="*/ 212 h 218"/>
                <a:gd name="T36" fmla="*/ 34 w 74"/>
                <a:gd name="T37" fmla="*/ 218 h 218"/>
                <a:gd name="T38" fmla="*/ 74 w 74"/>
                <a:gd name="T39" fmla="*/ 204 h 218"/>
                <a:gd name="T40" fmla="*/ 74 w 74"/>
                <a:gd name="T41" fmla="*/ 204 h 218"/>
                <a:gd name="T42" fmla="*/ 66 w 74"/>
                <a:gd name="T43" fmla="*/ 202 h 218"/>
                <a:gd name="T44" fmla="*/ 60 w 74"/>
                <a:gd name="T45" fmla="*/ 196 h 218"/>
                <a:gd name="T46" fmla="*/ 56 w 74"/>
                <a:gd name="T47" fmla="*/ 188 h 218"/>
                <a:gd name="T48" fmla="*/ 56 w 74"/>
                <a:gd name="T49" fmla="*/ 178 h 218"/>
                <a:gd name="T50" fmla="*/ 56 w 74"/>
                <a:gd name="T51" fmla="*/ 1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218">
                  <a:moveTo>
                    <a:pt x="56" y="178"/>
                  </a:move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6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98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26" y="212"/>
                  </a:lnTo>
                  <a:lnTo>
                    <a:pt x="34" y="218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66" y="202"/>
                  </a:lnTo>
                  <a:lnTo>
                    <a:pt x="60" y="196"/>
                  </a:lnTo>
                  <a:lnTo>
                    <a:pt x="56" y="188"/>
                  </a:lnTo>
                  <a:lnTo>
                    <a:pt x="56" y="178"/>
                  </a:lnTo>
                  <a:lnTo>
                    <a:pt x="5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69"/>
            <p:cNvSpPr>
              <a:spLocks/>
            </p:cNvSpPr>
            <p:nvPr/>
          </p:nvSpPr>
          <p:spPr bwMode="auto">
            <a:xfrm>
              <a:off x="1371" y="1586"/>
              <a:ext cx="176" cy="218"/>
            </a:xfrm>
            <a:custGeom>
              <a:avLst/>
              <a:gdLst>
                <a:gd name="T0" fmla="*/ 164 w 176"/>
                <a:gd name="T1" fmla="*/ 196 h 218"/>
                <a:gd name="T2" fmla="*/ 162 w 176"/>
                <a:gd name="T3" fmla="*/ 182 h 218"/>
                <a:gd name="T4" fmla="*/ 162 w 176"/>
                <a:gd name="T5" fmla="*/ 60 h 218"/>
                <a:gd name="T6" fmla="*/ 156 w 176"/>
                <a:gd name="T7" fmla="*/ 32 h 218"/>
                <a:gd name="T8" fmla="*/ 140 w 176"/>
                <a:gd name="T9" fmla="*/ 12 h 218"/>
                <a:gd name="T10" fmla="*/ 130 w 176"/>
                <a:gd name="T11" fmla="*/ 8 h 218"/>
                <a:gd name="T12" fmla="*/ 104 w 176"/>
                <a:gd name="T13" fmla="*/ 0 h 218"/>
                <a:gd name="T14" fmla="*/ 90 w 176"/>
                <a:gd name="T15" fmla="*/ 0 h 218"/>
                <a:gd name="T16" fmla="*/ 54 w 176"/>
                <a:gd name="T17" fmla="*/ 6 h 218"/>
                <a:gd name="T18" fmla="*/ 20 w 176"/>
                <a:gd name="T19" fmla="*/ 22 h 218"/>
                <a:gd name="T20" fmla="*/ 20 w 176"/>
                <a:gd name="T21" fmla="*/ 78 h 218"/>
                <a:gd name="T22" fmla="*/ 30 w 176"/>
                <a:gd name="T23" fmla="*/ 52 h 218"/>
                <a:gd name="T24" fmla="*/ 44 w 176"/>
                <a:gd name="T25" fmla="*/ 34 h 218"/>
                <a:gd name="T26" fmla="*/ 52 w 176"/>
                <a:gd name="T27" fmla="*/ 26 h 218"/>
                <a:gd name="T28" fmla="*/ 74 w 176"/>
                <a:gd name="T29" fmla="*/ 18 h 218"/>
                <a:gd name="T30" fmla="*/ 86 w 176"/>
                <a:gd name="T31" fmla="*/ 16 h 218"/>
                <a:gd name="T32" fmla="*/ 102 w 176"/>
                <a:gd name="T33" fmla="*/ 20 h 218"/>
                <a:gd name="T34" fmla="*/ 114 w 176"/>
                <a:gd name="T35" fmla="*/ 28 h 218"/>
                <a:gd name="T36" fmla="*/ 120 w 176"/>
                <a:gd name="T37" fmla="*/ 34 h 218"/>
                <a:gd name="T38" fmla="*/ 124 w 176"/>
                <a:gd name="T39" fmla="*/ 48 h 218"/>
                <a:gd name="T40" fmla="*/ 124 w 176"/>
                <a:gd name="T41" fmla="*/ 56 h 218"/>
                <a:gd name="T42" fmla="*/ 122 w 176"/>
                <a:gd name="T43" fmla="*/ 76 h 218"/>
                <a:gd name="T44" fmla="*/ 116 w 176"/>
                <a:gd name="T45" fmla="*/ 82 h 218"/>
                <a:gd name="T46" fmla="*/ 106 w 176"/>
                <a:gd name="T47" fmla="*/ 86 h 218"/>
                <a:gd name="T48" fmla="*/ 68 w 176"/>
                <a:gd name="T49" fmla="*/ 98 h 218"/>
                <a:gd name="T50" fmla="*/ 30 w 176"/>
                <a:gd name="T51" fmla="*/ 112 h 218"/>
                <a:gd name="T52" fmla="*/ 16 w 176"/>
                <a:gd name="T53" fmla="*/ 122 h 218"/>
                <a:gd name="T54" fmla="*/ 2 w 176"/>
                <a:gd name="T55" fmla="*/ 148 h 218"/>
                <a:gd name="T56" fmla="*/ 0 w 176"/>
                <a:gd name="T57" fmla="*/ 164 h 218"/>
                <a:gd name="T58" fmla="*/ 4 w 176"/>
                <a:gd name="T59" fmla="*/ 182 h 218"/>
                <a:gd name="T60" fmla="*/ 14 w 176"/>
                <a:gd name="T61" fmla="*/ 200 h 218"/>
                <a:gd name="T62" fmla="*/ 22 w 176"/>
                <a:gd name="T63" fmla="*/ 208 h 218"/>
                <a:gd name="T64" fmla="*/ 42 w 176"/>
                <a:gd name="T65" fmla="*/ 218 h 218"/>
                <a:gd name="T66" fmla="*/ 54 w 176"/>
                <a:gd name="T67" fmla="*/ 218 h 218"/>
                <a:gd name="T68" fmla="*/ 84 w 176"/>
                <a:gd name="T69" fmla="*/ 214 h 218"/>
                <a:gd name="T70" fmla="*/ 112 w 176"/>
                <a:gd name="T71" fmla="*/ 196 h 218"/>
                <a:gd name="T72" fmla="*/ 120 w 176"/>
                <a:gd name="T73" fmla="*/ 174 h 218"/>
                <a:gd name="T74" fmla="*/ 98 w 176"/>
                <a:gd name="T75" fmla="*/ 188 h 218"/>
                <a:gd name="T76" fmla="*/ 72 w 176"/>
                <a:gd name="T77" fmla="*/ 192 h 218"/>
                <a:gd name="T78" fmla="*/ 66 w 176"/>
                <a:gd name="T79" fmla="*/ 192 h 218"/>
                <a:gd name="T80" fmla="*/ 52 w 176"/>
                <a:gd name="T81" fmla="*/ 188 h 218"/>
                <a:gd name="T82" fmla="*/ 48 w 176"/>
                <a:gd name="T83" fmla="*/ 182 h 218"/>
                <a:gd name="T84" fmla="*/ 40 w 176"/>
                <a:gd name="T85" fmla="*/ 170 h 218"/>
                <a:gd name="T86" fmla="*/ 38 w 176"/>
                <a:gd name="T87" fmla="*/ 156 h 218"/>
                <a:gd name="T88" fmla="*/ 38 w 176"/>
                <a:gd name="T89" fmla="*/ 148 h 218"/>
                <a:gd name="T90" fmla="*/ 44 w 176"/>
                <a:gd name="T91" fmla="*/ 136 h 218"/>
                <a:gd name="T92" fmla="*/ 48 w 176"/>
                <a:gd name="T93" fmla="*/ 130 h 218"/>
                <a:gd name="T94" fmla="*/ 76 w 176"/>
                <a:gd name="T95" fmla="*/ 114 h 218"/>
                <a:gd name="T96" fmla="*/ 108 w 176"/>
                <a:gd name="T97" fmla="*/ 104 h 218"/>
                <a:gd name="T98" fmla="*/ 124 w 176"/>
                <a:gd name="T99" fmla="*/ 170 h 218"/>
                <a:gd name="T100" fmla="*/ 124 w 176"/>
                <a:gd name="T101" fmla="*/ 184 h 218"/>
                <a:gd name="T102" fmla="*/ 126 w 176"/>
                <a:gd name="T103" fmla="*/ 198 h 218"/>
                <a:gd name="T104" fmla="*/ 128 w 176"/>
                <a:gd name="T105" fmla="*/ 206 h 218"/>
                <a:gd name="T106" fmla="*/ 140 w 176"/>
                <a:gd name="T107" fmla="*/ 218 h 218"/>
                <a:gd name="T108" fmla="*/ 176 w 176"/>
                <a:gd name="T109" fmla="*/ 204 h 218"/>
                <a:gd name="T110" fmla="*/ 164 w 176"/>
                <a:gd name="T111" fmla="*/ 19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218">
                  <a:moveTo>
                    <a:pt x="164" y="196"/>
                  </a:moveTo>
                  <a:lnTo>
                    <a:pt x="164" y="196"/>
                  </a:lnTo>
                  <a:lnTo>
                    <a:pt x="162" y="192"/>
                  </a:lnTo>
                  <a:lnTo>
                    <a:pt x="162" y="182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0" y="44"/>
                  </a:lnTo>
                  <a:lnTo>
                    <a:pt x="156" y="32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30" y="8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2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20" y="22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6" y="64"/>
                  </a:lnTo>
                  <a:lnTo>
                    <a:pt x="30" y="52"/>
                  </a:lnTo>
                  <a:lnTo>
                    <a:pt x="38" y="4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2"/>
                  </a:lnTo>
                  <a:lnTo>
                    <a:pt x="74" y="18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4" y="18"/>
                  </a:lnTo>
                  <a:lnTo>
                    <a:pt x="102" y="20"/>
                  </a:lnTo>
                  <a:lnTo>
                    <a:pt x="110" y="24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20" y="34"/>
                  </a:lnTo>
                  <a:lnTo>
                    <a:pt x="122" y="42"/>
                  </a:lnTo>
                  <a:lnTo>
                    <a:pt x="124" y="48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70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6" y="82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44" y="10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16" y="122"/>
                  </a:lnTo>
                  <a:lnTo>
                    <a:pt x="8" y="134"/>
                  </a:lnTo>
                  <a:lnTo>
                    <a:pt x="2" y="14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200"/>
                  </a:lnTo>
                  <a:lnTo>
                    <a:pt x="14" y="200"/>
                  </a:lnTo>
                  <a:lnTo>
                    <a:pt x="22" y="208"/>
                  </a:lnTo>
                  <a:lnTo>
                    <a:pt x="30" y="214"/>
                  </a:lnTo>
                  <a:lnTo>
                    <a:pt x="42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70" y="218"/>
                  </a:lnTo>
                  <a:lnTo>
                    <a:pt x="84" y="214"/>
                  </a:lnTo>
                  <a:lnTo>
                    <a:pt x="98" y="206"/>
                  </a:lnTo>
                  <a:lnTo>
                    <a:pt x="112" y="196"/>
                  </a:lnTo>
                  <a:lnTo>
                    <a:pt x="120" y="174"/>
                  </a:lnTo>
                  <a:lnTo>
                    <a:pt x="120" y="174"/>
                  </a:lnTo>
                  <a:lnTo>
                    <a:pt x="110" y="182"/>
                  </a:lnTo>
                  <a:lnTo>
                    <a:pt x="98" y="188"/>
                  </a:lnTo>
                  <a:lnTo>
                    <a:pt x="86" y="192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66" y="192"/>
                  </a:lnTo>
                  <a:lnTo>
                    <a:pt x="58" y="190"/>
                  </a:lnTo>
                  <a:lnTo>
                    <a:pt x="52" y="188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4" y="178"/>
                  </a:lnTo>
                  <a:lnTo>
                    <a:pt x="40" y="170"/>
                  </a:lnTo>
                  <a:lnTo>
                    <a:pt x="38" y="164"/>
                  </a:lnTo>
                  <a:lnTo>
                    <a:pt x="38" y="156"/>
                  </a:lnTo>
                  <a:lnTo>
                    <a:pt x="38" y="156"/>
                  </a:lnTo>
                  <a:lnTo>
                    <a:pt x="38" y="148"/>
                  </a:lnTo>
                  <a:lnTo>
                    <a:pt x="40" y="142"/>
                  </a:lnTo>
                  <a:lnTo>
                    <a:pt x="44" y="136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60" y="122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108" y="104"/>
                  </a:lnTo>
                  <a:lnTo>
                    <a:pt x="124" y="96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9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12"/>
                  </a:lnTo>
                  <a:lnTo>
                    <a:pt x="140" y="218"/>
                  </a:lnTo>
                  <a:lnTo>
                    <a:pt x="176" y="204"/>
                  </a:lnTo>
                  <a:lnTo>
                    <a:pt x="176" y="204"/>
                  </a:lnTo>
                  <a:lnTo>
                    <a:pt x="168" y="200"/>
                  </a:lnTo>
                  <a:lnTo>
                    <a:pt x="164" y="196"/>
                  </a:lnTo>
                  <a:lnTo>
                    <a:pt x="164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70"/>
            <p:cNvSpPr>
              <a:spLocks/>
            </p:cNvSpPr>
            <p:nvPr/>
          </p:nvSpPr>
          <p:spPr bwMode="auto">
            <a:xfrm>
              <a:off x="1273" y="1414"/>
              <a:ext cx="96" cy="120"/>
            </a:xfrm>
            <a:custGeom>
              <a:avLst/>
              <a:gdLst>
                <a:gd name="T0" fmla="*/ 22 w 96"/>
                <a:gd name="T1" fmla="*/ 8 h 120"/>
                <a:gd name="T2" fmla="*/ 22 w 96"/>
                <a:gd name="T3" fmla="*/ 82 h 120"/>
                <a:gd name="T4" fmla="*/ 22 w 96"/>
                <a:gd name="T5" fmla="*/ 82 h 120"/>
                <a:gd name="T6" fmla="*/ 24 w 96"/>
                <a:gd name="T7" fmla="*/ 92 h 120"/>
                <a:gd name="T8" fmla="*/ 28 w 96"/>
                <a:gd name="T9" fmla="*/ 100 h 120"/>
                <a:gd name="T10" fmla="*/ 32 w 96"/>
                <a:gd name="T11" fmla="*/ 106 h 120"/>
                <a:gd name="T12" fmla="*/ 36 w 96"/>
                <a:gd name="T13" fmla="*/ 108 h 120"/>
                <a:gd name="T14" fmla="*/ 44 w 96"/>
                <a:gd name="T15" fmla="*/ 110 h 120"/>
                <a:gd name="T16" fmla="*/ 52 w 96"/>
                <a:gd name="T17" fmla="*/ 112 h 120"/>
                <a:gd name="T18" fmla="*/ 52 w 96"/>
                <a:gd name="T19" fmla="*/ 112 h 120"/>
                <a:gd name="T20" fmla="*/ 60 w 96"/>
                <a:gd name="T21" fmla="*/ 112 h 120"/>
                <a:gd name="T22" fmla="*/ 66 w 96"/>
                <a:gd name="T23" fmla="*/ 110 h 120"/>
                <a:gd name="T24" fmla="*/ 72 w 96"/>
                <a:gd name="T25" fmla="*/ 106 h 120"/>
                <a:gd name="T26" fmla="*/ 76 w 96"/>
                <a:gd name="T27" fmla="*/ 102 h 120"/>
                <a:gd name="T28" fmla="*/ 78 w 96"/>
                <a:gd name="T29" fmla="*/ 98 h 120"/>
                <a:gd name="T30" fmla="*/ 80 w 96"/>
                <a:gd name="T31" fmla="*/ 92 h 120"/>
                <a:gd name="T32" fmla="*/ 82 w 96"/>
                <a:gd name="T33" fmla="*/ 82 h 120"/>
                <a:gd name="T34" fmla="*/ 82 w 96"/>
                <a:gd name="T35" fmla="*/ 8 h 120"/>
                <a:gd name="T36" fmla="*/ 82 w 96"/>
                <a:gd name="T37" fmla="*/ 8 h 120"/>
                <a:gd name="T38" fmla="*/ 80 w 96"/>
                <a:gd name="T39" fmla="*/ 2 h 120"/>
                <a:gd name="T40" fmla="*/ 76 w 96"/>
                <a:gd name="T41" fmla="*/ 0 h 120"/>
                <a:gd name="T42" fmla="*/ 96 w 96"/>
                <a:gd name="T43" fmla="*/ 0 h 120"/>
                <a:gd name="T44" fmla="*/ 96 w 96"/>
                <a:gd name="T45" fmla="*/ 0 h 120"/>
                <a:gd name="T46" fmla="*/ 92 w 96"/>
                <a:gd name="T47" fmla="*/ 2 h 120"/>
                <a:gd name="T48" fmla="*/ 92 w 96"/>
                <a:gd name="T49" fmla="*/ 8 h 120"/>
                <a:gd name="T50" fmla="*/ 90 w 96"/>
                <a:gd name="T51" fmla="*/ 80 h 120"/>
                <a:gd name="T52" fmla="*/ 90 w 96"/>
                <a:gd name="T53" fmla="*/ 80 h 120"/>
                <a:gd name="T54" fmla="*/ 90 w 96"/>
                <a:gd name="T55" fmla="*/ 90 h 120"/>
                <a:gd name="T56" fmla="*/ 88 w 96"/>
                <a:gd name="T57" fmla="*/ 98 h 120"/>
                <a:gd name="T58" fmla="*/ 84 w 96"/>
                <a:gd name="T59" fmla="*/ 106 h 120"/>
                <a:gd name="T60" fmla="*/ 78 w 96"/>
                <a:gd name="T61" fmla="*/ 110 h 120"/>
                <a:gd name="T62" fmla="*/ 72 w 96"/>
                <a:gd name="T63" fmla="*/ 114 h 120"/>
                <a:gd name="T64" fmla="*/ 66 w 96"/>
                <a:gd name="T65" fmla="*/ 118 h 120"/>
                <a:gd name="T66" fmla="*/ 50 w 96"/>
                <a:gd name="T67" fmla="*/ 120 h 120"/>
                <a:gd name="T68" fmla="*/ 50 w 96"/>
                <a:gd name="T69" fmla="*/ 120 h 120"/>
                <a:gd name="T70" fmla="*/ 36 w 96"/>
                <a:gd name="T71" fmla="*/ 118 h 120"/>
                <a:gd name="T72" fmla="*/ 28 w 96"/>
                <a:gd name="T73" fmla="*/ 116 h 120"/>
                <a:gd name="T74" fmla="*/ 22 w 96"/>
                <a:gd name="T75" fmla="*/ 112 h 120"/>
                <a:gd name="T76" fmla="*/ 14 w 96"/>
                <a:gd name="T77" fmla="*/ 106 h 120"/>
                <a:gd name="T78" fmla="*/ 10 w 96"/>
                <a:gd name="T79" fmla="*/ 100 h 120"/>
                <a:gd name="T80" fmla="*/ 6 w 96"/>
                <a:gd name="T81" fmla="*/ 90 h 120"/>
                <a:gd name="T82" fmla="*/ 6 w 96"/>
                <a:gd name="T83" fmla="*/ 80 h 120"/>
                <a:gd name="T84" fmla="*/ 6 w 96"/>
                <a:gd name="T85" fmla="*/ 8 h 120"/>
                <a:gd name="T86" fmla="*/ 6 w 96"/>
                <a:gd name="T87" fmla="*/ 8 h 120"/>
                <a:gd name="T88" fmla="*/ 4 w 96"/>
                <a:gd name="T89" fmla="*/ 2 h 120"/>
                <a:gd name="T90" fmla="*/ 0 w 96"/>
                <a:gd name="T91" fmla="*/ 0 h 120"/>
                <a:gd name="T92" fmla="*/ 28 w 96"/>
                <a:gd name="T93" fmla="*/ 0 h 120"/>
                <a:gd name="T94" fmla="*/ 28 w 96"/>
                <a:gd name="T95" fmla="*/ 0 h 120"/>
                <a:gd name="T96" fmla="*/ 24 w 96"/>
                <a:gd name="T97" fmla="*/ 2 h 120"/>
                <a:gd name="T98" fmla="*/ 22 w 96"/>
                <a:gd name="T99" fmla="*/ 8 h 120"/>
                <a:gd name="T100" fmla="*/ 22 w 96"/>
                <a:gd name="T10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0">
                  <a:moveTo>
                    <a:pt x="22" y="8"/>
                  </a:moveTo>
                  <a:lnTo>
                    <a:pt x="22" y="82"/>
                  </a:lnTo>
                  <a:lnTo>
                    <a:pt x="22" y="82"/>
                  </a:lnTo>
                  <a:lnTo>
                    <a:pt x="24" y="92"/>
                  </a:lnTo>
                  <a:lnTo>
                    <a:pt x="28" y="100"/>
                  </a:lnTo>
                  <a:lnTo>
                    <a:pt x="32" y="106"/>
                  </a:lnTo>
                  <a:lnTo>
                    <a:pt x="36" y="108"/>
                  </a:lnTo>
                  <a:lnTo>
                    <a:pt x="4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60" y="112"/>
                  </a:lnTo>
                  <a:lnTo>
                    <a:pt x="66" y="110"/>
                  </a:lnTo>
                  <a:lnTo>
                    <a:pt x="72" y="106"/>
                  </a:lnTo>
                  <a:lnTo>
                    <a:pt x="76" y="102"/>
                  </a:lnTo>
                  <a:lnTo>
                    <a:pt x="78" y="98"/>
                  </a:lnTo>
                  <a:lnTo>
                    <a:pt x="80" y="92"/>
                  </a:lnTo>
                  <a:lnTo>
                    <a:pt x="82" y="8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92" y="8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90"/>
                  </a:lnTo>
                  <a:lnTo>
                    <a:pt x="88" y="98"/>
                  </a:lnTo>
                  <a:lnTo>
                    <a:pt x="84" y="106"/>
                  </a:lnTo>
                  <a:lnTo>
                    <a:pt x="78" y="110"/>
                  </a:lnTo>
                  <a:lnTo>
                    <a:pt x="72" y="114"/>
                  </a:lnTo>
                  <a:lnTo>
                    <a:pt x="66" y="118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6" y="118"/>
                  </a:lnTo>
                  <a:lnTo>
                    <a:pt x="28" y="116"/>
                  </a:lnTo>
                  <a:lnTo>
                    <a:pt x="22" y="112"/>
                  </a:lnTo>
                  <a:lnTo>
                    <a:pt x="14" y="106"/>
                  </a:lnTo>
                  <a:lnTo>
                    <a:pt x="10" y="100"/>
                  </a:lnTo>
                  <a:lnTo>
                    <a:pt x="6" y="90"/>
                  </a:lnTo>
                  <a:lnTo>
                    <a:pt x="6" y="8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71"/>
            <p:cNvSpPr>
              <a:spLocks/>
            </p:cNvSpPr>
            <p:nvPr/>
          </p:nvSpPr>
          <p:spPr bwMode="auto">
            <a:xfrm>
              <a:off x="1379" y="1414"/>
              <a:ext cx="108" cy="122"/>
            </a:xfrm>
            <a:custGeom>
              <a:avLst/>
              <a:gdLst>
                <a:gd name="T0" fmla="*/ 94 w 108"/>
                <a:gd name="T1" fmla="*/ 8 h 122"/>
                <a:gd name="T2" fmla="*/ 94 w 108"/>
                <a:gd name="T3" fmla="*/ 8 h 122"/>
                <a:gd name="T4" fmla="*/ 94 w 108"/>
                <a:gd name="T5" fmla="*/ 2 h 122"/>
                <a:gd name="T6" fmla="*/ 90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2 h 122"/>
                <a:gd name="T14" fmla="*/ 104 w 108"/>
                <a:gd name="T15" fmla="*/ 8 h 122"/>
                <a:gd name="T16" fmla="*/ 104 w 108"/>
                <a:gd name="T17" fmla="*/ 122 h 122"/>
                <a:gd name="T18" fmla="*/ 104 w 108"/>
                <a:gd name="T19" fmla="*/ 122 h 122"/>
                <a:gd name="T20" fmla="*/ 62 w 108"/>
                <a:gd name="T21" fmla="*/ 70 h 122"/>
                <a:gd name="T22" fmla="*/ 20 w 108"/>
                <a:gd name="T23" fmla="*/ 18 h 122"/>
                <a:gd name="T24" fmla="*/ 20 w 108"/>
                <a:gd name="T25" fmla="*/ 110 h 122"/>
                <a:gd name="T26" fmla="*/ 20 w 108"/>
                <a:gd name="T27" fmla="*/ 110 h 122"/>
                <a:gd name="T28" fmla="*/ 22 w 108"/>
                <a:gd name="T29" fmla="*/ 116 h 122"/>
                <a:gd name="T30" fmla="*/ 24 w 108"/>
                <a:gd name="T31" fmla="*/ 118 h 122"/>
                <a:gd name="T32" fmla="*/ 6 w 108"/>
                <a:gd name="T33" fmla="*/ 118 h 122"/>
                <a:gd name="T34" fmla="*/ 6 w 108"/>
                <a:gd name="T35" fmla="*/ 118 h 122"/>
                <a:gd name="T36" fmla="*/ 10 w 108"/>
                <a:gd name="T37" fmla="*/ 116 h 122"/>
                <a:gd name="T38" fmla="*/ 10 w 108"/>
                <a:gd name="T39" fmla="*/ 110 h 122"/>
                <a:gd name="T40" fmla="*/ 10 w 108"/>
                <a:gd name="T41" fmla="*/ 14 h 122"/>
                <a:gd name="T42" fmla="*/ 10 w 108"/>
                <a:gd name="T43" fmla="*/ 14 h 122"/>
                <a:gd name="T44" fmla="*/ 10 w 108"/>
                <a:gd name="T45" fmla="*/ 10 h 122"/>
                <a:gd name="T46" fmla="*/ 8 w 108"/>
                <a:gd name="T47" fmla="*/ 6 h 122"/>
                <a:gd name="T48" fmla="*/ 8 w 108"/>
                <a:gd name="T49" fmla="*/ 6 h 122"/>
                <a:gd name="T50" fmla="*/ 6 w 108"/>
                <a:gd name="T51" fmla="*/ 2 h 122"/>
                <a:gd name="T52" fmla="*/ 0 w 108"/>
                <a:gd name="T53" fmla="*/ 0 h 122"/>
                <a:gd name="T54" fmla="*/ 26 w 108"/>
                <a:gd name="T55" fmla="*/ 0 h 122"/>
                <a:gd name="T56" fmla="*/ 94 w 108"/>
                <a:gd name="T57" fmla="*/ 84 h 122"/>
                <a:gd name="T58" fmla="*/ 94 w 108"/>
                <a:gd name="T59" fmla="*/ 8 h 122"/>
                <a:gd name="T60" fmla="*/ 94 w 108"/>
                <a:gd name="T61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2">
                  <a:moveTo>
                    <a:pt x="94" y="8"/>
                  </a:moveTo>
                  <a:lnTo>
                    <a:pt x="94" y="8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2"/>
                  </a:lnTo>
                  <a:lnTo>
                    <a:pt x="104" y="8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62" y="70"/>
                  </a:lnTo>
                  <a:lnTo>
                    <a:pt x="20" y="1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4" y="118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16"/>
                  </a:lnTo>
                  <a:lnTo>
                    <a:pt x="10" y="1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94" y="8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72"/>
            <p:cNvSpPr>
              <a:spLocks/>
            </p:cNvSpPr>
            <p:nvPr/>
          </p:nvSpPr>
          <p:spPr bwMode="auto">
            <a:xfrm>
              <a:off x="1505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73"/>
            <p:cNvSpPr>
              <a:spLocks/>
            </p:cNvSpPr>
            <p:nvPr/>
          </p:nvSpPr>
          <p:spPr bwMode="auto">
            <a:xfrm>
              <a:off x="1539" y="1414"/>
              <a:ext cx="108" cy="122"/>
            </a:xfrm>
            <a:custGeom>
              <a:avLst/>
              <a:gdLst>
                <a:gd name="T0" fmla="*/ 92 w 108"/>
                <a:gd name="T1" fmla="*/ 8 h 122"/>
                <a:gd name="T2" fmla="*/ 92 w 108"/>
                <a:gd name="T3" fmla="*/ 8 h 122"/>
                <a:gd name="T4" fmla="*/ 92 w 108"/>
                <a:gd name="T5" fmla="*/ 2 h 122"/>
                <a:gd name="T6" fmla="*/ 88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4 h 122"/>
                <a:gd name="T14" fmla="*/ 100 w 108"/>
                <a:gd name="T15" fmla="*/ 8 h 122"/>
                <a:gd name="T16" fmla="*/ 100 w 108"/>
                <a:gd name="T17" fmla="*/ 8 h 122"/>
                <a:gd name="T18" fmla="*/ 58 w 108"/>
                <a:gd name="T19" fmla="*/ 122 h 122"/>
                <a:gd name="T20" fmla="*/ 58 w 108"/>
                <a:gd name="T21" fmla="*/ 122 h 122"/>
                <a:gd name="T22" fmla="*/ 10 w 108"/>
                <a:gd name="T23" fmla="*/ 8 h 122"/>
                <a:gd name="T24" fmla="*/ 10 w 108"/>
                <a:gd name="T25" fmla="*/ 8 h 122"/>
                <a:gd name="T26" fmla="*/ 6 w 108"/>
                <a:gd name="T27" fmla="*/ 4 h 122"/>
                <a:gd name="T28" fmla="*/ 0 w 108"/>
                <a:gd name="T29" fmla="*/ 0 h 122"/>
                <a:gd name="T30" fmla="*/ 32 w 108"/>
                <a:gd name="T31" fmla="*/ 0 h 122"/>
                <a:gd name="T32" fmla="*/ 32 w 108"/>
                <a:gd name="T33" fmla="*/ 0 h 122"/>
                <a:gd name="T34" fmla="*/ 30 w 108"/>
                <a:gd name="T35" fmla="*/ 2 h 122"/>
                <a:gd name="T36" fmla="*/ 28 w 108"/>
                <a:gd name="T37" fmla="*/ 4 h 122"/>
                <a:gd name="T38" fmla="*/ 30 w 108"/>
                <a:gd name="T39" fmla="*/ 10 h 122"/>
                <a:gd name="T40" fmla="*/ 30 w 108"/>
                <a:gd name="T41" fmla="*/ 10 h 122"/>
                <a:gd name="T42" fmla="*/ 60 w 108"/>
                <a:gd name="T43" fmla="*/ 90 h 122"/>
                <a:gd name="T44" fmla="*/ 60 w 108"/>
                <a:gd name="T45" fmla="*/ 90 h 122"/>
                <a:gd name="T46" fmla="*/ 92 w 108"/>
                <a:gd name="T47" fmla="*/ 8 h 122"/>
                <a:gd name="T48" fmla="*/ 92 w 108"/>
                <a:gd name="T4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2">
                  <a:moveTo>
                    <a:pt x="92" y="8"/>
                  </a:moveTo>
                  <a:lnTo>
                    <a:pt x="92" y="8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92" y="8"/>
                  </a:lnTo>
                  <a:lnTo>
                    <a:pt x="9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74"/>
            <p:cNvSpPr>
              <a:spLocks/>
            </p:cNvSpPr>
            <p:nvPr/>
          </p:nvSpPr>
          <p:spPr bwMode="auto">
            <a:xfrm>
              <a:off x="1653" y="1414"/>
              <a:ext cx="74" cy="118"/>
            </a:xfrm>
            <a:custGeom>
              <a:avLst/>
              <a:gdLst>
                <a:gd name="T0" fmla="*/ 66 w 74"/>
                <a:gd name="T1" fmla="*/ 16 h 118"/>
                <a:gd name="T2" fmla="*/ 66 w 74"/>
                <a:gd name="T3" fmla="*/ 16 h 118"/>
                <a:gd name="T4" fmla="*/ 60 w 74"/>
                <a:gd name="T5" fmla="*/ 10 h 118"/>
                <a:gd name="T6" fmla="*/ 52 w 74"/>
                <a:gd name="T7" fmla="*/ 8 h 118"/>
                <a:gd name="T8" fmla="*/ 52 w 74"/>
                <a:gd name="T9" fmla="*/ 8 h 118"/>
                <a:gd name="T10" fmla="*/ 22 w 74"/>
                <a:gd name="T11" fmla="*/ 8 h 118"/>
                <a:gd name="T12" fmla="*/ 22 w 74"/>
                <a:gd name="T13" fmla="*/ 48 h 118"/>
                <a:gd name="T14" fmla="*/ 50 w 74"/>
                <a:gd name="T15" fmla="*/ 48 h 118"/>
                <a:gd name="T16" fmla="*/ 50 w 74"/>
                <a:gd name="T17" fmla="*/ 48 h 118"/>
                <a:gd name="T18" fmla="*/ 54 w 74"/>
                <a:gd name="T19" fmla="*/ 46 h 118"/>
                <a:gd name="T20" fmla="*/ 56 w 74"/>
                <a:gd name="T21" fmla="*/ 44 h 118"/>
                <a:gd name="T22" fmla="*/ 56 w 74"/>
                <a:gd name="T23" fmla="*/ 62 h 118"/>
                <a:gd name="T24" fmla="*/ 56 w 74"/>
                <a:gd name="T25" fmla="*/ 62 h 118"/>
                <a:gd name="T26" fmla="*/ 54 w 74"/>
                <a:gd name="T27" fmla="*/ 58 h 118"/>
                <a:gd name="T28" fmla="*/ 50 w 74"/>
                <a:gd name="T29" fmla="*/ 58 h 118"/>
                <a:gd name="T30" fmla="*/ 22 w 74"/>
                <a:gd name="T31" fmla="*/ 58 h 118"/>
                <a:gd name="T32" fmla="*/ 22 w 74"/>
                <a:gd name="T33" fmla="*/ 108 h 118"/>
                <a:gd name="T34" fmla="*/ 22 w 74"/>
                <a:gd name="T35" fmla="*/ 108 h 118"/>
                <a:gd name="T36" fmla="*/ 42 w 74"/>
                <a:gd name="T37" fmla="*/ 110 h 118"/>
                <a:gd name="T38" fmla="*/ 42 w 74"/>
                <a:gd name="T39" fmla="*/ 110 h 118"/>
                <a:gd name="T40" fmla="*/ 54 w 74"/>
                <a:gd name="T41" fmla="*/ 110 h 118"/>
                <a:gd name="T42" fmla="*/ 62 w 74"/>
                <a:gd name="T43" fmla="*/ 108 h 118"/>
                <a:gd name="T44" fmla="*/ 68 w 74"/>
                <a:gd name="T45" fmla="*/ 104 h 118"/>
                <a:gd name="T46" fmla="*/ 74 w 74"/>
                <a:gd name="T47" fmla="*/ 98 h 118"/>
                <a:gd name="T48" fmla="*/ 70 w 74"/>
                <a:gd name="T49" fmla="*/ 118 h 118"/>
                <a:gd name="T50" fmla="*/ 0 w 74"/>
                <a:gd name="T51" fmla="*/ 118 h 118"/>
                <a:gd name="T52" fmla="*/ 0 w 74"/>
                <a:gd name="T53" fmla="*/ 118 h 118"/>
                <a:gd name="T54" fmla="*/ 4 w 74"/>
                <a:gd name="T55" fmla="*/ 116 h 118"/>
                <a:gd name="T56" fmla="*/ 6 w 74"/>
                <a:gd name="T57" fmla="*/ 110 h 118"/>
                <a:gd name="T58" fmla="*/ 6 w 74"/>
                <a:gd name="T59" fmla="*/ 8 h 118"/>
                <a:gd name="T60" fmla="*/ 6 w 74"/>
                <a:gd name="T61" fmla="*/ 8 h 118"/>
                <a:gd name="T62" fmla="*/ 4 w 74"/>
                <a:gd name="T63" fmla="*/ 2 h 118"/>
                <a:gd name="T64" fmla="*/ 0 w 74"/>
                <a:gd name="T65" fmla="*/ 0 h 118"/>
                <a:gd name="T66" fmla="*/ 66 w 74"/>
                <a:gd name="T67" fmla="*/ 0 h 118"/>
                <a:gd name="T68" fmla="*/ 66 w 74"/>
                <a:gd name="T69" fmla="*/ 16 h 118"/>
                <a:gd name="T70" fmla="*/ 66 w 74"/>
                <a:gd name="T7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8">
                  <a:moveTo>
                    <a:pt x="66" y="16"/>
                  </a:moveTo>
                  <a:lnTo>
                    <a:pt x="66" y="16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54" y="110"/>
                  </a:lnTo>
                  <a:lnTo>
                    <a:pt x="62" y="108"/>
                  </a:lnTo>
                  <a:lnTo>
                    <a:pt x="68" y="104"/>
                  </a:lnTo>
                  <a:lnTo>
                    <a:pt x="74" y="98"/>
                  </a:lnTo>
                  <a:lnTo>
                    <a:pt x="7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6"/>
                  </a:lnTo>
                  <a:lnTo>
                    <a:pt x="6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75"/>
            <p:cNvSpPr>
              <a:spLocks noEditPoints="1"/>
            </p:cNvSpPr>
            <p:nvPr/>
          </p:nvSpPr>
          <p:spPr bwMode="auto">
            <a:xfrm>
              <a:off x="1735" y="1414"/>
              <a:ext cx="102" cy="118"/>
            </a:xfrm>
            <a:custGeom>
              <a:avLst/>
              <a:gdLst>
                <a:gd name="T0" fmla="*/ 48 w 102"/>
                <a:gd name="T1" fmla="*/ 58 h 118"/>
                <a:gd name="T2" fmla="*/ 60 w 102"/>
                <a:gd name="T3" fmla="*/ 64 h 118"/>
                <a:gd name="T4" fmla="*/ 66 w 102"/>
                <a:gd name="T5" fmla="*/ 72 h 118"/>
                <a:gd name="T6" fmla="*/ 84 w 102"/>
                <a:gd name="T7" fmla="*/ 102 h 118"/>
                <a:gd name="T8" fmla="*/ 92 w 102"/>
                <a:gd name="T9" fmla="*/ 112 h 118"/>
                <a:gd name="T10" fmla="*/ 102 w 102"/>
                <a:gd name="T11" fmla="*/ 118 h 118"/>
                <a:gd name="T12" fmla="*/ 84 w 102"/>
                <a:gd name="T13" fmla="*/ 118 h 118"/>
                <a:gd name="T14" fmla="*/ 76 w 102"/>
                <a:gd name="T15" fmla="*/ 116 h 118"/>
                <a:gd name="T16" fmla="*/ 70 w 102"/>
                <a:gd name="T17" fmla="*/ 110 h 118"/>
                <a:gd name="T18" fmla="*/ 50 w 102"/>
                <a:gd name="T19" fmla="*/ 78 h 118"/>
                <a:gd name="T20" fmla="*/ 38 w 102"/>
                <a:gd name="T21" fmla="*/ 64 h 118"/>
                <a:gd name="T22" fmla="*/ 32 w 102"/>
                <a:gd name="T23" fmla="*/ 64 h 118"/>
                <a:gd name="T24" fmla="*/ 22 w 102"/>
                <a:gd name="T25" fmla="*/ 110 h 118"/>
                <a:gd name="T26" fmla="*/ 24 w 102"/>
                <a:gd name="T27" fmla="*/ 116 h 118"/>
                <a:gd name="T28" fmla="*/ 0 w 102"/>
                <a:gd name="T29" fmla="*/ 118 h 118"/>
                <a:gd name="T30" fmla="*/ 4 w 102"/>
                <a:gd name="T31" fmla="*/ 116 h 118"/>
                <a:gd name="T32" fmla="*/ 6 w 102"/>
                <a:gd name="T33" fmla="*/ 8 h 118"/>
                <a:gd name="T34" fmla="*/ 4 w 102"/>
                <a:gd name="T35" fmla="*/ 2 h 118"/>
                <a:gd name="T36" fmla="*/ 34 w 102"/>
                <a:gd name="T37" fmla="*/ 0 h 118"/>
                <a:gd name="T38" fmla="*/ 46 w 102"/>
                <a:gd name="T39" fmla="*/ 0 h 118"/>
                <a:gd name="T40" fmla="*/ 62 w 102"/>
                <a:gd name="T41" fmla="*/ 6 h 118"/>
                <a:gd name="T42" fmla="*/ 72 w 102"/>
                <a:gd name="T43" fmla="*/ 14 h 118"/>
                <a:gd name="T44" fmla="*/ 76 w 102"/>
                <a:gd name="T45" fmla="*/ 28 h 118"/>
                <a:gd name="T46" fmla="*/ 76 w 102"/>
                <a:gd name="T47" fmla="*/ 36 h 118"/>
                <a:gd name="T48" fmla="*/ 70 w 102"/>
                <a:gd name="T49" fmla="*/ 46 h 118"/>
                <a:gd name="T50" fmla="*/ 58 w 102"/>
                <a:gd name="T51" fmla="*/ 56 h 118"/>
                <a:gd name="T52" fmla="*/ 48 w 102"/>
                <a:gd name="T53" fmla="*/ 58 h 118"/>
                <a:gd name="T54" fmla="*/ 22 w 102"/>
                <a:gd name="T55" fmla="*/ 54 h 118"/>
                <a:gd name="T56" fmla="*/ 32 w 102"/>
                <a:gd name="T57" fmla="*/ 54 h 118"/>
                <a:gd name="T58" fmla="*/ 42 w 102"/>
                <a:gd name="T59" fmla="*/ 54 h 118"/>
                <a:gd name="T60" fmla="*/ 54 w 102"/>
                <a:gd name="T61" fmla="*/ 46 h 118"/>
                <a:gd name="T62" fmla="*/ 58 w 102"/>
                <a:gd name="T63" fmla="*/ 36 h 118"/>
                <a:gd name="T64" fmla="*/ 58 w 102"/>
                <a:gd name="T65" fmla="*/ 30 h 118"/>
                <a:gd name="T66" fmla="*/ 54 w 102"/>
                <a:gd name="T67" fmla="*/ 14 h 118"/>
                <a:gd name="T68" fmla="*/ 42 w 102"/>
                <a:gd name="T69" fmla="*/ 8 h 118"/>
                <a:gd name="T70" fmla="*/ 34 w 102"/>
                <a:gd name="T71" fmla="*/ 6 h 118"/>
                <a:gd name="T72" fmla="*/ 22 w 102"/>
                <a:gd name="T73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18">
                  <a:moveTo>
                    <a:pt x="48" y="58"/>
                  </a:moveTo>
                  <a:lnTo>
                    <a:pt x="48" y="58"/>
                  </a:lnTo>
                  <a:lnTo>
                    <a:pt x="54" y="60"/>
                  </a:lnTo>
                  <a:lnTo>
                    <a:pt x="60" y="64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6" y="88"/>
                  </a:lnTo>
                  <a:lnTo>
                    <a:pt x="84" y="102"/>
                  </a:lnTo>
                  <a:lnTo>
                    <a:pt x="92" y="112"/>
                  </a:lnTo>
                  <a:lnTo>
                    <a:pt x="92" y="112"/>
                  </a:lnTo>
                  <a:lnTo>
                    <a:pt x="98" y="116"/>
                  </a:lnTo>
                  <a:lnTo>
                    <a:pt x="102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0" y="118"/>
                  </a:lnTo>
                  <a:lnTo>
                    <a:pt x="76" y="11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2" y="64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4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4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close/>
                  <a:moveTo>
                    <a:pt x="22" y="8"/>
                  </a:moveTo>
                  <a:lnTo>
                    <a:pt x="22" y="54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0"/>
                  </a:lnTo>
                  <a:lnTo>
                    <a:pt x="58" y="36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22"/>
                  </a:lnTo>
                  <a:lnTo>
                    <a:pt x="54" y="14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76"/>
            <p:cNvSpPr>
              <a:spLocks/>
            </p:cNvSpPr>
            <p:nvPr/>
          </p:nvSpPr>
          <p:spPr bwMode="auto">
            <a:xfrm>
              <a:off x="1837" y="1412"/>
              <a:ext cx="72" cy="122"/>
            </a:xfrm>
            <a:custGeom>
              <a:avLst/>
              <a:gdLst>
                <a:gd name="T0" fmla="*/ 72 w 72"/>
                <a:gd name="T1" fmla="*/ 86 h 122"/>
                <a:gd name="T2" fmla="*/ 68 w 72"/>
                <a:gd name="T3" fmla="*/ 100 h 122"/>
                <a:gd name="T4" fmla="*/ 60 w 72"/>
                <a:gd name="T5" fmla="*/ 112 h 122"/>
                <a:gd name="T6" fmla="*/ 48 w 72"/>
                <a:gd name="T7" fmla="*/ 120 h 122"/>
                <a:gd name="T8" fmla="*/ 34 w 72"/>
                <a:gd name="T9" fmla="*/ 122 h 122"/>
                <a:gd name="T10" fmla="*/ 24 w 72"/>
                <a:gd name="T11" fmla="*/ 120 h 122"/>
                <a:gd name="T12" fmla="*/ 2 w 72"/>
                <a:gd name="T13" fmla="*/ 112 h 122"/>
                <a:gd name="T14" fmla="*/ 0 w 72"/>
                <a:gd name="T15" fmla="*/ 86 h 122"/>
                <a:gd name="T16" fmla="*/ 10 w 72"/>
                <a:gd name="T17" fmla="*/ 104 h 122"/>
                <a:gd name="T18" fmla="*/ 26 w 72"/>
                <a:gd name="T19" fmla="*/ 114 h 122"/>
                <a:gd name="T20" fmla="*/ 32 w 72"/>
                <a:gd name="T21" fmla="*/ 114 h 122"/>
                <a:gd name="T22" fmla="*/ 44 w 72"/>
                <a:gd name="T23" fmla="*/ 112 h 122"/>
                <a:gd name="T24" fmla="*/ 52 w 72"/>
                <a:gd name="T25" fmla="*/ 106 h 122"/>
                <a:gd name="T26" fmla="*/ 56 w 72"/>
                <a:gd name="T27" fmla="*/ 92 h 122"/>
                <a:gd name="T28" fmla="*/ 56 w 72"/>
                <a:gd name="T29" fmla="*/ 86 h 122"/>
                <a:gd name="T30" fmla="*/ 48 w 72"/>
                <a:gd name="T31" fmla="*/ 74 h 122"/>
                <a:gd name="T32" fmla="*/ 26 w 72"/>
                <a:gd name="T33" fmla="*/ 62 h 122"/>
                <a:gd name="T34" fmla="*/ 16 w 72"/>
                <a:gd name="T35" fmla="*/ 56 h 122"/>
                <a:gd name="T36" fmla="*/ 2 w 72"/>
                <a:gd name="T37" fmla="*/ 40 h 122"/>
                <a:gd name="T38" fmla="*/ 2 w 72"/>
                <a:gd name="T39" fmla="*/ 30 h 122"/>
                <a:gd name="T40" fmla="*/ 4 w 72"/>
                <a:gd name="T41" fmla="*/ 18 h 122"/>
                <a:gd name="T42" fmla="*/ 14 w 72"/>
                <a:gd name="T43" fmla="*/ 8 h 122"/>
                <a:gd name="T44" fmla="*/ 38 w 72"/>
                <a:gd name="T45" fmla="*/ 0 h 122"/>
                <a:gd name="T46" fmla="*/ 50 w 72"/>
                <a:gd name="T47" fmla="*/ 2 h 122"/>
                <a:gd name="T48" fmla="*/ 62 w 72"/>
                <a:gd name="T49" fmla="*/ 6 h 122"/>
                <a:gd name="T50" fmla="*/ 64 w 72"/>
                <a:gd name="T51" fmla="*/ 30 h 122"/>
                <a:gd name="T52" fmla="*/ 54 w 72"/>
                <a:gd name="T53" fmla="*/ 16 h 122"/>
                <a:gd name="T54" fmla="*/ 40 w 72"/>
                <a:gd name="T55" fmla="*/ 8 h 122"/>
                <a:gd name="T56" fmla="*/ 34 w 72"/>
                <a:gd name="T57" fmla="*/ 8 h 122"/>
                <a:gd name="T58" fmla="*/ 20 w 72"/>
                <a:gd name="T59" fmla="*/ 14 h 122"/>
                <a:gd name="T60" fmla="*/ 16 w 72"/>
                <a:gd name="T61" fmla="*/ 26 h 122"/>
                <a:gd name="T62" fmla="*/ 16 w 72"/>
                <a:gd name="T63" fmla="*/ 32 h 122"/>
                <a:gd name="T64" fmla="*/ 28 w 72"/>
                <a:gd name="T65" fmla="*/ 44 h 122"/>
                <a:gd name="T66" fmla="*/ 40 w 72"/>
                <a:gd name="T67" fmla="*/ 48 h 122"/>
                <a:gd name="T68" fmla="*/ 62 w 72"/>
                <a:gd name="T69" fmla="*/ 62 h 122"/>
                <a:gd name="T70" fmla="*/ 70 w 72"/>
                <a:gd name="T71" fmla="*/ 72 h 122"/>
                <a:gd name="T72" fmla="*/ 72 w 72"/>
                <a:gd name="T73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122">
                  <a:moveTo>
                    <a:pt x="72" y="86"/>
                  </a:moveTo>
                  <a:lnTo>
                    <a:pt x="72" y="86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6"/>
                  </a:lnTo>
                  <a:lnTo>
                    <a:pt x="60" y="112"/>
                  </a:lnTo>
                  <a:lnTo>
                    <a:pt x="54" y="116"/>
                  </a:lnTo>
                  <a:lnTo>
                    <a:pt x="48" y="120"/>
                  </a:lnTo>
                  <a:lnTo>
                    <a:pt x="40" y="12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4" y="120"/>
                  </a:lnTo>
                  <a:lnTo>
                    <a:pt x="14" y="118"/>
                  </a:lnTo>
                  <a:lnTo>
                    <a:pt x="2" y="11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10" y="104"/>
                  </a:lnTo>
                  <a:lnTo>
                    <a:pt x="20" y="112"/>
                  </a:lnTo>
                  <a:lnTo>
                    <a:pt x="26" y="114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52" y="106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54" y="80"/>
                  </a:lnTo>
                  <a:lnTo>
                    <a:pt x="48" y="74"/>
                  </a:lnTo>
                  <a:lnTo>
                    <a:pt x="38" y="68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8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2" y="6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2" y="54"/>
                  </a:lnTo>
                  <a:lnTo>
                    <a:pt x="62" y="62"/>
                  </a:lnTo>
                  <a:lnTo>
                    <a:pt x="66" y="66"/>
                  </a:lnTo>
                  <a:lnTo>
                    <a:pt x="70" y="72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77"/>
            <p:cNvSpPr>
              <a:spLocks/>
            </p:cNvSpPr>
            <p:nvPr/>
          </p:nvSpPr>
          <p:spPr bwMode="auto">
            <a:xfrm>
              <a:off x="1921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78"/>
            <p:cNvSpPr>
              <a:spLocks/>
            </p:cNvSpPr>
            <p:nvPr/>
          </p:nvSpPr>
          <p:spPr bwMode="auto">
            <a:xfrm>
              <a:off x="1955" y="1414"/>
              <a:ext cx="92" cy="118"/>
            </a:xfrm>
            <a:custGeom>
              <a:avLst/>
              <a:gdLst>
                <a:gd name="T0" fmla="*/ 56 w 92"/>
                <a:gd name="T1" fmla="*/ 8 h 118"/>
                <a:gd name="T2" fmla="*/ 56 w 92"/>
                <a:gd name="T3" fmla="*/ 110 h 118"/>
                <a:gd name="T4" fmla="*/ 56 w 92"/>
                <a:gd name="T5" fmla="*/ 110 h 118"/>
                <a:gd name="T6" fmla="*/ 56 w 92"/>
                <a:gd name="T7" fmla="*/ 116 h 118"/>
                <a:gd name="T8" fmla="*/ 60 w 92"/>
                <a:gd name="T9" fmla="*/ 118 h 118"/>
                <a:gd name="T10" fmla="*/ 34 w 92"/>
                <a:gd name="T11" fmla="*/ 118 h 118"/>
                <a:gd name="T12" fmla="*/ 34 w 92"/>
                <a:gd name="T13" fmla="*/ 118 h 118"/>
                <a:gd name="T14" fmla="*/ 38 w 92"/>
                <a:gd name="T15" fmla="*/ 116 h 118"/>
                <a:gd name="T16" fmla="*/ 38 w 92"/>
                <a:gd name="T17" fmla="*/ 110 h 118"/>
                <a:gd name="T18" fmla="*/ 38 w 92"/>
                <a:gd name="T19" fmla="*/ 8 h 118"/>
                <a:gd name="T20" fmla="*/ 38 w 92"/>
                <a:gd name="T21" fmla="*/ 8 h 118"/>
                <a:gd name="T22" fmla="*/ 10 w 92"/>
                <a:gd name="T23" fmla="*/ 10 h 118"/>
                <a:gd name="T24" fmla="*/ 10 w 92"/>
                <a:gd name="T25" fmla="*/ 10 h 118"/>
                <a:gd name="T26" fmla="*/ 8 w 92"/>
                <a:gd name="T27" fmla="*/ 10 h 118"/>
                <a:gd name="T28" fmla="*/ 4 w 92"/>
                <a:gd name="T29" fmla="*/ 12 h 118"/>
                <a:gd name="T30" fmla="*/ 0 w 92"/>
                <a:gd name="T31" fmla="*/ 16 h 118"/>
                <a:gd name="T32" fmla="*/ 0 w 92"/>
                <a:gd name="T33" fmla="*/ 0 h 118"/>
                <a:gd name="T34" fmla="*/ 92 w 92"/>
                <a:gd name="T35" fmla="*/ 0 h 118"/>
                <a:gd name="T36" fmla="*/ 92 w 92"/>
                <a:gd name="T37" fmla="*/ 16 h 118"/>
                <a:gd name="T38" fmla="*/ 92 w 92"/>
                <a:gd name="T39" fmla="*/ 16 h 118"/>
                <a:gd name="T40" fmla="*/ 90 w 92"/>
                <a:gd name="T41" fmla="*/ 12 h 118"/>
                <a:gd name="T42" fmla="*/ 84 w 92"/>
                <a:gd name="T43" fmla="*/ 10 h 118"/>
                <a:gd name="T44" fmla="*/ 84 w 92"/>
                <a:gd name="T45" fmla="*/ 10 h 118"/>
                <a:gd name="T46" fmla="*/ 56 w 92"/>
                <a:gd name="T47" fmla="*/ 8 h 118"/>
                <a:gd name="T48" fmla="*/ 56 w 92"/>
                <a:gd name="T49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118">
                  <a:moveTo>
                    <a:pt x="56" y="8"/>
                  </a:moveTo>
                  <a:lnTo>
                    <a:pt x="56" y="110"/>
                  </a:lnTo>
                  <a:lnTo>
                    <a:pt x="56" y="110"/>
                  </a:lnTo>
                  <a:lnTo>
                    <a:pt x="56" y="116"/>
                  </a:lnTo>
                  <a:lnTo>
                    <a:pt x="60" y="118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8" y="116"/>
                  </a:lnTo>
                  <a:lnTo>
                    <a:pt x="38" y="1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2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79"/>
            <p:cNvSpPr>
              <a:spLocks/>
            </p:cNvSpPr>
            <p:nvPr/>
          </p:nvSpPr>
          <p:spPr bwMode="auto">
            <a:xfrm>
              <a:off x="2051" y="1414"/>
              <a:ext cx="100" cy="118"/>
            </a:xfrm>
            <a:custGeom>
              <a:avLst/>
              <a:gdLst>
                <a:gd name="T0" fmla="*/ 100 w 100"/>
                <a:gd name="T1" fmla="*/ 0 h 118"/>
                <a:gd name="T2" fmla="*/ 100 w 100"/>
                <a:gd name="T3" fmla="*/ 0 h 118"/>
                <a:gd name="T4" fmla="*/ 92 w 100"/>
                <a:gd name="T5" fmla="*/ 4 h 118"/>
                <a:gd name="T6" fmla="*/ 88 w 100"/>
                <a:gd name="T7" fmla="*/ 10 h 118"/>
                <a:gd name="T8" fmla="*/ 60 w 100"/>
                <a:gd name="T9" fmla="*/ 62 h 118"/>
                <a:gd name="T10" fmla="*/ 60 w 100"/>
                <a:gd name="T11" fmla="*/ 110 h 118"/>
                <a:gd name="T12" fmla="*/ 60 w 100"/>
                <a:gd name="T13" fmla="*/ 110 h 118"/>
                <a:gd name="T14" fmla="*/ 62 w 100"/>
                <a:gd name="T15" fmla="*/ 116 h 118"/>
                <a:gd name="T16" fmla="*/ 68 w 100"/>
                <a:gd name="T17" fmla="*/ 118 h 118"/>
                <a:gd name="T18" fmla="*/ 38 w 100"/>
                <a:gd name="T19" fmla="*/ 118 h 118"/>
                <a:gd name="T20" fmla="*/ 38 w 100"/>
                <a:gd name="T21" fmla="*/ 118 h 118"/>
                <a:gd name="T22" fmla="*/ 42 w 100"/>
                <a:gd name="T23" fmla="*/ 116 h 118"/>
                <a:gd name="T24" fmla="*/ 44 w 100"/>
                <a:gd name="T25" fmla="*/ 114 h 118"/>
                <a:gd name="T26" fmla="*/ 44 w 100"/>
                <a:gd name="T27" fmla="*/ 110 h 118"/>
                <a:gd name="T28" fmla="*/ 44 w 100"/>
                <a:gd name="T29" fmla="*/ 62 h 118"/>
                <a:gd name="T30" fmla="*/ 10 w 100"/>
                <a:gd name="T31" fmla="*/ 8 h 118"/>
                <a:gd name="T32" fmla="*/ 10 w 100"/>
                <a:gd name="T33" fmla="*/ 8 h 118"/>
                <a:gd name="T34" fmla="*/ 6 w 100"/>
                <a:gd name="T35" fmla="*/ 4 h 118"/>
                <a:gd name="T36" fmla="*/ 0 w 100"/>
                <a:gd name="T37" fmla="*/ 0 h 118"/>
                <a:gd name="T38" fmla="*/ 34 w 100"/>
                <a:gd name="T39" fmla="*/ 0 h 118"/>
                <a:gd name="T40" fmla="*/ 34 w 100"/>
                <a:gd name="T41" fmla="*/ 0 h 118"/>
                <a:gd name="T42" fmla="*/ 32 w 100"/>
                <a:gd name="T43" fmla="*/ 0 h 118"/>
                <a:gd name="T44" fmla="*/ 30 w 100"/>
                <a:gd name="T45" fmla="*/ 2 h 118"/>
                <a:gd name="T46" fmla="*/ 30 w 100"/>
                <a:gd name="T47" fmla="*/ 6 h 118"/>
                <a:gd name="T48" fmla="*/ 32 w 100"/>
                <a:gd name="T49" fmla="*/ 10 h 118"/>
                <a:gd name="T50" fmla="*/ 56 w 100"/>
                <a:gd name="T51" fmla="*/ 54 h 118"/>
                <a:gd name="T52" fmla="*/ 80 w 100"/>
                <a:gd name="T53" fmla="*/ 8 h 118"/>
                <a:gd name="T54" fmla="*/ 80 w 100"/>
                <a:gd name="T55" fmla="*/ 8 h 118"/>
                <a:gd name="T56" fmla="*/ 80 w 100"/>
                <a:gd name="T57" fmla="*/ 4 h 118"/>
                <a:gd name="T58" fmla="*/ 80 w 100"/>
                <a:gd name="T59" fmla="*/ 2 h 118"/>
                <a:gd name="T60" fmla="*/ 76 w 100"/>
                <a:gd name="T61" fmla="*/ 0 h 118"/>
                <a:gd name="T62" fmla="*/ 100 w 100"/>
                <a:gd name="T63" fmla="*/ 0 h 118"/>
                <a:gd name="T64" fmla="*/ 100 w 100"/>
                <a:gd name="T6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100" y="0"/>
                  </a:lnTo>
                  <a:lnTo>
                    <a:pt x="92" y="4"/>
                  </a:lnTo>
                  <a:lnTo>
                    <a:pt x="88" y="10"/>
                  </a:lnTo>
                  <a:lnTo>
                    <a:pt x="60" y="62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0"/>
                  </a:lnTo>
                  <a:lnTo>
                    <a:pt x="44" y="6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56" y="5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80"/>
            <p:cNvSpPr>
              <a:spLocks noEditPoints="1"/>
            </p:cNvSpPr>
            <p:nvPr/>
          </p:nvSpPr>
          <p:spPr bwMode="auto">
            <a:xfrm>
              <a:off x="2203" y="1412"/>
              <a:ext cx="110" cy="122"/>
            </a:xfrm>
            <a:custGeom>
              <a:avLst/>
              <a:gdLst>
                <a:gd name="T0" fmla="*/ 54 w 110"/>
                <a:gd name="T1" fmla="*/ 122 h 122"/>
                <a:gd name="T2" fmla="*/ 34 w 110"/>
                <a:gd name="T3" fmla="*/ 116 h 122"/>
                <a:gd name="T4" fmla="*/ 16 w 110"/>
                <a:gd name="T5" fmla="*/ 104 h 122"/>
                <a:gd name="T6" fmla="*/ 4 w 110"/>
                <a:gd name="T7" fmla="*/ 84 h 122"/>
                <a:gd name="T8" fmla="*/ 0 w 110"/>
                <a:gd name="T9" fmla="*/ 60 h 122"/>
                <a:gd name="T10" fmla="*/ 2 w 110"/>
                <a:gd name="T11" fmla="*/ 48 h 122"/>
                <a:gd name="T12" fmla="*/ 10 w 110"/>
                <a:gd name="T13" fmla="*/ 28 h 122"/>
                <a:gd name="T14" fmla="*/ 24 w 110"/>
                <a:gd name="T15" fmla="*/ 10 h 122"/>
                <a:gd name="T16" fmla="*/ 44 w 110"/>
                <a:gd name="T17" fmla="*/ 2 h 122"/>
                <a:gd name="T18" fmla="*/ 58 w 110"/>
                <a:gd name="T19" fmla="*/ 0 h 122"/>
                <a:gd name="T20" fmla="*/ 76 w 110"/>
                <a:gd name="T21" fmla="*/ 4 h 122"/>
                <a:gd name="T22" fmla="*/ 94 w 110"/>
                <a:gd name="T23" fmla="*/ 16 h 122"/>
                <a:gd name="T24" fmla="*/ 106 w 110"/>
                <a:gd name="T25" fmla="*/ 36 h 122"/>
                <a:gd name="T26" fmla="*/ 110 w 110"/>
                <a:gd name="T27" fmla="*/ 62 h 122"/>
                <a:gd name="T28" fmla="*/ 110 w 110"/>
                <a:gd name="T29" fmla="*/ 76 h 122"/>
                <a:gd name="T30" fmla="*/ 100 w 110"/>
                <a:gd name="T31" fmla="*/ 98 h 122"/>
                <a:gd name="T32" fmla="*/ 84 w 110"/>
                <a:gd name="T33" fmla="*/ 114 h 122"/>
                <a:gd name="T34" fmla="*/ 64 w 110"/>
                <a:gd name="T35" fmla="*/ 122 h 122"/>
                <a:gd name="T36" fmla="*/ 54 w 110"/>
                <a:gd name="T37" fmla="*/ 122 h 122"/>
                <a:gd name="T38" fmla="*/ 18 w 110"/>
                <a:gd name="T39" fmla="*/ 58 h 122"/>
                <a:gd name="T40" fmla="*/ 22 w 110"/>
                <a:gd name="T41" fmla="*/ 84 h 122"/>
                <a:gd name="T42" fmla="*/ 30 w 110"/>
                <a:gd name="T43" fmla="*/ 100 h 122"/>
                <a:gd name="T44" fmla="*/ 42 w 110"/>
                <a:gd name="T45" fmla="*/ 110 h 122"/>
                <a:gd name="T46" fmla="*/ 56 w 110"/>
                <a:gd name="T47" fmla="*/ 114 h 122"/>
                <a:gd name="T48" fmla="*/ 64 w 110"/>
                <a:gd name="T49" fmla="*/ 112 h 122"/>
                <a:gd name="T50" fmla="*/ 78 w 110"/>
                <a:gd name="T51" fmla="*/ 106 h 122"/>
                <a:gd name="T52" fmla="*/ 86 w 110"/>
                <a:gd name="T53" fmla="*/ 92 h 122"/>
                <a:gd name="T54" fmla="*/ 92 w 110"/>
                <a:gd name="T55" fmla="*/ 74 h 122"/>
                <a:gd name="T56" fmla="*/ 92 w 110"/>
                <a:gd name="T57" fmla="*/ 62 h 122"/>
                <a:gd name="T58" fmla="*/ 90 w 110"/>
                <a:gd name="T59" fmla="*/ 40 h 122"/>
                <a:gd name="T60" fmla="*/ 82 w 110"/>
                <a:gd name="T61" fmla="*/ 22 h 122"/>
                <a:gd name="T62" fmla="*/ 72 w 110"/>
                <a:gd name="T63" fmla="*/ 12 h 122"/>
                <a:gd name="T64" fmla="*/ 56 w 110"/>
                <a:gd name="T65" fmla="*/ 8 h 122"/>
                <a:gd name="T66" fmla="*/ 48 w 110"/>
                <a:gd name="T67" fmla="*/ 8 h 122"/>
                <a:gd name="T68" fmla="*/ 34 w 110"/>
                <a:gd name="T69" fmla="*/ 16 h 122"/>
                <a:gd name="T70" fmla="*/ 24 w 110"/>
                <a:gd name="T71" fmla="*/ 28 h 122"/>
                <a:gd name="T72" fmla="*/ 20 w 110"/>
                <a:gd name="T73" fmla="*/ 46 h 122"/>
                <a:gd name="T74" fmla="*/ 18 w 110"/>
                <a:gd name="T75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22">
                  <a:moveTo>
                    <a:pt x="54" y="122"/>
                  </a:moveTo>
                  <a:lnTo>
                    <a:pt x="54" y="122"/>
                  </a:lnTo>
                  <a:lnTo>
                    <a:pt x="44" y="120"/>
                  </a:lnTo>
                  <a:lnTo>
                    <a:pt x="34" y="116"/>
                  </a:lnTo>
                  <a:lnTo>
                    <a:pt x="24" y="112"/>
                  </a:lnTo>
                  <a:lnTo>
                    <a:pt x="16" y="104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0" y="26"/>
                  </a:lnTo>
                  <a:lnTo>
                    <a:pt x="106" y="36"/>
                  </a:lnTo>
                  <a:lnTo>
                    <a:pt x="110" y="48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0" y="76"/>
                  </a:lnTo>
                  <a:lnTo>
                    <a:pt x="106" y="88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4"/>
                  </a:lnTo>
                  <a:lnTo>
                    <a:pt x="74" y="118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54" y="122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20" y="72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10"/>
                  </a:lnTo>
                  <a:lnTo>
                    <a:pt x="50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6" y="92"/>
                  </a:lnTo>
                  <a:lnTo>
                    <a:pt x="90" y="84"/>
                  </a:lnTo>
                  <a:lnTo>
                    <a:pt x="92" y="7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50"/>
                  </a:lnTo>
                  <a:lnTo>
                    <a:pt x="90" y="40"/>
                  </a:lnTo>
                  <a:lnTo>
                    <a:pt x="86" y="30"/>
                  </a:lnTo>
                  <a:lnTo>
                    <a:pt x="82" y="22"/>
                  </a:lnTo>
                  <a:lnTo>
                    <a:pt x="78" y="16"/>
                  </a:lnTo>
                  <a:lnTo>
                    <a:pt x="72" y="12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0"/>
                  </a:lnTo>
                  <a:lnTo>
                    <a:pt x="34" y="16"/>
                  </a:lnTo>
                  <a:lnTo>
                    <a:pt x="28" y="20"/>
                  </a:lnTo>
                  <a:lnTo>
                    <a:pt x="24" y="28"/>
                  </a:lnTo>
                  <a:lnTo>
                    <a:pt x="22" y="36"/>
                  </a:lnTo>
                  <a:lnTo>
                    <a:pt x="20" y="46"/>
                  </a:lnTo>
                  <a:lnTo>
                    <a:pt x="18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81"/>
            <p:cNvSpPr>
              <a:spLocks/>
            </p:cNvSpPr>
            <p:nvPr/>
          </p:nvSpPr>
          <p:spPr bwMode="auto">
            <a:xfrm>
              <a:off x="2325" y="1414"/>
              <a:ext cx="70" cy="118"/>
            </a:xfrm>
            <a:custGeom>
              <a:avLst/>
              <a:gdLst>
                <a:gd name="T0" fmla="*/ 26 w 70"/>
                <a:gd name="T1" fmla="*/ 118 h 118"/>
                <a:gd name="T2" fmla="*/ 0 w 70"/>
                <a:gd name="T3" fmla="*/ 118 h 118"/>
                <a:gd name="T4" fmla="*/ 0 w 70"/>
                <a:gd name="T5" fmla="*/ 118 h 118"/>
                <a:gd name="T6" fmla="*/ 4 w 70"/>
                <a:gd name="T7" fmla="*/ 116 h 118"/>
                <a:gd name="T8" fmla="*/ 4 w 70"/>
                <a:gd name="T9" fmla="*/ 110 h 118"/>
                <a:gd name="T10" fmla="*/ 4 w 70"/>
                <a:gd name="T11" fmla="*/ 8 h 118"/>
                <a:gd name="T12" fmla="*/ 4 w 70"/>
                <a:gd name="T13" fmla="*/ 8 h 118"/>
                <a:gd name="T14" fmla="*/ 4 w 70"/>
                <a:gd name="T15" fmla="*/ 2 h 118"/>
                <a:gd name="T16" fmla="*/ 0 w 70"/>
                <a:gd name="T17" fmla="*/ 0 h 118"/>
                <a:gd name="T18" fmla="*/ 70 w 70"/>
                <a:gd name="T19" fmla="*/ 0 h 118"/>
                <a:gd name="T20" fmla="*/ 70 w 70"/>
                <a:gd name="T21" fmla="*/ 16 h 118"/>
                <a:gd name="T22" fmla="*/ 70 w 70"/>
                <a:gd name="T23" fmla="*/ 16 h 118"/>
                <a:gd name="T24" fmla="*/ 64 w 70"/>
                <a:gd name="T25" fmla="*/ 10 h 118"/>
                <a:gd name="T26" fmla="*/ 54 w 70"/>
                <a:gd name="T27" fmla="*/ 8 h 118"/>
                <a:gd name="T28" fmla="*/ 54 w 70"/>
                <a:gd name="T29" fmla="*/ 8 h 118"/>
                <a:gd name="T30" fmla="*/ 22 w 70"/>
                <a:gd name="T31" fmla="*/ 8 h 118"/>
                <a:gd name="T32" fmla="*/ 22 w 70"/>
                <a:gd name="T33" fmla="*/ 48 h 118"/>
                <a:gd name="T34" fmla="*/ 50 w 70"/>
                <a:gd name="T35" fmla="*/ 48 h 118"/>
                <a:gd name="T36" fmla="*/ 50 w 70"/>
                <a:gd name="T37" fmla="*/ 48 h 118"/>
                <a:gd name="T38" fmla="*/ 54 w 70"/>
                <a:gd name="T39" fmla="*/ 46 h 118"/>
                <a:gd name="T40" fmla="*/ 56 w 70"/>
                <a:gd name="T41" fmla="*/ 44 h 118"/>
                <a:gd name="T42" fmla="*/ 56 w 70"/>
                <a:gd name="T43" fmla="*/ 62 h 118"/>
                <a:gd name="T44" fmla="*/ 56 w 70"/>
                <a:gd name="T45" fmla="*/ 62 h 118"/>
                <a:gd name="T46" fmla="*/ 54 w 70"/>
                <a:gd name="T47" fmla="*/ 58 h 118"/>
                <a:gd name="T48" fmla="*/ 50 w 70"/>
                <a:gd name="T49" fmla="*/ 58 h 118"/>
                <a:gd name="T50" fmla="*/ 22 w 70"/>
                <a:gd name="T51" fmla="*/ 58 h 118"/>
                <a:gd name="T52" fmla="*/ 22 w 70"/>
                <a:gd name="T53" fmla="*/ 110 h 118"/>
                <a:gd name="T54" fmla="*/ 22 w 70"/>
                <a:gd name="T55" fmla="*/ 110 h 118"/>
                <a:gd name="T56" fmla="*/ 22 w 70"/>
                <a:gd name="T57" fmla="*/ 116 h 118"/>
                <a:gd name="T58" fmla="*/ 26 w 70"/>
                <a:gd name="T59" fmla="*/ 118 h 118"/>
                <a:gd name="T60" fmla="*/ 26 w 70"/>
                <a:gd name="T6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18">
                  <a:moveTo>
                    <a:pt x="26" y="118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387818" y="27446002"/>
            <a:ext cx="13128363" cy="2585899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035371" y="4021878"/>
            <a:ext cx="96961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Aims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Build a functioning embedded system which monitors the condition of a marine pump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 data and perform on board processing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data to provide basic diagnostics of the pump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Evaluate sensors from different price points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6" y="27534330"/>
            <a:ext cx="128822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</a:t>
            </a:r>
          </a:p>
          <a:p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[1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 Z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Hameed, S. </a:t>
            </a:r>
            <a:r>
              <a:rPr lang="en-GB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Ahn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Y. Cho, "Practical aspects of a condition monitoring system for a wind turbine with emphasis on its design, system architecture, testing and installation", Renewable Energy, vol. 35, no. 5, pp. 879-894, 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2010</a:t>
            </a:r>
          </a:p>
          <a:p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[2] A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GB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Moosavian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et al., "Fault 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diagnosis and classification of water pump using adaptive neuro-fuzzy inference system based on vibration signals", Structural Health Monitoring: An International Journal, vol. 14, no. 5, pp. 402-410, 2015</a:t>
            </a:r>
          </a:p>
          <a:p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[3] 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R. Randall, Vibration-based condition monitoring, Hoboken, N.J.: Wiley, 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2013</a:t>
            </a:r>
          </a:p>
          <a:p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[4] 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F. </a:t>
            </a:r>
            <a:r>
              <a:rPr lang="en-GB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Bonnardot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R. Randall and J. Antoni, "Enhanced Unsupervised Noise Cancellation using Angular Resampling for Planetary Bearing Fault Diagnosis", The International Journal of Acoustics and Vibration, vol. 9, no. 2, 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2004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826572" y="18972410"/>
            <a:ext cx="9904979" cy="8114792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10969423" y="22994738"/>
            <a:ext cx="46636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Direct comparison of system performance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Multiple fault types can be induced, including damaged bearings and shaft bending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 term tests to simulate live environment</a:t>
            </a:r>
            <a:endParaRPr lang="en-GB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9"/>
          <a:stretch/>
        </p:blipFill>
        <p:spPr>
          <a:xfrm>
            <a:off x="15563575" y="23047452"/>
            <a:ext cx="4664829" cy="3096521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5563575" y="26205143"/>
            <a:ext cx="510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Remote Access Laboratory available in Tribology department at </a:t>
            </a:r>
            <a:r>
              <a:rPr lang="en-GB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UoS</a:t>
            </a:r>
            <a:endParaRPr lang="en-GB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29916" y="13595350"/>
            <a:ext cx="19325433" cy="4673661"/>
            <a:chOff x="929916" y="9550400"/>
            <a:chExt cx="19325433" cy="4673661"/>
          </a:xfrm>
        </p:grpSpPr>
        <p:sp>
          <p:nvSpPr>
            <p:cNvPr id="120" name="TextBox 119"/>
            <p:cNvSpPr txBox="1"/>
            <p:nvPr/>
          </p:nvSpPr>
          <p:spPr>
            <a:xfrm>
              <a:off x="11586719" y="12341578"/>
              <a:ext cx="1847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Time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29916" y="9550400"/>
              <a:ext cx="19325433" cy="4673661"/>
              <a:chOff x="929916" y="9550400"/>
              <a:chExt cx="19325433" cy="467366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929916" y="9550400"/>
                <a:ext cx="19325433" cy="4673661"/>
                <a:chOff x="929916" y="9550400"/>
                <a:chExt cx="19325433" cy="4673661"/>
              </a:xfrm>
            </p:grpSpPr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0F0F0"/>
                    </a:clrFrom>
                    <a:clrTo>
                      <a:srgbClr val="F0F0F0">
                        <a:alpha val="0"/>
                      </a:srgbClr>
                    </a:clrTo>
                  </a:clrChange>
                </a:blip>
                <a:srcRect l="9607" t="1479" r="3804" b="61366"/>
                <a:stretch/>
              </p:blipFill>
              <p:spPr>
                <a:xfrm>
                  <a:off x="10839450" y="10439400"/>
                  <a:ext cx="3346450" cy="1924050"/>
                </a:xfrm>
                <a:prstGeom prst="rect">
                  <a:avLst/>
                </a:prstGeom>
              </p:spPr>
            </p:pic>
            <p:sp>
              <p:nvSpPr>
                <p:cNvPr id="92" name="TextBox 91"/>
                <p:cNvSpPr txBox="1"/>
                <p:nvPr/>
              </p:nvSpPr>
              <p:spPr>
                <a:xfrm>
                  <a:off x="5591602" y="11479267"/>
                  <a:ext cx="1847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Accelerometer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578342" y="13854729"/>
                  <a:ext cx="1847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Current Sensor</a:t>
                  </a: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2305427" y="12453496"/>
                  <a:ext cx="1847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Marine Pump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929916" y="13241434"/>
                  <a:ext cx="436936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Fit sensors to pump</a:t>
                  </a: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0835290" y="13025990"/>
                  <a:ext cx="3349901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Collect sensor data at regular intervals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14285075" y="13025990"/>
                  <a:ext cx="5787981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Transfer to frequency domain and extract features for diagnosis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8631891" y="11592008"/>
                  <a:ext cx="162345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Transmit data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8149960" y="13146184"/>
                  <a:ext cx="1918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Processor Board</a:t>
                  </a:r>
                </a:p>
              </p:txBody>
            </p:sp>
            <p:grpSp>
              <p:nvGrpSpPr>
                <p:cNvPr id="85" name="Group 84"/>
                <p:cNvGrpSpPr/>
                <p:nvPr/>
              </p:nvGrpSpPr>
              <p:grpSpPr>
                <a:xfrm>
                  <a:off x="5666215" y="9706739"/>
                  <a:ext cx="1718835" cy="1672393"/>
                  <a:chOff x="6892242" y="7421442"/>
                  <a:chExt cx="1718835" cy="1672393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7381081" y="7648272"/>
                    <a:ext cx="654050" cy="1168400"/>
                  </a:xfrm>
                  <a:prstGeom prst="rect">
                    <a:avLst/>
                  </a:prstGeom>
                  <a:solidFill>
                    <a:srgbClr val="E9E9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 rot="182819">
                    <a:off x="7522764" y="8704865"/>
                    <a:ext cx="104983" cy="351188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14" name="Picture 4" descr="Image result for piezoelectric accelerometer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r="31585"/>
                  <a:stretch/>
                </p:blipFill>
                <p:spPr bwMode="auto">
                  <a:xfrm>
                    <a:off x="6892242" y="7421442"/>
                    <a:ext cx="1718835" cy="16723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87" name="Freeform 86"/>
                <p:cNvSpPr/>
                <p:nvPr/>
              </p:nvSpPr>
              <p:spPr>
                <a:xfrm rot="16200000">
                  <a:off x="7550356" y="10734808"/>
                  <a:ext cx="3117725" cy="1634948"/>
                </a:xfrm>
                <a:custGeom>
                  <a:avLst/>
                  <a:gdLst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9212 w 6029325"/>
                    <a:gd name="connsiteY27" fmla="*/ 2971800 h 3271838"/>
                    <a:gd name="connsiteX28" fmla="*/ 1347787 w 6029325"/>
                    <a:gd name="connsiteY28" fmla="*/ 2938463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400175 w 6029325"/>
                    <a:gd name="connsiteY31" fmla="*/ 2962275 h 3271838"/>
                    <a:gd name="connsiteX32" fmla="*/ 1404937 w 6029325"/>
                    <a:gd name="connsiteY32" fmla="*/ 297656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9212 w 6029325"/>
                    <a:gd name="connsiteY27" fmla="*/ 2971800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400175 w 6029325"/>
                    <a:gd name="connsiteY31" fmla="*/ 2962275 h 3271838"/>
                    <a:gd name="connsiteX32" fmla="*/ 1404937 w 6029325"/>
                    <a:gd name="connsiteY32" fmla="*/ 297656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9212 w 6029325"/>
                    <a:gd name="connsiteY27" fmla="*/ 2971800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395413 w 6029325"/>
                    <a:gd name="connsiteY31" fmla="*/ 2947987 h 3271838"/>
                    <a:gd name="connsiteX32" fmla="*/ 1404937 w 6029325"/>
                    <a:gd name="connsiteY32" fmla="*/ 297656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9212 w 6029325"/>
                    <a:gd name="connsiteY27" fmla="*/ 2971800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395413 w 6029325"/>
                    <a:gd name="connsiteY31" fmla="*/ 2947987 h 3271838"/>
                    <a:gd name="connsiteX32" fmla="*/ 1414462 w 6029325"/>
                    <a:gd name="connsiteY32" fmla="*/ 2962276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395413 w 6029325"/>
                    <a:gd name="connsiteY31" fmla="*/ 2947987 h 3271838"/>
                    <a:gd name="connsiteX32" fmla="*/ 1414462 w 6029325"/>
                    <a:gd name="connsiteY32" fmla="*/ 2962276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402557 w 6029325"/>
                    <a:gd name="connsiteY31" fmla="*/ 2947987 h 3271838"/>
                    <a:gd name="connsiteX32" fmla="*/ 1414462 w 6029325"/>
                    <a:gd name="connsiteY32" fmla="*/ 2962276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419226 w 6029325"/>
                    <a:gd name="connsiteY31" fmla="*/ 2955131 h 3271838"/>
                    <a:gd name="connsiteX32" fmla="*/ 1414462 w 6029325"/>
                    <a:gd name="connsiteY32" fmla="*/ 2962276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19226 w 6029325"/>
                    <a:gd name="connsiteY31" fmla="*/ 2955131 h 3271838"/>
                    <a:gd name="connsiteX32" fmla="*/ 1414462 w 6029325"/>
                    <a:gd name="connsiteY32" fmla="*/ 2962276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19226 w 6029325"/>
                    <a:gd name="connsiteY31" fmla="*/ 2955131 h 3271838"/>
                    <a:gd name="connsiteX32" fmla="*/ 1545431 w 6029325"/>
                    <a:gd name="connsiteY32" fmla="*/ 3021808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545431 w 6029325"/>
                    <a:gd name="connsiteY32" fmla="*/ 3021808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28737 w 6029325"/>
                    <a:gd name="connsiteY28" fmla="*/ 2947989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5243 w 6029325"/>
                    <a:gd name="connsiteY2" fmla="*/ 1323976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5243 w 6029325"/>
                    <a:gd name="connsiteY2" fmla="*/ 1323976 h 3271838"/>
                    <a:gd name="connsiteX3" fmla="*/ 80962 w 6029325"/>
                    <a:gd name="connsiteY3" fmla="*/ 1333501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5243 w 6029325"/>
                    <a:gd name="connsiteY2" fmla="*/ 1323976 h 3271838"/>
                    <a:gd name="connsiteX3" fmla="*/ 80962 w 6029325"/>
                    <a:gd name="connsiteY3" fmla="*/ 1333501 h 3271838"/>
                    <a:gd name="connsiteX4" fmla="*/ 100012 w 6029325"/>
                    <a:gd name="connsiteY4" fmla="*/ 1357313 h 3271838"/>
                    <a:gd name="connsiteX5" fmla="*/ 111919 w 6029325"/>
                    <a:gd name="connsiteY5" fmla="*/ 1347787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5243 w 6029325"/>
                    <a:gd name="connsiteY2" fmla="*/ 1323976 h 3271838"/>
                    <a:gd name="connsiteX3" fmla="*/ 80962 w 6029325"/>
                    <a:gd name="connsiteY3" fmla="*/ 1333501 h 3271838"/>
                    <a:gd name="connsiteX4" fmla="*/ 100012 w 6029325"/>
                    <a:gd name="connsiteY4" fmla="*/ 1357313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5243 w 6029325"/>
                    <a:gd name="connsiteY2" fmla="*/ 1323976 h 3271838"/>
                    <a:gd name="connsiteX3" fmla="*/ 80962 w 6029325"/>
                    <a:gd name="connsiteY3" fmla="*/ 1333501 h 3271838"/>
                    <a:gd name="connsiteX4" fmla="*/ 102393 w 6029325"/>
                    <a:gd name="connsiteY4" fmla="*/ 1340644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5243 w 6029325"/>
                    <a:gd name="connsiteY2" fmla="*/ 1323976 h 3271838"/>
                    <a:gd name="connsiteX3" fmla="*/ 80962 w 6029325"/>
                    <a:gd name="connsiteY3" fmla="*/ 1333501 h 3271838"/>
                    <a:gd name="connsiteX4" fmla="*/ 97631 w 6029325"/>
                    <a:gd name="connsiteY4" fmla="*/ 1343025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5243 w 6029325"/>
                    <a:gd name="connsiteY2" fmla="*/ 1323976 h 3271838"/>
                    <a:gd name="connsiteX3" fmla="*/ 80962 w 6029325"/>
                    <a:gd name="connsiteY3" fmla="*/ 1333501 h 3271838"/>
                    <a:gd name="connsiteX4" fmla="*/ 97631 w 6029325"/>
                    <a:gd name="connsiteY4" fmla="*/ 1343025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9873 w 6029325"/>
                    <a:gd name="connsiteY2" fmla="*/ 1316789 h 3271838"/>
                    <a:gd name="connsiteX3" fmla="*/ 80962 w 6029325"/>
                    <a:gd name="connsiteY3" fmla="*/ 1333501 h 3271838"/>
                    <a:gd name="connsiteX4" fmla="*/ 97631 w 6029325"/>
                    <a:gd name="connsiteY4" fmla="*/ 1343025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9873 w 6029325"/>
                    <a:gd name="connsiteY2" fmla="*/ 1316789 h 3271838"/>
                    <a:gd name="connsiteX3" fmla="*/ 80962 w 6029325"/>
                    <a:gd name="connsiteY3" fmla="*/ 1333501 h 3271838"/>
                    <a:gd name="connsiteX4" fmla="*/ 116152 w 6029325"/>
                    <a:gd name="connsiteY4" fmla="*/ 1347817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9873 w 6029325"/>
                    <a:gd name="connsiteY2" fmla="*/ 1316789 h 3271838"/>
                    <a:gd name="connsiteX3" fmla="*/ 80962 w 6029325"/>
                    <a:gd name="connsiteY3" fmla="*/ 1326313 h 3271838"/>
                    <a:gd name="connsiteX4" fmla="*/ 116152 w 6029325"/>
                    <a:gd name="connsiteY4" fmla="*/ 1347817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7558 w 6029325"/>
                    <a:gd name="connsiteY2" fmla="*/ 1311998 h 3271838"/>
                    <a:gd name="connsiteX3" fmla="*/ 80962 w 6029325"/>
                    <a:gd name="connsiteY3" fmla="*/ 1326313 h 3271838"/>
                    <a:gd name="connsiteX4" fmla="*/ 116152 w 6029325"/>
                    <a:gd name="connsiteY4" fmla="*/ 1347817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7558 w 6029325"/>
                    <a:gd name="connsiteY2" fmla="*/ 1311998 h 3271838"/>
                    <a:gd name="connsiteX3" fmla="*/ 80962 w 6029325"/>
                    <a:gd name="connsiteY3" fmla="*/ 1326313 h 3271838"/>
                    <a:gd name="connsiteX4" fmla="*/ 116152 w 6029325"/>
                    <a:gd name="connsiteY4" fmla="*/ 1347817 h 3271838"/>
                    <a:gd name="connsiteX5" fmla="*/ 128258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7558 w 6029325"/>
                    <a:gd name="connsiteY2" fmla="*/ 1311998 h 3271838"/>
                    <a:gd name="connsiteX3" fmla="*/ 80962 w 6029325"/>
                    <a:gd name="connsiteY3" fmla="*/ 1326313 h 3271838"/>
                    <a:gd name="connsiteX4" fmla="*/ 106892 w 6029325"/>
                    <a:gd name="connsiteY4" fmla="*/ 1340630 h 3271838"/>
                    <a:gd name="connsiteX5" fmla="*/ 128258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7558 w 6029325"/>
                    <a:gd name="connsiteY2" fmla="*/ 1311998 h 3271838"/>
                    <a:gd name="connsiteX3" fmla="*/ 80962 w 6029325"/>
                    <a:gd name="connsiteY3" fmla="*/ 1326313 h 3271838"/>
                    <a:gd name="connsiteX4" fmla="*/ 106892 w 6029325"/>
                    <a:gd name="connsiteY4" fmla="*/ 1340630 h 3271838"/>
                    <a:gd name="connsiteX5" fmla="*/ 128258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52136 w 6029325"/>
                    <a:gd name="connsiteY7" fmla="*/ 1393076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7558 w 6029325"/>
                    <a:gd name="connsiteY2" fmla="*/ 1311998 h 3271838"/>
                    <a:gd name="connsiteX3" fmla="*/ 80962 w 6029325"/>
                    <a:gd name="connsiteY3" fmla="*/ 1326313 h 3271838"/>
                    <a:gd name="connsiteX4" fmla="*/ 106892 w 6029325"/>
                    <a:gd name="connsiteY4" fmla="*/ 1340630 h 3271838"/>
                    <a:gd name="connsiteX5" fmla="*/ 128258 w 6029325"/>
                    <a:gd name="connsiteY5" fmla="*/ 1357312 h 3271838"/>
                    <a:gd name="connsiteX6" fmla="*/ 142478 w 6029325"/>
                    <a:gd name="connsiteY6" fmla="*/ 1371571 h 3271838"/>
                    <a:gd name="connsiteX7" fmla="*/ 152136 w 6029325"/>
                    <a:gd name="connsiteY7" fmla="*/ 1393076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6029325" h="3271838">
                      <a:moveTo>
                        <a:pt x="4762" y="4763"/>
                      </a:moveTo>
                      <a:cubicBezTo>
                        <a:pt x="5534" y="438930"/>
                        <a:pt x="6305" y="873097"/>
                        <a:pt x="7077" y="1307264"/>
                      </a:cubicBezTo>
                      <a:lnTo>
                        <a:pt x="47558" y="1311998"/>
                      </a:lnTo>
                      <a:cubicBezTo>
                        <a:pt x="61846" y="1315173"/>
                        <a:pt x="71073" y="1321541"/>
                        <a:pt x="80962" y="1326313"/>
                      </a:cubicBezTo>
                      <a:cubicBezTo>
                        <a:pt x="90851" y="1331085"/>
                        <a:pt x="99009" y="1335464"/>
                        <a:pt x="106892" y="1340630"/>
                      </a:cubicBezTo>
                      <a:cubicBezTo>
                        <a:pt x="114775" y="1345796"/>
                        <a:pt x="123495" y="1355725"/>
                        <a:pt x="128258" y="1357312"/>
                      </a:cubicBezTo>
                      <a:cubicBezTo>
                        <a:pt x="133020" y="1362075"/>
                        <a:pt x="138498" y="1365610"/>
                        <a:pt x="142478" y="1371571"/>
                      </a:cubicBezTo>
                      <a:cubicBezTo>
                        <a:pt x="146458" y="1377532"/>
                        <a:pt x="148895" y="1385927"/>
                        <a:pt x="152136" y="1393076"/>
                      </a:cubicBezTo>
                      <a:cubicBezTo>
                        <a:pt x="155377" y="1400225"/>
                        <a:pt x="158706" y="1405342"/>
                        <a:pt x="161925" y="1414463"/>
                      </a:cubicBezTo>
                      <a:cubicBezTo>
                        <a:pt x="165144" y="1423584"/>
                        <a:pt x="153502" y="1387975"/>
                        <a:pt x="171450" y="1447800"/>
                      </a:cubicBezTo>
                      <a:cubicBezTo>
                        <a:pt x="174335" y="1457417"/>
                        <a:pt x="177800" y="1466850"/>
                        <a:pt x="180975" y="1476375"/>
                      </a:cubicBezTo>
                      <a:cubicBezTo>
                        <a:pt x="182562" y="1481138"/>
                        <a:pt x="185737" y="1484710"/>
                        <a:pt x="185737" y="1490663"/>
                      </a:cubicBezTo>
                      <a:cubicBezTo>
                        <a:pt x="185737" y="1496616"/>
                        <a:pt x="182562" y="1504950"/>
                        <a:pt x="180975" y="1512094"/>
                      </a:cubicBezTo>
                      <a:cubicBezTo>
                        <a:pt x="177800" y="1521619"/>
                        <a:pt x="182563" y="1527572"/>
                        <a:pt x="180975" y="1533525"/>
                      </a:cubicBezTo>
                      <a:cubicBezTo>
                        <a:pt x="179388" y="1539478"/>
                        <a:pt x="174010" y="1542693"/>
                        <a:pt x="171450" y="1547813"/>
                      </a:cubicBezTo>
                      <a:cubicBezTo>
                        <a:pt x="159472" y="1571768"/>
                        <a:pt x="177668" y="1560642"/>
                        <a:pt x="147637" y="1590675"/>
                      </a:cubicBezTo>
                      <a:cubicBezTo>
                        <a:pt x="142875" y="1595438"/>
                        <a:pt x="137662" y="1599789"/>
                        <a:pt x="133350" y="1604963"/>
                      </a:cubicBezTo>
                      <a:cubicBezTo>
                        <a:pt x="122369" y="1618140"/>
                        <a:pt x="125189" y="1623104"/>
                        <a:pt x="109537" y="1633538"/>
                      </a:cubicBezTo>
                      <a:cubicBezTo>
                        <a:pt x="105360" y="1636323"/>
                        <a:pt x="100012" y="1636713"/>
                        <a:pt x="95250" y="1638300"/>
                      </a:cubicBezTo>
                      <a:lnTo>
                        <a:pt x="66675" y="1657350"/>
                      </a:lnTo>
                      <a:cubicBezTo>
                        <a:pt x="61912" y="1660525"/>
                        <a:pt x="57817" y="1665065"/>
                        <a:pt x="52387" y="1666875"/>
                      </a:cubicBezTo>
                      <a:lnTo>
                        <a:pt x="23812" y="1676400"/>
                      </a:lnTo>
                      <a:cubicBezTo>
                        <a:pt x="19050" y="1677988"/>
                        <a:pt x="14015" y="1678918"/>
                        <a:pt x="9525" y="1681163"/>
                      </a:cubicBezTo>
                      <a:lnTo>
                        <a:pt x="0" y="1685925"/>
                      </a:lnTo>
                      <a:lnTo>
                        <a:pt x="0" y="3271838"/>
                      </a:lnTo>
                      <a:lnTo>
                        <a:pt x="1314450" y="3271838"/>
                      </a:lnTo>
                      <a:lnTo>
                        <a:pt x="1314450" y="2971800"/>
                      </a:lnTo>
                      <a:cubicBezTo>
                        <a:pt x="1316037" y="2971800"/>
                        <a:pt x="1314450" y="2956718"/>
                        <a:pt x="1316831" y="2950368"/>
                      </a:cubicBezTo>
                      <a:cubicBezTo>
                        <a:pt x="1319212" y="2944018"/>
                        <a:pt x="1321196" y="2937273"/>
                        <a:pt x="1328737" y="2933701"/>
                      </a:cubicBezTo>
                      <a:cubicBezTo>
                        <a:pt x="1336278" y="2930129"/>
                        <a:pt x="1351756" y="2929732"/>
                        <a:pt x="1362075" y="2928938"/>
                      </a:cubicBezTo>
                      <a:cubicBezTo>
                        <a:pt x="1372394" y="2928144"/>
                        <a:pt x="1381125" y="2927350"/>
                        <a:pt x="1390650" y="2928937"/>
                      </a:cubicBezTo>
                      <a:cubicBezTo>
                        <a:pt x="1392238" y="2933699"/>
                        <a:pt x="1403351" y="2934096"/>
                        <a:pt x="1407320" y="2938462"/>
                      </a:cubicBezTo>
                      <a:cubicBezTo>
                        <a:pt x="1411289" y="2942828"/>
                        <a:pt x="1412478" y="2947195"/>
                        <a:pt x="1414462" y="2955133"/>
                      </a:cubicBezTo>
                      <a:cubicBezTo>
                        <a:pt x="1416446" y="2963071"/>
                        <a:pt x="1418431" y="2934098"/>
                        <a:pt x="1419225" y="2986088"/>
                      </a:cubicBezTo>
                      <a:cubicBezTo>
                        <a:pt x="1420019" y="3038078"/>
                        <a:pt x="1419225" y="3173413"/>
                        <a:pt x="1419225" y="3267075"/>
                      </a:cubicBezTo>
                      <a:lnTo>
                        <a:pt x="6029325" y="3267075"/>
                      </a:lnTo>
                      <a:lnTo>
                        <a:pt x="6029325" y="1671638"/>
                      </a:lnTo>
                      <a:lnTo>
                        <a:pt x="6000750" y="1671638"/>
                      </a:lnTo>
                      <a:cubicBezTo>
                        <a:pt x="5981700" y="1670050"/>
                        <a:pt x="5962345" y="1670624"/>
                        <a:pt x="5943600" y="1666875"/>
                      </a:cubicBezTo>
                      <a:cubicBezTo>
                        <a:pt x="5936358" y="1665427"/>
                        <a:pt x="5918475" y="1647499"/>
                        <a:pt x="5915025" y="1643063"/>
                      </a:cubicBezTo>
                      <a:cubicBezTo>
                        <a:pt x="5895460" y="1617908"/>
                        <a:pt x="5902175" y="1617273"/>
                        <a:pt x="5881687" y="1600200"/>
                      </a:cubicBezTo>
                      <a:cubicBezTo>
                        <a:pt x="5877290" y="1596536"/>
                        <a:pt x="5872162" y="1593850"/>
                        <a:pt x="5867400" y="1590675"/>
                      </a:cubicBezTo>
                      <a:cubicBezTo>
                        <a:pt x="5865812" y="1585913"/>
                        <a:pt x="5864882" y="1580878"/>
                        <a:pt x="5862637" y="1576388"/>
                      </a:cubicBezTo>
                      <a:cubicBezTo>
                        <a:pt x="5860077" y="1571268"/>
                        <a:pt x="5855437" y="1567331"/>
                        <a:pt x="5853112" y="1562100"/>
                      </a:cubicBezTo>
                      <a:cubicBezTo>
                        <a:pt x="5830444" y="1511096"/>
                        <a:pt x="5855617" y="1551570"/>
                        <a:pt x="5834062" y="1519238"/>
                      </a:cubicBezTo>
                      <a:cubicBezTo>
                        <a:pt x="5835650" y="1503363"/>
                        <a:pt x="5836399" y="1487382"/>
                        <a:pt x="5838825" y="1471613"/>
                      </a:cubicBezTo>
                      <a:cubicBezTo>
                        <a:pt x="5841891" y="1451685"/>
                        <a:pt x="5844799" y="1461741"/>
                        <a:pt x="5853112" y="1443038"/>
                      </a:cubicBezTo>
                      <a:cubicBezTo>
                        <a:pt x="5857190" y="1433863"/>
                        <a:pt x="5859462" y="1423988"/>
                        <a:pt x="5862637" y="1414463"/>
                      </a:cubicBezTo>
                      <a:lnTo>
                        <a:pt x="5867400" y="1400175"/>
                      </a:lnTo>
                      <a:cubicBezTo>
                        <a:pt x="5868987" y="1395413"/>
                        <a:pt x="5868612" y="1389438"/>
                        <a:pt x="5872162" y="1385888"/>
                      </a:cubicBezTo>
                      <a:cubicBezTo>
                        <a:pt x="5876925" y="1381125"/>
                        <a:pt x="5882315" y="1376917"/>
                        <a:pt x="5886450" y="1371600"/>
                      </a:cubicBezTo>
                      <a:cubicBezTo>
                        <a:pt x="5896639" y="1358500"/>
                        <a:pt x="5904817" y="1338718"/>
                        <a:pt x="5919787" y="1328738"/>
                      </a:cubicBezTo>
                      <a:cubicBezTo>
                        <a:pt x="5923964" y="1325953"/>
                        <a:pt x="5929585" y="1326220"/>
                        <a:pt x="5934075" y="1323975"/>
                      </a:cubicBezTo>
                      <a:cubicBezTo>
                        <a:pt x="5939194" y="1321415"/>
                        <a:pt x="5943243" y="1317010"/>
                        <a:pt x="5948362" y="1314450"/>
                      </a:cubicBezTo>
                      <a:cubicBezTo>
                        <a:pt x="5952852" y="1312205"/>
                        <a:pt x="5957823" y="1311067"/>
                        <a:pt x="5962650" y="1309688"/>
                      </a:cubicBezTo>
                      <a:cubicBezTo>
                        <a:pt x="5991450" y="1301459"/>
                        <a:pt x="5984127" y="1304925"/>
                        <a:pt x="6024562" y="1304925"/>
                      </a:cubicBezTo>
                      <a:lnTo>
                        <a:pt x="6024562" y="0"/>
                      </a:lnTo>
                      <a:lnTo>
                        <a:pt x="4762" y="4763"/>
                      </a:lnTo>
                      <a:close/>
                    </a:path>
                  </a:pathLst>
                </a:custGeom>
                <a:blipFill dpi="0"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l="-3888" t="-6278" r="-3888" b="-5248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8" name="Picture 2" descr="Image result for marine pump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7797" y="10362876"/>
                  <a:ext cx="4351486" cy="23788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6" descr="Image result for current transducer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830" b="1"/>
                <a:stretch/>
              </p:blipFill>
              <p:spPr bwMode="auto">
                <a:xfrm>
                  <a:off x="5594748" y="12030710"/>
                  <a:ext cx="1814235" cy="1672170"/>
                </a:xfrm>
                <a:prstGeom prst="rect">
                  <a:avLst/>
                </a:prstGeom>
                <a:noFill/>
                <a:ln w="190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91" name="Group 90"/>
                <p:cNvGrpSpPr/>
                <p:nvPr/>
              </p:nvGrpSpPr>
              <p:grpSpPr>
                <a:xfrm>
                  <a:off x="14905760" y="10110780"/>
                  <a:ext cx="3816243" cy="2913782"/>
                  <a:chOff x="14612952" y="6080981"/>
                  <a:chExt cx="3816243" cy="2913782"/>
                </a:xfrm>
              </p:grpSpPr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50285" y="8594653"/>
                    <a:ext cx="18470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000" dirty="0" smtClean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Frequency</a:t>
                    </a: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 rot="16200000">
                    <a:off x="13889484" y="7171476"/>
                    <a:ext cx="18470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000" dirty="0" smtClean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Amplitude</a:t>
                    </a:r>
                  </a:p>
                </p:txBody>
              </p:sp>
              <p:pic>
                <p:nvPicPr>
                  <p:cNvPr id="109" name="Picture 108"/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clrChange>
                      <a:clrFrom>
                        <a:srgbClr val="F0F0F0"/>
                      </a:clrFrom>
                      <a:clrTo>
                        <a:srgbClr val="F0F0F0">
                          <a:alpha val="0"/>
                        </a:srgbClr>
                      </a:clrTo>
                    </a:clrChange>
                  </a:blip>
                  <a:srcRect l="9101" b="13012"/>
                  <a:stretch/>
                </p:blipFill>
                <p:spPr>
                  <a:xfrm>
                    <a:off x="14997673" y="6080981"/>
                    <a:ext cx="3431522" cy="25811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5" name="Right Arrow 94"/>
                <p:cNvSpPr/>
                <p:nvPr/>
              </p:nvSpPr>
              <p:spPr>
                <a:xfrm>
                  <a:off x="7552413" y="10313086"/>
                  <a:ext cx="684807" cy="409365"/>
                </a:xfrm>
                <a:prstGeom prst="rightArrow">
                  <a:avLst/>
                </a:prstGeom>
                <a:solidFill>
                  <a:schemeClr val="accent2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ight Arrow 95"/>
                <p:cNvSpPr/>
                <p:nvPr/>
              </p:nvSpPr>
              <p:spPr>
                <a:xfrm>
                  <a:off x="7547915" y="12584419"/>
                  <a:ext cx="620418" cy="409365"/>
                </a:xfrm>
                <a:prstGeom prst="rightArrow">
                  <a:avLst/>
                </a:prstGeom>
                <a:solidFill>
                  <a:schemeClr val="accent2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3780155" y="9621551"/>
                  <a:ext cx="2379502" cy="91801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3783330" y="10539565"/>
                  <a:ext cx="2255580" cy="85766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endCxn id="86" idx="0"/>
                </p:cNvCxnSpPr>
                <p:nvPr/>
              </p:nvCxnSpPr>
              <p:spPr>
                <a:xfrm>
                  <a:off x="2223809" y="11592008"/>
                  <a:ext cx="4250458" cy="248741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2223809" y="11592008"/>
                  <a:ext cx="3768685" cy="2102796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ight Arrow 103"/>
                <p:cNvSpPr/>
                <p:nvPr/>
              </p:nvSpPr>
              <p:spPr>
                <a:xfrm>
                  <a:off x="14285075" y="11196647"/>
                  <a:ext cx="620683" cy="409365"/>
                </a:xfrm>
                <a:prstGeom prst="rightArrow">
                  <a:avLst/>
                </a:prstGeom>
                <a:solidFill>
                  <a:schemeClr val="accent2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ight Arrow 104"/>
                <p:cNvSpPr/>
                <p:nvPr/>
              </p:nvSpPr>
              <p:spPr>
                <a:xfrm>
                  <a:off x="18913099" y="11201691"/>
                  <a:ext cx="1061043" cy="409365"/>
                </a:xfrm>
                <a:prstGeom prst="rightArrow">
                  <a:avLst/>
                </a:prstGeom>
                <a:solidFill>
                  <a:schemeClr val="accent2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Right Arrow 106"/>
                <p:cNvSpPr/>
                <p:nvPr/>
              </p:nvSpPr>
              <p:spPr>
                <a:xfrm>
                  <a:off x="9981216" y="11196647"/>
                  <a:ext cx="486973" cy="409365"/>
                </a:xfrm>
                <a:prstGeom prst="rightArrow">
                  <a:avLst/>
                </a:prstGeom>
                <a:solidFill>
                  <a:schemeClr val="accent2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5542413" y="9550400"/>
                  <a:ext cx="1958136" cy="1978331"/>
                </a:xfrm>
                <a:prstGeom prst="ellipse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5495199" y="11840749"/>
                  <a:ext cx="1958136" cy="1978331"/>
                </a:xfrm>
                <a:prstGeom prst="ellipse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 rot="16200000">
                <a:off x="9724722" y="11176537"/>
                <a:ext cx="18470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Measurement</a:t>
                </a:r>
              </a:p>
            </p:txBody>
          </p:sp>
        </p:grpSp>
      </p:grpSp>
      <p:sp>
        <p:nvSpPr>
          <p:cNvPr id="122" name="TextBox 121"/>
          <p:cNvSpPr txBox="1"/>
          <p:nvPr/>
        </p:nvSpPr>
        <p:spPr>
          <a:xfrm>
            <a:off x="6015282" y="12755961"/>
            <a:ext cx="8865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Embedded System Architecture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05197" y="4021878"/>
            <a:ext cx="980589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Description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and money is wasted 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repairing marine </a:t>
            </a: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pumps on a fixed schedule or only once they have failed [1]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Providing cheap monitoring systems would allow 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Condition-Based Maintenance (CBM) </a:t>
            </a: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 these 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pumps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Current solutions are not viable due to their high cost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431362" y="7655858"/>
            <a:ext cx="9904979" cy="4474736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640162" y="7734537"/>
            <a:ext cx="9720943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Condition Monitoring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Condition monitoring involves measuring data during operation to estimate the health of a machine or individual component [1]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Enables CBM, shown to successfully reduce maintenance costs across a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range of 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industries and minimise shutdown time [2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Machines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are worked closer to 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their predicted lifetime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repairs can be 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targeted towards specific faults [3]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Indirect damage as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result of failure during 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operation is avoided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Essential for efficiently operating autonomous ships in the future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1071300" y="7734537"/>
            <a:ext cx="9660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962806" y="8395830"/>
            <a:ext cx="467029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Vibration 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analysis</a:t>
            </a:r>
            <a:endParaRPr lang="en-GB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 prevalent method [2]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Measure with accelerometer or velocity transducer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Detects 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mechanical faults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Requires measuring high frequencies ~10 kHz [3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Sensor placement is important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5633099" y="8395830"/>
            <a:ext cx="5098451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Motor Current Signature Analysis (MCSA)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Detects both electrical faults and mechanical 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faults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Measure stator current using Hall Effect Current Transducer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Lower frequency range ~5kHz [4]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Very noisy measurements [3]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87818" y="19000697"/>
            <a:ext cx="9904979" cy="8086504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TextBox 139"/>
          <p:cNvSpPr txBox="1"/>
          <p:nvPr/>
        </p:nvSpPr>
        <p:spPr>
          <a:xfrm>
            <a:off x="489744" y="19097498"/>
            <a:ext cx="969554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Measurements and Diagnostics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Currently, many pumps on board ships operate without any record of their condition or performance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system will transmit the runtime and operating speed of pumps, along with simple statistical features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Such data </a:t>
            </a: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 immediately useful to workers who maintain 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pumps, and</a:t>
            </a: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provides the basis for data-driven 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 to predict remaining lifetime and environmental effects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371192" y="23072329"/>
            <a:ext cx="4921605" cy="3197219"/>
            <a:chOff x="15532130" y="9993420"/>
            <a:chExt cx="4632170" cy="3009193"/>
          </a:xfrm>
        </p:grpSpPr>
        <p:sp>
          <p:nvSpPr>
            <p:cNvPr id="142" name="Freeform 141"/>
            <p:cNvSpPr/>
            <p:nvPr/>
          </p:nvSpPr>
          <p:spPr>
            <a:xfrm>
              <a:off x="16220229" y="9993420"/>
              <a:ext cx="3329834" cy="2701290"/>
            </a:xfrm>
            <a:custGeom>
              <a:avLst/>
              <a:gdLst>
                <a:gd name="connsiteX0" fmla="*/ 0 w 3337560"/>
                <a:gd name="connsiteY0" fmla="*/ 198120 h 2682240"/>
                <a:gd name="connsiteX1" fmla="*/ 0 w 3337560"/>
                <a:gd name="connsiteY1" fmla="*/ 2133600 h 2682240"/>
                <a:gd name="connsiteX2" fmla="*/ 1051560 w 3337560"/>
                <a:gd name="connsiteY2" fmla="*/ 2682240 h 2682240"/>
                <a:gd name="connsiteX3" fmla="*/ 3337560 w 3337560"/>
                <a:gd name="connsiteY3" fmla="*/ 2682240 h 2682240"/>
                <a:gd name="connsiteX4" fmla="*/ 3337560 w 3337560"/>
                <a:gd name="connsiteY4" fmla="*/ 571500 h 2682240"/>
                <a:gd name="connsiteX5" fmla="*/ 2171700 w 3337560"/>
                <a:gd name="connsiteY5" fmla="*/ 0 h 2682240"/>
                <a:gd name="connsiteX6" fmla="*/ 632460 w 3337560"/>
                <a:gd name="connsiteY6" fmla="*/ 0 h 2682240"/>
                <a:gd name="connsiteX7" fmla="*/ 0 w 3337560"/>
                <a:gd name="connsiteY7" fmla="*/ 99060 h 2682240"/>
                <a:gd name="connsiteX8" fmla="*/ 0 w 3337560"/>
                <a:gd name="connsiteY8" fmla="*/ 198120 h 2682240"/>
                <a:gd name="connsiteX0" fmla="*/ 6350 w 3343910"/>
                <a:gd name="connsiteY0" fmla="*/ 198120 h 2682240"/>
                <a:gd name="connsiteX1" fmla="*/ 6350 w 3343910"/>
                <a:gd name="connsiteY1" fmla="*/ 2133600 h 2682240"/>
                <a:gd name="connsiteX2" fmla="*/ 1057910 w 3343910"/>
                <a:gd name="connsiteY2" fmla="*/ 2682240 h 2682240"/>
                <a:gd name="connsiteX3" fmla="*/ 3343910 w 3343910"/>
                <a:gd name="connsiteY3" fmla="*/ 2682240 h 2682240"/>
                <a:gd name="connsiteX4" fmla="*/ 3343910 w 3343910"/>
                <a:gd name="connsiteY4" fmla="*/ 571500 h 2682240"/>
                <a:gd name="connsiteX5" fmla="*/ 2178050 w 3343910"/>
                <a:gd name="connsiteY5" fmla="*/ 0 h 2682240"/>
                <a:gd name="connsiteX6" fmla="*/ 638810 w 3343910"/>
                <a:gd name="connsiteY6" fmla="*/ 0 h 2682240"/>
                <a:gd name="connsiteX7" fmla="*/ 0 w 3343910"/>
                <a:gd name="connsiteY7" fmla="*/ 194310 h 2682240"/>
                <a:gd name="connsiteX8" fmla="*/ 6350 w 3343910"/>
                <a:gd name="connsiteY8" fmla="*/ 198120 h 2682240"/>
                <a:gd name="connsiteX0" fmla="*/ 6350 w 3343910"/>
                <a:gd name="connsiteY0" fmla="*/ 198120 h 2682240"/>
                <a:gd name="connsiteX1" fmla="*/ 6350 w 3343910"/>
                <a:gd name="connsiteY1" fmla="*/ 2133600 h 2682240"/>
                <a:gd name="connsiteX2" fmla="*/ 1057910 w 3343910"/>
                <a:gd name="connsiteY2" fmla="*/ 2682240 h 2682240"/>
                <a:gd name="connsiteX3" fmla="*/ 3343910 w 3343910"/>
                <a:gd name="connsiteY3" fmla="*/ 2682240 h 2682240"/>
                <a:gd name="connsiteX4" fmla="*/ 3343910 w 3343910"/>
                <a:gd name="connsiteY4" fmla="*/ 571500 h 2682240"/>
                <a:gd name="connsiteX5" fmla="*/ 2178050 w 3343910"/>
                <a:gd name="connsiteY5" fmla="*/ 0 h 2682240"/>
                <a:gd name="connsiteX6" fmla="*/ 1267460 w 3343910"/>
                <a:gd name="connsiteY6" fmla="*/ 0 h 2682240"/>
                <a:gd name="connsiteX7" fmla="*/ 0 w 3343910"/>
                <a:gd name="connsiteY7" fmla="*/ 194310 h 2682240"/>
                <a:gd name="connsiteX8" fmla="*/ 6350 w 3343910"/>
                <a:gd name="connsiteY8" fmla="*/ 198120 h 2682240"/>
                <a:gd name="connsiteX0" fmla="*/ 6350 w 3343910"/>
                <a:gd name="connsiteY0" fmla="*/ 198120 h 2682240"/>
                <a:gd name="connsiteX1" fmla="*/ 6350 w 3343910"/>
                <a:gd name="connsiteY1" fmla="*/ 2133600 h 2682240"/>
                <a:gd name="connsiteX2" fmla="*/ 1057910 w 3343910"/>
                <a:gd name="connsiteY2" fmla="*/ 2682240 h 2682240"/>
                <a:gd name="connsiteX3" fmla="*/ 3337560 w 3343910"/>
                <a:gd name="connsiteY3" fmla="*/ 2656840 h 2682240"/>
                <a:gd name="connsiteX4" fmla="*/ 3343910 w 3343910"/>
                <a:gd name="connsiteY4" fmla="*/ 571500 h 2682240"/>
                <a:gd name="connsiteX5" fmla="*/ 2178050 w 3343910"/>
                <a:gd name="connsiteY5" fmla="*/ 0 h 2682240"/>
                <a:gd name="connsiteX6" fmla="*/ 1267460 w 3343910"/>
                <a:gd name="connsiteY6" fmla="*/ 0 h 2682240"/>
                <a:gd name="connsiteX7" fmla="*/ 0 w 3343910"/>
                <a:gd name="connsiteY7" fmla="*/ 194310 h 2682240"/>
                <a:gd name="connsiteX8" fmla="*/ 6350 w 3343910"/>
                <a:gd name="connsiteY8" fmla="*/ 198120 h 2682240"/>
                <a:gd name="connsiteX0" fmla="*/ 6350 w 3343910"/>
                <a:gd name="connsiteY0" fmla="*/ 198120 h 2701290"/>
                <a:gd name="connsiteX1" fmla="*/ 6350 w 3343910"/>
                <a:gd name="connsiteY1" fmla="*/ 2133600 h 2701290"/>
                <a:gd name="connsiteX2" fmla="*/ 1096010 w 3343910"/>
                <a:gd name="connsiteY2" fmla="*/ 2701290 h 2701290"/>
                <a:gd name="connsiteX3" fmla="*/ 3337560 w 3343910"/>
                <a:gd name="connsiteY3" fmla="*/ 2656840 h 2701290"/>
                <a:gd name="connsiteX4" fmla="*/ 3343910 w 3343910"/>
                <a:gd name="connsiteY4" fmla="*/ 571500 h 2701290"/>
                <a:gd name="connsiteX5" fmla="*/ 2178050 w 3343910"/>
                <a:gd name="connsiteY5" fmla="*/ 0 h 2701290"/>
                <a:gd name="connsiteX6" fmla="*/ 1267460 w 3343910"/>
                <a:gd name="connsiteY6" fmla="*/ 0 h 2701290"/>
                <a:gd name="connsiteX7" fmla="*/ 0 w 3343910"/>
                <a:gd name="connsiteY7" fmla="*/ 194310 h 2701290"/>
                <a:gd name="connsiteX8" fmla="*/ 6350 w 3343910"/>
                <a:gd name="connsiteY8" fmla="*/ 198120 h 2701290"/>
                <a:gd name="connsiteX0" fmla="*/ 6350 w 3343910"/>
                <a:gd name="connsiteY0" fmla="*/ 198120 h 2701290"/>
                <a:gd name="connsiteX1" fmla="*/ 6350 w 3343910"/>
                <a:gd name="connsiteY1" fmla="*/ 2133600 h 2701290"/>
                <a:gd name="connsiteX2" fmla="*/ 1096010 w 3343910"/>
                <a:gd name="connsiteY2" fmla="*/ 2701290 h 2701290"/>
                <a:gd name="connsiteX3" fmla="*/ 2748897 w 3343910"/>
                <a:gd name="connsiteY3" fmla="*/ 2659943 h 2701290"/>
                <a:gd name="connsiteX4" fmla="*/ 3337560 w 3343910"/>
                <a:gd name="connsiteY4" fmla="*/ 2656840 h 2701290"/>
                <a:gd name="connsiteX5" fmla="*/ 3343910 w 3343910"/>
                <a:gd name="connsiteY5" fmla="*/ 571500 h 2701290"/>
                <a:gd name="connsiteX6" fmla="*/ 2178050 w 3343910"/>
                <a:gd name="connsiteY6" fmla="*/ 0 h 2701290"/>
                <a:gd name="connsiteX7" fmla="*/ 1267460 w 3343910"/>
                <a:gd name="connsiteY7" fmla="*/ 0 h 2701290"/>
                <a:gd name="connsiteX8" fmla="*/ 0 w 3343910"/>
                <a:gd name="connsiteY8" fmla="*/ 194310 h 2701290"/>
                <a:gd name="connsiteX9" fmla="*/ 6350 w 3343910"/>
                <a:gd name="connsiteY9" fmla="*/ 198120 h 2701290"/>
                <a:gd name="connsiteX0" fmla="*/ 6350 w 3343910"/>
                <a:gd name="connsiteY0" fmla="*/ 198120 h 2701290"/>
                <a:gd name="connsiteX1" fmla="*/ 6350 w 3343910"/>
                <a:gd name="connsiteY1" fmla="*/ 2133600 h 2701290"/>
                <a:gd name="connsiteX2" fmla="*/ 1096010 w 3343910"/>
                <a:gd name="connsiteY2" fmla="*/ 2701290 h 2701290"/>
                <a:gd name="connsiteX3" fmla="*/ 2024177 w 3343910"/>
                <a:gd name="connsiteY3" fmla="*/ 2677873 h 2701290"/>
                <a:gd name="connsiteX4" fmla="*/ 3337560 w 3343910"/>
                <a:gd name="connsiteY4" fmla="*/ 2656840 h 2701290"/>
                <a:gd name="connsiteX5" fmla="*/ 3343910 w 3343910"/>
                <a:gd name="connsiteY5" fmla="*/ 571500 h 2701290"/>
                <a:gd name="connsiteX6" fmla="*/ 2178050 w 3343910"/>
                <a:gd name="connsiteY6" fmla="*/ 0 h 2701290"/>
                <a:gd name="connsiteX7" fmla="*/ 1267460 w 3343910"/>
                <a:gd name="connsiteY7" fmla="*/ 0 h 2701290"/>
                <a:gd name="connsiteX8" fmla="*/ 0 w 3343910"/>
                <a:gd name="connsiteY8" fmla="*/ 194310 h 2701290"/>
                <a:gd name="connsiteX9" fmla="*/ 6350 w 3343910"/>
                <a:gd name="connsiteY9" fmla="*/ 198120 h 2701290"/>
                <a:gd name="connsiteX0" fmla="*/ 6350 w 3343910"/>
                <a:gd name="connsiteY0" fmla="*/ 198120 h 2701290"/>
                <a:gd name="connsiteX1" fmla="*/ 6350 w 3343910"/>
                <a:gd name="connsiteY1" fmla="*/ 2133600 h 2701290"/>
                <a:gd name="connsiteX2" fmla="*/ 1096010 w 3343910"/>
                <a:gd name="connsiteY2" fmla="*/ 2701290 h 2701290"/>
                <a:gd name="connsiteX3" fmla="*/ 2024177 w 3343910"/>
                <a:gd name="connsiteY3" fmla="*/ 2677873 h 2701290"/>
                <a:gd name="connsiteX4" fmla="*/ 3337560 w 3343910"/>
                <a:gd name="connsiteY4" fmla="*/ 2455131 h 2701290"/>
                <a:gd name="connsiteX5" fmla="*/ 3343910 w 3343910"/>
                <a:gd name="connsiteY5" fmla="*/ 571500 h 2701290"/>
                <a:gd name="connsiteX6" fmla="*/ 2178050 w 3343910"/>
                <a:gd name="connsiteY6" fmla="*/ 0 h 2701290"/>
                <a:gd name="connsiteX7" fmla="*/ 1267460 w 3343910"/>
                <a:gd name="connsiteY7" fmla="*/ 0 h 2701290"/>
                <a:gd name="connsiteX8" fmla="*/ 0 w 3343910"/>
                <a:gd name="connsiteY8" fmla="*/ 194310 h 2701290"/>
                <a:gd name="connsiteX9" fmla="*/ 6350 w 3343910"/>
                <a:gd name="connsiteY9" fmla="*/ 198120 h 270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3910" h="2701290">
                  <a:moveTo>
                    <a:pt x="6350" y="198120"/>
                  </a:moveTo>
                  <a:lnTo>
                    <a:pt x="6350" y="2133600"/>
                  </a:lnTo>
                  <a:lnTo>
                    <a:pt x="1096010" y="2701290"/>
                  </a:lnTo>
                  <a:lnTo>
                    <a:pt x="2024177" y="2677873"/>
                  </a:lnTo>
                  <a:lnTo>
                    <a:pt x="3337560" y="2455131"/>
                  </a:lnTo>
                  <a:cubicBezTo>
                    <a:pt x="3339677" y="1760018"/>
                    <a:pt x="3341793" y="1266613"/>
                    <a:pt x="3343910" y="571500"/>
                  </a:cubicBezTo>
                  <a:lnTo>
                    <a:pt x="2178050" y="0"/>
                  </a:lnTo>
                  <a:lnTo>
                    <a:pt x="1267460" y="0"/>
                  </a:lnTo>
                  <a:lnTo>
                    <a:pt x="0" y="194310"/>
                  </a:lnTo>
                  <a:lnTo>
                    <a:pt x="6350" y="198120"/>
                  </a:lnTo>
                  <a:close/>
                </a:path>
              </a:pathLst>
            </a:cu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r="-422"/>
              </a:stretch>
            </a:blip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8317255" y="12540948"/>
              <a:ext cx="184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Maximum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532130" y="12282069"/>
              <a:ext cx="184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Std</a:t>
              </a:r>
              <a:endPara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 rot="5400000">
              <a:off x="15112040" y="11073427"/>
              <a:ext cx="184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RMS</a:t>
              </a: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489744" y="22983341"/>
            <a:ext cx="5408975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 small numbers of features such as maximum, root mean square and standard deviation of the frequency spectrum can detect and diagnose faults [2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 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Healthy and faulty conditions will be diagnosed on-board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311213" y="26141066"/>
            <a:ext cx="31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Diagnosis of system from basic statistical features [2]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0931290" y="19097498"/>
            <a:ext cx="969554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Testing and development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Computation will be tested by sending data to the embedded system over a communication channel and comparing the output with an offline implementation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Sensor data will then be verified by comparison with sensors on the Remote Access Laboratory (RAL)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RAL is an existing setup with motor, shaft, multiple bearings and accurate condition monitoring equipment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7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528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159</cp:revision>
  <cp:lastPrinted>2018-05-16T19:06:31Z</cp:lastPrinted>
  <dcterms:created xsi:type="dcterms:W3CDTF">2018-05-11T11:46:39Z</dcterms:created>
  <dcterms:modified xsi:type="dcterms:W3CDTF">2018-05-17T09:53:40Z</dcterms:modified>
</cp:coreProperties>
</file>