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1225" r:id="rId2"/>
    <p:sldId id="1226" r:id="rId3"/>
    <p:sldId id="1227" r:id="rId4"/>
    <p:sldId id="1233" r:id="rId5"/>
    <p:sldId id="1234" r:id="rId6"/>
    <p:sldId id="1244" r:id="rId7"/>
    <p:sldId id="1228" r:id="rId8"/>
    <p:sldId id="1229" r:id="rId9"/>
    <p:sldId id="1230" r:id="rId10"/>
    <p:sldId id="1235" r:id="rId11"/>
    <p:sldId id="1236" r:id="rId12"/>
    <p:sldId id="1241" r:id="rId13"/>
    <p:sldId id="1237" r:id="rId14"/>
    <p:sldId id="1242" r:id="rId15"/>
    <p:sldId id="1238" r:id="rId16"/>
    <p:sldId id="1243" r:id="rId17"/>
    <p:sldId id="1239" r:id="rId18"/>
    <p:sldId id="1240" r:id="rId19"/>
    <p:sldId id="1232" r:id="rId20"/>
    <p:sldId id="1206" r:id="rId21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 Mikawa" initials="TM" lastIdx="1" clrIdx="0">
    <p:extLst>
      <p:ext uri="{19B8F6BF-5375-455C-9EA6-DF929625EA0E}">
        <p15:presenceInfo xmlns:p15="http://schemas.microsoft.com/office/powerpoint/2012/main" userId="a6eda1bd1229fb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034B9-50A4-4FB4-A14F-7A90D767BF70}" type="datetimeFigureOut">
              <a:rPr lang="ru-UA" smtClean="0"/>
              <a:t>06.04.2020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DBDCD-0807-4D5A-A8CC-536F916D746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7789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E094-C127-4475-AC79-C1D6C5A55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3D355-75C5-4F8E-ACAC-2A2F3C05E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1A23D-2F50-4B94-A5F4-1E771C23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A51A-4D7F-4D9D-B28F-35479048E137}" type="datetimeFigureOut">
              <a:rPr lang="ru-UA" smtClean="0"/>
              <a:t>06.04.2020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B8DBA-67D1-452E-BFDE-3907A8C0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89DF5-7C4A-4BA5-A59D-A9026F8F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2F0A-F8B7-4534-A02A-B42B872AC09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9980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E98F-FC4C-4ED3-A07D-5B458493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D188F-FC60-419D-955A-D9D6ABE26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49C59-1A2F-49F9-9375-5C1DB8DE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A51A-4D7F-4D9D-B28F-35479048E137}" type="datetimeFigureOut">
              <a:rPr lang="ru-UA" smtClean="0"/>
              <a:t>06.04.2020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79EA7-9905-4774-8376-F66240BE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B0D77-1F67-4BC2-A555-B377C84C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2F0A-F8B7-4534-A02A-B42B872AC09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7733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49755B-CA2F-4E9C-9956-31087CEA5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B6DC3-B6BB-4AF0-9618-EC404E4CE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7BA50-EA8F-46D3-A996-2CF7D544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A51A-4D7F-4D9D-B28F-35479048E137}" type="datetimeFigureOut">
              <a:rPr lang="ru-UA" smtClean="0"/>
              <a:t>06.04.2020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C56E3-BEF4-47C6-86E2-C7723A7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89000-7E59-407D-8566-753EC0FF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2F0A-F8B7-4534-A02A-B42B872AC09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71958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2060000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64117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8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791F-B6B1-4749-BC60-5F793DD6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24D88-8CC6-4B17-A31A-0F8E3F76C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9E479-4BC0-490F-9F0C-660AD384F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A51A-4D7F-4D9D-B28F-35479048E137}" type="datetimeFigureOut">
              <a:rPr lang="ru-UA" smtClean="0"/>
              <a:t>06.04.2020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7EE0F-9CA5-4B89-8D5D-9597630F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D4944-5B51-4912-8A3D-B7893293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2F0A-F8B7-4534-A02A-B42B872AC09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9711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4FD1-D663-449B-9D45-C8176522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DB917-76D2-47A7-B6AD-30389681A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544E4-7C37-48AD-BDEC-D77C6E86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A51A-4D7F-4D9D-B28F-35479048E137}" type="datetimeFigureOut">
              <a:rPr lang="ru-UA" smtClean="0"/>
              <a:t>06.04.2020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BDE4A-375A-456A-858A-20FA8860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DC68D-89B4-4840-99F9-DB0E0EDC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2F0A-F8B7-4534-A02A-B42B872AC09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8920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DE43-9764-4A54-8573-4245BAF1C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B7E98-0883-44F7-BFAF-8BB5A0243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820FB-5EE2-4D95-A3FC-39ED91999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8ED50-B537-4144-A7ED-657DE8FF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A51A-4D7F-4D9D-B28F-35479048E137}" type="datetimeFigureOut">
              <a:rPr lang="ru-UA" smtClean="0"/>
              <a:t>06.04.2020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79FA0-BA9F-4734-AE50-8764A3E7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9A8E2-4D6D-4831-94F8-E4AF46E5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2F0A-F8B7-4534-A02A-B42B872AC09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6498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B591-96A7-4124-9378-54B4E8A6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479D8-1742-479F-9408-B3DF1A2C1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98ABE-A337-4B6B-8B9A-6150A4D9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1BB9F-1452-4FAD-BC84-3623B04B0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4ADCA-2AF3-4B55-81FA-F0EF09558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E7978-F9F8-48F1-B87A-888FDB23D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A51A-4D7F-4D9D-B28F-35479048E137}" type="datetimeFigureOut">
              <a:rPr lang="ru-UA" smtClean="0"/>
              <a:t>06.04.2020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1C36AB-CD3F-46DA-8140-9E1F71B2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ABD26-DB30-4921-971B-714109BB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2F0A-F8B7-4534-A02A-B42B872AC09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6238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CCAF-389D-4572-80D1-2E0FD93E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3FC45-8B49-4615-8FF9-0036371B8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A51A-4D7F-4D9D-B28F-35479048E137}" type="datetimeFigureOut">
              <a:rPr lang="ru-UA" smtClean="0"/>
              <a:t>06.04.2020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8C704-F4D7-4D20-9C4D-81542032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A837B-2AF5-41CD-844B-ADC44CD8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2F0A-F8B7-4534-A02A-B42B872AC09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5925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FEBE5A-ED27-4886-B84C-4E777F98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A51A-4D7F-4D9D-B28F-35479048E137}" type="datetimeFigureOut">
              <a:rPr lang="ru-UA" smtClean="0"/>
              <a:t>06.04.2020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809E1-660A-4502-902D-E1453170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F8B24-BB16-424F-9C37-C5912A5C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2F0A-F8B7-4534-A02A-B42B872AC09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5986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4F64-3631-4733-AFED-61FE0C6E9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7CF72-5AB8-4EF6-9105-BF25858E1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E44C3-163D-484B-B77D-3CB331B7D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77F08-87FD-4430-8463-CF4B6578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A51A-4D7F-4D9D-B28F-35479048E137}" type="datetimeFigureOut">
              <a:rPr lang="ru-UA" smtClean="0"/>
              <a:t>06.04.2020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6AFA8-DABD-4B31-B6E7-D3135175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32745-1323-419E-BE1E-A821580B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2F0A-F8B7-4534-A02A-B42B872AC09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6259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B567-BE7D-4DC1-A1E4-1D095AE7B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4C1372-3680-486F-BD6B-1EBB2F3B3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E1CFF-E029-4B41-862D-281B7EF70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82B53-9FC3-4821-9B35-B03D29C7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A51A-4D7F-4D9D-B28F-35479048E137}" type="datetimeFigureOut">
              <a:rPr lang="ru-UA" smtClean="0"/>
              <a:t>06.04.2020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A7DA6-2810-4A49-9835-D95B38EF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CFE07-AFF1-4DA1-B57B-3AC98C14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2F0A-F8B7-4534-A02A-B42B872AC09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4796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F85D0-36D0-4AB7-868F-B7D7338E2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27CEB-66C4-4738-9B8E-5EDD85913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6ECF0-75AB-42EE-A0EA-402294735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5A51A-4D7F-4D9D-B28F-35479048E137}" type="datetimeFigureOut">
              <a:rPr lang="ru-UA" smtClean="0"/>
              <a:t>06.04.2020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B7039-B83B-41B3-88CD-E28E815A1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E96CA-29B6-48A3-9A20-25507477C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B2F0A-F8B7-4534-A02A-B42B872AC09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4414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rontendmasters.com/courses/react/using-the-spread-operator-in-jsx/" TargetMode="External"/><Relationship Id="rId2" Type="http://schemas.openxmlformats.org/officeDocument/2006/relationships/hyperlink" Target="https://reactpatterns.com/#jsx-spread-attributes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morlay.gitbooks.io/react-patterns/en/react-patterns/jsx-spread-attributes.html" TargetMode="External"/><Relationship Id="rId4" Type="http://schemas.openxmlformats.org/officeDocument/2006/relationships/hyperlink" Target="https://morioh.com/p/80eb3b813784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FCD7C-0C79-467A-9369-0675D4B54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 </a:t>
            </a:r>
            <a:r>
              <a:rPr lang="en-US" dirty="0" err="1"/>
              <a:t>Tymur</a:t>
            </a:r>
            <a:r>
              <a:rPr lang="en-US" dirty="0"/>
              <a:t> </a:t>
            </a:r>
            <a:r>
              <a:rPr lang="en-US" dirty="0" err="1"/>
              <a:t>Mikava</a:t>
            </a:r>
            <a:endParaRPr lang="en-US" dirty="0"/>
          </a:p>
          <a:p>
            <a:endParaRPr lang="uk-U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68" y="0"/>
            <a:ext cx="12390783" cy="6683071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sz="6000" dirty="0"/>
              <a:t>JSX spread attributes, Merge </a:t>
            </a:r>
            <a:r>
              <a:rPr lang="en-US" sz="6000" dirty="0" err="1"/>
              <a:t>destructured</a:t>
            </a:r>
            <a:r>
              <a:rPr lang="en-US" sz="6000" dirty="0"/>
              <a:t> props with other values</a:t>
            </a:r>
          </a:p>
        </p:txBody>
      </p:sp>
    </p:spTree>
    <p:extLst>
      <p:ext uri="{BB962C8B-B14F-4D97-AF65-F5344CB8AC3E}">
        <p14:creationId xmlns:p14="http://schemas.microsoft.com/office/powerpoint/2010/main" val="1927621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785971-E91B-4352-BD9B-42D2EF48E896}"/>
              </a:ext>
            </a:extLst>
          </p:cNvPr>
          <p:cNvSpPr txBox="1"/>
          <p:nvPr/>
        </p:nvSpPr>
        <p:spPr>
          <a:xfrm>
            <a:off x="2278967" y="633045"/>
            <a:ext cx="82577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Merge </a:t>
            </a:r>
            <a:r>
              <a:rPr lang="en-US" sz="3200" b="1" dirty="0" err="1"/>
              <a:t>destructured</a:t>
            </a:r>
            <a:r>
              <a:rPr lang="en-US" sz="3200" b="1" dirty="0"/>
              <a:t> props with other values</a:t>
            </a:r>
          </a:p>
          <a:p>
            <a:endParaRPr lang="ru-U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A566BA-39BD-4522-96FF-C6FA39A6194A}"/>
              </a:ext>
            </a:extLst>
          </p:cNvPr>
          <p:cNvSpPr/>
          <p:nvPr/>
        </p:nvSpPr>
        <p:spPr>
          <a:xfrm>
            <a:off x="1303606" y="293702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111111"/>
                </a:solidFill>
                <a:latin typeface="-apple-system"/>
              </a:rPr>
              <a:t>Components are abstractions.</a:t>
            </a:r>
            <a:br>
              <a:rPr lang="en-US" sz="3200" dirty="0"/>
            </a:br>
            <a:r>
              <a:rPr lang="en-US" sz="3200" dirty="0">
                <a:solidFill>
                  <a:srgbClr val="111111"/>
                </a:solidFill>
                <a:latin typeface="-apple-system"/>
              </a:rPr>
              <a:t>Good abstractions allow for extension.</a:t>
            </a:r>
            <a:endParaRPr lang="ru-UA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A33511-2047-41E7-998B-BE8D1A76DF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6"/>
          <a:stretch/>
        </p:blipFill>
        <p:spPr>
          <a:xfrm>
            <a:off x="7038608" y="2705760"/>
            <a:ext cx="4539103" cy="259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59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E9B46ABC-FC44-437A-AE04-AC5D2FFB6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04" y="509960"/>
            <a:ext cx="5453416" cy="139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39675" rIns="0" bIns="-396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 </a:t>
            </a: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Consider this component that</a:t>
            </a:r>
            <a:endParaRPr kumimoji="0" lang="en-US" altLang="ru-UA" sz="32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uses a </a:t>
            </a: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attribute for style</a:t>
            </a:r>
            <a:endParaRPr kumimoji="0" lang="en-US" altLang="ru-UA" sz="32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a </a:t>
            </a: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UA" altLang="ru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6B7F3A-A00E-43F1-B639-E26DB0103D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 r="-833"/>
          <a:stretch/>
        </p:blipFill>
        <p:spPr>
          <a:xfrm>
            <a:off x="5636520" y="497729"/>
            <a:ext cx="6555480" cy="10894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83FA2C-4777-4B47-8768-13CCABDA947D}"/>
              </a:ext>
            </a:extLst>
          </p:cNvPr>
          <p:cNvSpPr/>
          <p:nvPr/>
        </p:nvSpPr>
        <p:spPr>
          <a:xfrm>
            <a:off x="183104" y="2729143"/>
            <a:ext cx="534088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111111"/>
                </a:solidFill>
                <a:latin typeface="-apple-system"/>
              </a:rPr>
              <a:t>  This works great until we try </a:t>
            </a:r>
          </a:p>
          <a:p>
            <a:r>
              <a:rPr lang="en-US" sz="3200" dirty="0">
                <a:solidFill>
                  <a:srgbClr val="111111"/>
                </a:solidFill>
                <a:latin typeface="-apple-system"/>
              </a:rPr>
              <a:t>to extend it with another class.</a:t>
            </a:r>
            <a:endParaRPr lang="ru-UA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82FFDD-066C-4CAB-A9B4-11747D657D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5"/>
          <a:stretch/>
        </p:blipFill>
        <p:spPr>
          <a:xfrm>
            <a:off x="5636519" y="1810536"/>
            <a:ext cx="6509741" cy="2114349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88A0A789-38C8-4FA8-8603-9D05202E4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624" y="4821630"/>
            <a:ext cx="6909777" cy="412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39675" rIns="0" bIns="-396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In this case, </a:t>
            </a: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delete-btn</a:t>
            </a: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replaces </a:t>
            </a: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kumimoji="0" lang="ru-UA" altLang="ru-UA" sz="15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  <a:r>
              <a:rPr kumimoji="0" lang="ru-UA" altLang="ru-U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UA" altLang="ru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295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F10552-200C-4E9A-A625-9A7AE2576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7052603" y="2275558"/>
            <a:ext cx="2879513" cy="2306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0CA7A6-D74A-4DBB-A534-CEC16D1956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03"/>
          <a:stretch/>
        </p:blipFill>
        <p:spPr>
          <a:xfrm>
            <a:off x="1745094" y="2275558"/>
            <a:ext cx="3037921" cy="3909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6D0D2D-041B-4DB5-B9F5-D4EB17C4CC50}"/>
              </a:ext>
            </a:extLst>
          </p:cNvPr>
          <p:cNvSpPr txBox="1"/>
          <p:nvPr/>
        </p:nvSpPr>
        <p:spPr>
          <a:xfrm>
            <a:off x="3896750" y="673082"/>
            <a:ext cx="4044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.</a:t>
            </a:r>
            <a:r>
              <a:rPr lang="en-US" sz="3600" dirty="0" err="1"/>
              <a:t>btn</a:t>
            </a:r>
            <a:r>
              <a:rPr lang="en-US" sz="3600" dirty="0"/>
              <a:t> does not work…</a:t>
            </a:r>
            <a:endParaRPr lang="ru-UA" sz="3600" dirty="0"/>
          </a:p>
        </p:txBody>
      </p:sp>
    </p:spTree>
    <p:extLst>
      <p:ext uri="{BB962C8B-B14F-4D97-AF65-F5344CB8AC3E}">
        <p14:creationId xmlns:p14="http://schemas.microsoft.com/office/powerpoint/2010/main" val="4043226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ABA0896-42C7-4005-B747-A813229C0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994" y="412747"/>
            <a:ext cx="9544279" cy="139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39675" rIns="0" bIns="-396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 </a:t>
            </a: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Order matters for </a:t>
            </a: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JSX spread attributes</a:t>
            </a: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  <a:b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The </a:t>
            </a: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props.className</a:t>
            </a: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being spread is overriding the </a:t>
            </a:r>
            <a:endParaRPr kumimoji="0" lang="en-US" altLang="ru-UA" sz="32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in our component.</a:t>
            </a: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UA" altLang="ru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006351F-317E-41F4-87C7-56221D051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994" y="2576909"/>
            <a:ext cx="9483173" cy="904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39675" rIns="0" bIns="-396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 </a:t>
            </a: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We can change the order but now the </a:t>
            </a: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will</a:t>
            </a:r>
            <a:endParaRPr kumimoji="0" lang="en-US" altLang="ru-UA" sz="32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32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never</a:t>
            </a: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be anything but </a:t>
            </a: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UA" altLang="ru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3613A0-1529-4751-B488-435B6B2E7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94" y="4248628"/>
            <a:ext cx="8607768" cy="139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23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FBD59A-00A5-4FEC-9782-BD5294F9C8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7513541" y="1584523"/>
            <a:ext cx="2879513" cy="2306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99CE2B-3E6F-4139-891C-507C68A79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057" y="1584523"/>
            <a:ext cx="3004404" cy="36889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BC7A293-648A-4F4C-8B91-58651EAFBE19}"/>
              </a:ext>
            </a:extLst>
          </p:cNvPr>
          <p:cNvSpPr/>
          <p:nvPr/>
        </p:nvSpPr>
        <p:spPr>
          <a:xfrm>
            <a:off x="3412092" y="487066"/>
            <a:ext cx="53678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.delete-</a:t>
            </a:r>
            <a:r>
              <a:rPr lang="en-US" sz="3600" dirty="0" err="1"/>
              <a:t>btn</a:t>
            </a:r>
            <a:r>
              <a:rPr lang="en-US" sz="3600" dirty="0"/>
              <a:t> does not work…</a:t>
            </a:r>
            <a:endParaRPr lang="ru-UA" sz="3600" dirty="0"/>
          </a:p>
        </p:txBody>
      </p:sp>
    </p:spTree>
    <p:extLst>
      <p:ext uri="{BB962C8B-B14F-4D97-AF65-F5344CB8AC3E}">
        <p14:creationId xmlns:p14="http://schemas.microsoft.com/office/powerpoint/2010/main" val="3571053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AA7D2A7-EB8E-4DA4-BEA2-8631537BC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099" y="344048"/>
            <a:ext cx="10561802" cy="1889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39675" rIns="0" bIns="-396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 </a:t>
            </a: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We need to use destructuring assignment to get the incoming </a:t>
            </a:r>
            <a:endParaRPr kumimoji="0" lang="en-US" altLang="ru-UA" sz="32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and merge with the base </a:t>
            </a: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  <a:b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ru-UA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We can do this simply by adding all values to an array and </a:t>
            </a:r>
            <a:endParaRPr kumimoji="0" lang="en-US" altLang="ru-UA" sz="32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joining them with a space.</a:t>
            </a: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UA" altLang="ru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81572-D61D-41E2-967A-DCDA1143E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99" y="3230994"/>
            <a:ext cx="7834159" cy="202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02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CE97D3-9982-4864-A73F-567B032367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7766759" y="1753336"/>
            <a:ext cx="2879513" cy="2306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375B33-2525-45D2-A883-10F7FADC2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73" y="1753336"/>
            <a:ext cx="2917501" cy="33813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967ED2-7A70-458C-8B12-25EBB2290BDA}"/>
              </a:ext>
            </a:extLst>
          </p:cNvPr>
          <p:cNvSpPr/>
          <p:nvPr/>
        </p:nvSpPr>
        <p:spPr>
          <a:xfrm>
            <a:off x="2693695" y="543336"/>
            <a:ext cx="73826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.</a:t>
            </a:r>
            <a:r>
              <a:rPr lang="en-US" sz="3600" dirty="0" err="1"/>
              <a:t>btn</a:t>
            </a:r>
            <a:r>
              <a:rPr lang="en-US" sz="3600" dirty="0"/>
              <a:t> and .delete-</a:t>
            </a:r>
            <a:r>
              <a:rPr lang="en-US" sz="3600" dirty="0" err="1"/>
              <a:t>btn</a:t>
            </a:r>
            <a:r>
              <a:rPr lang="en-US" sz="3600" dirty="0"/>
              <a:t> are working both!</a:t>
            </a:r>
            <a:endParaRPr lang="ru-UA" sz="3600" dirty="0"/>
          </a:p>
        </p:txBody>
      </p:sp>
    </p:spTree>
    <p:extLst>
      <p:ext uri="{BB962C8B-B14F-4D97-AF65-F5344CB8AC3E}">
        <p14:creationId xmlns:p14="http://schemas.microsoft.com/office/powerpoint/2010/main" val="2682323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0DD31F9-75D5-4949-BAA8-CDD6D6860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092" y="912187"/>
            <a:ext cx="9372117" cy="904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39675" rIns="0" bIns="-396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To guard from </a:t>
            </a: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showing up as a className,</a:t>
            </a:r>
            <a:b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Use </a:t>
            </a: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default values</a:t>
            </a: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UA" altLang="ru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84CEB1-7C3F-463E-9792-01C81959F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92" y="3178111"/>
            <a:ext cx="7565830" cy="186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06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DAED8E-DD85-44E8-BA22-66C1F6C5E2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1386" y="611505"/>
            <a:ext cx="5208563" cy="1231363"/>
          </a:xfrm>
        </p:spPr>
        <p:txBody>
          <a:bodyPr>
            <a:normAutofit/>
          </a:bodyPr>
          <a:lstStyle/>
          <a:p>
            <a:r>
              <a:rPr lang="en-US" sz="5400" dirty="0"/>
              <a:t>Reference</a:t>
            </a:r>
            <a:endParaRPr lang="ru-UA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51E94-FA30-4A4B-B5B0-83C20ED7ACF4}"/>
              </a:ext>
            </a:extLst>
          </p:cNvPr>
          <p:cNvSpPr txBox="1"/>
          <p:nvPr/>
        </p:nvSpPr>
        <p:spPr>
          <a:xfrm>
            <a:off x="884224" y="2644170"/>
            <a:ext cx="113077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https://reactpatterns.com/#jsx-spread-attributes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https://frontendmasters.com/courses/react/using-the-spread-operator-in-jsx/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https://morioh.com/p/80eb3b813784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https://morlay.gitbooks.io/react-patterns/en/react-patterns/jsx-spread-attributes.html</a:t>
            </a:r>
            <a:endParaRPr lang="ru-UA" sz="2400" dirty="0"/>
          </a:p>
        </p:txBody>
      </p:sp>
    </p:spTree>
    <p:extLst>
      <p:ext uri="{BB962C8B-B14F-4D97-AF65-F5344CB8AC3E}">
        <p14:creationId xmlns:p14="http://schemas.microsoft.com/office/powerpoint/2010/main" val="1655011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The End!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DD7C2E-F12E-4E40-BC6A-4932A7054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914" y="1758462"/>
            <a:ext cx="9830838" cy="5099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CCAAD5-D71A-47E6-8EE6-73780DA29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8462"/>
            <a:ext cx="2543175" cy="50995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C2904F-51E1-4EF1-9E94-4323BE79D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825" y="1758462"/>
            <a:ext cx="2543175" cy="50995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6F1877E-956D-4802-A2B2-DD8DDC911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16758"/>
            <a:ext cx="121920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3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sing ES6 Spread Operator in React">
            <a:extLst>
              <a:ext uri="{FF2B5EF4-FFF2-40B4-BE49-F238E27FC236}">
                <a16:creationId xmlns:a16="http://schemas.microsoft.com/office/drawing/2014/main" id="{AAD05B5C-0504-4074-9869-65C8BDF06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743" y="1973148"/>
            <a:ext cx="6618514" cy="367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390E37-48ED-46BC-87A5-9CC732312338}"/>
              </a:ext>
            </a:extLst>
          </p:cNvPr>
          <p:cNvSpPr txBox="1"/>
          <p:nvPr/>
        </p:nvSpPr>
        <p:spPr>
          <a:xfrm>
            <a:off x="1799771" y="566058"/>
            <a:ext cx="96056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Spread Attributes is a feature of JSX.</a:t>
            </a:r>
            <a:br>
              <a:rPr lang="en-US" sz="2800" dirty="0"/>
            </a:br>
            <a:r>
              <a:rPr lang="en-US" sz="2800" dirty="0"/>
              <a:t>It's a syntax for providing an object's properties as JSX attributes.</a:t>
            </a:r>
            <a:endParaRPr lang="ru-UA" sz="2800" dirty="0"/>
          </a:p>
        </p:txBody>
      </p:sp>
    </p:spTree>
    <p:extLst>
      <p:ext uri="{BB962C8B-B14F-4D97-AF65-F5344CB8AC3E}">
        <p14:creationId xmlns:p14="http://schemas.microsoft.com/office/powerpoint/2010/main" val="1330759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3E1D12-05D1-4BA7-9713-9FB49F2415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8" r="-1"/>
          <a:stretch/>
        </p:blipFill>
        <p:spPr>
          <a:xfrm>
            <a:off x="1321246" y="2033172"/>
            <a:ext cx="3410465" cy="3674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A35E52-4F1F-475E-B5FA-9E9CADAE3E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5"/>
          <a:stretch/>
        </p:blipFill>
        <p:spPr>
          <a:xfrm>
            <a:off x="5413829" y="2033172"/>
            <a:ext cx="5775740" cy="36005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0F622B-4E13-4AB5-A9F5-EC4647ABE579}"/>
              </a:ext>
            </a:extLst>
          </p:cNvPr>
          <p:cNvSpPr txBox="1"/>
          <p:nvPr/>
        </p:nvSpPr>
        <p:spPr>
          <a:xfrm>
            <a:off x="1657872" y="734926"/>
            <a:ext cx="93984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use the ES6 Spread operator to pass props to a React component. </a:t>
            </a:r>
          </a:p>
          <a:p>
            <a:r>
              <a:rPr lang="en-US" sz="2400" dirty="0"/>
              <a:t>Let's take an example for a component that expects two props:</a:t>
            </a:r>
            <a:endParaRPr lang="ru-UA" sz="2400" dirty="0"/>
          </a:p>
        </p:txBody>
      </p:sp>
    </p:spTree>
    <p:extLst>
      <p:ext uri="{BB962C8B-B14F-4D97-AF65-F5344CB8AC3E}">
        <p14:creationId xmlns:p14="http://schemas.microsoft.com/office/powerpoint/2010/main" val="48986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4589FC-997C-4C5E-B8EA-7C3302A1C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052" y="2292691"/>
            <a:ext cx="6259244" cy="121933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91D6A1F-E5EB-4EBB-B7BC-5A78736A5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409" y="4323379"/>
            <a:ext cx="8960338" cy="121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39675" rIns="0" bIns="-396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This makes 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  <a:cs typeface="Courier New" panose="02070309020205020404" pitchFamily="49" charset="0"/>
              </a:rPr>
              <a:t>Greeting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 super flexible.</a:t>
            </a:r>
            <a:b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ru-UA" altLang="ru-UA" sz="2800" b="0" i="0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We can pass DOM attributes to </a:t>
            </a:r>
            <a:r>
              <a:rPr kumimoji="0" lang="ru-UA" altLang="ru-UA" sz="2800" b="0" i="0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  <a:cs typeface="Courier New" panose="02070309020205020404" pitchFamily="49" charset="0"/>
              </a:rPr>
              <a:t>Greeting</a:t>
            </a:r>
            <a:r>
              <a:rPr kumimoji="0" lang="ru-UA" altLang="ru-UA" sz="2800" b="0" i="0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 and trust that they’ll</a:t>
            </a:r>
            <a:endParaRPr kumimoji="0" lang="en-US" altLang="ru-UA" sz="2800" b="0" i="0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800" b="0" i="0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be passed through to </a:t>
            </a:r>
            <a:r>
              <a:rPr lang="en-US" altLang="ru-UA" sz="2800" dirty="0">
                <a:solidFill>
                  <a:srgbClr val="111111"/>
                </a:solidFill>
                <a:latin typeface="+mn-lt"/>
                <a:cs typeface="Courier New" panose="02070309020205020404" pitchFamily="49" charset="0"/>
              </a:rPr>
              <a:t>Counter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.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40930EE-8A78-4140-BA26-0940CC70E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409" y="1239084"/>
            <a:ext cx="7598683" cy="139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39675" rIns="0" bIns="-396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We can </a:t>
            </a:r>
            <a:r>
              <a:rPr kumimoji="0" lang="ru-UA" altLang="ru-UA" sz="32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spread</a:t>
            </a: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 </a:t>
            </a: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cs typeface="Courier New" panose="02070309020205020404" pitchFamily="49" charset="0"/>
              </a:rPr>
              <a:t>restProps</a:t>
            </a: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 over our </a:t>
            </a: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cs typeface="Courier New" panose="02070309020205020404" pitchFamily="49" charset="0"/>
              </a:rPr>
              <a:t>&lt;</a:t>
            </a:r>
            <a:r>
              <a:rPr kumimoji="0" lang="en-US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cs typeface="Courier New" panose="02070309020205020404" pitchFamily="49" charset="0"/>
              </a:rPr>
              <a:t>Counter</a:t>
            </a: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cs typeface="Courier New" panose="02070309020205020404" pitchFamily="49" charset="0"/>
              </a:rPr>
              <a:t>&gt;</a:t>
            </a:r>
            <a: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.</a:t>
            </a:r>
            <a:endParaRPr kumimoji="0" lang="ru-UA" altLang="ru-UA" sz="32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UA" altLang="ru-UA" sz="3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cs typeface="Courier New" panose="02070309020205020404" pitchFamily="49" charset="0"/>
              </a:rPr>
            </a:br>
            <a:endParaRPr kumimoji="0" lang="ru-UA" altLang="ru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3067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B0B526-9E0E-4B1C-8ECB-9A54AA935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6"/>
          <a:stretch/>
        </p:blipFill>
        <p:spPr>
          <a:xfrm>
            <a:off x="5627077" y="1625111"/>
            <a:ext cx="6358598" cy="1526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B9D967-826F-4E75-B9C8-21239FA515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4"/>
          <a:stretch/>
        </p:blipFill>
        <p:spPr>
          <a:xfrm>
            <a:off x="773723" y="1625111"/>
            <a:ext cx="4209983" cy="446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602540-36FF-4BC8-8AE8-A4A6ED472465}"/>
              </a:ext>
            </a:extLst>
          </p:cNvPr>
          <p:cNvSpPr txBox="1"/>
          <p:nvPr/>
        </p:nvSpPr>
        <p:spPr>
          <a:xfrm>
            <a:off x="3936145" y="443523"/>
            <a:ext cx="4319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Everything is working!</a:t>
            </a:r>
            <a:endParaRPr lang="ru-UA" sz="3600" dirty="0"/>
          </a:p>
        </p:txBody>
      </p:sp>
    </p:spTree>
    <p:extLst>
      <p:ext uri="{BB962C8B-B14F-4D97-AF65-F5344CB8AC3E}">
        <p14:creationId xmlns:p14="http://schemas.microsoft.com/office/powerpoint/2010/main" val="298632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D58485-1D68-4AEC-9CA5-DC5D80659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14" y="3272863"/>
            <a:ext cx="3365985" cy="9593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ACC1A7-7092-411E-BDA3-B3F1F6661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514" y="5270855"/>
            <a:ext cx="1304925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CB9459-A15B-4C69-B553-DC627AA94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0200" y="2808638"/>
            <a:ext cx="2178286" cy="16602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F7A4AE-2D31-49A9-A226-CC1144C51A0D}"/>
              </a:ext>
            </a:extLst>
          </p:cNvPr>
          <p:cNvSpPr/>
          <p:nvPr/>
        </p:nvSpPr>
        <p:spPr>
          <a:xfrm>
            <a:off x="2231485" y="409197"/>
            <a:ext cx="85531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92B2C"/>
                </a:solidFill>
                <a:latin typeface="Concert One"/>
              </a:rPr>
              <a:t>Using the Spread Operator with </a:t>
            </a:r>
            <a:r>
              <a:rPr lang="en-US" sz="3600" b="1" dirty="0" err="1">
                <a:solidFill>
                  <a:srgbClr val="292B2C"/>
                </a:solidFill>
                <a:latin typeface="Concert One"/>
              </a:rPr>
              <a:t>setState</a:t>
            </a:r>
            <a:r>
              <a:rPr lang="en-US" sz="3600" b="1" dirty="0">
                <a:solidFill>
                  <a:srgbClr val="292B2C"/>
                </a:solidFill>
                <a:latin typeface="Concert One"/>
              </a:rPr>
              <a:t>() for Setting the Nested State</a:t>
            </a:r>
            <a:endParaRPr lang="en-US" sz="3600" b="1" i="0" dirty="0">
              <a:solidFill>
                <a:srgbClr val="292B2C"/>
              </a:solidFill>
              <a:effectLst/>
              <a:latin typeface="Concert One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2C911C-B526-4C24-94F5-770073306F0B}"/>
              </a:ext>
            </a:extLst>
          </p:cNvPr>
          <p:cNvSpPr/>
          <p:nvPr/>
        </p:nvSpPr>
        <p:spPr>
          <a:xfrm>
            <a:off x="412064" y="195844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UA" altLang="ru-UA" dirty="0">
                <a:solidFill>
                  <a:srgbClr val="292B2C"/>
                </a:solidFill>
                <a:latin typeface="Amiri"/>
              </a:rPr>
              <a:t>Let's suppose, </a:t>
            </a:r>
            <a:r>
              <a:rPr lang="en-US" altLang="ru-UA" dirty="0">
                <a:solidFill>
                  <a:srgbClr val="292B2C"/>
                </a:solidFill>
                <a:latin typeface="Amiri"/>
              </a:rPr>
              <a:t>we</a:t>
            </a:r>
            <a:r>
              <a:rPr lang="ru-UA" altLang="ru-UA" dirty="0">
                <a:solidFill>
                  <a:srgbClr val="292B2C"/>
                </a:solidFill>
                <a:latin typeface="Amiri"/>
              </a:rPr>
              <a:t> need to use the setState() method to update your component state. Since the </a:t>
            </a:r>
            <a:r>
              <a:rPr lang="ru-UA" altLang="ru-UA" dirty="0">
                <a:solidFill>
                  <a:srgbClr val="292B2C"/>
                </a:solidFill>
                <a:latin typeface="Arial Unicode MS"/>
              </a:rPr>
              <a:t>setState()</a:t>
            </a:r>
            <a:r>
              <a:rPr lang="ru-UA" altLang="ru-UA" dirty="0">
                <a:solidFill>
                  <a:srgbClr val="292B2C"/>
                </a:solidFill>
                <a:latin typeface="Amiri"/>
              </a:rPr>
              <a:t> may work asynchronously in manu cases for performance reasons. </a:t>
            </a:r>
            <a:r>
              <a:rPr lang="en-US" altLang="ru-UA" dirty="0">
                <a:solidFill>
                  <a:srgbClr val="292B2C"/>
                </a:solidFill>
                <a:latin typeface="Amiri"/>
              </a:rPr>
              <a:t>We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UA" altLang="ru-UA" dirty="0">
                <a:solidFill>
                  <a:srgbClr val="292B2C"/>
                </a:solidFill>
                <a:latin typeface="Amiri"/>
              </a:rPr>
              <a:t>would need to write the following code:</a:t>
            </a:r>
            <a:r>
              <a:rPr lang="ru-UA" altLang="ru-UA" dirty="0"/>
              <a:t> </a:t>
            </a:r>
            <a:endParaRPr lang="ru-UA" altLang="ru-UA" dirty="0"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D88CED4-F1D1-4FAA-8C1A-E802F989E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064" y="4463148"/>
            <a:ext cx="81942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Amiri"/>
              </a:rPr>
              <a:t>The 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Arial Unicode MS"/>
              </a:rPr>
              <a:t>state1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Amiri"/>
              </a:rPr>
              <a:t> variable which is part of our component state will be incremented by one.</a:t>
            </a:r>
            <a:endParaRPr kumimoji="0" lang="ru-UA" altLang="ru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b="0" i="0" u="none" strike="noStrike" cap="none" normalizeH="0" baseline="0" dirty="0">
                <a:ln>
                  <a:noFill/>
                </a:ln>
                <a:solidFill>
                  <a:srgbClr val="292B2C"/>
                </a:solidFill>
                <a:effectLst/>
                <a:latin typeface="Amiri"/>
              </a:rPr>
              <a:t>Now, let's suppose we have a state with a nested object in our component:</a:t>
            </a:r>
            <a:endParaRPr kumimoji="0" lang="ru-UA" altLang="ru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030556-3DDF-44B8-AE31-72A473BBE0A1}"/>
              </a:ext>
            </a:extLst>
          </p:cNvPr>
          <p:cNvSpPr/>
          <p:nvPr/>
        </p:nvSpPr>
        <p:spPr>
          <a:xfrm>
            <a:off x="7610035" y="19122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92B2C"/>
                </a:solidFill>
                <a:latin typeface="Amiri"/>
              </a:rPr>
              <a:t>We can use the Spread syntax to update</a:t>
            </a:r>
          </a:p>
          <a:p>
            <a:r>
              <a:rPr lang="en-US" dirty="0">
                <a:solidFill>
                  <a:srgbClr val="292B2C"/>
                </a:solidFill>
                <a:latin typeface="Amiri"/>
              </a:rPr>
              <a:t> the nested state object.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73787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873AC3-6C7D-4EA8-9CD0-BA60AF16E56C}"/>
              </a:ext>
            </a:extLst>
          </p:cNvPr>
          <p:cNvSpPr txBox="1"/>
          <p:nvPr/>
        </p:nvSpPr>
        <p:spPr>
          <a:xfrm>
            <a:off x="2146105" y="1846663"/>
            <a:ext cx="78997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This is a clean syntax but in some cases it may be considered an </a:t>
            </a:r>
          </a:p>
          <a:p>
            <a:r>
              <a:rPr lang="en-US" sz="4000" dirty="0"/>
              <a:t>anti-pattern which means you need to avoid using it. But Why?</a:t>
            </a:r>
            <a:endParaRPr lang="ru-UA" sz="4000" dirty="0"/>
          </a:p>
        </p:txBody>
      </p:sp>
    </p:spTree>
    <p:extLst>
      <p:ext uri="{BB962C8B-B14F-4D97-AF65-F5344CB8AC3E}">
        <p14:creationId xmlns:p14="http://schemas.microsoft.com/office/powerpoint/2010/main" val="2769551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25C669-D138-47B6-A126-E90CBF2C2316}"/>
              </a:ext>
            </a:extLst>
          </p:cNvPr>
          <p:cNvSpPr txBox="1"/>
          <p:nvPr/>
        </p:nvSpPr>
        <p:spPr>
          <a:xfrm>
            <a:off x="4304714" y="10832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AA94FF-E86D-4424-8AF7-1B9F06CD3B7E}"/>
              </a:ext>
            </a:extLst>
          </p:cNvPr>
          <p:cNvSpPr/>
          <p:nvPr/>
        </p:nvSpPr>
        <p:spPr>
          <a:xfrm>
            <a:off x="624113" y="544603"/>
            <a:ext cx="105954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UA" sz="2800" dirty="0">
                <a:latin typeface="-apple-system"/>
              </a:rPr>
              <a:t>  </a:t>
            </a:r>
            <a:r>
              <a:rPr lang="ru-UA" altLang="ru-UA" sz="2800" dirty="0">
                <a:latin typeface="-apple-system"/>
              </a:rPr>
              <a:t>When </a:t>
            </a:r>
            <a:r>
              <a:rPr lang="en-US" altLang="ru-UA" sz="2800" dirty="0">
                <a:latin typeface="-apple-system"/>
              </a:rPr>
              <a:t>we</a:t>
            </a:r>
            <a:r>
              <a:rPr lang="ru-UA" altLang="ru-UA" sz="2800" dirty="0">
                <a:latin typeface="-apple-system"/>
              </a:rPr>
              <a:t> use the </a:t>
            </a:r>
            <a:r>
              <a:rPr lang="ru-UA" altLang="ru-UA" sz="2800" dirty="0">
                <a:latin typeface="SFMono-Regular"/>
              </a:rPr>
              <a:t>...props</a:t>
            </a:r>
            <a:r>
              <a:rPr lang="ru-UA" altLang="ru-UA" sz="2800" dirty="0">
                <a:latin typeface="-apple-system"/>
              </a:rPr>
              <a:t> syntax, </a:t>
            </a:r>
            <a:r>
              <a:rPr lang="en-US" altLang="ru-UA" sz="2800" dirty="0">
                <a:latin typeface="-apple-system"/>
              </a:rPr>
              <a:t>we</a:t>
            </a:r>
            <a:r>
              <a:rPr lang="ru-UA" altLang="ru-UA" sz="2800" dirty="0">
                <a:latin typeface="-apple-system"/>
              </a:rPr>
              <a:t> actaully expand the </a:t>
            </a:r>
            <a:r>
              <a:rPr lang="ru-UA" altLang="ru-UA" sz="2800" dirty="0">
                <a:latin typeface="SFMono-Regular"/>
              </a:rPr>
              <a:t>props</a:t>
            </a:r>
            <a:endParaRPr lang="en-US" altLang="ru-UA" sz="2800" dirty="0">
              <a:latin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UA" altLang="ru-UA" sz="2800" dirty="0">
                <a:latin typeface="-apple-system"/>
              </a:rPr>
              <a:t>object from the parent component, which means all its attributes are passed down the child component that may not need them all. </a:t>
            </a:r>
            <a:endParaRPr lang="en-US" altLang="ru-UA" sz="2800" dirty="0">
              <a:latin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UA" altLang="ru-UA" sz="2800" dirty="0">
                <a:latin typeface="-apple-system"/>
              </a:rPr>
              <a:t>This will make things like debugging harder.</a:t>
            </a:r>
            <a:r>
              <a:rPr lang="ru-UA" altLang="ru-UA" sz="2800" dirty="0"/>
              <a:t> </a:t>
            </a:r>
            <a:endParaRPr lang="ru-UA" altLang="ru-UA" sz="2800" dirty="0"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701122-A025-42D3-9AF4-D309FF5E6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639" y="3011616"/>
            <a:ext cx="60483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3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A8D67FA-344F-4FB3-8A01-42BB94962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42" y="1806214"/>
            <a:ext cx="1119511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UA" sz="28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 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Also according to the docs:</a:t>
            </a:r>
            <a:endParaRPr kumimoji="0" lang="ru-UA" altLang="ru-UA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Spread attributes can be useful but they also make it easy to pass</a:t>
            </a:r>
            <a:endParaRPr kumimoji="0" lang="en-US" altLang="ru-UA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unnecessary props to components</a:t>
            </a:r>
            <a:r>
              <a:rPr lang="en-US" altLang="ru-UA" sz="2800" dirty="0">
                <a:latin typeface="Arial" panose="020B0604020202020204" pitchFamily="34" charset="0"/>
              </a:rPr>
              <a:t> </a:t>
            </a:r>
            <a:r>
              <a:rPr kumimoji="0" lang="ru-UA" altLang="ru-UA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that don’t care about them or to</a:t>
            </a:r>
            <a:endParaRPr kumimoji="0" lang="en-US" altLang="ru-UA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pass invalid HTML attributes to the DOM. We recommend using this </a:t>
            </a:r>
            <a:endParaRPr kumimoji="0" lang="en-US" altLang="ru-UA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syntax sparingly.</a:t>
            </a:r>
          </a:p>
        </p:txBody>
      </p:sp>
    </p:spTree>
    <p:extLst>
      <p:ext uri="{BB962C8B-B14F-4D97-AF65-F5344CB8AC3E}">
        <p14:creationId xmlns:p14="http://schemas.microsoft.com/office/powerpoint/2010/main" val="2162377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288</TotalTime>
  <Words>535</Words>
  <Application>Microsoft Office PowerPoint</Application>
  <PresentationFormat>Widescreen</PresentationFormat>
  <Paragraphs>53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Amiri</vt:lpstr>
      <vt:lpstr>-apple-system</vt:lpstr>
      <vt:lpstr>Arial</vt:lpstr>
      <vt:lpstr>Arial Unicode MS</vt:lpstr>
      <vt:lpstr>Calibri</vt:lpstr>
      <vt:lpstr>Calibri Light</vt:lpstr>
      <vt:lpstr>Concert One</vt:lpstr>
      <vt:lpstr>Courier New</vt:lpstr>
      <vt:lpstr>Open Sans</vt:lpstr>
      <vt:lpstr>Open Sans Regular</vt:lpstr>
      <vt:lpstr>Proxima Nova Black</vt:lpstr>
      <vt:lpstr>SFMono-Regular</vt:lpstr>
      <vt:lpstr>Office Theme</vt:lpstr>
      <vt:lpstr>JSX spread attributes, Merge destructured props with other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JSX spread attributes, Merge destructured props with other values</dc:title>
  <dc:creator>Tim Mikawa</dc:creator>
  <cp:lastModifiedBy>Tim Mikawa</cp:lastModifiedBy>
  <cp:revision>18</cp:revision>
  <dcterms:created xsi:type="dcterms:W3CDTF">2020-04-05T17:47:55Z</dcterms:created>
  <dcterms:modified xsi:type="dcterms:W3CDTF">2020-04-06T06:53:25Z</dcterms:modified>
</cp:coreProperties>
</file>