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22"/>
  </p:notesMasterIdLst>
  <p:sldIdLst>
    <p:sldId id="257" r:id="rId5"/>
    <p:sldId id="260" r:id="rId6"/>
    <p:sldId id="261" r:id="rId7"/>
    <p:sldId id="262" r:id="rId8"/>
    <p:sldId id="263" r:id="rId9"/>
    <p:sldId id="266" r:id="rId10"/>
    <p:sldId id="267" r:id="rId11"/>
    <p:sldId id="270" r:id="rId12"/>
    <p:sldId id="273" r:id="rId13"/>
    <p:sldId id="272" r:id="rId14"/>
    <p:sldId id="284" r:id="rId15"/>
    <p:sldId id="274" r:id="rId16"/>
    <p:sldId id="275" r:id="rId17"/>
    <p:sldId id="278" r:id="rId18"/>
    <p:sldId id="276"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52" autoAdjust="0"/>
    <p:restoredTop sz="94660"/>
  </p:normalViewPr>
  <p:slideViewPr>
    <p:cSldViewPr snapToGrid="0">
      <p:cViewPr varScale="1">
        <p:scale>
          <a:sx n="72" d="100"/>
          <a:sy n="72" d="100"/>
        </p:scale>
        <p:origin x="99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8B4220-A7DC-413C-80BB-930E1B97217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6FF5901-E198-48F4-81FC-91EC48B88D57}">
      <dgm:prSet phldrT="[Text]"/>
      <dgm:spPr/>
      <dgm:t>
        <a:bodyPr/>
        <a:lstStyle/>
        <a:p>
          <a:r>
            <a:rPr lang="en-US" dirty="0"/>
            <a:t>clone repository / get changes</a:t>
          </a:r>
        </a:p>
      </dgm:t>
    </dgm:pt>
    <dgm:pt modelId="{20EBF53D-1BA8-4FCF-82F2-2D01584279A6}" type="parTrans" cxnId="{CF78D4F5-4A74-40E9-BC7C-BEBD69462FF1}">
      <dgm:prSet/>
      <dgm:spPr/>
      <dgm:t>
        <a:bodyPr/>
        <a:lstStyle/>
        <a:p>
          <a:endParaRPr lang="en-US"/>
        </a:p>
      </dgm:t>
    </dgm:pt>
    <dgm:pt modelId="{C51E8B95-F1EE-42E4-AC5D-46CB1A7EA3D2}" type="sibTrans" cxnId="{CF78D4F5-4A74-40E9-BC7C-BEBD69462FF1}">
      <dgm:prSet/>
      <dgm:spPr/>
      <dgm:t>
        <a:bodyPr/>
        <a:lstStyle/>
        <a:p>
          <a:endParaRPr lang="en-US"/>
        </a:p>
      </dgm:t>
    </dgm:pt>
    <dgm:pt modelId="{E55D1CC7-A54B-496D-8577-E42DCF7028E7}">
      <dgm:prSet phldrT="[Text]"/>
      <dgm:spPr/>
      <dgm:t>
        <a:bodyPr/>
        <a:lstStyle/>
        <a:p>
          <a:r>
            <a:rPr lang="en-US" dirty="0"/>
            <a:t>modify staging area</a:t>
          </a:r>
        </a:p>
      </dgm:t>
    </dgm:pt>
    <dgm:pt modelId="{24FE2B37-7731-403C-8746-6A0CBAE8E29B}" type="parTrans" cxnId="{04B2EECD-F758-44A7-ACB3-EC18BF9B2B68}">
      <dgm:prSet/>
      <dgm:spPr/>
      <dgm:t>
        <a:bodyPr/>
        <a:lstStyle/>
        <a:p>
          <a:endParaRPr lang="en-US"/>
        </a:p>
      </dgm:t>
    </dgm:pt>
    <dgm:pt modelId="{D404C774-5B59-4EEB-866F-D5D1C1FEA251}" type="sibTrans" cxnId="{04B2EECD-F758-44A7-ACB3-EC18BF9B2B68}">
      <dgm:prSet/>
      <dgm:spPr/>
      <dgm:t>
        <a:bodyPr/>
        <a:lstStyle/>
        <a:p>
          <a:endParaRPr lang="en-US"/>
        </a:p>
      </dgm:t>
    </dgm:pt>
    <dgm:pt modelId="{E15FB53E-D7C8-49BE-A193-D135E8BEA2ED}">
      <dgm:prSet phldrT="[Text]"/>
      <dgm:spPr/>
      <dgm:t>
        <a:bodyPr/>
        <a:lstStyle/>
        <a:p>
          <a:r>
            <a:rPr lang="en-US" dirty="0"/>
            <a:t>review changes</a:t>
          </a:r>
        </a:p>
      </dgm:t>
    </dgm:pt>
    <dgm:pt modelId="{DD743FDB-A25C-42EF-A33C-51B30804B2BA}" type="parTrans" cxnId="{D7DD15CC-45E9-446C-A2B0-F3C25D1A4BE6}">
      <dgm:prSet/>
      <dgm:spPr/>
      <dgm:t>
        <a:bodyPr/>
        <a:lstStyle/>
        <a:p>
          <a:endParaRPr lang="en-US"/>
        </a:p>
      </dgm:t>
    </dgm:pt>
    <dgm:pt modelId="{BEFAF3DD-AAB8-4455-82DB-76E42F54F6F2}" type="sibTrans" cxnId="{D7DD15CC-45E9-446C-A2B0-F3C25D1A4BE6}">
      <dgm:prSet/>
      <dgm:spPr/>
      <dgm:t>
        <a:bodyPr/>
        <a:lstStyle/>
        <a:p>
          <a:endParaRPr lang="en-US"/>
        </a:p>
      </dgm:t>
    </dgm:pt>
    <dgm:pt modelId="{81FE9413-C886-45A9-A80C-08CFE273AEB8}">
      <dgm:prSet phldrT="[Text]"/>
      <dgm:spPr/>
      <dgm:t>
        <a:bodyPr/>
        <a:lstStyle/>
        <a:p>
          <a:r>
            <a:rPr lang="en-US" dirty="0"/>
            <a:t>commit changes</a:t>
          </a:r>
        </a:p>
      </dgm:t>
    </dgm:pt>
    <dgm:pt modelId="{2523A0FF-5326-4F43-8776-A3A7173AF6A6}" type="parTrans" cxnId="{466C8A5D-9271-41DA-8DB4-64C80E1281CA}">
      <dgm:prSet/>
      <dgm:spPr/>
      <dgm:t>
        <a:bodyPr/>
        <a:lstStyle/>
        <a:p>
          <a:endParaRPr lang="en-US"/>
        </a:p>
      </dgm:t>
    </dgm:pt>
    <dgm:pt modelId="{E424E93B-A0FD-46AB-99EC-0404B70EADBE}" type="sibTrans" cxnId="{466C8A5D-9271-41DA-8DB4-64C80E1281CA}">
      <dgm:prSet/>
      <dgm:spPr/>
      <dgm:t>
        <a:bodyPr/>
        <a:lstStyle/>
        <a:p>
          <a:endParaRPr lang="en-US"/>
        </a:p>
      </dgm:t>
    </dgm:pt>
    <dgm:pt modelId="{73D2DCF9-E29C-450F-9A72-E7E4F64927CF}">
      <dgm:prSet phldrT="[Text]"/>
      <dgm:spPr/>
      <dgm:t>
        <a:bodyPr/>
        <a:lstStyle/>
        <a:p>
          <a:r>
            <a:rPr lang="en-US" dirty="0"/>
            <a:t>push changes to repo</a:t>
          </a:r>
        </a:p>
      </dgm:t>
    </dgm:pt>
    <dgm:pt modelId="{413E8B84-7F17-4509-B00D-919FE7095402}" type="parTrans" cxnId="{E15B8F73-4854-4BA0-BCAB-B5A7D3AEF271}">
      <dgm:prSet/>
      <dgm:spPr/>
      <dgm:t>
        <a:bodyPr/>
        <a:lstStyle/>
        <a:p>
          <a:endParaRPr lang="en-US"/>
        </a:p>
      </dgm:t>
    </dgm:pt>
    <dgm:pt modelId="{2F755F05-E78F-4E2A-9002-C90FC80FFC14}" type="sibTrans" cxnId="{E15B8F73-4854-4BA0-BCAB-B5A7D3AEF271}">
      <dgm:prSet/>
      <dgm:spPr/>
      <dgm:t>
        <a:bodyPr/>
        <a:lstStyle/>
        <a:p>
          <a:endParaRPr lang="en-US"/>
        </a:p>
      </dgm:t>
    </dgm:pt>
    <dgm:pt modelId="{0E5AF3BB-197A-489A-999F-EECD239251C5}">
      <dgm:prSet phldrT="[Text]"/>
      <dgm:spPr/>
      <dgm:t>
        <a:bodyPr/>
        <a:lstStyle/>
        <a:p>
          <a:r>
            <a:rPr lang="en-US" dirty="0"/>
            <a:t>create / switch branch</a:t>
          </a:r>
        </a:p>
      </dgm:t>
    </dgm:pt>
    <dgm:pt modelId="{3DFBF268-F21F-4BE0-9AA9-A1BF1741ADA4}" type="parTrans" cxnId="{433FE6BF-8DEF-43DB-AB61-3A6F09D15DA6}">
      <dgm:prSet/>
      <dgm:spPr/>
      <dgm:t>
        <a:bodyPr/>
        <a:lstStyle/>
        <a:p>
          <a:endParaRPr lang="en-US"/>
        </a:p>
      </dgm:t>
    </dgm:pt>
    <dgm:pt modelId="{C89730C3-A8C0-4D7E-8FB1-085A01DE35AA}" type="sibTrans" cxnId="{433FE6BF-8DEF-43DB-AB61-3A6F09D15DA6}">
      <dgm:prSet/>
      <dgm:spPr/>
      <dgm:t>
        <a:bodyPr/>
        <a:lstStyle/>
        <a:p>
          <a:endParaRPr lang="en-US"/>
        </a:p>
      </dgm:t>
    </dgm:pt>
    <dgm:pt modelId="{C0ED294D-0D23-48A2-A6BB-8D9059EC104D}" type="pres">
      <dgm:prSet presAssocID="{258B4220-A7DC-413C-80BB-930E1B97217A}" presName="cycle" presStyleCnt="0">
        <dgm:presLayoutVars>
          <dgm:dir/>
          <dgm:resizeHandles val="exact"/>
        </dgm:presLayoutVars>
      </dgm:prSet>
      <dgm:spPr/>
    </dgm:pt>
    <dgm:pt modelId="{288FFE27-E253-4BD5-8F37-34B14D714E9A}" type="pres">
      <dgm:prSet presAssocID="{C6FF5901-E198-48F4-81FC-91EC48B88D57}" presName="dummy" presStyleCnt="0"/>
      <dgm:spPr/>
    </dgm:pt>
    <dgm:pt modelId="{52F1C0BA-B345-42C9-957F-3D251FA0AB95}" type="pres">
      <dgm:prSet presAssocID="{C6FF5901-E198-48F4-81FC-91EC48B88D57}" presName="node" presStyleLbl="revTx" presStyleIdx="0" presStyleCnt="6">
        <dgm:presLayoutVars>
          <dgm:bulletEnabled val="1"/>
        </dgm:presLayoutVars>
      </dgm:prSet>
      <dgm:spPr/>
    </dgm:pt>
    <dgm:pt modelId="{64F3D312-5CA5-4C04-AE23-0EEA01CE1E62}" type="pres">
      <dgm:prSet presAssocID="{C51E8B95-F1EE-42E4-AC5D-46CB1A7EA3D2}" presName="sibTrans" presStyleLbl="node1" presStyleIdx="0" presStyleCnt="6"/>
      <dgm:spPr/>
    </dgm:pt>
    <dgm:pt modelId="{F10D5DA5-C293-41C2-BE1E-5ADCEFE4E10B}" type="pres">
      <dgm:prSet presAssocID="{0E5AF3BB-197A-489A-999F-EECD239251C5}" presName="dummy" presStyleCnt="0"/>
      <dgm:spPr/>
    </dgm:pt>
    <dgm:pt modelId="{FD058D22-AA2A-40BD-9C19-3BA0252C5B43}" type="pres">
      <dgm:prSet presAssocID="{0E5AF3BB-197A-489A-999F-EECD239251C5}" presName="node" presStyleLbl="revTx" presStyleIdx="1" presStyleCnt="6">
        <dgm:presLayoutVars>
          <dgm:bulletEnabled val="1"/>
        </dgm:presLayoutVars>
      </dgm:prSet>
      <dgm:spPr/>
    </dgm:pt>
    <dgm:pt modelId="{D8876E3C-0CFF-457F-84A3-79B37A28523A}" type="pres">
      <dgm:prSet presAssocID="{C89730C3-A8C0-4D7E-8FB1-085A01DE35AA}" presName="sibTrans" presStyleLbl="node1" presStyleIdx="1" presStyleCnt="6"/>
      <dgm:spPr/>
    </dgm:pt>
    <dgm:pt modelId="{F7260ABC-B571-42D6-9796-B893496D74CA}" type="pres">
      <dgm:prSet presAssocID="{E55D1CC7-A54B-496D-8577-E42DCF7028E7}" presName="dummy" presStyleCnt="0"/>
      <dgm:spPr/>
    </dgm:pt>
    <dgm:pt modelId="{E5F7C68F-DB26-48A2-8E25-4D42AEF55A29}" type="pres">
      <dgm:prSet presAssocID="{E55D1CC7-A54B-496D-8577-E42DCF7028E7}" presName="node" presStyleLbl="revTx" presStyleIdx="2" presStyleCnt="6">
        <dgm:presLayoutVars>
          <dgm:bulletEnabled val="1"/>
        </dgm:presLayoutVars>
      </dgm:prSet>
      <dgm:spPr/>
    </dgm:pt>
    <dgm:pt modelId="{9AEF9714-278F-4854-9034-9223549A5D9F}" type="pres">
      <dgm:prSet presAssocID="{D404C774-5B59-4EEB-866F-D5D1C1FEA251}" presName="sibTrans" presStyleLbl="node1" presStyleIdx="2" presStyleCnt="6"/>
      <dgm:spPr/>
    </dgm:pt>
    <dgm:pt modelId="{9777353F-CB9A-490A-99DF-96880C548381}" type="pres">
      <dgm:prSet presAssocID="{E15FB53E-D7C8-49BE-A193-D135E8BEA2ED}" presName="dummy" presStyleCnt="0"/>
      <dgm:spPr/>
    </dgm:pt>
    <dgm:pt modelId="{9A0E85BA-E1EA-405A-BE43-D42D2EE59EF8}" type="pres">
      <dgm:prSet presAssocID="{E15FB53E-D7C8-49BE-A193-D135E8BEA2ED}" presName="node" presStyleLbl="revTx" presStyleIdx="3" presStyleCnt="6">
        <dgm:presLayoutVars>
          <dgm:bulletEnabled val="1"/>
        </dgm:presLayoutVars>
      </dgm:prSet>
      <dgm:spPr/>
    </dgm:pt>
    <dgm:pt modelId="{123BD52A-C4AB-4BFE-82B6-6C888FB88D59}" type="pres">
      <dgm:prSet presAssocID="{BEFAF3DD-AAB8-4455-82DB-76E42F54F6F2}" presName="sibTrans" presStyleLbl="node1" presStyleIdx="3" presStyleCnt="6"/>
      <dgm:spPr/>
    </dgm:pt>
    <dgm:pt modelId="{1EF8235C-94BF-45EE-98FF-4A8467C1C610}" type="pres">
      <dgm:prSet presAssocID="{81FE9413-C886-45A9-A80C-08CFE273AEB8}" presName="dummy" presStyleCnt="0"/>
      <dgm:spPr/>
    </dgm:pt>
    <dgm:pt modelId="{FE551FF7-5BAE-484E-AD9D-E3BB29560867}" type="pres">
      <dgm:prSet presAssocID="{81FE9413-C886-45A9-A80C-08CFE273AEB8}" presName="node" presStyleLbl="revTx" presStyleIdx="4" presStyleCnt="6">
        <dgm:presLayoutVars>
          <dgm:bulletEnabled val="1"/>
        </dgm:presLayoutVars>
      </dgm:prSet>
      <dgm:spPr/>
    </dgm:pt>
    <dgm:pt modelId="{58919BAC-0AAC-4D8F-99C4-719552F5E8F1}" type="pres">
      <dgm:prSet presAssocID="{E424E93B-A0FD-46AB-99EC-0404B70EADBE}" presName="sibTrans" presStyleLbl="node1" presStyleIdx="4" presStyleCnt="6"/>
      <dgm:spPr/>
    </dgm:pt>
    <dgm:pt modelId="{1FD42C23-55D8-4E45-849A-D240E88EF022}" type="pres">
      <dgm:prSet presAssocID="{73D2DCF9-E29C-450F-9A72-E7E4F64927CF}" presName="dummy" presStyleCnt="0"/>
      <dgm:spPr/>
    </dgm:pt>
    <dgm:pt modelId="{C3AFF327-BC27-42C6-AB5C-27858BDBF960}" type="pres">
      <dgm:prSet presAssocID="{73D2DCF9-E29C-450F-9A72-E7E4F64927CF}" presName="node" presStyleLbl="revTx" presStyleIdx="5" presStyleCnt="6">
        <dgm:presLayoutVars>
          <dgm:bulletEnabled val="1"/>
        </dgm:presLayoutVars>
      </dgm:prSet>
      <dgm:spPr/>
    </dgm:pt>
    <dgm:pt modelId="{29E69E07-9091-47BF-8CA6-654BEAD12954}" type="pres">
      <dgm:prSet presAssocID="{2F755F05-E78F-4E2A-9002-C90FC80FFC14}" presName="sibTrans" presStyleLbl="node1" presStyleIdx="5" presStyleCnt="6"/>
      <dgm:spPr/>
    </dgm:pt>
  </dgm:ptLst>
  <dgm:cxnLst>
    <dgm:cxn modelId="{28967809-2415-4F70-B1D1-D528AF6A6E14}" type="presOf" srcId="{C89730C3-A8C0-4D7E-8FB1-085A01DE35AA}" destId="{D8876E3C-0CFF-457F-84A3-79B37A28523A}" srcOrd="0" destOrd="0" presId="urn:microsoft.com/office/officeart/2005/8/layout/cycle1"/>
    <dgm:cxn modelId="{4A831F0E-838F-4D21-99A1-AF177C4BFF95}" type="presOf" srcId="{73D2DCF9-E29C-450F-9A72-E7E4F64927CF}" destId="{C3AFF327-BC27-42C6-AB5C-27858BDBF960}" srcOrd="0" destOrd="0" presId="urn:microsoft.com/office/officeart/2005/8/layout/cycle1"/>
    <dgm:cxn modelId="{3590BC12-0E38-41CA-8E4D-09331E2B2A80}" type="presOf" srcId="{E15FB53E-D7C8-49BE-A193-D135E8BEA2ED}" destId="{9A0E85BA-E1EA-405A-BE43-D42D2EE59EF8}" srcOrd="0" destOrd="0" presId="urn:microsoft.com/office/officeart/2005/8/layout/cycle1"/>
    <dgm:cxn modelId="{18805C17-02EA-4C96-BC26-B3C16563D2D6}" type="presOf" srcId="{0E5AF3BB-197A-489A-999F-EECD239251C5}" destId="{FD058D22-AA2A-40BD-9C19-3BA0252C5B43}" srcOrd="0" destOrd="0" presId="urn:microsoft.com/office/officeart/2005/8/layout/cycle1"/>
    <dgm:cxn modelId="{A8534E2B-4C4F-40B0-90BC-8295DAD4022C}" type="presOf" srcId="{C51E8B95-F1EE-42E4-AC5D-46CB1A7EA3D2}" destId="{64F3D312-5CA5-4C04-AE23-0EEA01CE1E62}" srcOrd="0" destOrd="0" presId="urn:microsoft.com/office/officeart/2005/8/layout/cycle1"/>
    <dgm:cxn modelId="{27CEF45B-C70D-4576-B3CA-46337B75450B}" type="presOf" srcId="{81FE9413-C886-45A9-A80C-08CFE273AEB8}" destId="{FE551FF7-5BAE-484E-AD9D-E3BB29560867}" srcOrd="0" destOrd="0" presId="urn:microsoft.com/office/officeart/2005/8/layout/cycle1"/>
    <dgm:cxn modelId="{466C8A5D-9271-41DA-8DB4-64C80E1281CA}" srcId="{258B4220-A7DC-413C-80BB-930E1B97217A}" destId="{81FE9413-C886-45A9-A80C-08CFE273AEB8}" srcOrd="4" destOrd="0" parTransId="{2523A0FF-5326-4F43-8776-A3A7173AF6A6}" sibTransId="{E424E93B-A0FD-46AB-99EC-0404B70EADBE}"/>
    <dgm:cxn modelId="{E15B8F73-4854-4BA0-BCAB-B5A7D3AEF271}" srcId="{258B4220-A7DC-413C-80BB-930E1B97217A}" destId="{73D2DCF9-E29C-450F-9A72-E7E4F64927CF}" srcOrd="5" destOrd="0" parTransId="{413E8B84-7F17-4509-B00D-919FE7095402}" sibTransId="{2F755F05-E78F-4E2A-9002-C90FC80FFC14}"/>
    <dgm:cxn modelId="{7570FC5A-E161-49D8-A42E-EE43963752F9}" type="presOf" srcId="{2F755F05-E78F-4E2A-9002-C90FC80FFC14}" destId="{29E69E07-9091-47BF-8CA6-654BEAD12954}" srcOrd="0" destOrd="0" presId="urn:microsoft.com/office/officeart/2005/8/layout/cycle1"/>
    <dgm:cxn modelId="{0B8D7D98-378A-4EE9-A43B-A70F5FB6DD49}" type="presOf" srcId="{E424E93B-A0FD-46AB-99EC-0404B70EADBE}" destId="{58919BAC-0AAC-4D8F-99C4-719552F5E8F1}" srcOrd="0" destOrd="0" presId="urn:microsoft.com/office/officeart/2005/8/layout/cycle1"/>
    <dgm:cxn modelId="{71761A9F-EEB3-4C20-8F70-64509A16A192}" type="presOf" srcId="{C6FF5901-E198-48F4-81FC-91EC48B88D57}" destId="{52F1C0BA-B345-42C9-957F-3D251FA0AB95}" srcOrd="0" destOrd="0" presId="urn:microsoft.com/office/officeart/2005/8/layout/cycle1"/>
    <dgm:cxn modelId="{EF870BAD-E99E-4ECA-93AA-4779E0A13CB7}" type="presOf" srcId="{258B4220-A7DC-413C-80BB-930E1B97217A}" destId="{C0ED294D-0D23-48A2-A6BB-8D9059EC104D}" srcOrd="0" destOrd="0" presId="urn:microsoft.com/office/officeart/2005/8/layout/cycle1"/>
    <dgm:cxn modelId="{ADC191B3-24BA-424A-9FE7-0FFA7D4FDE01}" type="presOf" srcId="{E55D1CC7-A54B-496D-8577-E42DCF7028E7}" destId="{E5F7C68F-DB26-48A2-8E25-4D42AEF55A29}" srcOrd="0" destOrd="0" presId="urn:microsoft.com/office/officeart/2005/8/layout/cycle1"/>
    <dgm:cxn modelId="{433FE6BF-8DEF-43DB-AB61-3A6F09D15DA6}" srcId="{258B4220-A7DC-413C-80BB-930E1B97217A}" destId="{0E5AF3BB-197A-489A-999F-EECD239251C5}" srcOrd="1" destOrd="0" parTransId="{3DFBF268-F21F-4BE0-9AA9-A1BF1741ADA4}" sibTransId="{C89730C3-A8C0-4D7E-8FB1-085A01DE35AA}"/>
    <dgm:cxn modelId="{D7DD15CC-45E9-446C-A2B0-F3C25D1A4BE6}" srcId="{258B4220-A7DC-413C-80BB-930E1B97217A}" destId="{E15FB53E-D7C8-49BE-A193-D135E8BEA2ED}" srcOrd="3" destOrd="0" parTransId="{DD743FDB-A25C-42EF-A33C-51B30804B2BA}" sibTransId="{BEFAF3DD-AAB8-4455-82DB-76E42F54F6F2}"/>
    <dgm:cxn modelId="{04B2EECD-F758-44A7-ACB3-EC18BF9B2B68}" srcId="{258B4220-A7DC-413C-80BB-930E1B97217A}" destId="{E55D1CC7-A54B-496D-8577-E42DCF7028E7}" srcOrd="2" destOrd="0" parTransId="{24FE2B37-7731-403C-8746-6A0CBAE8E29B}" sibTransId="{D404C774-5B59-4EEB-866F-D5D1C1FEA251}"/>
    <dgm:cxn modelId="{940A9ADC-1D9A-4DC7-8757-2D6D78882DF7}" type="presOf" srcId="{D404C774-5B59-4EEB-866F-D5D1C1FEA251}" destId="{9AEF9714-278F-4854-9034-9223549A5D9F}" srcOrd="0" destOrd="0" presId="urn:microsoft.com/office/officeart/2005/8/layout/cycle1"/>
    <dgm:cxn modelId="{3CD1ACF2-F281-4928-90D3-7304EE8CDADF}" type="presOf" srcId="{BEFAF3DD-AAB8-4455-82DB-76E42F54F6F2}" destId="{123BD52A-C4AB-4BFE-82B6-6C888FB88D59}" srcOrd="0" destOrd="0" presId="urn:microsoft.com/office/officeart/2005/8/layout/cycle1"/>
    <dgm:cxn modelId="{CF78D4F5-4A74-40E9-BC7C-BEBD69462FF1}" srcId="{258B4220-A7DC-413C-80BB-930E1B97217A}" destId="{C6FF5901-E198-48F4-81FC-91EC48B88D57}" srcOrd="0" destOrd="0" parTransId="{20EBF53D-1BA8-4FCF-82F2-2D01584279A6}" sibTransId="{C51E8B95-F1EE-42E4-AC5D-46CB1A7EA3D2}"/>
    <dgm:cxn modelId="{3F892B11-00FE-48E9-9811-124244E06C2C}" type="presParOf" srcId="{C0ED294D-0D23-48A2-A6BB-8D9059EC104D}" destId="{288FFE27-E253-4BD5-8F37-34B14D714E9A}" srcOrd="0" destOrd="0" presId="urn:microsoft.com/office/officeart/2005/8/layout/cycle1"/>
    <dgm:cxn modelId="{09F19CB1-34D2-4436-A647-6F3D1432A46E}" type="presParOf" srcId="{C0ED294D-0D23-48A2-A6BB-8D9059EC104D}" destId="{52F1C0BA-B345-42C9-957F-3D251FA0AB95}" srcOrd="1" destOrd="0" presId="urn:microsoft.com/office/officeart/2005/8/layout/cycle1"/>
    <dgm:cxn modelId="{8AE931F1-5D34-48A1-9246-DDF16AAAFCA2}" type="presParOf" srcId="{C0ED294D-0D23-48A2-A6BB-8D9059EC104D}" destId="{64F3D312-5CA5-4C04-AE23-0EEA01CE1E62}" srcOrd="2" destOrd="0" presId="urn:microsoft.com/office/officeart/2005/8/layout/cycle1"/>
    <dgm:cxn modelId="{7EDDDD3F-D11D-4C97-889C-D389D8E8B4A0}" type="presParOf" srcId="{C0ED294D-0D23-48A2-A6BB-8D9059EC104D}" destId="{F10D5DA5-C293-41C2-BE1E-5ADCEFE4E10B}" srcOrd="3" destOrd="0" presId="urn:microsoft.com/office/officeart/2005/8/layout/cycle1"/>
    <dgm:cxn modelId="{D80B9CC4-DE01-44BB-92DF-F7177D196CC0}" type="presParOf" srcId="{C0ED294D-0D23-48A2-A6BB-8D9059EC104D}" destId="{FD058D22-AA2A-40BD-9C19-3BA0252C5B43}" srcOrd="4" destOrd="0" presId="urn:microsoft.com/office/officeart/2005/8/layout/cycle1"/>
    <dgm:cxn modelId="{DD942754-6AD9-4476-9D60-8E79DB77F65C}" type="presParOf" srcId="{C0ED294D-0D23-48A2-A6BB-8D9059EC104D}" destId="{D8876E3C-0CFF-457F-84A3-79B37A28523A}" srcOrd="5" destOrd="0" presId="urn:microsoft.com/office/officeart/2005/8/layout/cycle1"/>
    <dgm:cxn modelId="{7DA264C2-5233-4562-A6D5-0078F27BF75F}" type="presParOf" srcId="{C0ED294D-0D23-48A2-A6BB-8D9059EC104D}" destId="{F7260ABC-B571-42D6-9796-B893496D74CA}" srcOrd="6" destOrd="0" presId="urn:microsoft.com/office/officeart/2005/8/layout/cycle1"/>
    <dgm:cxn modelId="{3BF30804-93BC-4302-89D3-6A9A7AAA5159}" type="presParOf" srcId="{C0ED294D-0D23-48A2-A6BB-8D9059EC104D}" destId="{E5F7C68F-DB26-48A2-8E25-4D42AEF55A29}" srcOrd="7" destOrd="0" presId="urn:microsoft.com/office/officeart/2005/8/layout/cycle1"/>
    <dgm:cxn modelId="{AB30FFAD-9D30-4045-9412-2AACC028B719}" type="presParOf" srcId="{C0ED294D-0D23-48A2-A6BB-8D9059EC104D}" destId="{9AEF9714-278F-4854-9034-9223549A5D9F}" srcOrd="8" destOrd="0" presId="urn:microsoft.com/office/officeart/2005/8/layout/cycle1"/>
    <dgm:cxn modelId="{2EE86D1E-EAE7-464E-86B2-3ED6C449B9FE}" type="presParOf" srcId="{C0ED294D-0D23-48A2-A6BB-8D9059EC104D}" destId="{9777353F-CB9A-490A-99DF-96880C548381}" srcOrd="9" destOrd="0" presId="urn:microsoft.com/office/officeart/2005/8/layout/cycle1"/>
    <dgm:cxn modelId="{0B30AB66-86BC-4A6E-A547-6E52AD2EDFA7}" type="presParOf" srcId="{C0ED294D-0D23-48A2-A6BB-8D9059EC104D}" destId="{9A0E85BA-E1EA-405A-BE43-D42D2EE59EF8}" srcOrd="10" destOrd="0" presId="urn:microsoft.com/office/officeart/2005/8/layout/cycle1"/>
    <dgm:cxn modelId="{AA34F9B9-8B40-4589-913F-B0C04AEF318E}" type="presParOf" srcId="{C0ED294D-0D23-48A2-A6BB-8D9059EC104D}" destId="{123BD52A-C4AB-4BFE-82B6-6C888FB88D59}" srcOrd="11" destOrd="0" presId="urn:microsoft.com/office/officeart/2005/8/layout/cycle1"/>
    <dgm:cxn modelId="{B7ABDD86-885F-499F-AD41-8E9FF46D1D17}" type="presParOf" srcId="{C0ED294D-0D23-48A2-A6BB-8D9059EC104D}" destId="{1EF8235C-94BF-45EE-98FF-4A8467C1C610}" srcOrd="12" destOrd="0" presId="urn:microsoft.com/office/officeart/2005/8/layout/cycle1"/>
    <dgm:cxn modelId="{1C3A7048-8B8C-40A5-ABCB-7E75F686C1D7}" type="presParOf" srcId="{C0ED294D-0D23-48A2-A6BB-8D9059EC104D}" destId="{FE551FF7-5BAE-484E-AD9D-E3BB29560867}" srcOrd="13" destOrd="0" presId="urn:microsoft.com/office/officeart/2005/8/layout/cycle1"/>
    <dgm:cxn modelId="{5E1E039E-13E0-47B3-95CC-E4D7982BFF56}" type="presParOf" srcId="{C0ED294D-0D23-48A2-A6BB-8D9059EC104D}" destId="{58919BAC-0AAC-4D8F-99C4-719552F5E8F1}" srcOrd="14" destOrd="0" presId="urn:microsoft.com/office/officeart/2005/8/layout/cycle1"/>
    <dgm:cxn modelId="{2CB53D20-2CC8-4817-BEF8-637D4E8F8C15}" type="presParOf" srcId="{C0ED294D-0D23-48A2-A6BB-8D9059EC104D}" destId="{1FD42C23-55D8-4E45-849A-D240E88EF022}" srcOrd="15" destOrd="0" presId="urn:microsoft.com/office/officeart/2005/8/layout/cycle1"/>
    <dgm:cxn modelId="{EC7EC2E5-1387-48E5-8F7E-CE60CDA65513}" type="presParOf" srcId="{C0ED294D-0D23-48A2-A6BB-8D9059EC104D}" destId="{C3AFF327-BC27-42C6-AB5C-27858BDBF960}" srcOrd="16" destOrd="0" presId="urn:microsoft.com/office/officeart/2005/8/layout/cycle1"/>
    <dgm:cxn modelId="{37F870A9-E7C3-43A6-B824-3DE8AA47BC46}" type="presParOf" srcId="{C0ED294D-0D23-48A2-A6BB-8D9059EC104D}" destId="{29E69E07-9091-47BF-8CA6-654BEAD12954}"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1C0BA-B345-42C9-957F-3D251FA0AB95}">
      <dsp:nvSpPr>
        <dsp:cNvPr id="0" name=""/>
        <dsp:cNvSpPr/>
      </dsp:nvSpPr>
      <dsp:spPr>
        <a:xfrm>
          <a:off x="3214460" y="223031"/>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clone repository / get changes</a:t>
          </a:r>
        </a:p>
      </dsp:txBody>
      <dsp:txXfrm>
        <a:off x="3214460" y="223031"/>
        <a:ext cx="959416" cy="959416"/>
      </dsp:txXfrm>
    </dsp:sp>
    <dsp:sp modelId="{64F3D312-5CA5-4C04-AE23-0EEA01CE1E62}">
      <dsp:nvSpPr>
        <dsp:cNvPr id="0" name=""/>
        <dsp:cNvSpPr/>
      </dsp:nvSpPr>
      <dsp:spPr>
        <a:xfrm>
          <a:off x="279017" y="213136"/>
          <a:ext cx="4688652" cy="4688652"/>
        </a:xfrm>
        <a:prstGeom prst="circularArrow">
          <a:avLst>
            <a:gd name="adj1" fmla="val 3990"/>
            <a:gd name="adj2" fmla="val 250312"/>
            <a:gd name="adj3" fmla="val 20573078"/>
            <a:gd name="adj4" fmla="val 18983094"/>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58D22-AA2A-40BD-9C19-3BA0252C5B43}">
      <dsp:nvSpPr>
        <dsp:cNvPr id="0" name=""/>
        <dsp:cNvSpPr/>
      </dsp:nvSpPr>
      <dsp:spPr>
        <a:xfrm>
          <a:off x="4285285" y="2077754"/>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create / switch branch</a:t>
          </a:r>
        </a:p>
      </dsp:txBody>
      <dsp:txXfrm>
        <a:off x="4285285" y="2077754"/>
        <a:ext cx="959416" cy="959416"/>
      </dsp:txXfrm>
    </dsp:sp>
    <dsp:sp modelId="{D8876E3C-0CFF-457F-84A3-79B37A28523A}">
      <dsp:nvSpPr>
        <dsp:cNvPr id="0" name=""/>
        <dsp:cNvSpPr/>
      </dsp:nvSpPr>
      <dsp:spPr>
        <a:xfrm>
          <a:off x="279017" y="213136"/>
          <a:ext cx="4688652" cy="4688652"/>
        </a:xfrm>
        <a:prstGeom prst="circularArrow">
          <a:avLst>
            <a:gd name="adj1" fmla="val 3990"/>
            <a:gd name="adj2" fmla="val 250312"/>
            <a:gd name="adj3" fmla="val 2366594"/>
            <a:gd name="adj4" fmla="val 776610"/>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F7C68F-DB26-48A2-8E25-4D42AEF55A29}">
      <dsp:nvSpPr>
        <dsp:cNvPr id="0" name=""/>
        <dsp:cNvSpPr/>
      </dsp:nvSpPr>
      <dsp:spPr>
        <a:xfrm>
          <a:off x="3214460" y="3932477"/>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modify staging area</a:t>
          </a:r>
        </a:p>
      </dsp:txBody>
      <dsp:txXfrm>
        <a:off x="3214460" y="3932477"/>
        <a:ext cx="959416" cy="959416"/>
      </dsp:txXfrm>
    </dsp:sp>
    <dsp:sp modelId="{9AEF9714-278F-4854-9034-9223549A5D9F}">
      <dsp:nvSpPr>
        <dsp:cNvPr id="0" name=""/>
        <dsp:cNvSpPr/>
      </dsp:nvSpPr>
      <dsp:spPr>
        <a:xfrm>
          <a:off x="279017" y="213136"/>
          <a:ext cx="4688652" cy="4688652"/>
        </a:xfrm>
        <a:prstGeom prst="circularArrow">
          <a:avLst>
            <a:gd name="adj1" fmla="val 3990"/>
            <a:gd name="adj2" fmla="val 250312"/>
            <a:gd name="adj3" fmla="val 6111021"/>
            <a:gd name="adj4" fmla="val 4438667"/>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E85BA-E1EA-405A-BE43-D42D2EE59EF8}">
      <dsp:nvSpPr>
        <dsp:cNvPr id="0" name=""/>
        <dsp:cNvSpPr/>
      </dsp:nvSpPr>
      <dsp:spPr>
        <a:xfrm>
          <a:off x="1072811" y="3932477"/>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review changes</a:t>
          </a:r>
        </a:p>
      </dsp:txBody>
      <dsp:txXfrm>
        <a:off x="1072811" y="3932477"/>
        <a:ext cx="959416" cy="959416"/>
      </dsp:txXfrm>
    </dsp:sp>
    <dsp:sp modelId="{123BD52A-C4AB-4BFE-82B6-6C888FB88D59}">
      <dsp:nvSpPr>
        <dsp:cNvPr id="0" name=""/>
        <dsp:cNvSpPr/>
      </dsp:nvSpPr>
      <dsp:spPr>
        <a:xfrm>
          <a:off x="279017" y="213136"/>
          <a:ext cx="4688652" cy="4688652"/>
        </a:xfrm>
        <a:prstGeom prst="circularArrow">
          <a:avLst>
            <a:gd name="adj1" fmla="val 3990"/>
            <a:gd name="adj2" fmla="val 250312"/>
            <a:gd name="adj3" fmla="val 9773078"/>
            <a:gd name="adj4" fmla="val 8183094"/>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51FF7-5BAE-484E-AD9D-E3BB29560867}">
      <dsp:nvSpPr>
        <dsp:cNvPr id="0" name=""/>
        <dsp:cNvSpPr/>
      </dsp:nvSpPr>
      <dsp:spPr>
        <a:xfrm>
          <a:off x="1986" y="2077754"/>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commit changes</a:t>
          </a:r>
        </a:p>
      </dsp:txBody>
      <dsp:txXfrm>
        <a:off x="1986" y="2077754"/>
        <a:ext cx="959416" cy="959416"/>
      </dsp:txXfrm>
    </dsp:sp>
    <dsp:sp modelId="{58919BAC-0AAC-4D8F-99C4-719552F5E8F1}">
      <dsp:nvSpPr>
        <dsp:cNvPr id="0" name=""/>
        <dsp:cNvSpPr/>
      </dsp:nvSpPr>
      <dsp:spPr>
        <a:xfrm>
          <a:off x="279017" y="213136"/>
          <a:ext cx="4688652" cy="4688652"/>
        </a:xfrm>
        <a:prstGeom prst="circularArrow">
          <a:avLst>
            <a:gd name="adj1" fmla="val 3990"/>
            <a:gd name="adj2" fmla="val 250312"/>
            <a:gd name="adj3" fmla="val 13166594"/>
            <a:gd name="adj4" fmla="val 11576610"/>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FF327-BC27-42C6-AB5C-27858BDBF960}">
      <dsp:nvSpPr>
        <dsp:cNvPr id="0" name=""/>
        <dsp:cNvSpPr/>
      </dsp:nvSpPr>
      <dsp:spPr>
        <a:xfrm>
          <a:off x="1072811" y="223031"/>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push changes to repo</a:t>
          </a:r>
        </a:p>
      </dsp:txBody>
      <dsp:txXfrm>
        <a:off x="1072811" y="223031"/>
        <a:ext cx="959416" cy="959416"/>
      </dsp:txXfrm>
    </dsp:sp>
    <dsp:sp modelId="{29E69E07-9091-47BF-8CA6-654BEAD12954}">
      <dsp:nvSpPr>
        <dsp:cNvPr id="0" name=""/>
        <dsp:cNvSpPr/>
      </dsp:nvSpPr>
      <dsp:spPr>
        <a:xfrm>
          <a:off x="279017" y="213136"/>
          <a:ext cx="4688652" cy="4688652"/>
        </a:xfrm>
        <a:prstGeom prst="circularArrow">
          <a:avLst>
            <a:gd name="adj1" fmla="val 3990"/>
            <a:gd name="adj2" fmla="val 250312"/>
            <a:gd name="adj3" fmla="val 16911021"/>
            <a:gd name="adj4" fmla="val 15238667"/>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BC659-869B-4B1E-8EE5-28626FEF1476}" type="datetimeFigureOut">
              <a:rPr lang="uk-UA" smtClean="0"/>
              <a:t>31.03.2020</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6946D-048D-4B44-94E7-E39E2D742F42}" type="slidenum">
              <a:rPr lang="uk-UA" smtClean="0"/>
              <a:t>‹#›</a:t>
            </a:fld>
            <a:endParaRPr lang="uk-UA"/>
          </a:p>
        </p:txBody>
      </p:sp>
    </p:spTree>
    <p:extLst>
      <p:ext uri="{BB962C8B-B14F-4D97-AF65-F5344CB8AC3E}">
        <p14:creationId xmlns:p14="http://schemas.microsoft.com/office/powerpoint/2010/main" val="300552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omes.cs.washington.edu/~mernst/advice/version-control.html#conflic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version control system serves the following purposes, among others. </a:t>
            </a:r>
          </a:p>
          <a:p>
            <a:pPr marL="171450" indent="-171450">
              <a:buFont typeface="Arial" panose="020B0604020202020204" pitchFamily="34" charset="0"/>
              <a:buChar char="•"/>
            </a:pPr>
            <a:r>
              <a:rPr lang="en-US" dirty="0"/>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 </a:t>
            </a:r>
            <a:br>
              <a:rPr lang="en-US" dirty="0"/>
            </a:br>
            <a:r>
              <a:rPr lang="en-US" dirty="0"/>
              <a:t>Version control also enables one person you to use multiple computers to work on a project, so it is valuable even if you are working by yourself. </a:t>
            </a:r>
          </a:p>
          <a:p>
            <a:pPr marL="171450" indent="-171450">
              <a:buFont typeface="Arial" panose="020B0604020202020204" pitchFamily="34" charset="0"/>
              <a:buChar char="•"/>
            </a:pPr>
            <a:r>
              <a:rPr lang="en-US" dirty="0"/>
              <a:t>Version control integrates work done simultaneously by different team members. In most cases, edits to different files or even the same file can be combined without losing any work. In rare cases, when two people make </a:t>
            </a:r>
            <a:r>
              <a:rPr lang="en-US" i="1" dirty="0">
                <a:hlinkClick r:id="rId3"/>
              </a:rPr>
              <a:t>conflicting edits</a:t>
            </a:r>
            <a:r>
              <a:rPr lang="en-US" dirty="0"/>
              <a:t> to the same line of a file, then the version control system requests human assistance in deciding what to do. </a:t>
            </a:r>
          </a:p>
          <a:p>
            <a:pPr marL="171450" indent="-171450">
              <a:buFont typeface="Arial" panose="020B0604020202020204" pitchFamily="34" charset="0"/>
              <a:buChar char="•"/>
            </a:pPr>
            <a:r>
              <a:rPr lang="en-US" dirty="0"/>
              <a:t>Version control gives access to historical versions of your project. This is insurance against computer crashes or data </a:t>
            </a:r>
            <a:r>
              <a:rPr lang="en-US" dirty="0" err="1"/>
              <a:t>lossage</a:t>
            </a:r>
            <a:r>
              <a:rPr lang="en-US" dirty="0"/>
              <a:t>. If you make a mistake, you can roll back to a previous version. You can reproduce and understand a bug report on a past version of your software. You can also undo specific edits without losing all the work that was done in the meanwhile. For any part of a file, you can determine when, why, and by whom it was ever edited. </a:t>
            </a:r>
          </a:p>
          <a:p>
            <a:endParaRPr lang="en-US"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2</a:t>
            </a:fld>
            <a:endParaRPr lang="en-US"/>
          </a:p>
        </p:txBody>
      </p:sp>
    </p:spTree>
    <p:extLst>
      <p:ext uri="{BB962C8B-B14F-4D97-AF65-F5344CB8AC3E}">
        <p14:creationId xmlns:p14="http://schemas.microsoft.com/office/powerpoint/2010/main" val="319422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control uses a </a:t>
            </a:r>
            <a:r>
              <a:rPr lang="en-US" b="1" i="1" dirty="0"/>
              <a:t>repository</a:t>
            </a:r>
            <a:r>
              <a:rPr lang="en-US" dirty="0"/>
              <a:t> (a database of changes) and a </a:t>
            </a:r>
            <a:r>
              <a:rPr lang="en-US" b="1" i="1" dirty="0"/>
              <a:t>working copy</a:t>
            </a:r>
            <a:r>
              <a:rPr lang="en-US" dirty="0"/>
              <a:t> where you do your work. </a:t>
            </a:r>
          </a:p>
          <a:p>
            <a:r>
              <a:rPr lang="en-US" dirty="0"/>
              <a:t>Your </a:t>
            </a:r>
            <a:r>
              <a:rPr lang="en-US" b="1" i="1" dirty="0"/>
              <a:t>working copy</a:t>
            </a:r>
            <a:r>
              <a:rPr lang="en-US" dirty="0"/>
              <a:t> (sometimes called a </a:t>
            </a:r>
            <a:r>
              <a:rPr lang="en-US" b="1" i="1" dirty="0"/>
              <a:t>checkout</a:t>
            </a:r>
            <a:r>
              <a:rPr lang="en-US" dirty="0"/>
              <a:t>) is your personal copy of all the files in the project. You make arbitrary edits to this copy, without affecting your teammates. When you are happy with your edits, you commit your changes to a </a:t>
            </a:r>
            <a:r>
              <a:rPr lang="en-US" b="1" i="1" dirty="0"/>
              <a:t>repository</a:t>
            </a:r>
            <a:r>
              <a:rPr lang="en-US" dirty="0"/>
              <a:t>. </a:t>
            </a:r>
          </a:p>
          <a:p>
            <a:r>
              <a:rPr lang="en-US" dirty="0"/>
              <a:t>A </a:t>
            </a:r>
            <a:r>
              <a:rPr lang="en-US" b="1" i="1" dirty="0"/>
              <a:t>repository</a:t>
            </a:r>
            <a:r>
              <a:rPr lang="en-US" dirty="0"/>
              <a:t> is a database of all the edits to, and/or historical versions (snapshots) of, your project. It is possible for the repository to contain edits that have not yet been applied to your working copy. You can update your working copy to incorporate any new edits or versions that have been added to the repository since the last time you updated. See the diagram at the right. </a:t>
            </a:r>
          </a:p>
          <a:p>
            <a:r>
              <a:rPr lang="en-US" dirty="0"/>
              <a:t>In the simplest case, the database contains a linear history: each change is made after the previous one. Another possibility is that different users made edits simultaneously (this is sometimes called “branching”). In that case, the version history splits and then merges again.</a:t>
            </a:r>
          </a:p>
          <a:p>
            <a:endParaRPr lang="en-US"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4</a:t>
            </a:fld>
            <a:endParaRPr lang="en-US"/>
          </a:p>
        </p:txBody>
      </p:sp>
    </p:spTree>
    <p:extLst>
      <p:ext uri="{BB962C8B-B14F-4D97-AF65-F5344CB8AC3E}">
        <p14:creationId xmlns:p14="http://schemas.microsoft.com/office/powerpoint/2010/main" val="145651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Centralized VCS – </a:t>
            </a:r>
            <a:r>
              <a:rPr lang="en-US" dirty="0"/>
              <a:t>These systems, such as CVS, Subversion, and Perforce, have a single server that contains all the versioned files, and a number of clients that check out files from that central place. For many years, this has been the standard for version control. In </a:t>
            </a:r>
            <a:r>
              <a:rPr lang="en-US" b="1" dirty="0"/>
              <a:t>centralized version control</a:t>
            </a:r>
            <a:r>
              <a:rPr lang="en-US" dirty="0"/>
              <a:t>, each user gets his or her own working copy, but there is just one central repository. As soon as you commit, it is possible for your co-workers to update and to see your changes. For others to see your changes, 2 things must happen: </a:t>
            </a:r>
          </a:p>
          <a:p>
            <a:pPr marL="171450" indent="-171450">
              <a:buFont typeface="Arial" panose="020B0604020202020204" pitchFamily="34" charset="0"/>
              <a:buChar char="•"/>
            </a:pPr>
            <a:r>
              <a:rPr lang="en-US" dirty="0"/>
              <a:t>You commit</a:t>
            </a:r>
          </a:p>
          <a:p>
            <a:pPr marL="171450" indent="-171450">
              <a:buFont typeface="Arial" panose="020B0604020202020204" pitchFamily="34" charset="0"/>
              <a:buChar char="•"/>
            </a:pPr>
            <a:r>
              <a:rPr lang="en-US" dirty="0"/>
              <a:t>They update</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Distributed VCS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b="1" dirty="0"/>
              <a:t>distributed version control</a:t>
            </a:r>
            <a:r>
              <a:rPr lang="en-US" dirty="0"/>
              <a:t>, each user gets his or her own repository </a:t>
            </a:r>
            <a:r>
              <a:rPr lang="en-US" i="1" dirty="0"/>
              <a:t>and</a:t>
            </a:r>
            <a:r>
              <a:rPr lang="en-US" dirty="0"/>
              <a:t> working copy. After you commit, others have no access to your changes until you push your changes to the central repository. When you update, you do not get others' changes unless you have first pulled those changes into your repository. For others to see your changes, 4 things must happen: </a:t>
            </a:r>
          </a:p>
          <a:p>
            <a:pPr marL="171450" indent="-171450">
              <a:buFont typeface="Arial" panose="020B0604020202020204" pitchFamily="34" charset="0"/>
              <a:buChar char="•"/>
            </a:pPr>
            <a:r>
              <a:rPr lang="en-US" dirty="0"/>
              <a:t>You commit</a:t>
            </a:r>
          </a:p>
          <a:p>
            <a:pPr marL="171450" indent="-171450">
              <a:buFont typeface="Arial" panose="020B0604020202020204" pitchFamily="34" charset="0"/>
              <a:buChar char="•"/>
            </a:pPr>
            <a:r>
              <a:rPr lang="en-US" dirty="0"/>
              <a:t>You push</a:t>
            </a:r>
          </a:p>
          <a:p>
            <a:pPr marL="171450" indent="-171450">
              <a:buFont typeface="Arial" panose="020B0604020202020204" pitchFamily="34" charset="0"/>
              <a:buChar char="•"/>
            </a:pPr>
            <a:r>
              <a:rPr lang="en-US" dirty="0"/>
              <a:t>They pull</a:t>
            </a:r>
          </a:p>
          <a:p>
            <a:pPr marL="171450" indent="-171450">
              <a:buFont typeface="Arial" panose="020B0604020202020204" pitchFamily="34" charset="0"/>
              <a:buChar char="•"/>
            </a:pPr>
            <a:r>
              <a:rPr lang="en-US" dirty="0"/>
              <a:t>They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Notice!!!</a:t>
            </a:r>
            <a:r>
              <a:rPr lang="en-US" dirty="0"/>
              <a:t> that the commit and update commands only move changes between the working copy and the local repository, without affecting any other repository. By contrast, the push and pull commands move changes between the local repository and the central repository, without affecting your working copy. </a:t>
            </a:r>
            <a:endParaRPr lang="en-US" b="1" dirty="0"/>
          </a:p>
          <a:p>
            <a:endParaRPr lang="en-US" b="1"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5</a:t>
            </a:fld>
            <a:endParaRPr lang="en-US"/>
          </a:p>
        </p:txBody>
      </p:sp>
    </p:spTree>
    <p:extLst>
      <p:ext uri="{BB962C8B-B14F-4D97-AF65-F5344CB8AC3E}">
        <p14:creationId xmlns:p14="http://schemas.microsoft.com/office/powerpoint/2010/main" val="503289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a:t>
            </a:r>
            <a:r>
              <a:rPr lang="en-US" baseline="0" dirty="0"/>
              <a:t> check if get is present?</a:t>
            </a:r>
          </a:p>
          <a:p>
            <a:r>
              <a:rPr lang="en-US" baseline="0" dirty="0"/>
              <a:t>In Linux OS: </a:t>
            </a:r>
          </a:p>
          <a:p>
            <a:pPr marL="171450" indent="-171450">
              <a:buFont typeface="Arial" panose="020B0604020202020204" pitchFamily="34" charset="0"/>
              <a:buChar char="•"/>
            </a:pPr>
            <a:r>
              <a:rPr lang="en-US" baseline="0" dirty="0"/>
              <a:t>Run terminal</a:t>
            </a:r>
          </a:p>
          <a:p>
            <a:pPr marL="171450" indent="-171450">
              <a:buFont typeface="Arial" panose="020B0604020202020204" pitchFamily="34" charset="0"/>
              <a:buChar char="•"/>
            </a:pPr>
            <a:r>
              <a:rPr lang="en-US" baseline="0" dirty="0"/>
              <a:t>Type </a:t>
            </a:r>
            <a:r>
              <a:rPr lang="en-US" b="1" baseline="0" dirty="0" err="1"/>
              <a:t>git</a:t>
            </a:r>
            <a:r>
              <a:rPr lang="en-US" b="1" baseline="0" dirty="0"/>
              <a:t> --version</a:t>
            </a:r>
          </a:p>
          <a:p>
            <a:pPr marL="171450" indent="-171450">
              <a:buFont typeface="Arial" panose="020B0604020202020204" pitchFamily="34" charset="0"/>
              <a:buChar char="•"/>
            </a:pPr>
            <a:r>
              <a:rPr lang="en-US" b="0" baseline="0" dirty="0"/>
              <a:t>If the result is something like that: </a:t>
            </a:r>
            <a:r>
              <a:rPr lang="en-US" b="1" baseline="0" dirty="0" err="1"/>
              <a:t>git</a:t>
            </a:r>
            <a:r>
              <a:rPr lang="en-US" b="1" baseline="0" dirty="0"/>
              <a:t>  version 1.7.10.4</a:t>
            </a:r>
            <a:r>
              <a:rPr lang="en-US" b="0" baseline="0" dirty="0"/>
              <a:t> (the number of version should be another)</a:t>
            </a:r>
          </a:p>
          <a:p>
            <a:pPr marL="0" indent="0">
              <a:buFont typeface="Arial" panose="020B0604020202020204" pitchFamily="34" charset="0"/>
              <a:buNone/>
            </a:pPr>
            <a:endParaRPr lang="en-US" b="0" baseline="0" dirty="0"/>
          </a:p>
          <a:p>
            <a:pPr marL="0" indent="0">
              <a:buFont typeface="Arial" panose="020B0604020202020204" pitchFamily="34" charset="0"/>
              <a:buNone/>
            </a:pPr>
            <a:r>
              <a:rPr lang="en-US" b="0" baseline="0" dirty="0"/>
              <a:t>In MS Windows OS</a:t>
            </a:r>
          </a:p>
          <a:p>
            <a:pPr marL="171450" indent="-171450">
              <a:buFont typeface="Arial" panose="020B0604020202020204" pitchFamily="34" charset="0"/>
              <a:buChar char="•"/>
            </a:pPr>
            <a:r>
              <a:rPr lang="en-US" b="0" baseline="0" dirty="0"/>
              <a:t>Find </a:t>
            </a:r>
            <a:r>
              <a:rPr lang="en-US" b="0" baseline="0" dirty="0" err="1"/>
              <a:t>Git</a:t>
            </a:r>
            <a:r>
              <a:rPr lang="en-US" b="0" baseline="0" dirty="0"/>
              <a:t> Bash program in Program Menu</a:t>
            </a:r>
          </a:p>
          <a:p>
            <a:pPr marL="171450" indent="-171450">
              <a:buFont typeface="Arial" panose="020B0604020202020204" pitchFamily="34" charset="0"/>
              <a:buChar char="•"/>
            </a:pPr>
            <a:r>
              <a:rPr lang="en-US" b="0" baseline="0" dirty="0"/>
              <a:t>Run it and type in terminal </a:t>
            </a:r>
            <a:r>
              <a:rPr lang="en-US" b="1" baseline="0" dirty="0" err="1"/>
              <a:t>git</a:t>
            </a:r>
            <a:r>
              <a:rPr lang="en-US" b="1" baseline="0" dirty="0"/>
              <a:t> --version</a:t>
            </a:r>
          </a:p>
          <a:p>
            <a:pPr marL="0" indent="0">
              <a:buFont typeface="Arial" panose="020B0604020202020204" pitchFamily="34" charset="0"/>
              <a:buNone/>
            </a:pPr>
            <a:endParaRPr lang="en-US" b="0"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7</a:t>
            </a:fld>
            <a:endParaRPr lang="en-US"/>
          </a:p>
        </p:txBody>
      </p:sp>
    </p:spTree>
    <p:extLst>
      <p:ext uri="{BB962C8B-B14F-4D97-AF65-F5344CB8AC3E}">
        <p14:creationId xmlns:p14="http://schemas.microsoft.com/office/powerpoint/2010/main" val="3818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comes with a tool called </a:t>
            </a:r>
            <a:r>
              <a:rPr lang="en-US" b="1" i="1" dirty="0"/>
              <a:t>git </a:t>
            </a:r>
            <a:r>
              <a:rPr lang="en-US" b="1" i="1" dirty="0" err="1"/>
              <a:t>config</a:t>
            </a:r>
            <a:r>
              <a:rPr lang="en-US" dirty="0"/>
              <a:t> that lets you get and set configuration variables that control all aspects of how Git looks and operates. These variables can be stored in three different places:</a:t>
            </a:r>
          </a:p>
          <a:p>
            <a:pPr marL="228600" indent="-228600">
              <a:buFont typeface="+mj-lt"/>
              <a:buAutoNum type="arabicPeriod"/>
            </a:pPr>
            <a:r>
              <a:rPr lang="en-US" b="1" dirty="0"/>
              <a:t>/</a:t>
            </a:r>
            <a:r>
              <a:rPr lang="en-US" b="1" dirty="0" err="1"/>
              <a:t>etc</a:t>
            </a:r>
            <a:r>
              <a:rPr lang="en-US" b="1" dirty="0"/>
              <a:t>/</a:t>
            </a:r>
            <a:r>
              <a:rPr lang="en-US" b="1" dirty="0" err="1"/>
              <a:t>gitconfig</a:t>
            </a:r>
            <a:r>
              <a:rPr lang="en-US" dirty="0"/>
              <a:t> file: Contains values for every user on the system and all their repositories. If you pass the option --system to git </a:t>
            </a:r>
            <a:r>
              <a:rPr lang="en-US" dirty="0" err="1"/>
              <a:t>config</a:t>
            </a:r>
            <a:r>
              <a:rPr lang="en-US" dirty="0"/>
              <a:t>, it reads and writes from this file specifically.</a:t>
            </a:r>
          </a:p>
          <a:p>
            <a:pPr marL="228600" indent="-228600">
              <a:buFont typeface="+mj-lt"/>
              <a:buAutoNum type="arabicPeriod"/>
            </a:pPr>
            <a:r>
              <a:rPr lang="en-US" b="1" dirty="0"/>
              <a:t>~/.</a:t>
            </a:r>
            <a:r>
              <a:rPr lang="en-US" b="1" dirty="0" err="1"/>
              <a:t>gitconfig</a:t>
            </a:r>
            <a:r>
              <a:rPr lang="en-US" dirty="0"/>
              <a:t> or </a:t>
            </a:r>
            <a:r>
              <a:rPr lang="en-US" b="1" dirty="0"/>
              <a:t>~/.</a:t>
            </a:r>
            <a:r>
              <a:rPr lang="en-US" b="1" dirty="0" err="1"/>
              <a:t>config</a:t>
            </a:r>
            <a:r>
              <a:rPr lang="en-US" b="1" dirty="0"/>
              <a:t>/git/</a:t>
            </a:r>
            <a:r>
              <a:rPr lang="en-US" b="1" dirty="0" err="1"/>
              <a:t>config</a:t>
            </a:r>
            <a:r>
              <a:rPr lang="en-US" dirty="0"/>
              <a:t> file: Specific to your user. You can make Git read and write to this file specifically by passing the --global option.</a:t>
            </a:r>
          </a:p>
          <a:p>
            <a:pPr marL="228600" indent="-228600">
              <a:buFont typeface="+mj-lt"/>
              <a:buAutoNum type="arabicPeriod"/>
            </a:pPr>
            <a:r>
              <a:rPr lang="en-US" b="1" dirty="0" err="1"/>
              <a:t>config</a:t>
            </a:r>
            <a:r>
              <a:rPr lang="en-US" dirty="0"/>
              <a:t> file in the Git directory (that is, .git/</a:t>
            </a:r>
            <a:r>
              <a:rPr lang="en-US" dirty="0" err="1"/>
              <a:t>config</a:t>
            </a:r>
            <a:r>
              <a:rPr lang="en-US" dirty="0"/>
              <a:t>) of whatever repository you’re currently using: Specific to that single repository.</a:t>
            </a:r>
          </a:p>
          <a:p>
            <a:endParaRPr lang="en-US" dirty="0"/>
          </a:p>
          <a:p>
            <a:r>
              <a:rPr lang="en-US" dirty="0"/>
              <a:t>Each level overrides values in the previous level, so values in </a:t>
            </a:r>
            <a:r>
              <a:rPr lang="en-US" b="1" dirty="0"/>
              <a:t>.git/</a:t>
            </a:r>
            <a:r>
              <a:rPr lang="en-US" b="1" dirty="0" err="1"/>
              <a:t>config</a:t>
            </a:r>
            <a:r>
              <a:rPr lang="en-US" dirty="0"/>
              <a:t> trump those in </a:t>
            </a:r>
            <a:r>
              <a:rPr lang="en-US" b="1" dirty="0"/>
              <a:t>/</a:t>
            </a:r>
            <a:r>
              <a:rPr lang="en-US" b="1" dirty="0" err="1"/>
              <a:t>etc</a:t>
            </a:r>
            <a:r>
              <a:rPr lang="en-US" b="1" dirty="0"/>
              <a:t>/</a:t>
            </a:r>
            <a:r>
              <a:rPr lang="en-US" b="1" dirty="0" err="1"/>
              <a:t>gitconfig</a:t>
            </a:r>
            <a:r>
              <a:rPr lang="en-US" b="1" dirty="0"/>
              <a:t>.</a:t>
            </a:r>
          </a:p>
          <a:p>
            <a:endParaRPr lang="en-US" b="1" dirty="0"/>
          </a:p>
          <a:p>
            <a:r>
              <a:rPr lang="en-US" dirty="0"/>
              <a:t>Again, you need to do this only once if you pass the </a:t>
            </a:r>
            <a:r>
              <a:rPr lang="en-US" b="1" dirty="0"/>
              <a:t>--global</a:t>
            </a:r>
            <a:r>
              <a:rPr lang="en-US" dirty="0"/>
              <a:t> option, because then Git will always use that information for anything you do on that system. If you want to override this with a different name or e-mail address for specific projects, you can run the command without the --global option when you’re in that project.</a:t>
            </a:r>
          </a:p>
          <a:p>
            <a:endParaRPr lang="en-US" b="1" dirty="0"/>
          </a:p>
          <a:p>
            <a:r>
              <a:rPr lang="en-US" b="1" dirty="0"/>
              <a:t>Default text editor</a:t>
            </a:r>
            <a:r>
              <a:rPr lang="en-US" dirty="0"/>
              <a:t> that will be used when Git needs you to type in a message. If not configured, Git uses your system’s default editor, which is generally Vim.</a:t>
            </a:r>
            <a:endParaRPr lang="en-US" b="1"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8</a:t>
            </a:fld>
            <a:endParaRPr lang="en-US"/>
          </a:p>
        </p:txBody>
      </p:sp>
    </p:spTree>
    <p:extLst>
      <p:ext uri="{BB962C8B-B14F-4D97-AF65-F5344CB8AC3E}">
        <p14:creationId xmlns:p14="http://schemas.microsoft.com/office/powerpoint/2010/main" val="286366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Git</a:t>
            </a:r>
            <a:r>
              <a:rPr lang="en-US" dirty="0"/>
              <a:t> has </a:t>
            </a:r>
            <a:r>
              <a:rPr lang="en-US" b="1" i="1" dirty="0"/>
              <a:t>three</a:t>
            </a:r>
            <a:r>
              <a:rPr lang="en-US" dirty="0"/>
              <a:t> main states that your files can reside in: </a:t>
            </a:r>
            <a:r>
              <a:rPr lang="en-US" i="1" dirty="0"/>
              <a:t>committed</a:t>
            </a:r>
            <a:r>
              <a:rPr lang="en-US" dirty="0"/>
              <a:t>, </a:t>
            </a:r>
            <a:r>
              <a:rPr lang="en-US" i="1" dirty="0"/>
              <a:t>modified</a:t>
            </a:r>
            <a:r>
              <a:rPr lang="en-US" dirty="0"/>
              <a:t>, and </a:t>
            </a:r>
            <a:r>
              <a:rPr lang="en-US" i="1" dirty="0"/>
              <a:t>staged</a:t>
            </a:r>
            <a:r>
              <a:rPr lang="en-US" dirty="0"/>
              <a:t>.</a:t>
            </a:r>
          </a:p>
          <a:p>
            <a:r>
              <a:rPr lang="en-US" b="1" dirty="0"/>
              <a:t>Committed</a:t>
            </a:r>
            <a:r>
              <a:rPr lang="en-US" dirty="0"/>
              <a:t> means that the data is safely stored in your local database. </a:t>
            </a:r>
          </a:p>
          <a:p>
            <a:r>
              <a:rPr lang="en-US" b="1" dirty="0"/>
              <a:t>Modified</a:t>
            </a:r>
            <a:r>
              <a:rPr lang="en-US" dirty="0"/>
              <a:t> means that you have changed the file but have not </a:t>
            </a:r>
            <a:r>
              <a:rPr lang="en-US" i="1" dirty="0"/>
              <a:t>committed</a:t>
            </a:r>
            <a:r>
              <a:rPr lang="en-US" dirty="0"/>
              <a:t> it to your database yet. </a:t>
            </a:r>
          </a:p>
          <a:p>
            <a:r>
              <a:rPr lang="en-US" b="1" dirty="0"/>
              <a:t>Staged</a:t>
            </a:r>
            <a:r>
              <a:rPr lang="en-US" dirty="0"/>
              <a:t> means that you have marked a </a:t>
            </a:r>
            <a:r>
              <a:rPr lang="en-US" i="1" dirty="0"/>
              <a:t>modified</a:t>
            </a:r>
            <a:r>
              <a:rPr lang="en-US" dirty="0"/>
              <a:t> file in its current version to go into your next </a:t>
            </a:r>
            <a:r>
              <a:rPr lang="en-US" i="1" dirty="0"/>
              <a:t>commit</a:t>
            </a:r>
            <a:r>
              <a:rPr lang="en-US" dirty="0"/>
              <a:t> snapshot.</a:t>
            </a:r>
          </a:p>
          <a:p>
            <a:r>
              <a:rPr lang="en-US" b="1" i="1" dirty="0"/>
              <a:t>The</a:t>
            </a:r>
            <a:r>
              <a:rPr lang="en-US" dirty="0"/>
              <a:t> </a:t>
            </a:r>
            <a:r>
              <a:rPr lang="en-US" b="1" i="1" dirty="0"/>
              <a:t>Git directory</a:t>
            </a:r>
            <a:r>
              <a:rPr lang="en-US" dirty="0"/>
              <a:t> is where Git stores the metadata and object database for your project. This is the most important part of Git, and it is what is copied when you </a:t>
            </a:r>
            <a:r>
              <a:rPr lang="en-US" b="1" dirty="0"/>
              <a:t>clone</a:t>
            </a:r>
            <a:r>
              <a:rPr lang="en-US" dirty="0"/>
              <a:t> a repository from another computer.</a:t>
            </a:r>
          </a:p>
          <a:p>
            <a:r>
              <a:rPr lang="en-US" b="1" i="1" dirty="0"/>
              <a:t>The working directory</a:t>
            </a:r>
            <a:r>
              <a:rPr lang="en-US" dirty="0"/>
              <a:t> is a single checkout of one version of the project. These files are pulled out of the compressed database in the Git directory and placed on disk for you to use or modify.</a:t>
            </a:r>
          </a:p>
          <a:p>
            <a:r>
              <a:rPr lang="en-US" b="1" i="1" dirty="0"/>
              <a:t>The staging area</a:t>
            </a:r>
            <a:r>
              <a:rPr lang="en-US" dirty="0"/>
              <a:t> is a file, generally contained in your Git directory, that stores information about what will go into your next commit. It’s sometimes referred to as the “index”, but it’s also common to refer to it as the staging area.</a:t>
            </a:r>
          </a:p>
          <a:p>
            <a:r>
              <a:rPr lang="en-US" dirty="0"/>
              <a:t>The basic Git workflow goes something like this:</a:t>
            </a:r>
          </a:p>
          <a:p>
            <a:pPr marL="228600" indent="-228600">
              <a:buFont typeface="+mj-lt"/>
              <a:buAutoNum type="arabicPeriod"/>
            </a:pPr>
            <a:r>
              <a:rPr lang="en-US" dirty="0"/>
              <a:t>You </a:t>
            </a:r>
            <a:r>
              <a:rPr lang="en-US" b="1" dirty="0"/>
              <a:t>modify</a:t>
            </a:r>
            <a:r>
              <a:rPr lang="en-US" dirty="0"/>
              <a:t> files in your working directory.</a:t>
            </a:r>
          </a:p>
          <a:p>
            <a:pPr marL="228600" indent="-228600">
              <a:buFont typeface="+mj-lt"/>
              <a:buAutoNum type="arabicPeriod"/>
            </a:pPr>
            <a:r>
              <a:rPr lang="en-US" dirty="0"/>
              <a:t>You </a:t>
            </a:r>
            <a:r>
              <a:rPr lang="en-US" b="1" dirty="0"/>
              <a:t>stage</a:t>
            </a:r>
            <a:r>
              <a:rPr lang="en-US" dirty="0"/>
              <a:t> the files, adding snapshots of them to your staging area.</a:t>
            </a:r>
          </a:p>
          <a:p>
            <a:pPr marL="228600" indent="-228600">
              <a:buFont typeface="+mj-lt"/>
              <a:buAutoNum type="arabicPeriod"/>
            </a:pPr>
            <a:r>
              <a:rPr lang="en-US" dirty="0"/>
              <a:t>You do a </a:t>
            </a:r>
            <a:r>
              <a:rPr lang="en-US" b="1" dirty="0"/>
              <a:t>commit</a:t>
            </a:r>
            <a:r>
              <a:rPr lang="en-US" dirty="0"/>
              <a:t>, which takes the files as they are in the staging area and stores that snapshot permanently to your Git directory.</a:t>
            </a:r>
          </a:p>
          <a:p>
            <a:endParaRPr lang="en-US" dirty="0"/>
          </a:p>
          <a:p>
            <a:endParaRPr lang="en-US"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9</a:t>
            </a:fld>
            <a:endParaRPr lang="en-US"/>
          </a:p>
        </p:txBody>
      </p:sp>
    </p:spTree>
    <p:extLst>
      <p:ext uri="{BB962C8B-B14F-4D97-AF65-F5344CB8AC3E}">
        <p14:creationId xmlns:p14="http://schemas.microsoft.com/office/powerpoint/2010/main" val="294116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all main </a:t>
            </a:r>
            <a:r>
              <a:rPr lang="en-US" dirty="0" err="1"/>
              <a:t>git</a:t>
            </a:r>
            <a:r>
              <a:rPr lang="en-US" dirty="0"/>
              <a:t> commands http://git-scm.com/docs </a:t>
            </a:r>
          </a:p>
        </p:txBody>
      </p:sp>
      <p:sp>
        <p:nvSpPr>
          <p:cNvPr id="4" name="Slide Number Placeholder 3"/>
          <p:cNvSpPr>
            <a:spLocks noGrp="1"/>
          </p:cNvSpPr>
          <p:nvPr>
            <p:ph type="sldNum" sz="quarter" idx="10"/>
          </p:nvPr>
        </p:nvSpPr>
        <p:spPr/>
        <p:txBody>
          <a:bodyPr/>
          <a:lstStyle/>
          <a:p>
            <a:fld id="{01455D02-4721-4426-95D0-D85F40AC3C49}" type="slidenum">
              <a:rPr lang="en-US" smtClean="0"/>
              <a:t>15</a:t>
            </a:fld>
            <a:endParaRPr lang="en-US"/>
          </a:p>
        </p:txBody>
      </p:sp>
    </p:spTree>
    <p:extLst>
      <p:ext uri="{BB962C8B-B14F-4D97-AF65-F5344CB8AC3E}">
        <p14:creationId xmlns:p14="http://schemas.microsoft.com/office/powerpoint/2010/main" val="308600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3.xml"/><Relationship Id="rId5" Type="http://schemas.openxmlformats.org/officeDocument/2006/relationships/hyperlink" Target="https://learngitbranching.js.org/" TargetMode="External"/><Relationship Id="rId4" Type="http://schemas.openxmlformats.org/officeDocument/2006/relationships/hyperlink" Target="https://try.github.io/"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s://git-scm.com/"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340" y="2550406"/>
            <a:ext cx="7427595" cy="4307594"/>
          </a:xfrm>
        </p:spPr>
        <p:txBody>
          <a:bodyPr/>
          <a:lstStyle/>
          <a:p>
            <a:r>
              <a:rPr lang="en-US" dirty="0"/>
              <a:t>git intro</a:t>
            </a:r>
          </a:p>
        </p:txBody>
      </p:sp>
      <p:sp>
        <p:nvSpPr>
          <p:cNvPr id="4" name="Text Placeholder 3">
            <a:extLst>
              <a:ext uri="{FF2B5EF4-FFF2-40B4-BE49-F238E27FC236}">
                <a16:creationId xmlns:a16="http://schemas.microsoft.com/office/drawing/2014/main" id="{CBEB5D95-865A-44E8-985C-9EFAD5E03D10}"/>
              </a:ext>
            </a:extLst>
          </p:cNvPr>
          <p:cNvSpPr>
            <a:spLocks noGrp="1"/>
          </p:cNvSpPr>
          <p:nvPr>
            <p:ph type="body" sz="quarter" idx="10"/>
          </p:nvPr>
        </p:nvSpPr>
        <p:spPr/>
        <p:txBody>
          <a:bodyPr/>
          <a:lstStyle/>
          <a:p>
            <a:r>
              <a:rPr lang="en-US" dirty="0"/>
              <a:t>by Vyacheslav Koldovskyy</a:t>
            </a:r>
            <a:endParaRPr lang="uk-UA" dirty="0"/>
          </a:p>
        </p:txBody>
      </p:sp>
    </p:spTree>
    <p:extLst>
      <p:ext uri="{BB962C8B-B14F-4D97-AF65-F5344CB8AC3E}">
        <p14:creationId xmlns:p14="http://schemas.microsoft.com/office/powerpoint/2010/main"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Create/clone repository</a:t>
            </a:r>
          </a:p>
        </p:txBody>
      </p:sp>
      <p:sp>
        <p:nvSpPr>
          <p:cNvPr id="2" name="Content Placeholder 1"/>
          <p:cNvSpPr>
            <a:spLocks noGrp="1"/>
          </p:cNvSpPr>
          <p:nvPr>
            <p:ph type="body" sz="quarter" idx="10"/>
          </p:nvPr>
        </p:nvSpPr>
        <p:spPr/>
        <p:txBody>
          <a:bodyPr/>
          <a:lstStyle/>
          <a:p>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a:t>
            </a:r>
            <a:r>
              <a:rPr lang="en-US" b="1" dirty="0" err="1">
                <a:latin typeface="Consolas" panose="020B0609020204030204" pitchFamily="49" charset="0"/>
                <a:cs typeface="Courier New" panose="02070309020205020404" pitchFamily="49" charset="0"/>
              </a:rPr>
              <a:t>init</a:t>
            </a:r>
            <a:r>
              <a:rPr lang="en-US" b="1" dirty="0">
                <a:latin typeface="Consolas" panose="020B0609020204030204" pitchFamily="49" charset="0"/>
              </a:rPr>
              <a:t> </a:t>
            </a:r>
            <a:r>
              <a:rPr lang="en-US" dirty="0"/>
              <a:t>– create an empty local repo</a:t>
            </a:r>
          </a:p>
          <a:p>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clone &lt;URL&gt;</a:t>
            </a:r>
            <a:r>
              <a:rPr lang="en-US" b="1" dirty="0">
                <a:latin typeface="Consolas" panose="020B0609020204030204" pitchFamily="49" charset="0"/>
              </a:rPr>
              <a:t> </a:t>
            </a:r>
            <a:r>
              <a:rPr lang="en-US" dirty="0"/>
              <a:t>– create local repo from remote repo</a:t>
            </a:r>
          </a:p>
          <a:p>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10</a:t>
            </a:fld>
            <a:endParaRPr lang="uk-UA"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7429"/>
          <a:stretch/>
        </p:blipFill>
        <p:spPr>
          <a:xfrm>
            <a:off x="6874763" y="1944617"/>
            <a:ext cx="5097273" cy="3654565"/>
          </a:xfrm>
          <a:prstGeom prst="rect">
            <a:avLst/>
          </a:prstGeom>
        </p:spPr>
      </p:pic>
    </p:spTree>
    <p:extLst>
      <p:ext uri="{BB962C8B-B14F-4D97-AF65-F5344CB8AC3E}">
        <p14:creationId xmlns:p14="http://schemas.microsoft.com/office/powerpoint/2010/main" val="155355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658E-66F3-4017-A2D6-307BF1E8A121}"/>
              </a:ext>
            </a:extLst>
          </p:cNvPr>
          <p:cNvSpPr>
            <a:spLocks noGrp="1"/>
          </p:cNvSpPr>
          <p:nvPr>
            <p:ph type="title"/>
          </p:nvPr>
        </p:nvSpPr>
        <p:spPr/>
        <p:txBody>
          <a:bodyPr/>
          <a:lstStyle/>
          <a:p>
            <a:r>
              <a:rPr lang="en-US" dirty="0"/>
              <a:t>.</a:t>
            </a:r>
            <a:r>
              <a:rPr lang="en-US" dirty="0" err="1"/>
              <a:t>gitignore</a:t>
            </a:r>
            <a:endParaRPr lang="uk-UA" dirty="0"/>
          </a:p>
        </p:txBody>
      </p:sp>
      <p:sp>
        <p:nvSpPr>
          <p:cNvPr id="3" name="Text Placeholder 2">
            <a:extLst>
              <a:ext uri="{FF2B5EF4-FFF2-40B4-BE49-F238E27FC236}">
                <a16:creationId xmlns:a16="http://schemas.microsoft.com/office/drawing/2014/main" id="{EA303E9A-324E-465A-A1C5-3D795879B2B0}"/>
              </a:ext>
            </a:extLst>
          </p:cNvPr>
          <p:cNvSpPr>
            <a:spLocks noGrp="1"/>
          </p:cNvSpPr>
          <p:nvPr>
            <p:ph type="body" sz="quarter" idx="10"/>
          </p:nvPr>
        </p:nvSpPr>
        <p:spPr>
          <a:xfrm>
            <a:off x="685800" y="1728216"/>
            <a:ext cx="5891784" cy="3429000"/>
          </a:xfrm>
        </p:spPr>
        <p:txBody>
          <a:bodyPr/>
          <a:lstStyle/>
          <a:p>
            <a:r>
              <a:rPr lang="en-US" b="1" dirty="0">
                <a:latin typeface="Consolas" panose="020B0609020204030204" pitchFamily="49" charset="0"/>
              </a:rPr>
              <a:t>.</a:t>
            </a:r>
            <a:r>
              <a:rPr lang="en-US" b="1" dirty="0" err="1">
                <a:latin typeface="Consolas" panose="020B0609020204030204" pitchFamily="49" charset="0"/>
              </a:rPr>
              <a:t>gitignore</a:t>
            </a:r>
            <a:r>
              <a:rPr lang="en-US" b="1" dirty="0">
                <a:latin typeface="Consolas" panose="020B0609020204030204" pitchFamily="49" charset="0"/>
              </a:rPr>
              <a:t> </a:t>
            </a:r>
            <a:r>
              <a:rPr lang="en-US" dirty="0"/>
              <a:t>- contains list of files and folders that are ignored by git in working folder</a:t>
            </a:r>
          </a:p>
          <a:p>
            <a:r>
              <a:rPr lang="en-US" dirty="0"/>
              <a:t>Typically ignored files:</a:t>
            </a:r>
          </a:p>
          <a:p>
            <a:pPr marL="342900" indent="-342900">
              <a:buFont typeface="Arial" panose="020B0604020202020204" pitchFamily="34" charset="0"/>
              <a:buChar char="•"/>
            </a:pPr>
            <a:r>
              <a:rPr lang="en-US" dirty="0"/>
              <a:t>Operating system files (</a:t>
            </a:r>
            <a:r>
              <a:rPr lang="en-US" dirty="0" err="1"/>
              <a:t>Thumbs.db</a:t>
            </a:r>
            <a:r>
              <a:rPr lang="en-US" dirty="0"/>
              <a:t>, .</a:t>
            </a:r>
            <a:r>
              <a:rPr lang="en-US" dirty="0" err="1"/>
              <a:t>DS_Store</a:t>
            </a:r>
            <a:r>
              <a:rPr lang="en-US" dirty="0"/>
              <a:t>)</a:t>
            </a:r>
          </a:p>
          <a:p>
            <a:pPr marL="342900" indent="-342900">
              <a:buFont typeface="Arial" panose="020B0604020202020204" pitchFamily="34" charset="0"/>
              <a:buChar char="•"/>
            </a:pPr>
            <a:r>
              <a:rPr lang="en-US" dirty="0"/>
              <a:t>Application/IDE configuration files (.</a:t>
            </a:r>
            <a:r>
              <a:rPr lang="en-US" dirty="0" err="1"/>
              <a:t>vscode</a:t>
            </a:r>
            <a:r>
              <a:rPr lang="en-US" dirty="0"/>
              <a:t>)</a:t>
            </a:r>
          </a:p>
          <a:p>
            <a:pPr marL="342900" indent="-342900">
              <a:buFont typeface="Arial" panose="020B0604020202020204" pitchFamily="34" charset="0"/>
              <a:buChar char="•"/>
            </a:pPr>
            <a:r>
              <a:rPr lang="en-US" dirty="0"/>
              <a:t>Generated files (*.exe, *.min.js)</a:t>
            </a:r>
          </a:p>
          <a:p>
            <a:pPr marL="342900" indent="-342900">
              <a:buFont typeface="Arial" panose="020B0604020202020204" pitchFamily="34" charset="0"/>
              <a:buChar char="•"/>
            </a:pPr>
            <a:r>
              <a:rPr lang="en-US" dirty="0"/>
              <a:t>Language/framework files (.</a:t>
            </a:r>
            <a:r>
              <a:rPr lang="en-US" dirty="0" err="1"/>
              <a:t>sass_cache</a:t>
            </a:r>
            <a:r>
              <a:rPr lang="en-US" dirty="0"/>
              <a:t>, npm-debug.log)</a:t>
            </a:r>
          </a:p>
          <a:p>
            <a:pPr marL="342900" indent="-342900">
              <a:buFont typeface="Arial" panose="020B0604020202020204" pitchFamily="34" charset="0"/>
              <a:buChar char="•"/>
            </a:pPr>
            <a:r>
              <a:rPr lang="en-US" dirty="0"/>
              <a:t>Files downloaded with package managers (</a:t>
            </a:r>
            <a:r>
              <a:rPr lang="en-US" dirty="0" err="1"/>
              <a:t>node_modules</a:t>
            </a:r>
            <a:r>
              <a:rPr lang="en-US" dirty="0"/>
              <a:t>)</a:t>
            </a:r>
          </a:p>
          <a:p>
            <a:pPr marL="342900" indent="-342900">
              <a:buFont typeface="Arial" panose="020B0604020202020204" pitchFamily="34" charset="0"/>
              <a:buChar char="•"/>
            </a:pPr>
            <a:r>
              <a:rPr lang="en-US" dirty="0"/>
              <a:t>Credentials/tokens (</a:t>
            </a:r>
            <a:r>
              <a:rPr lang="en-US" dirty="0" err="1"/>
              <a:t>wp-config.php</a:t>
            </a:r>
            <a:r>
              <a:rPr lang="en-US" dirty="0"/>
              <a:t>) </a:t>
            </a:r>
          </a:p>
          <a:p>
            <a:endParaRPr lang="uk-UA" dirty="0"/>
          </a:p>
        </p:txBody>
      </p:sp>
      <p:pic>
        <p:nvPicPr>
          <p:cNvPr id="4" name="Picture 3">
            <a:extLst>
              <a:ext uri="{FF2B5EF4-FFF2-40B4-BE49-F238E27FC236}">
                <a16:creationId xmlns:a16="http://schemas.microsoft.com/office/drawing/2014/main" id="{68B44670-2D47-4628-A4D6-07B4F6618DCC}"/>
              </a:ext>
            </a:extLst>
          </p:cNvPr>
          <p:cNvPicPr>
            <a:picLocks noChangeAspect="1"/>
          </p:cNvPicPr>
          <p:nvPr/>
        </p:nvPicPr>
        <p:blipFill rotWithShape="1">
          <a:blip r:embed="rId2"/>
          <a:srcRect l="835" t="1672" r="1978" b="4138"/>
          <a:stretch/>
        </p:blipFill>
        <p:spPr>
          <a:xfrm>
            <a:off x="6784848" y="1773936"/>
            <a:ext cx="4407408" cy="2575561"/>
          </a:xfrm>
          <a:prstGeom prst="rect">
            <a:avLst/>
          </a:prstGeom>
        </p:spPr>
      </p:pic>
    </p:spTree>
    <p:extLst>
      <p:ext uri="{BB962C8B-B14F-4D97-AF65-F5344CB8AC3E}">
        <p14:creationId xmlns:p14="http://schemas.microsoft.com/office/powerpoint/2010/main" val="82910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Basic git data transport commands</a:t>
            </a:r>
          </a:p>
        </p:txBody>
      </p:sp>
      <p:sp>
        <p:nvSpPr>
          <p:cNvPr id="2" name="Text Placeholder 1">
            <a:extLst>
              <a:ext uri="{FF2B5EF4-FFF2-40B4-BE49-F238E27FC236}">
                <a16:creationId xmlns:a16="http://schemas.microsoft.com/office/drawing/2014/main" id="{459710F6-E9C0-4DF6-8C03-857C3E3B96B0}"/>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latin typeface="Consolas" panose="020B0609020204030204" pitchFamily="49" charset="0"/>
              </a:rPr>
              <a:t>git add</a:t>
            </a:r>
          </a:p>
          <a:p>
            <a:pPr marL="342900" indent="-342900">
              <a:buFont typeface="Arial" panose="020B0604020202020204" pitchFamily="34" charset="0"/>
              <a:buChar char="•"/>
            </a:pPr>
            <a:r>
              <a:rPr lang="en-US" b="1" dirty="0">
                <a:latin typeface="Consolas" panose="020B0609020204030204" pitchFamily="49" charset="0"/>
              </a:rPr>
              <a:t>git commit</a:t>
            </a:r>
          </a:p>
          <a:p>
            <a:pPr marL="342900" indent="-342900">
              <a:buFont typeface="Arial" panose="020B0604020202020204" pitchFamily="34" charset="0"/>
              <a:buChar char="•"/>
            </a:pPr>
            <a:r>
              <a:rPr lang="en-US" b="1" dirty="0">
                <a:latin typeface="Consolas" panose="020B0609020204030204" pitchFamily="49" charset="0"/>
              </a:rPr>
              <a:t>git push</a:t>
            </a:r>
          </a:p>
          <a:p>
            <a:pPr marL="342900" indent="-342900">
              <a:buFont typeface="Arial" panose="020B0604020202020204" pitchFamily="34" charset="0"/>
              <a:buChar char="•"/>
            </a:pPr>
            <a:r>
              <a:rPr lang="en-US" b="1" dirty="0">
                <a:latin typeface="Consolas" panose="020B0609020204030204" pitchFamily="49" charset="0"/>
              </a:rPr>
              <a:t>git fetch</a:t>
            </a:r>
          </a:p>
          <a:p>
            <a:pPr marL="342900" indent="-342900">
              <a:buFont typeface="Arial" panose="020B0604020202020204" pitchFamily="34" charset="0"/>
              <a:buChar char="•"/>
            </a:pPr>
            <a:r>
              <a:rPr lang="en-US" b="1" dirty="0">
                <a:latin typeface="Consolas" panose="020B0609020204030204" pitchFamily="49" charset="0"/>
              </a:rPr>
              <a:t>git checkout</a:t>
            </a:r>
          </a:p>
          <a:p>
            <a:pPr marL="342900" indent="-342900">
              <a:buFont typeface="Arial" panose="020B0604020202020204" pitchFamily="34" charset="0"/>
              <a:buChar char="•"/>
            </a:pPr>
            <a:r>
              <a:rPr lang="en-US" b="1" dirty="0">
                <a:latin typeface="Consolas" panose="020B0609020204030204" pitchFamily="49" charset="0"/>
              </a:rPr>
              <a:t>git merge</a:t>
            </a:r>
            <a:endParaRPr lang="uk-UA" b="1" dirty="0">
              <a:latin typeface="Consolas" panose="020B0609020204030204" pitchFamily="49" charset="0"/>
            </a:endParaRP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12</a:t>
            </a:fld>
            <a:endParaRPr lang="uk-UA" dirty="0"/>
          </a:p>
        </p:txBody>
      </p:sp>
      <p:pic>
        <p:nvPicPr>
          <p:cNvPr id="3074" name="Picture 2" descr="git-local-remotes.png (738×605)">
            <a:extLst>
              <a:ext uri="{FF2B5EF4-FFF2-40B4-BE49-F238E27FC236}">
                <a16:creationId xmlns:a16="http://schemas.microsoft.com/office/drawing/2014/main" id="{88C6FE75-8270-40C9-B019-823305009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972" y="1442414"/>
            <a:ext cx="5444228" cy="446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67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Additional important commands</a:t>
            </a:r>
          </a:p>
        </p:txBody>
      </p:sp>
      <p:sp>
        <p:nvSpPr>
          <p:cNvPr id="2" name="Content Placeholder 1"/>
          <p:cNvSpPr>
            <a:spLocks noGrp="1"/>
          </p:cNvSpPr>
          <p:nvPr>
            <p:ph type="body" sz="quarter" idx="10"/>
          </p:nvPr>
        </p:nvSpPr>
        <p:spPr>
          <a:xfrm>
            <a:off x="525496" y="1422481"/>
            <a:ext cx="11410472" cy="4661327"/>
          </a:xfrm>
        </p:spPr>
        <p:txBody>
          <a:bodyPr numCol="2"/>
          <a:lstStyle/>
          <a:p>
            <a:r>
              <a:rPr lang="en-US" dirty="0"/>
              <a:t>Get help:</a:t>
            </a:r>
          </a:p>
          <a:p>
            <a:pPr marL="342900" indent="-342900">
              <a:buFont typeface="Arial" panose="020B0604020202020204" pitchFamily="34" charset="0"/>
              <a:buChar char="•"/>
            </a:pPr>
            <a:r>
              <a:rPr lang="en-US" b="1" dirty="0">
                <a:latin typeface="Consolas" panose="020B0609020204030204" pitchFamily="49" charset="0"/>
                <a:cs typeface="Courier New" panose="02070309020205020404" pitchFamily="49" charset="0"/>
              </a:rPr>
              <a:t>git help &lt;command&gt;</a:t>
            </a:r>
          </a:p>
          <a:p>
            <a:pPr marL="342900" indent="-342900">
              <a:buFont typeface="Arial" panose="020B0604020202020204" pitchFamily="34" charset="0"/>
              <a:buChar char="•"/>
            </a:pPr>
            <a:r>
              <a:rPr lang="en-US" b="1" dirty="0">
                <a:latin typeface="Consolas" panose="020B0609020204030204" pitchFamily="49" charset="0"/>
                <a:cs typeface="Courier New" panose="02070309020205020404" pitchFamily="49" charset="0"/>
              </a:rPr>
              <a:t>git &lt;command&gt; --help</a:t>
            </a:r>
          </a:p>
          <a:p>
            <a:r>
              <a:rPr lang="en-US" dirty="0"/>
              <a:t>Show status and log:</a:t>
            </a: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b="1" dirty="0">
                <a:latin typeface="Consolas" panose="020B0609020204030204" pitchFamily="49" charset="0"/>
                <a:cs typeface="Courier New" panose="02070309020205020404" pitchFamily="49" charset="0"/>
              </a:rPr>
              <a:t>git status </a:t>
            </a:r>
            <a:r>
              <a:rPr lang="en-US" dirty="0"/>
              <a:t>– Show the working tree status</a:t>
            </a:r>
          </a:p>
          <a:p>
            <a:pPr marL="342900" indent="-342900">
              <a:buFont typeface="Arial" panose="020B0604020202020204" pitchFamily="34" charset="0"/>
              <a:buChar char="•"/>
            </a:pPr>
            <a:r>
              <a:rPr lang="en-US" b="1" dirty="0">
                <a:latin typeface="Consolas" panose="020B0609020204030204" pitchFamily="49" charset="0"/>
                <a:cs typeface="Courier New" panose="02070309020205020404" pitchFamily="49" charset="0"/>
              </a:rPr>
              <a:t>git log </a:t>
            </a:r>
            <a:r>
              <a:rPr lang="en-US" dirty="0"/>
              <a:t>– Show commit logs</a:t>
            </a:r>
          </a:p>
          <a:p>
            <a:pPr marL="342900" indent="-342900">
              <a:buFont typeface="Arial" panose="020B0604020202020204" pitchFamily="34" charset="0"/>
              <a:buChar char="•"/>
            </a:pPr>
            <a:r>
              <a:rPr lang="en-US" b="1" dirty="0">
                <a:latin typeface="Consolas" panose="020B0609020204030204" pitchFamily="49" charset="0"/>
              </a:rPr>
              <a:t>git ls-files -s </a:t>
            </a:r>
            <a:r>
              <a:rPr lang="en-US" dirty="0"/>
              <a:t>- Show files in the index</a:t>
            </a:r>
          </a:p>
          <a:p>
            <a:r>
              <a:rPr lang="en-US" dirty="0"/>
              <a:t>Remove and revert:</a:t>
            </a:r>
          </a:p>
          <a:p>
            <a:pPr marL="342900" indent="-342900">
              <a:buFont typeface="Arial" panose="020B0604020202020204" pitchFamily="34" charset="0"/>
              <a:buChar char="•"/>
            </a:pPr>
            <a:r>
              <a:rPr lang="en-US" b="1" dirty="0">
                <a:latin typeface="Consolas" panose="020B0609020204030204" pitchFamily="49" charset="0"/>
              </a:rPr>
              <a:t>git </a:t>
            </a:r>
            <a:r>
              <a:rPr lang="en-US" b="1" dirty="0" err="1">
                <a:latin typeface="Consolas" panose="020B0609020204030204" pitchFamily="49" charset="0"/>
              </a:rPr>
              <a:t>rm</a:t>
            </a:r>
            <a:r>
              <a:rPr lang="en-US" b="1" dirty="0">
                <a:latin typeface="Consolas" panose="020B0609020204030204" pitchFamily="49" charset="0"/>
              </a:rPr>
              <a:t> </a:t>
            </a:r>
            <a:r>
              <a:rPr lang="en-US" dirty="0"/>
              <a:t>– Remove files from the working tree and from the index</a:t>
            </a:r>
          </a:p>
          <a:p>
            <a:pPr marL="342900" indent="-342900">
              <a:buFont typeface="Arial" panose="020B0604020202020204" pitchFamily="34" charset="0"/>
              <a:buChar char="•"/>
            </a:pPr>
            <a:r>
              <a:rPr lang="en-US" b="1" dirty="0">
                <a:latin typeface="Consolas" panose="020B0609020204030204" pitchFamily="49" charset="0"/>
              </a:rPr>
              <a:t>git reset </a:t>
            </a:r>
            <a:r>
              <a:rPr lang="en-US" dirty="0"/>
              <a:t>- Resets changes</a:t>
            </a:r>
          </a:p>
          <a:p>
            <a:r>
              <a:rPr lang="en-US" dirty="0"/>
              <a:t>Shortcuts:</a:t>
            </a:r>
          </a:p>
          <a:p>
            <a:pPr marL="342900" indent="-342900">
              <a:buFont typeface="Arial" panose="020B0604020202020204" pitchFamily="34" charset="0"/>
              <a:buChar char="•"/>
            </a:pPr>
            <a:r>
              <a:rPr lang="en-US" b="1" dirty="0">
                <a:latin typeface="Consolas" panose="020B0609020204030204" pitchFamily="49" charset="0"/>
              </a:rPr>
              <a:t>git commit -am </a:t>
            </a:r>
            <a:r>
              <a:rPr lang="en-US" dirty="0"/>
              <a:t>- combines </a:t>
            </a:r>
            <a:r>
              <a:rPr lang="en-US" dirty="0">
                <a:latin typeface="Consolas" panose="020B0609020204030204" pitchFamily="49" charset="0"/>
                <a:cs typeface="Courier New" panose="02070309020205020404" pitchFamily="49" charset="0"/>
              </a:rPr>
              <a:t>add</a:t>
            </a:r>
            <a:r>
              <a:rPr lang="en-US" dirty="0"/>
              <a:t> and </a:t>
            </a:r>
            <a:r>
              <a:rPr lang="en-US" dirty="0">
                <a:latin typeface="Consolas" panose="020B0609020204030204" pitchFamily="49" charset="0"/>
                <a:cs typeface="Courier New" panose="02070309020205020404" pitchFamily="49" charset="0"/>
              </a:rPr>
              <a:t>commit</a:t>
            </a:r>
          </a:p>
          <a:p>
            <a:pPr marL="342900" indent="-342900">
              <a:buFont typeface="Arial" panose="020B0604020202020204" pitchFamily="34" charset="0"/>
              <a:buChar char="•"/>
            </a:pPr>
            <a:r>
              <a:rPr lang="en-US" b="1" dirty="0">
                <a:latin typeface="Consolas" panose="020B0609020204030204" pitchFamily="49" charset="0"/>
              </a:rPr>
              <a:t>git pull </a:t>
            </a:r>
            <a:r>
              <a:rPr lang="en-US" dirty="0"/>
              <a:t>- Combines </a:t>
            </a:r>
            <a:r>
              <a:rPr lang="en-US" dirty="0">
                <a:latin typeface="Consolas" panose="020B0609020204030204" pitchFamily="49" charset="0"/>
                <a:cs typeface="Courier New" panose="02070309020205020404" pitchFamily="49" charset="0"/>
              </a:rPr>
              <a:t>fetch</a:t>
            </a:r>
            <a:r>
              <a:rPr lang="en-US" dirty="0"/>
              <a:t> and </a:t>
            </a:r>
            <a:r>
              <a:rPr lang="en-US" dirty="0">
                <a:latin typeface="Consolas" panose="020B0609020204030204" pitchFamily="49" charset="0"/>
                <a:cs typeface="Courier New" panose="02070309020205020404" pitchFamily="49" charset="0"/>
              </a:rPr>
              <a:t>merge</a:t>
            </a:r>
          </a:p>
          <a:p>
            <a:r>
              <a:rPr lang="en-US" dirty="0">
                <a:latin typeface="Consolas" panose="020B0609020204030204" pitchFamily="49" charset="0"/>
                <a:cs typeface="Courier New" panose="02070309020205020404" pitchFamily="49" charset="0"/>
              </a:rPr>
              <a:t>Remote:</a:t>
            </a:r>
          </a:p>
          <a:p>
            <a:pPr marL="342900" indent="-342900">
              <a:buFont typeface="Arial" panose="020B0604020202020204" pitchFamily="34" charset="0"/>
              <a:buChar char="•"/>
            </a:pPr>
            <a:r>
              <a:rPr lang="en-US" b="1" dirty="0">
                <a:latin typeface="Consolas" panose="020B0609020204030204" pitchFamily="49" charset="0"/>
              </a:rPr>
              <a:t>git remote -v </a:t>
            </a:r>
            <a:r>
              <a:rPr lang="en-US" dirty="0">
                <a:latin typeface="Consolas" panose="020B0609020204030204" pitchFamily="49" charset="0"/>
                <a:cs typeface="Courier New" panose="02070309020205020404" pitchFamily="49" charset="0"/>
              </a:rPr>
              <a:t>- List remote repos</a:t>
            </a:r>
          </a:p>
          <a:p>
            <a:pPr marL="342900" indent="-342900">
              <a:buFont typeface="Arial" panose="020B0604020202020204" pitchFamily="34" charset="0"/>
              <a:buChar char="•"/>
            </a:pPr>
            <a:r>
              <a:rPr lang="en-US" b="1" dirty="0">
                <a:latin typeface="Consolas" panose="020B0609020204030204" pitchFamily="49" charset="0"/>
              </a:rPr>
              <a:t>git remote add  </a:t>
            </a:r>
            <a:r>
              <a:rPr lang="en-US" dirty="0">
                <a:latin typeface="Consolas" panose="020B0609020204030204" pitchFamily="49" charset="0"/>
                <a:cs typeface="Courier New" panose="02070309020205020404" pitchFamily="49" charset="0"/>
              </a:rPr>
              <a:t>- Add remote repo</a:t>
            </a:r>
          </a:p>
          <a:p>
            <a:pPr marL="342900" indent="-342900">
              <a:buFont typeface="Arial" panose="020B0604020202020204" pitchFamily="34" charset="0"/>
              <a:buChar char="•"/>
            </a:pPr>
            <a:r>
              <a:rPr lang="en-US" b="1" dirty="0">
                <a:latin typeface="Consolas" panose="020B0609020204030204" pitchFamily="49" charset="0"/>
              </a:rPr>
              <a:t>git remote </a:t>
            </a:r>
            <a:r>
              <a:rPr lang="en-US" b="1" dirty="0" err="1">
                <a:latin typeface="Consolas" panose="020B0609020204030204" pitchFamily="49" charset="0"/>
              </a:rPr>
              <a:t>rm</a:t>
            </a:r>
            <a:r>
              <a:rPr lang="en-US" b="1" dirty="0">
                <a:latin typeface="Consolas" panose="020B0609020204030204" pitchFamily="49" charset="0"/>
              </a:rPr>
              <a:t> </a:t>
            </a:r>
            <a:r>
              <a:rPr lang="en-US" dirty="0">
                <a:latin typeface="Consolas" panose="020B0609020204030204" pitchFamily="49" charset="0"/>
                <a:cs typeface="Courier New" panose="02070309020205020404" pitchFamily="49" charset="0"/>
              </a:rPr>
              <a:t>- Remove remote repo</a:t>
            </a:r>
          </a:p>
          <a:p>
            <a:pPr marL="342900" indent="-342900">
              <a:buFont typeface="Arial" panose="020B0604020202020204" pitchFamily="34" charset="0"/>
              <a:buChar char="•"/>
            </a:pPr>
            <a:endParaRPr lang="en-US" dirty="0">
              <a:latin typeface="Consolas" panose="020B0609020204030204" pitchFamily="49" charset="0"/>
              <a:cs typeface="Courier New" panose="02070309020205020404" pitchFamily="49" charset="0"/>
            </a:endParaRPr>
          </a:p>
          <a:p>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13</a:t>
            </a:fld>
            <a:endParaRPr lang="uk-UA" dirty="0"/>
          </a:p>
        </p:txBody>
      </p:sp>
    </p:spTree>
    <p:extLst>
      <p:ext uri="{BB962C8B-B14F-4D97-AF65-F5344CB8AC3E}">
        <p14:creationId xmlns:p14="http://schemas.microsoft.com/office/powerpoint/2010/main" val="89950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Branches</a:t>
            </a:r>
          </a:p>
        </p:txBody>
      </p:sp>
      <p:sp>
        <p:nvSpPr>
          <p:cNvPr id="2" name="Content Placeholder 1"/>
          <p:cNvSpPr>
            <a:spLocks noGrp="1"/>
          </p:cNvSpPr>
          <p:nvPr>
            <p:ph type="body" sz="quarter" idx="10"/>
          </p:nvPr>
        </p:nvSpPr>
        <p:spPr>
          <a:xfrm>
            <a:off x="639140" y="1661160"/>
            <a:ext cx="7379208" cy="3429000"/>
          </a:xfrm>
        </p:spPr>
        <p:txBody>
          <a:bodyPr>
            <a:normAutofit/>
          </a:bodyPr>
          <a:lstStyle/>
          <a:p>
            <a:r>
              <a:rPr lang="en-US" dirty="0"/>
              <a:t>A </a:t>
            </a:r>
            <a:r>
              <a:rPr lang="en-US" b="1" dirty="0"/>
              <a:t>branch</a:t>
            </a:r>
            <a:r>
              <a:rPr lang="en-US" dirty="0"/>
              <a:t> represents an independent line of development. </a:t>
            </a:r>
          </a:p>
          <a:p>
            <a:r>
              <a:rPr lang="en-US" dirty="0"/>
              <a:t>Commands:</a:t>
            </a:r>
          </a:p>
          <a:p>
            <a:pPr lvl="1"/>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branch</a:t>
            </a:r>
            <a:r>
              <a:rPr lang="en-US" b="1" dirty="0">
                <a:latin typeface="Consolas" panose="020B0609020204030204" pitchFamily="49" charset="0"/>
              </a:rPr>
              <a:t> </a:t>
            </a:r>
            <a:r>
              <a:rPr lang="en-US" dirty="0"/>
              <a:t>– list of branches in local</a:t>
            </a:r>
            <a:br>
              <a:rPr lang="en-US" dirty="0"/>
            </a:br>
            <a:r>
              <a:rPr lang="en-US" dirty="0"/>
              <a:t>repo</a:t>
            </a:r>
          </a:p>
          <a:p>
            <a:pPr lvl="1"/>
            <a:r>
              <a:rPr lang="en-US" b="1" dirty="0">
                <a:latin typeface="Consolas" panose="020B0609020204030204" pitchFamily="49" charset="0"/>
                <a:cs typeface="Courier New" panose="02070309020205020404" pitchFamily="49" charset="0"/>
              </a:rPr>
              <a:t>git branch &lt;name&gt; </a:t>
            </a:r>
            <a:r>
              <a:rPr lang="en-US" dirty="0"/>
              <a:t>– create new local </a:t>
            </a:r>
            <a:br>
              <a:rPr lang="en-US" dirty="0"/>
            </a:br>
            <a:r>
              <a:rPr lang="en-US" dirty="0"/>
              <a:t>branch named “name”</a:t>
            </a:r>
          </a:p>
          <a:p>
            <a:pPr lvl="1"/>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branch</a:t>
            </a:r>
            <a:r>
              <a:rPr lang="en-US" b="1" dirty="0">
                <a:latin typeface="Consolas" panose="020B0609020204030204" pitchFamily="49" charset="0"/>
              </a:rPr>
              <a:t> </a:t>
            </a:r>
            <a:r>
              <a:rPr lang="en-US" b="1" dirty="0">
                <a:latin typeface="Consolas" panose="020B0609020204030204" pitchFamily="49" charset="0"/>
                <a:cs typeface="Courier New" panose="02070309020205020404" pitchFamily="49" charset="0"/>
              </a:rPr>
              <a:t>–d</a:t>
            </a:r>
            <a:r>
              <a:rPr lang="en-US" b="1" dirty="0">
                <a:latin typeface="Consolas" panose="020B0609020204030204" pitchFamily="49" charset="0"/>
              </a:rPr>
              <a:t> </a:t>
            </a:r>
            <a:r>
              <a:rPr lang="en-US" b="1" dirty="0">
                <a:latin typeface="Consolas" panose="020B0609020204030204" pitchFamily="49" charset="0"/>
                <a:cs typeface="Courier New" panose="02070309020205020404" pitchFamily="49" charset="0"/>
              </a:rPr>
              <a:t>&lt;name&gt;</a:t>
            </a:r>
            <a:r>
              <a:rPr lang="en-US" b="1" dirty="0">
                <a:latin typeface="Consolas" panose="020B0609020204030204" pitchFamily="49" charset="0"/>
              </a:rPr>
              <a:t> </a:t>
            </a:r>
            <a:r>
              <a:rPr lang="en-US" dirty="0"/>
              <a:t>– delete the branch </a:t>
            </a:r>
            <a:br>
              <a:rPr lang="en-US" dirty="0"/>
            </a:br>
            <a:r>
              <a:rPr lang="en-US" dirty="0"/>
              <a:t>named “name”</a:t>
            </a:r>
          </a:p>
          <a:p>
            <a:pPr lvl="1"/>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branch</a:t>
            </a:r>
            <a:r>
              <a:rPr lang="en-US" b="1" dirty="0">
                <a:latin typeface="Consolas" panose="020B0609020204030204" pitchFamily="49" charset="0"/>
              </a:rPr>
              <a:t> </a:t>
            </a:r>
            <a:r>
              <a:rPr lang="en-US" b="1" dirty="0">
                <a:latin typeface="Consolas" panose="020B0609020204030204" pitchFamily="49" charset="0"/>
                <a:cs typeface="Courier New" panose="02070309020205020404" pitchFamily="49" charset="0"/>
              </a:rPr>
              <a:t>–m</a:t>
            </a:r>
            <a:r>
              <a:rPr lang="en-US" b="1" dirty="0">
                <a:latin typeface="Consolas" panose="020B0609020204030204" pitchFamily="49" charset="0"/>
              </a:rPr>
              <a:t> </a:t>
            </a:r>
            <a:r>
              <a:rPr lang="en-US" b="1" dirty="0">
                <a:latin typeface="Consolas" panose="020B0609020204030204" pitchFamily="49" charset="0"/>
                <a:cs typeface="Courier New" panose="02070309020205020404" pitchFamily="49" charset="0"/>
              </a:rPr>
              <a:t>&lt;name&gt;</a:t>
            </a:r>
            <a:r>
              <a:rPr lang="en-US" b="1" dirty="0">
                <a:latin typeface="Consolas" panose="020B0609020204030204" pitchFamily="49" charset="0"/>
              </a:rPr>
              <a:t> </a:t>
            </a:r>
            <a:r>
              <a:rPr lang="en-US" dirty="0"/>
              <a:t>– rename the current branch to “name”</a:t>
            </a:r>
          </a:p>
          <a:p>
            <a:pPr lvl="1"/>
            <a:endParaRPr lang="en-US" dirty="0"/>
          </a:p>
          <a:p>
            <a:pPr lvl="1"/>
            <a:endParaRPr lang="en-US" dirty="0"/>
          </a:p>
          <a:p>
            <a:pPr lvl="1"/>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14</a:t>
            </a:fld>
            <a:endParaRPr lang="uk-UA" dirty="0"/>
          </a:p>
        </p:txBody>
      </p:sp>
      <p:pic>
        <p:nvPicPr>
          <p:cNvPr id="4098" name="Picture 2" descr="http://www.afsyn.com/wp-content/uploads/2018/01/capture_stepup1_5_6.png">
            <a:extLst>
              <a:ext uri="{FF2B5EF4-FFF2-40B4-BE49-F238E27FC236}">
                <a16:creationId xmlns:a16="http://schemas.microsoft.com/office/drawing/2014/main" id="{CAAC3EDB-C72D-4DBB-960C-6735D28B0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348" y="1520571"/>
            <a:ext cx="3935145" cy="254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0249"/>
            <a:ext cx="10820400" cy="685800"/>
          </a:xfrm>
        </p:spPr>
        <p:txBody>
          <a:bodyPr/>
          <a:lstStyle/>
          <a:p>
            <a:r>
              <a:rPr lang="en-US" dirty="0"/>
              <a:t>Workflow</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12633287"/>
              </p:ext>
            </p:extLst>
          </p:nvPr>
        </p:nvGraphicFramePr>
        <p:xfrm>
          <a:off x="219456" y="1219198"/>
          <a:ext cx="5246688" cy="5114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458712" y="612844"/>
            <a:ext cx="3528392" cy="5632311"/>
          </a:xfrm>
          <a:prstGeom prst="rect">
            <a:avLst/>
          </a:prstGeom>
          <a:noFill/>
        </p:spPr>
        <p:txBody>
          <a:bodyPr wrap="square" rtlCol="0">
            <a:spAutoFit/>
          </a:bodyPr>
          <a:lstStyle/>
          <a:p>
            <a:r>
              <a:rPr lang="en-US" dirty="0"/>
              <a:t>Clone repository</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clone</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init</a:t>
            </a:r>
          </a:p>
          <a:p>
            <a:r>
              <a:rPr lang="en-US" dirty="0"/>
              <a:t>Create/switch branch</a:t>
            </a:r>
          </a:p>
          <a:p>
            <a:pPr marL="285750" indent="-285750">
              <a:buFont typeface="Arial" panose="020B0604020202020204" pitchFamily="34" charset="0"/>
              <a:buChar char="•"/>
            </a:pPr>
            <a:r>
              <a:rPr lang="en-US" b="1" dirty="0">
                <a:latin typeface="Consolas" panose="020B0609020204030204" pitchFamily="49" charset="0"/>
              </a:rPr>
              <a:t>git branch </a:t>
            </a:r>
          </a:p>
          <a:p>
            <a:pPr marL="285750" indent="-285750">
              <a:buFont typeface="Arial" panose="020B0604020202020204" pitchFamily="34" charset="0"/>
              <a:buChar char="•"/>
            </a:pPr>
            <a:r>
              <a:rPr lang="en-US" b="1" dirty="0">
                <a:latin typeface="Consolas" panose="020B0609020204030204" pitchFamily="49" charset="0"/>
              </a:rPr>
              <a:t>git checkout</a:t>
            </a:r>
          </a:p>
          <a:p>
            <a:r>
              <a:rPr lang="en-US" dirty="0"/>
              <a:t>Add files to staging area</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add</a:t>
            </a:r>
          </a:p>
          <a:p>
            <a:r>
              <a:rPr lang="en-US" dirty="0"/>
              <a:t>Review/merge changes</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status</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log</a:t>
            </a:r>
          </a:p>
          <a:p>
            <a:pPr marL="285750" indent="-285750">
              <a:buFont typeface="Arial" panose="020B0604020202020204" pitchFamily="34" charset="0"/>
              <a:buChar char="•"/>
            </a:pPr>
            <a:r>
              <a:rPr lang="en-US" b="1" dirty="0">
                <a:latin typeface="Consolas" panose="020B0609020204030204" pitchFamily="49" charset="0"/>
              </a:rPr>
              <a:t>git diff</a:t>
            </a:r>
          </a:p>
          <a:p>
            <a:pPr marL="285750" indent="-285750">
              <a:buFont typeface="Arial" panose="020B0604020202020204" pitchFamily="34" charset="0"/>
              <a:buChar char="•"/>
            </a:pPr>
            <a:r>
              <a:rPr lang="en-US" b="1" dirty="0">
                <a:latin typeface="Consolas" panose="020B0609020204030204" pitchFamily="49" charset="0"/>
              </a:rPr>
              <a:t>git merge</a:t>
            </a:r>
          </a:p>
          <a:p>
            <a:r>
              <a:rPr lang="en-US" dirty="0"/>
              <a:t>Commit changes</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commit</a:t>
            </a:r>
          </a:p>
          <a:p>
            <a:r>
              <a:rPr lang="en-US" dirty="0"/>
              <a:t>Push changes to repo</a:t>
            </a:r>
          </a:p>
          <a:p>
            <a:pPr marL="285750" indent="-285750">
              <a:buFont typeface="Arial" panose="020B0604020202020204" pitchFamily="34" charset="0"/>
              <a:buChar char="•"/>
            </a:pPr>
            <a:r>
              <a:rPr lang="en-US" b="1" dirty="0">
                <a:latin typeface="Consolas" panose="020B0609020204030204" pitchFamily="49" charset="0"/>
              </a:rPr>
              <a:t>git push</a:t>
            </a:r>
          </a:p>
          <a:p>
            <a:r>
              <a:rPr lang="en-US" dirty="0"/>
              <a:t>Get changes from remote repo</a:t>
            </a:r>
          </a:p>
          <a:p>
            <a:pPr marL="285750" indent="-285750">
              <a:buFont typeface="Arial" panose="020B0604020202020204" pitchFamily="34" charset="0"/>
              <a:buChar char="•"/>
            </a:pPr>
            <a:r>
              <a:rPr lang="en-US" b="1" dirty="0">
                <a:latin typeface="Consolas" panose="020B0609020204030204" pitchFamily="49" charset="0"/>
              </a:rPr>
              <a:t>git fetch</a:t>
            </a:r>
          </a:p>
          <a:p>
            <a:pPr marL="285750" indent="-285750">
              <a:buFont typeface="Arial" panose="020B0604020202020204" pitchFamily="34" charset="0"/>
              <a:buChar char="•"/>
            </a:pPr>
            <a:r>
              <a:rPr lang="en-US" b="1" dirty="0">
                <a:latin typeface="Consolas" panose="020B0609020204030204" pitchFamily="49" charset="0"/>
              </a:rPr>
              <a:t>git pull</a:t>
            </a:r>
          </a:p>
        </p:txBody>
      </p:sp>
      <p:sp>
        <p:nvSpPr>
          <p:cNvPr id="6" name="Slide Number Placeholder 2">
            <a:extLst>
              <a:ext uri="{FF2B5EF4-FFF2-40B4-BE49-F238E27FC236}">
                <a16:creationId xmlns:a16="http://schemas.microsoft.com/office/drawing/2014/main" id="{07C19F0A-2312-41B7-88C8-8AC3F6E7AE89}"/>
              </a:ext>
            </a:extLst>
          </p:cNvPr>
          <p:cNvSpPr txBox="1">
            <a:spLocks/>
          </p:cNvSpPr>
          <p:nvPr/>
        </p:nvSpPr>
        <p:spPr>
          <a:xfrm>
            <a:off x="9347200" y="6324600"/>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D53D713-3284-4C71-8174-D6528838EBFD}" type="slidenum">
              <a:rPr lang="uk-UA" smtClean="0"/>
              <a:pPr algn="r"/>
              <a:t>15</a:t>
            </a:fld>
            <a:endParaRPr lang="uk-UA" dirty="0"/>
          </a:p>
        </p:txBody>
      </p:sp>
    </p:spTree>
    <p:extLst>
      <p:ext uri="{BB962C8B-B14F-4D97-AF65-F5344CB8AC3E}">
        <p14:creationId xmlns:p14="http://schemas.microsoft.com/office/powerpoint/2010/main" val="38230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Recommended links</a:t>
            </a:r>
          </a:p>
        </p:txBody>
      </p:sp>
      <p:sp>
        <p:nvSpPr>
          <p:cNvPr id="2" name="Content Placeholder 1"/>
          <p:cNvSpPr>
            <a:spLocks noGrp="1"/>
          </p:cNvSpPr>
          <p:nvPr>
            <p:ph type="body" sz="quarter" idx="10"/>
          </p:nvPr>
        </p:nvSpPr>
        <p:spPr/>
        <p:txBody>
          <a:bodyPr>
            <a:normAutofit/>
          </a:bodyPr>
          <a:lstStyle/>
          <a:p>
            <a:r>
              <a:rPr lang="en-US" dirty="0">
                <a:hlinkClick r:id="rId2"/>
              </a:rPr>
              <a:t>https://git-scm.com/book/en/v2</a:t>
            </a:r>
            <a:r>
              <a:rPr lang="en-US" dirty="0"/>
              <a:t> - original documentation from Git team</a:t>
            </a:r>
          </a:p>
          <a:p>
            <a:r>
              <a:rPr lang="en-US" dirty="0">
                <a:hlinkClick r:id="rId3"/>
              </a:rPr>
              <a:t>https://www.atlassian.com/git/tutorials</a:t>
            </a:r>
            <a:r>
              <a:rPr lang="en-US" dirty="0"/>
              <a:t> - Atlassian git tutorial</a:t>
            </a:r>
          </a:p>
          <a:p>
            <a:r>
              <a:rPr lang="en-US" dirty="0">
                <a:hlinkClick r:id="rId4"/>
              </a:rPr>
              <a:t>https://try.github.io</a:t>
            </a:r>
            <a:r>
              <a:rPr lang="en-US" dirty="0"/>
              <a:t> - git course from </a:t>
            </a:r>
            <a:r>
              <a:rPr lang="en-US" dirty="0" err="1"/>
              <a:t>codeschool</a:t>
            </a:r>
            <a:endParaRPr lang="en-US" dirty="0"/>
          </a:p>
          <a:p>
            <a:r>
              <a:rPr lang="en-US" dirty="0">
                <a:hlinkClick r:id="rId5"/>
              </a:rPr>
              <a:t>https://learngitbranching.js.org/</a:t>
            </a:r>
            <a:r>
              <a:rPr lang="en-US" dirty="0"/>
              <a:t> - practical course on git branching</a:t>
            </a:r>
          </a:p>
          <a:p>
            <a:endParaRPr lang="en-US" dirty="0"/>
          </a:p>
          <a:p>
            <a:endParaRPr lang="en-US" dirty="0"/>
          </a:p>
          <a:p>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16</a:t>
            </a:fld>
            <a:endParaRPr lang="uk-UA" dirty="0"/>
          </a:p>
        </p:txBody>
      </p:sp>
    </p:spTree>
    <p:extLst>
      <p:ext uri="{BB962C8B-B14F-4D97-AF65-F5344CB8AC3E}">
        <p14:creationId xmlns:p14="http://schemas.microsoft.com/office/powerpoint/2010/main" val="196803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135A8E57-7049-459D-AAA7-0A3DE5689615}"/>
              </a:ext>
            </a:extLst>
          </p:cNvPr>
          <p:cNvSpPr>
            <a:spLocks noGrp="1"/>
          </p:cNvSpPr>
          <p:nvPr>
            <p:ph type="body" sz="quarter" idx="10"/>
          </p:nvPr>
        </p:nvSpPr>
        <p:spPr>
          <a:xfrm>
            <a:off x="8663940" y="6326505"/>
            <a:ext cx="3467100" cy="295275"/>
          </a:xfrm>
        </p:spPr>
        <p:txBody>
          <a:bodyPr/>
          <a:lstStyle/>
          <a:p>
            <a:r>
              <a:rPr lang="en-US" dirty="0"/>
              <a:t>by Vyacheslav Koldovskyy</a:t>
            </a:r>
            <a:endParaRPr lang="uk-UA" dirty="0"/>
          </a:p>
        </p:txBody>
      </p:sp>
      <p:pic>
        <p:nvPicPr>
          <p:cNvPr id="5134" name="Picture 14" descr="http://abload.de/img/in_case_of_fireirrtb.jpg">
            <a:extLst>
              <a:ext uri="{FF2B5EF4-FFF2-40B4-BE49-F238E27FC236}">
                <a16:creationId xmlns:a16="http://schemas.microsoft.com/office/drawing/2014/main" id="{91124AC3-EC04-4D11-BC1A-34D2DBA4F0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101" y="2461893"/>
            <a:ext cx="5465920" cy="386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39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SCM/VC/RC/SC</a:t>
            </a:r>
          </a:p>
        </p:txBody>
      </p:sp>
      <p:sp>
        <p:nvSpPr>
          <p:cNvPr id="2" name="Content Placeholder 1"/>
          <p:cNvSpPr>
            <a:spLocks noGrp="1"/>
          </p:cNvSpPr>
          <p:nvPr>
            <p:ph type="body" sz="quarter" idx="10"/>
          </p:nvPr>
        </p:nvSpPr>
        <p:spPr>
          <a:xfrm>
            <a:off x="685800" y="1821180"/>
            <a:ext cx="4989830" cy="3429000"/>
          </a:xfrm>
        </p:spPr>
        <p:txBody>
          <a:bodyPr>
            <a:normAutofit/>
          </a:bodyPr>
          <a:lstStyle/>
          <a:p>
            <a:r>
              <a:rPr lang="en-US" dirty="0"/>
              <a:t>A component </a:t>
            </a:r>
            <a:r>
              <a:rPr lang="en-US" b="1" dirty="0"/>
              <a:t>software configuration management (SCM),</a:t>
            </a:r>
            <a:r>
              <a:rPr lang="en-US" dirty="0"/>
              <a:t> </a:t>
            </a:r>
            <a:r>
              <a:rPr lang="en-US" b="1" dirty="0"/>
              <a:t>version control (VC)</a:t>
            </a:r>
            <a:r>
              <a:rPr lang="en-US" dirty="0"/>
              <a:t>, also known as </a:t>
            </a:r>
            <a:r>
              <a:rPr lang="en-US" b="1" dirty="0"/>
              <a:t>revision control (RC) </a:t>
            </a:r>
            <a:r>
              <a:rPr lang="en-US" dirty="0"/>
              <a:t>or </a:t>
            </a:r>
            <a:r>
              <a:rPr lang="en-US" b="1" dirty="0"/>
              <a:t>source control (SC)</a:t>
            </a:r>
            <a:r>
              <a:rPr lang="en-US" dirty="0"/>
              <a:t> is the management of changes to documents, computer programs, large web sites, and other collections of information.</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2</a:t>
            </a:fld>
            <a:endParaRPr lang="uk-UA" dirty="0"/>
          </a:p>
        </p:txBody>
      </p:sp>
      <p:pic>
        <p:nvPicPr>
          <p:cNvPr id="6" name="Picture 5">
            <a:extLst>
              <a:ext uri="{FF2B5EF4-FFF2-40B4-BE49-F238E27FC236}">
                <a16:creationId xmlns:a16="http://schemas.microsoft.com/office/drawing/2014/main" id="{A8798752-9226-4C73-9012-09DCD099578C}"/>
              </a:ext>
            </a:extLst>
          </p:cNvPr>
          <p:cNvPicPr>
            <a:picLocks noChangeAspect="1"/>
          </p:cNvPicPr>
          <p:nvPr/>
        </p:nvPicPr>
        <p:blipFill>
          <a:blip r:embed="rId3"/>
          <a:stretch>
            <a:fillRect/>
          </a:stretch>
        </p:blipFill>
        <p:spPr>
          <a:xfrm>
            <a:off x="6516372" y="1108709"/>
            <a:ext cx="5088888" cy="4270213"/>
          </a:xfrm>
          <a:prstGeom prst="rect">
            <a:avLst/>
          </a:prstGeom>
        </p:spPr>
      </p:pic>
    </p:spTree>
    <p:extLst>
      <p:ext uri="{BB962C8B-B14F-4D97-AF65-F5344CB8AC3E}">
        <p14:creationId xmlns:p14="http://schemas.microsoft.com/office/powerpoint/2010/main" val="56719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54608" y="3672"/>
            <a:ext cx="10546080" cy="1720097"/>
          </a:xfrm>
        </p:spPr>
        <p:txBody>
          <a:bodyPr>
            <a:noAutofit/>
          </a:bodyPr>
          <a:lstStyle/>
          <a:p>
            <a:r>
              <a:rPr lang="en-US" sz="3600" dirty="0"/>
              <a:t>Typical tasks for version control systems</a:t>
            </a:r>
          </a:p>
        </p:txBody>
      </p:sp>
      <p:sp>
        <p:nvSpPr>
          <p:cNvPr id="2" name="Content Placeholder 1"/>
          <p:cNvSpPr>
            <a:spLocks noGrp="1"/>
          </p:cNvSpPr>
          <p:nvPr>
            <p:ph type="body" sz="quarter" idx="10"/>
          </p:nvPr>
        </p:nvSpPr>
        <p:spPr>
          <a:xfrm>
            <a:off x="929640" y="2074545"/>
            <a:ext cx="4381500" cy="3244215"/>
          </a:xfrm>
        </p:spPr>
        <p:txBody>
          <a:bodyPr/>
          <a:lstStyle/>
          <a:p>
            <a:pPr marL="342900" indent="-342900">
              <a:buFont typeface="Arial" panose="020B0604020202020204" pitchFamily="34" charset="0"/>
              <a:buChar char="•"/>
            </a:pPr>
            <a:r>
              <a:rPr lang="en-US" dirty="0"/>
              <a:t>Tracking changes</a:t>
            </a:r>
          </a:p>
          <a:p>
            <a:pPr marL="342900" indent="-342900">
              <a:buFont typeface="Arial" panose="020B0604020202020204" pitchFamily="34" charset="0"/>
              <a:buChar char="•"/>
            </a:pPr>
            <a:r>
              <a:rPr lang="en-US" dirty="0"/>
              <a:t>Making updates</a:t>
            </a:r>
          </a:p>
          <a:p>
            <a:pPr marL="342900" indent="-342900">
              <a:buFont typeface="Arial" panose="020B0604020202020204" pitchFamily="34" charset="0"/>
              <a:buChar char="•"/>
            </a:pPr>
            <a:r>
              <a:rPr lang="en-US" dirty="0"/>
              <a:t>Getting updates</a:t>
            </a:r>
          </a:p>
          <a:p>
            <a:pPr marL="342900" indent="-342900">
              <a:buFont typeface="Arial" panose="020B0604020202020204" pitchFamily="34" charset="0"/>
              <a:buChar char="•"/>
            </a:pPr>
            <a:r>
              <a:rPr lang="en-US" dirty="0"/>
              <a:t>Resolving Conflicts</a:t>
            </a:r>
          </a:p>
          <a:p>
            <a:pPr marL="342900" indent="-342900">
              <a:buFont typeface="Arial" panose="020B0604020202020204" pitchFamily="34" charset="0"/>
              <a:buChar char="•"/>
            </a:pPr>
            <a:r>
              <a:rPr lang="en-US" dirty="0"/>
              <a:t>Diffing (viewing differences)</a:t>
            </a:r>
          </a:p>
          <a:p>
            <a:pPr marL="342900" indent="-342900">
              <a:buFont typeface="Arial" panose="020B0604020202020204" pitchFamily="34" charset="0"/>
              <a:buChar char="•"/>
            </a:pPr>
            <a:r>
              <a:rPr lang="en-US" dirty="0"/>
              <a:t>Branching and merging</a:t>
            </a:r>
          </a:p>
          <a:p>
            <a:pPr marL="342900" indent="-342900">
              <a:buFont typeface="Arial" panose="020B0604020202020204" pitchFamily="34" charset="0"/>
              <a:buChar char="•"/>
            </a:pPr>
            <a:r>
              <a:rPr lang="en-US" dirty="0"/>
              <a:t>Controlling change sets</a:t>
            </a:r>
          </a:p>
          <a:p>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3</a:t>
            </a:fld>
            <a:endParaRPr lang="uk-UA"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360" y="1853944"/>
            <a:ext cx="3746032" cy="2863492"/>
          </a:xfrm>
          <a:prstGeom prst="rect">
            <a:avLst/>
          </a:prstGeom>
        </p:spPr>
      </p:pic>
    </p:spTree>
    <p:extLst>
      <p:ext uri="{BB962C8B-B14F-4D97-AF65-F5344CB8AC3E}">
        <p14:creationId xmlns:p14="http://schemas.microsoft.com/office/powerpoint/2010/main" val="200001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Terms</a:t>
            </a:r>
          </a:p>
        </p:txBody>
      </p:sp>
      <p:sp>
        <p:nvSpPr>
          <p:cNvPr id="2" name="Content Placeholder 1"/>
          <p:cNvSpPr>
            <a:spLocks noGrp="1"/>
          </p:cNvSpPr>
          <p:nvPr>
            <p:ph type="body" sz="quarter" idx="10"/>
          </p:nvPr>
        </p:nvSpPr>
        <p:spPr/>
        <p:txBody>
          <a:bodyPr/>
          <a:lstStyle/>
          <a:p>
            <a:pPr marL="342900" indent="-342900">
              <a:buFont typeface="Arial" panose="020B0604020202020204" pitchFamily="34" charset="0"/>
              <a:buChar char="•"/>
            </a:pPr>
            <a:r>
              <a:rPr lang="en-US" dirty="0"/>
              <a:t>Repository</a:t>
            </a:r>
          </a:p>
          <a:p>
            <a:pPr marL="342900" indent="-342900">
              <a:buFont typeface="Arial" panose="020B0604020202020204" pitchFamily="34" charset="0"/>
              <a:buChar char="•"/>
            </a:pPr>
            <a:r>
              <a:rPr lang="en-US" dirty="0"/>
              <a:t>Working Copy</a:t>
            </a:r>
          </a:p>
          <a:p>
            <a:pPr marL="342900" indent="-342900">
              <a:buFont typeface="Arial" panose="020B0604020202020204" pitchFamily="34" charset="0"/>
              <a:buChar char="•"/>
            </a:pPr>
            <a:r>
              <a:rPr lang="en-US" dirty="0"/>
              <a:t>Merging</a:t>
            </a:r>
          </a:p>
          <a:p>
            <a:pPr marL="342900" indent="-342900">
              <a:buFont typeface="Arial" panose="020B0604020202020204" pitchFamily="34" charset="0"/>
              <a:buChar char="•"/>
            </a:pPr>
            <a:r>
              <a:rPr lang="en-US" dirty="0"/>
              <a:t>Version</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4</a:t>
            </a:fld>
            <a:endParaRPr lang="uk-UA"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412" y="800100"/>
            <a:ext cx="2530122" cy="2514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818" y="3771900"/>
            <a:ext cx="4688382" cy="2544763"/>
          </a:xfrm>
          <a:prstGeom prst="rect">
            <a:avLst/>
          </a:prstGeom>
        </p:spPr>
      </p:pic>
    </p:spTree>
    <p:extLst>
      <p:ext uri="{BB962C8B-B14F-4D97-AF65-F5344CB8AC3E}">
        <p14:creationId xmlns:p14="http://schemas.microsoft.com/office/powerpoint/2010/main" val="368984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Types of Version Control Systems</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5</a:t>
            </a:fld>
            <a:endParaRPr lang="uk-UA"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80" y="1824619"/>
            <a:ext cx="4287471" cy="30533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2239" y="1606507"/>
            <a:ext cx="4533238" cy="3489615"/>
          </a:xfrm>
          <a:prstGeom prst="rect">
            <a:avLst/>
          </a:prstGeom>
        </p:spPr>
      </p:pic>
      <p:sp>
        <p:nvSpPr>
          <p:cNvPr id="6" name="Rectangle 5">
            <a:extLst>
              <a:ext uri="{FF2B5EF4-FFF2-40B4-BE49-F238E27FC236}">
                <a16:creationId xmlns:a16="http://schemas.microsoft.com/office/drawing/2014/main" id="{CF718B5F-B8E7-42E3-B5A7-EB384117D9F9}"/>
              </a:ext>
            </a:extLst>
          </p:cNvPr>
          <p:cNvSpPr/>
          <p:nvPr/>
        </p:nvSpPr>
        <p:spPr>
          <a:xfrm>
            <a:off x="896983" y="5173085"/>
            <a:ext cx="3408317" cy="646331"/>
          </a:xfrm>
          <a:prstGeom prst="rect">
            <a:avLst/>
          </a:prstGeom>
        </p:spPr>
        <p:txBody>
          <a:bodyPr wrap="square">
            <a:spAutoFit/>
          </a:bodyPr>
          <a:lstStyle/>
          <a:p>
            <a:r>
              <a:rPr lang="en-US" dirty="0"/>
              <a:t>CVS, Perforce, SVN, </a:t>
            </a:r>
            <a:br>
              <a:rPr lang="en-US" dirty="0"/>
            </a:br>
            <a:r>
              <a:rPr lang="en-US" dirty="0"/>
              <a:t>Team Foundation Server (TFS)</a:t>
            </a:r>
          </a:p>
        </p:txBody>
      </p:sp>
      <p:sp>
        <p:nvSpPr>
          <p:cNvPr id="7" name="Rectangle 6">
            <a:extLst>
              <a:ext uri="{FF2B5EF4-FFF2-40B4-BE49-F238E27FC236}">
                <a16:creationId xmlns:a16="http://schemas.microsoft.com/office/drawing/2014/main" id="{16CA4EE7-8806-4E12-8179-54116ABBB6CD}"/>
              </a:ext>
            </a:extLst>
          </p:cNvPr>
          <p:cNvSpPr/>
          <p:nvPr/>
        </p:nvSpPr>
        <p:spPr>
          <a:xfrm>
            <a:off x="6696893" y="5251493"/>
            <a:ext cx="2379617" cy="369332"/>
          </a:xfrm>
          <a:prstGeom prst="rect">
            <a:avLst/>
          </a:prstGeom>
        </p:spPr>
        <p:txBody>
          <a:bodyPr wrap="square">
            <a:spAutoFit/>
          </a:bodyPr>
          <a:lstStyle/>
          <a:p>
            <a:r>
              <a:rPr lang="en-US" dirty="0"/>
              <a:t>git, mercurial</a:t>
            </a:r>
          </a:p>
        </p:txBody>
      </p:sp>
    </p:spTree>
    <p:extLst>
      <p:ext uri="{BB962C8B-B14F-4D97-AF65-F5344CB8AC3E}">
        <p14:creationId xmlns:p14="http://schemas.microsoft.com/office/powerpoint/2010/main" val="70387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Git Intro</a:t>
            </a:r>
          </a:p>
        </p:txBody>
      </p:sp>
      <p:sp>
        <p:nvSpPr>
          <p:cNvPr id="2" name="Content Placeholder 1"/>
          <p:cNvSpPr>
            <a:spLocks noGrp="1"/>
          </p:cNvSpPr>
          <p:nvPr>
            <p:ph type="body" sz="quarter" idx="10"/>
          </p:nvPr>
        </p:nvSpPr>
        <p:spPr>
          <a:xfrm>
            <a:off x="2993136" y="2057400"/>
            <a:ext cx="8513064" cy="3429000"/>
          </a:xfrm>
        </p:spPr>
        <p:txBody>
          <a:bodyPr>
            <a:normAutofit/>
          </a:bodyPr>
          <a:lstStyle/>
          <a:p>
            <a:r>
              <a:rPr lang="en-US" b="1" dirty="0"/>
              <a:t>git</a:t>
            </a:r>
            <a:r>
              <a:rPr lang="en-US" dirty="0"/>
              <a:t> – is a distributed version control system with an emphasis on speed, data integrity, and support for distributed, non-linear workflows. </a:t>
            </a:r>
          </a:p>
          <a:p>
            <a:r>
              <a:rPr lang="en-US" b="1" dirty="0"/>
              <a:t>git</a:t>
            </a:r>
            <a:r>
              <a:rPr lang="en-US" dirty="0"/>
              <a:t> was initially designed and developed by </a:t>
            </a:r>
            <a:r>
              <a:rPr lang="en-US" i="1" dirty="0">
                <a:solidFill>
                  <a:srgbClr val="000099"/>
                </a:solidFill>
              </a:rPr>
              <a:t>Linus Torvalds</a:t>
            </a:r>
            <a:r>
              <a:rPr lang="en-US" dirty="0"/>
              <a:t> for Linux kernel development in 2005, and has since become the most widely adopted version control system for software development.</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6</a:t>
            </a:fld>
            <a:endParaRPr lang="uk-UA" dirty="0"/>
          </a:p>
        </p:txBody>
      </p:sp>
      <p:pic>
        <p:nvPicPr>
          <p:cNvPr id="1026" name="Picture 2" descr="https://git-scm.com/images/logo@2x.png">
            <a:extLst>
              <a:ext uri="{FF2B5EF4-FFF2-40B4-BE49-F238E27FC236}">
                <a16:creationId xmlns:a16="http://schemas.microsoft.com/office/drawing/2014/main" id="{4690D443-E143-40A4-B360-D74EB5D64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04" y="2057400"/>
            <a:ext cx="20955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81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Install git</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7</a:t>
            </a:fld>
            <a:endParaRPr lang="uk-UA" dirty="0"/>
          </a:p>
        </p:txBody>
      </p:sp>
      <p:sp>
        <p:nvSpPr>
          <p:cNvPr id="6" name="TextBox 5"/>
          <p:cNvSpPr txBox="1"/>
          <p:nvPr/>
        </p:nvSpPr>
        <p:spPr>
          <a:xfrm>
            <a:off x="5061706" y="685801"/>
            <a:ext cx="3820405" cy="2031325"/>
          </a:xfrm>
          <a:prstGeom prst="rect">
            <a:avLst/>
          </a:prstGeom>
          <a:noFill/>
        </p:spPr>
        <p:txBody>
          <a:bodyPr wrap="none" rtlCol="0">
            <a:spAutoFit/>
          </a:bodyPr>
          <a:lstStyle/>
          <a:p>
            <a:r>
              <a:rPr lang="en-US" b="1" dirty="0"/>
              <a:t>Linux OS</a:t>
            </a:r>
          </a:p>
          <a:p>
            <a:r>
              <a:rPr lang="en-US" dirty="0" err="1"/>
              <a:t>Debian</a:t>
            </a:r>
            <a:r>
              <a:rPr lang="en-US" dirty="0"/>
              <a:t> Family (</a:t>
            </a:r>
            <a:r>
              <a:rPr lang="en-US" dirty="0" err="1"/>
              <a:t>Debian</a:t>
            </a:r>
            <a:r>
              <a:rPr lang="en-US" dirty="0"/>
              <a:t>, Ubuntu, Mint)</a:t>
            </a:r>
            <a:br>
              <a:rPr lang="en-US" dirty="0"/>
            </a:br>
            <a:r>
              <a:rPr lang="en-US" dirty="0">
                <a:latin typeface="Consolas" panose="020B0609020204030204" pitchFamily="49" charset="0"/>
              </a:rPr>
              <a:t>#</a:t>
            </a:r>
            <a:r>
              <a:rPr lang="en-US" b="1" dirty="0">
                <a:latin typeface="Consolas" panose="020B0609020204030204" pitchFamily="49" charset="0"/>
                <a:cs typeface="Courier New" panose="02070309020205020404" pitchFamily="49" charset="0"/>
              </a:rPr>
              <a:t>apt-get install </a:t>
            </a:r>
            <a:r>
              <a:rPr lang="en-US" b="1" dirty="0" err="1">
                <a:latin typeface="Consolas" panose="020B0609020204030204" pitchFamily="49" charset="0"/>
                <a:cs typeface="Courier New" panose="02070309020205020404" pitchFamily="49" charset="0"/>
              </a:rPr>
              <a:t>git</a:t>
            </a:r>
            <a:endParaRPr lang="en-US" b="1" dirty="0">
              <a:latin typeface="Consolas" panose="020B06090202040302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t>Red Hat Family (RHEL, CentOS, Fedora)</a:t>
            </a:r>
            <a:br>
              <a:rPr lang="en-US" dirty="0"/>
            </a:br>
            <a:r>
              <a:rPr lang="en-US" dirty="0">
                <a:latin typeface="Consolas" panose="020B0609020204030204" pitchFamily="49" charset="0"/>
              </a:rPr>
              <a:t>#</a:t>
            </a:r>
            <a:r>
              <a:rPr lang="en-US" b="1" dirty="0">
                <a:latin typeface="Consolas" panose="020B0609020204030204" pitchFamily="49" charset="0"/>
                <a:cs typeface="Courier New" panose="02070309020205020404" pitchFamily="49" charset="0"/>
              </a:rPr>
              <a:t>yum install </a:t>
            </a:r>
            <a:r>
              <a:rPr lang="en-US" b="1" dirty="0" err="1">
                <a:latin typeface="Consolas" panose="020B0609020204030204" pitchFamily="49" charset="0"/>
                <a:cs typeface="Courier New" panose="02070309020205020404" pitchFamily="49" charset="0"/>
              </a:rPr>
              <a:t>git</a:t>
            </a:r>
            <a:br>
              <a:rPr lang="en-US" dirty="0">
                <a:latin typeface="Consolas" panose="020B0609020204030204" pitchFamily="49" charset="0"/>
              </a:rPr>
            </a:br>
            <a:endParaRPr lang="en-US" dirty="0">
              <a:latin typeface="Consolas" panose="020B0609020204030204" pitchFamily="49" charset="0"/>
              <a:cs typeface="Courier New" panose="02070309020205020404" pitchFamily="49" charset="0"/>
            </a:endParaRPr>
          </a:p>
        </p:txBody>
      </p:sp>
      <p:sp>
        <p:nvSpPr>
          <p:cNvPr id="7" name="TextBox 6"/>
          <p:cNvSpPr txBox="1"/>
          <p:nvPr/>
        </p:nvSpPr>
        <p:spPr>
          <a:xfrm>
            <a:off x="5151120" y="2922352"/>
            <a:ext cx="3500767" cy="646331"/>
          </a:xfrm>
          <a:prstGeom prst="rect">
            <a:avLst/>
          </a:prstGeom>
          <a:noFill/>
        </p:spPr>
        <p:txBody>
          <a:bodyPr wrap="none" rtlCol="0">
            <a:spAutoFit/>
          </a:bodyPr>
          <a:lstStyle/>
          <a:p>
            <a:r>
              <a:rPr lang="en-US" b="1" dirty="0"/>
              <a:t>MS Windows</a:t>
            </a:r>
            <a:br>
              <a:rPr lang="en-US" dirty="0"/>
            </a:br>
            <a:r>
              <a:rPr lang="en-US" dirty="0">
                <a:hlinkClick r:id="rId3"/>
              </a:rPr>
              <a:t>https://git-scm.com/download/win</a:t>
            </a:r>
            <a:endParaRPr lang="en-US" dirty="0"/>
          </a:p>
        </p:txBody>
      </p:sp>
      <p:pic>
        <p:nvPicPr>
          <p:cNvPr id="1030" name="Picture 6" descr="http://www.quadrobay.com/images/linux-logo-png-transparent.png"/>
          <p:cNvPicPr>
            <a:picLocks noChangeAspect="1" noChangeArrowheads="1"/>
          </p:cNvPicPr>
          <p:nvPr/>
        </p:nvPicPr>
        <p:blipFill rotWithShape="1">
          <a:blip r:embed="rId4">
            <a:extLst>
              <a:ext uri="{28A0092B-C50C-407E-A947-70E740481C1C}">
                <a14:useLocalDpi xmlns:a14="http://schemas.microsoft.com/office/drawing/2010/main" val="0"/>
              </a:ext>
            </a:extLst>
          </a:blip>
          <a:srcRect l="23250" t="7148" r="26083" b="14629"/>
          <a:stretch/>
        </p:blipFill>
        <p:spPr bwMode="auto">
          <a:xfrm>
            <a:off x="3613906" y="755793"/>
            <a:ext cx="14478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7C328C3-5E67-4E71-AE18-2EFB9BE49A43}"/>
              </a:ext>
            </a:extLst>
          </p:cNvPr>
          <p:cNvSpPr/>
          <p:nvPr/>
        </p:nvSpPr>
        <p:spPr>
          <a:xfrm>
            <a:off x="617377" y="1592229"/>
            <a:ext cx="2097434" cy="646331"/>
          </a:xfrm>
          <a:prstGeom prst="rect">
            <a:avLst/>
          </a:prstGeom>
        </p:spPr>
        <p:txBody>
          <a:bodyPr wrap="none">
            <a:spAutoFit/>
          </a:bodyPr>
          <a:lstStyle/>
          <a:p>
            <a:r>
              <a:rPr lang="en-US" b="1" dirty="0"/>
              <a:t>Official website:</a:t>
            </a:r>
          </a:p>
          <a:p>
            <a:r>
              <a:rPr lang="uk-UA" dirty="0">
                <a:hlinkClick r:id="rId5"/>
              </a:rPr>
              <a:t>https://git-scm.com</a:t>
            </a:r>
            <a:r>
              <a:rPr lang="en-US" dirty="0"/>
              <a:t> </a:t>
            </a:r>
            <a:endParaRPr lang="uk-UA" dirty="0"/>
          </a:p>
        </p:txBody>
      </p:sp>
      <p:sp>
        <p:nvSpPr>
          <p:cNvPr id="14" name="TextBox 13">
            <a:extLst>
              <a:ext uri="{FF2B5EF4-FFF2-40B4-BE49-F238E27FC236}">
                <a16:creationId xmlns:a16="http://schemas.microsoft.com/office/drawing/2014/main" id="{7A39B6FD-4601-488D-B27D-46B03B905B6D}"/>
              </a:ext>
            </a:extLst>
          </p:cNvPr>
          <p:cNvSpPr txBox="1"/>
          <p:nvPr/>
        </p:nvSpPr>
        <p:spPr>
          <a:xfrm>
            <a:off x="5151120" y="4140875"/>
            <a:ext cx="6845808" cy="2462213"/>
          </a:xfrm>
          <a:prstGeom prst="rect">
            <a:avLst/>
          </a:prstGeom>
          <a:noFill/>
        </p:spPr>
        <p:txBody>
          <a:bodyPr wrap="square" rtlCol="0">
            <a:spAutoFit/>
          </a:bodyPr>
          <a:lstStyle/>
          <a:p>
            <a:r>
              <a:rPr lang="en-US" b="1" dirty="0"/>
              <a:t>Mac OS</a:t>
            </a:r>
          </a:p>
          <a:p>
            <a:r>
              <a:rPr lang="en-US" dirty="0"/>
              <a:t>Step 1 - Install Homebrew</a:t>
            </a:r>
            <a:br>
              <a:rPr lang="en-US" dirty="0"/>
            </a:br>
            <a:r>
              <a:rPr lang="en-US" sz="1600" dirty="0">
                <a:latin typeface="Consolas" panose="020B0609020204030204" pitchFamily="49" charset="0"/>
              </a:rPr>
              <a:t>#</a:t>
            </a:r>
            <a:r>
              <a:rPr lang="en-US" sz="1600" b="1" dirty="0">
                <a:latin typeface="Consolas" panose="020B0609020204030204" pitchFamily="49" charset="0"/>
              </a:rPr>
              <a:t>ruby -e "$(curl -</a:t>
            </a:r>
            <a:r>
              <a:rPr lang="en-US" sz="1600" b="1" dirty="0" err="1">
                <a:latin typeface="Consolas" panose="020B0609020204030204" pitchFamily="49" charset="0"/>
              </a:rPr>
              <a:t>fsSL</a:t>
            </a:r>
            <a:r>
              <a:rPr lang="en-US" sz="1600" b="1" dirty="0">
                <a:latin typeface="Consolas" panose="020B0609020204030204" pitchFamily="49" charset="0"/>
              </a:rPr>
              <a:t> https://raw.githubusercontent.com/ Homebrew/install/master/install)"</a:t>
            </a:r>
          </a:p>
          <a:p>
            <a:r>
              <a:rPr lang="en-US" sz="1600" b="1" dirty="0">
                <a:latin typeface="Consolas" panose="020B0609020204030204" pitchFamily="49" charset="0"/>
              </a:rPr>
              <a:t>brew doctor</a:t>
            </a:r>
          </a:p>
          <a:p>
            <a:endParaRPr lang="en-US" sz="1600" b="1" dirty="0">
              <a:latin typeface="Consolas" panose="020B0609020204030204" pitchFamily="49" charset="0"/>
              <a:cs typeface="Courier New" panose="02070309020205020404" pitchFamily="49" charset="0"/>
            </a:endParaRPr>
          </a:p>
          <a:p>
            <a:r>
              <a:rPr lang="en-US" dirty="0"/>
              <a:t>Step 2 - Install git</a:t>
            </a:r>
            <a:br>
              <a:rPr lang="en-US" dirty="0"/>
            </a:br>
            <a:r>
              <a:rPr lang="en-US" dirty="0"/>
              <a:t>#</a:t>
            </a:r>
            <a:r>
              <a:rPr lang="en-US" sz="1600" b="1" dirty="0">
                <a:latin typeface="Consolas" panose="020B0609020204030204" pitchFamily="49" charset="0"/>
              </a:rPr>
              <a:t>brew install git</a:t>
            </a:r>
            <a:br>
              <a:rPr lang="en-US" dirty="0"/>
            </a:br>
            <a:endParaRPr lang="en-US" dirty="0">
              <a:latin typeface="Courier New" panose="02070309020205020404" pitchFamily="49" charset="0"/>
              <a:cs typeface="Courier New" panose="02070309020205020404" pitchFamily="49" charset="0"/>
            </a:endParaRPr>
          </a:p>
        </p:txBody>
      </p:sp>
      <p:pic>
        <p:nvPicPr>
          <p:cNvPr id="2052" name="Picture 4" descr="https://upload.wikimedia.org/wikipedia/commons/thumb/5/5f/Windows_logo_-_2012.svg/1000px-Windows_logo_-_2012.svg.png">
            <a:extLst>
              <a:ext uri="{FF2B5EF4-FFF2-40B4-BE49-F238E27FC236}">
                <a16:creationId xmlns:a16="http://schemas.microsoft.com/office/drawing/2014/main" id="{7000835F-BF16-44C4-BBD7-91E96A172F1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1235" y="2605282"/>
            <a:ext cx="1280472" cy="12804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4BF7C8D-D6EC-480E-9A8F-8D682575812B}"/>
              </a:ext>
            </a:extLst>
          </p:cNvPr>
          <p:cNvPicPr>
            <a:picLocks noChangeAspect="1"/>
          </p:cNvPicPr>
          <p:nvPr/>
        </p:nvPicPr>
        <p:blipFill>
          <a:blip r:embed="rId7"/>
          <a:stretch>
            <a:fillRect/>
          </a:stretch>
        </p:blipFill>
        <p:spPr>
          <a:xfrm>
            <a:off x="3774576" y="4349040"/>
            <a:ext cx="1376544" cy="1827049"/>
          </a:xfrm>
          <a:prstGeom prst="rect">
            <a:avLst/>
          </a:prstGeom>
        </p:spPr>
      </p:pic>
    </p:spTree>
    <p:extLst>
      <p:ext uri="{BB962C8B-B14F-4D97-AF65-F5344CB8AC3E}">
        <p14:creationId xmlns:p14="http://schemas.microsoft.com/office/powerpoint/2010/main" val="314953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Configure before use</a:t>
            </a:r>
          </a:p>
        </p:txBody>
      </p:sp>
      <p:sp>
        <p:nvSpPr>
          <p:cNvPr id="2" name="Content Placeholder 1"/>
          <p:cNvSpPr>
            <a:spLocks noGrp="1"/>
          </p:cNvSpPr>
          <p:nvPr>
            <p:ph type="body" sz="quarter" idx="10"/>
          </p:nvPr>
        </p:nvSpPr>
        <p:spPr/>
        <p:txBody>
          <a:bodyPr>
            <a:normAutofit/>
          </a:bodyPr>
          <a:lstStyle/>
          <a:p>
            <a:r>
              <a:rPr lang="en-US" dirty="0"/>
              <a:t>Git comes with tool called </a:t>
            </a:r>
            <a:r>
              <a:rPr lang="en-US" b="1" dirty="0">
                <a:latin typeface="Consolas" panose="020B0609020204030204" pitchFamily="49" charset="0"/>
              </a:rPr>
              <a:t>git config</a:t>
            </a:r>
            <a:endParaRPr lang="en-US" b="1" dirty="0">
              <a:solidFill>
                <a:srgbClr val="FF0000"/>
              </a:solidFill>
              <a:latin typeface="Consolas" panose="020B0609020204030204" pitchFamily="49" charset="0"/>
              <a:cs typeface="Courier New" panose="02070309020205020404" pitchFamily="49" charset="0"/>
            </a:endParaRPr>
          </a:p>
          <a:p>
            <a:r>
              <a:rPr lang="en-US" dirty="0"/>
              <a:t>Identity</a:t>
            </a:r>
          </a:p>
          <a:p>
            <a:pPr lvl="1"/>
            <a:r>
              <a:rPr lang="en-US" dirty="0">
                <a:latin typeface="Courier New" panose="02070309020205020404" pitchFamily="49" charset="0"/>
                <a:cs typeface="Courier New" panose="02070309020205020404" pitchFamily="49" charset="0"/>
              </a:rPr>
              <a:t>$ git config --global user.name “Jon Snow“</a:t>
            </a:r>
          </a:p>
          <a:p>
            <a:pPr lvl="1"/>
            <a:r>
              <a:rPr lang="en-US" dirty="0">
                <a:latin typeface="Courier New" panose="02070309020205020404" pitchFamily="49" charset="0"/>
                <a:cs typeface="Courier New" panose="02070309020205020404" pitchFamily="49" charset="0"/>
              </a:rPr>
              <a:t>$ git config --global </a:t>
            </a:r>
            <a:r>
              <a:rPr lang="en-US" dirty="0" err="1">
                <a:latin typeface="Courier New" panose="02070309020205020404" pitchFamily="49" charset="0"/>
                <a:cs typeface="Courier New" panose="02070309020205020404" pitchFamily="49" charset="0"/>
              </a:rPr>
              <a:t>user.email</a:t>
            </a:r>
            <a:r>
              <a:rPr lang="en-US" dirty="0">
                <a:latin typeface="Courier New" panose="02070309020205020404" pitchFamily="49" charset="0"/>
                <a:cs typeface="Courier New" panose="02070309020205020404" pitchFamily="49" charset="0"/>
              </a:rPr>
              <a:t> jon@example.com</a:t>
            </a:r>
          </a:p>
          <a:p>
            <a:r>
              <a:rPr lang="en-US" dirty="0"/>
              <a:t>Editor</a:t>
            </a:r>
          </a:p>
          <a:p>
            <a:pPr lvl="1"/>
            <a:r>
              <a:rPr lang="en-US" dirty="0">
                <a:latin typeface="Courier New" panose="02070309020205020404" pitchFamily="49" charset="0"/>
                <a:cs typeface="Courier New" panose="02070309020205020404" pitchFamily="49" charset="0"/>
              </a:rPr>
              <a:t>$ git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 --global </a:t>
            </a:r>
            <a:r>
              <a:rPr lang="en-US" dirty="0" err="1">
                <a:latin typeface="Courier New" panose="02070309020205020404" pitchFamily="49" charset="0"/>
                <a:cs typeface="Courier New" panose="02070309020205020404" pitchFamily="49" charset="0"/>
              </a:rPr>
              <a:t>core.editor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emacs</a:t>
            </a:r>
            <a:endParaRPr lang="en-US" dirty="0">
              <a:latin typeface="Courier New" panose="02070309020205020404" pitchFamily="49" charset="0"/>
              <a:cs typeface="Courier New" panose="02070309020205020404" pitchFamily="49" charset="0"/>
            </a:endParaRPr>
          </a:p>
          <a:p>
            <a:r>
              <a:rPr lang="en-US" dirty="0"/>
              <a:t>Check settings</a:t>
            </a:r>
          </a:p>
          <a:p>
            <a:pPr lvl="1"/>
            <a:r>
              <a:rPr lang="en-US" dirty="0">
                <a:latin typeface="Courier New" panose="02070309020205020404" pitchFamily="49" charset="0"/>
                <a:cs typeface="Courier New" panose="02070309020205020404" pitchFamily="49" charset="0"/>
              </a:rPr>
              <a:t>$ git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 --list</a:t>
            </a:r>
          </a:p>
          <a:p>
            <a:pPr lvl="1"/>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8</a:t>
            </a:fld>
            <a:endParaRPr lang="uk-UA" dirty="0"/>
          </a:p>
        </p:txBody>
      </p:sp>
    </p:spTree>
    <p:extLst>
      <p:ext uri="{BB962C8B-B14F-4D97-AF65-F5344CB8AC3E}">
        <p14:creationId xmlns:p14="http://schemas.microsoft.com/office/powerpoint/2010/main" val="250314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911781"/>
            <a:ext cx="10820400" cy="685800"/>
          </a:xfrm>
        </p:spPr>
        <p:txBody>
          <a:bodyPr/>
          <a:lstStyle/>
          <a:p>
            <a:r>
              <a:rPr lang="en-US" dirty="0"/>
              <a:t>Basic terms</a:t>
            </a:r>
          </a:p>
        </p:txBody>
      </p:sp>
      <p:sp>
        <p:nvSpPr>
          <p:cNvPr id="2" name="Content Placeholder 1"/>
          <p:cNvSpPr>
            <a:spLocks noGrp="1"/>
          </p:cNvSpPr>
          <p:nvPr>
            <p:ph type="body" sz="quarter" idx="10"/>
          </p:nvPr>
        </p:nvSpPr>
        <p:spPr>
          <a:xfrm>
            <a:off x="685800" y="1832134"/>
            <a:ext cx="4099560" cy="3429000"/>
          </a:xfrm>
        </p:spPr>
        <p:txBody>
          <a:bodyPr/>
          <a:lstStyle/>
          <a:p>
            <a:pPr marL="342900" indent="-342900">
              <a:buFont typeface="Arial" panose="020B0604020202020204" pitchFamily="34" charset="0"/>
              <a:buChar char="•"/>
            </a:pPr>
            <a:r>
              <a:rPr lang="en-US" dirty="0"/>
              <a:t>Local repository stored in hidden folder .git</a:t>
            </a:r>
          </a:p>
          <a:p>
            <a:pPr marL="342900" indent="-342900">
              <a:buFont typeface="Arial" panose="020B0604020202020204" pitchFamily="34" charset="0"/>
              <a:buChar char="•"/>
            </a:pPr>
            <a:r>
              <a:rPr lang="en-US" dirty="0"/>
              <a:t>Working directory - folder with code</a:t>
            </a:r>
          </a:p>
          <a:p>
            <a:pPr marL="342900" indent="-342900">
              <a:buFont typeface="Arial" panose="020B0604020202020204" pitchFamily="34" charset="0"/>
              <a:buChar char="•"/>
            </a:pPr>
            <a:r>
              <a:rPr lang="en-US" dirty="0"/>
              <a:t>Commit - snapshot of working directory</a:t>
            </a:r>
          </a:p>
          <a:p>
            <a:pPr marL="342900" indent="-342900">
              <a:buFont typeface="Arial" panose="020B0604020202020204" pitchFamily="34" charset="0"/>
              <a:buChar char="•"/>
            </a:pPr>
            <a:r>
              <a:rPr lang="en-US" dirty="0"/>
              <a:t>Staging area or Index -  </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9</a:t>
            </a:fld>
            <a:endParaRPr lang="uk-UA" dirty="0"/>
          </a:p>
        </p:txBody>
      </p:sp>
      <p:sp>
        <p:nvSpPr>
          <p:cNvPr id="4" name="Footer Placeholder 3"/>
          <p:cNvSpPr>
            <a:spLocks noGrp="1"/>
          </p:cNvSpPr>
          <p:nvPr>
            <p:ph type="ftr" sz="quarter" idx="4294967295"/>
          </p:nvPr>
        </p:nvSpPr>
        <p:spPr>
          <a:xfrm>
            <a:off x="0" y="12488863"/>
            <a:ext cx="1019175" cy="201612"/>
          </a:xfrm>
          <a:prstGeom prst="rect">
            <a:avLst/>
          </a:prstGeom>
        </p:spPr>
        <p:txBody>
          <a:bodyPr/>
          <a:lstStyle/>
          <a:p>
            <a:r>
              <a:rPr lang="en-US" dirty="0"/>
              <a:t>Git basics</a:t>
            </a:r>
            <a:endParaRPr lang="uk-UA" dirty="0"/>
          </a:p>
        </p:txBody>
      </p:sp>
      <p:pic>
        <p:nvPicPr>
          <p:cNvPr id="1026" name="Picture 2" descr="Working directory, staging area, and Gi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297" y="1779746"/>
            <a:ext cx="6316907" cy="348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608753"/>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 id="{FAAB01F1-42A5-41CB-977D-BF026AC32651}" vid="{70E033D8-A16F-4633-A79B-BC2B28C16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9" ma:contentTypeDescription="Create a new document." ma:contentTypeScope="" ma:versionID="b580fd240937e972acf8069cee603ed0">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58bcff5ba1ed0197b34a3379c5637e7b"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B749E-3A40-47F5-965E-3FAF56BC81D1}">
  <ds:schemaRefs>
    <ds:schemaRef ds:uri="http://schemas.microsoft.com/sharepoint/v3/contenttype/forms"/>
  </ds:schemaRefs>
</ds:datastoreItem>
</file>

<file path=customXml/itemProps2.xml><?xml version="1.0" encoding="utf-8"?>
<ds:datastoreItem xmlns:ds="http://schemas.openxmlformats.org/officeDocument/2006/customXml" ds:itemID="{E6EB42E6-F40E-4174-8C57-7E086748D86B}">
  <ds:schemaRefs>
    <ds:schemaRef ds:uri="http://schemas.microsoft.com/office/2006/metadata/properties"/>
    <ds:schemaRef ds:uri="http://schemas.microsoft.com/office/infopath/2007/PartnerControls"/>
    <ds:schemaRef ds:uri="835f28f2-30f1-4728-84d2-86d96e143488"/>
  </ds:schemaRefs>
</ds:datastoreItem>
</file>

<file path=customXml/itemProps3.xml><?xml version="1.0" encoding="utf-8"?>
<ds:datastoreItem xmlns:ds="http://schemas.openxmlformats.org/officeDocument/2006/customXml" ds:itemID="{430D2DC9-9227-4721-91EF-B580702E1C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2018-PPT-Template</Template>
  <TotalTime>455</TotalTime>
  <Words>2119</Words>
  <Application>Microsoft Office PowerPoint</Application>
  <PresentationFormat>Widescreen</PresentationFormat>
  <Paragraphs>208</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Courier New</vt:lpstr>
      <vt:lpstr>Open Sans</vt:lpstr>
      <vt:lpstr>Proxima Nova Black</vt:lpstr>
      <vt:lpstr>LIGHT-THEME</vt:lpstr>
      <vt:lpstr>git intro</vt:lpstr>
      <vt:lpstr>SCM/VC/RC/SC</vt:lpstr>
      <vt:lpstr>Typical tasks for version control systems</vt:lpstr>
      <vt:lpstr>Terms</vt:lpstr>
      <vt:lpstr>Types of Version Control Systems</vt:lpstr>
      <vt:lpstr>Git Intro</vt:lpstr>
      <vt:lpstr>Install git</vt:lpstr>
      <vt:lpstr>Configure before use</vt:lpstr>
      <vt:lpstr>Basic terms</vt:lpstr>
      <vt:lpstr>Create/clone repository</vt:lpstr>
      <vt:lpstr>.gitignore</vt:lpstr>
      <vt:lpstr>Basic git data transport commands</vt:lpstr>
      <vt:lpstr>Additional important commands</vt:lpstr>
      <vt:lpstr>Branches</vt:lpstr>
      <vt:lpstr>Workflow</vt:lpstr>
      <vt:lpstr>Recommended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Vyacheslav Koldovskyy</dc:creator>
  <cp:lastModifiedBy>Tim Mikawa</cp:lastModifiedBy>
  <cp:revision>40</cp:revision>
  <dcterms:created xsi:type="dcterms:W3CDTF">2018-03-12T10:30:15Z</dcterms:created>
  <dcterms:modified xsi:type="dcterms:W3CDTF">2020-03-31T07:02:39Z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