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</p:sldMasterIdLst>
  <p:notesMasterIdLst>
    <p:notesMasterId r:id="rId23"/>
  </p:notesMasterIdLst>
  <p:sldIdLst>
    <p:sldId id="262" r:id="rId5"/>
    <p:sldId id="328" r:id="rId6"/>
    <p:sldId id="345" r:id="rId7"/>
    <p:sldId id="346" r:id="rId8"/>
    <p:sldId id="347" r:id="rId9"/>
    <p:sldId id="344" r:id="rId10"/>
    <p:sldId id="350" r:id="rId11"/>
    <p:sldId id="348" r:id="rId12"/>
    <p:sldId id="351" r:id="rId13"/>
    <p:sldId id="352" r:id="rId14"/>
    <p:sldId id="353" r:id="rId15"/>
    <p:sldId id="354" r:id="rId16"/>
    <p:sldId id="355" r:id="rId17"/>
    <p:sldId id="356" r:id="rId18"/>
    <p:sldId id="342" r:id="rId19"/>
    <p:sldId id="340" r:id="rId20"/>
    <p:sldId id="343" r:id="rId21"/>
    <p:sldId id="341" r:id="rId22"/>
  </p:sldIdLst>
  <p:sldSz cx="9906000" cy="6858000" type="A4"/>
  <p:notesSz cx="6797675" cy="9926638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9">
          <p15:clr>
            <a:srgbClr val="A4A3A4"/>
          </p15:clr>
        </p15:guide>
        <p15:guide id="2" orient="horz" pos="3894">
          <p15:clr>
            <a:srgbClr val="A4A3A4"/>
          </p15:clr>
        </p15:guide>
        <p15:guide id="3" orient="horz" pos="4008">
          <p15:clr>
            <a:srgbClr val="A4A3A4"/>
          </p15:clr>
        </p15:guide>
        <p15:guide id="4" pos="3120">
          <p15:clr>
            <a:srgbClr val="A4A3A4"/>
          </p15:clr>
        </p15:guide>
        <p15:guide id="5" pos="311">
          <p15:clr>
            <a:srgbClr val="A4A3A4"/>
          </p15:clr>
        </p15:guide>
        <p15:guide id="6" pos="6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764"/>
    <a:srgbClr val="EFB643"/>
    <a:srgbClr val="BFBFBF"/>
    <a:srgbClr val="BA9CC5"/>
    <a:srgbClr val="D26308"/>
    <a:srgbClr val="F18917"/>
    <a:srgbClr val="F3CF74"/>
    <a:srgbClr val="608B2D"/>
    <a:srgbClr val="7DB935"/>
    <a:srgbClr val="AFE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6" autoAdjust="0"/>
    <p:restoredTop sz="95097" autoAdjust="0"/>
  </p:normalViewPr>
  <p:slideViewPr>
    <p:cSldViewPr snapToGrid="0" snapToObjects="1">
      <p:cViewPr>
        <p:scale>
          <a:sx n="100" d="100"/>
          <a:sy n="100" d="100"/>
        </p:scale>
        <p:origin x="187" y="-192"/>
      </p:cViewPr>
      <p:guideLst>
        <p:guide orient="horz" pos="979"/>
        <p:guide orient="horz" pos="3894"/>
        <p:guide orient="horz" pos="4008"/>
        <p:guide pos="3120"/>
        <p:guide pos="311"/>
        <p:guide pos="6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949D0-A891-461E-B94C-70BB503142AE}" type="datetimeFigureOut">
              <a:rPr lang="de-DE" smtClean="0"/>
              <a:t>28.05.2025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52D87-CCCB-4897-8754-39643E4DFE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1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3.0690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[PLACEHOLDER TEXT]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091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92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We have the normal RL cycle in the blue box: show the cycle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="0" i="0" u="none" strike="noStrike" baseline="0" dirty="0">
                  <a:latin typeface="LinLibertineTB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Observation Gap</a:t>
                </a:r>
                <a:r>
                  <a:rPr lang="en-US" sz="1800" b="0" i="0" u="none" strike="noStrike" baseline="0" dirty="0">
                    <a:latin typeface="LinLibertineTB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p>
                    </m:sSubSup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is the state of the environment,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is the observation based on the state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In simulation the observation is </a:t>
                </a:r>
                <a:r>
                  <a:rPr lang="en-US" sz="1800" b="1" i="0" u="none" strike="noStrike" baseline="0" dirty="0">
                    <a:latin typeface="LinLibertineTB"/>
                  </a:rPr>
                  <a:t>nearly perfectly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de-DE" sz="1800" b="1" i="0" u="none" strike="noStrike" baseline="0" dirty="0">
                  <a:latin typeface="LinLibertineTB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In reality, the observation is influenced </a:t>
                </a:r>
                <a:r>
                  <a:rPr lang="en-US" sz="1800" b="1" i="0" u="none" strike="noStrike" baseline="0" dirty="0">
                    <a:latin typeface="LinLibertineTB"/>
                  </a:rPr>
                  <a:t>by sensory distortions </a:t>
                </a:r>
                <a:r>
                  <a:rPr lang="en-US" sz="1800" b="0" i="0" u="none" strike="noStrike" baseline="0" dirty="0">
                    <a:latin typeface="LinLibertineTB"/>
                  </a:rPr>
                  <a:t>and </a:t>
                </a:r>
                <a:r>
                  <a:rPr lang="en-US" sz="1800" b="1" i="0" u="none" strike="noStrike" baseline="0" dirty="0">
                    <a:latin typeface="LinLibertineTB"/>
                  </a:rPr>
                  <a:t>differences in the state representation</a:t>
                </a:r>
                <a:r>
                  <a:rPr lang="en-US" sz="1800" b="0" i="0" u="none" strike="noStrike" baseline="0" dirty="0">
                    <a:latin typeface="LinLibertineTB"/>
                  </a:rPr>
                  <a:t>, maybe due to imperfect or impossible measurements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=&gt; So, we have two reason for the gap</a:t>
                </a:r>
                <a:r>
                  <a:rPr lang="en-US" sz="1800" b="1" i="0" u="none" strike="noStrike" baseline="0" dirty="0">
                    <a:latin typeface="LinLibertineTB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𝒑𝒆𝒓𝒄𝒆𝒑𝒕𝒊𝒐𝒏</m:t>
                    </m:r>
                  </m:oMath>
                </a14:m>
                <a:r>
                  <a:rPr lang="en-US" sz="1800" b="1" i="0" u="none" strike="noStrike" baseline="0" dirty="0">
                    <a:latin typeface="LinLibertineTB"/>
                  </a:rPr>
                  <a:t> </a:t>
                </a:r>
                <a:r>
                  <a:rPr lang="en-US" sz="1800" b="0" i="0" u="none" strike="noStrike" baseline="0" dirty="0">
                    <a:latin typeface="LinLibertineTB"/>
                  </a:rPr>
                  <a:t>differences in sensors and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differences in state description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Example: Image in simulation has perfect angle and lightning, the real image has shadows, noise etc.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Action Gap </a:t>
                </a:r>
                <a:r>
                  <a:rPr lang="en-US" sz="1800" b="0" i="0" u="none" strike="noStrike" baseline="0" dirty="0">
                    <a:latin typeface="LinLibertineTB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p>
                    </m:sSubSup>
                    <m:r>
                      <a:rPr lang="en-US" sz="1800" b="0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de-DE" sz="1800" b="0" i="0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b="0" i="0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800" b="0" i="0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sim</m:t>
                        </m:r>
                      </m:sup>
                    </m:sSubSup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is the </a:t>
                </a:r>
                <a:r>
                  <a:rPr lang="en-US" sz="1800" b="1" i="0" u="none" strike="noStrike" baseline="0" dirty="0">
                    <a:latin typeface="LinLibertineTB"/>
                  </a:rPr>
                  <a:t>selected action</a:t>
                </a:r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p>
                    </m:sSubSup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are the </a:t>
                </a:r>
                <a:r>
                  <a:rPr lang="en-US" sz="1800" b="1" i="0" u="none" strike="noStrike" baseline="0" dirty="0">
                    <a:latin typeface="LinLibertineTB"/>
                  </a:rPr>
                  <a:t>realized actions </a:t>
                </a:r>
                <a:r>
                  <a:rPr lang="en-US" sz="1800" b="0" i="0" u="none" strike="noStrike" baseline="0" dirty="0">
                    <a:latin typeface="LinLibertineTB"/>
                  </a:rPr>
                  <a:t>in sim or real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gap depends on </a:t>
                </a:r>
                <a:r>
                  <a:rPr lang="en-US" sz="1800" b="1" i="0" u="none" strike="noStrike" baseline="0" dirty="0">
                    <a:latin typeface="LinLibertineTB"/>
                  </a:rPr>
                  <a:t>differences in the system </a:t>
                </a:r>
                <a:r>
                  <a:rPr lang="en-US" sz="1800" b="0" i="0" u="none" strike="noStrike" baseline="0" dirty="0">
                    <a:latin typeface="LinLibertineTB"/>
                  </a:rPr>
                  <a:t>and the </a:t>
                </a:r>
                <a:r>
                  <a:rPr lang="en-US" sz="1800" b="1" i="0" u="none" strike="noStrike" baseline="0" dirty="0">
                    <a:latin typeface="LinLibertineTB"/>
                  </a:rPr>
                  <a:t>action space </a:t>
                </a:r>
                <a:r>
                  <a:rPr lang="en-US" sz="1800" b="0" i="0" u="none" strike="noStrike" baseline="0" dirty="0">
                    <a:latin typeface="LinLibertineTB"/>
                  </a:rPr>
                  <a:t>(possible actions)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Difference in the system: the action of a robot is </a:t>
                </a:r>
                <a:r>
                  <a:rPr lang="en-US" sz="1800" b="1" i="0" u="none" strike="noStrike" baseline="0" dirty="0">
                    <a:latin typeface="LinLibertineTB"/>
                  </a:rPr>
                  <a:t>moving 5 cm</a:t>
                </a:r>
                <a:r>
                  <a:rPr lang="en-US" sz="1800" b="0" i="0" u="none" strike="noStrike" baseline="0" dirty="0">
                    <a:latin typeface="LinLibertineTB"/>
                  </a:rPr>
                  <a:t>, in </a:t>
                </a:r>
                <a:r>
                  <a:rPr lang="en-US" sz="1800" b="1" i="0" u="none" strike="noStrike" baseline="0" dirty="0">
                    <a:latin typeface="LinLibertineTB"/>
                  </a:rPr>
                  <a:t>sim</a:t>
                </a:r>
                <a:r>
                  <a:rPr lang="en-US" sz="1800" b="0" i="0" u="none" strike="noStrike" baseline="0" dirty="0">
                    <a:latin typeface="LinLibertineTB"/>
                  </a:rPr>
                  <a:t> he </a:t>
                </a:r>
                <a:r>
                  <a:rPr lang="en-US" sz="1800" b="1" i="0" u="none" strike="noStrike" baseline="0" dirty="0">
                    <a:latin typeface="LinLibertineTB"/>
                  </a:rPr>
                  <a:t>moves exact 5 cm</a:t>
                </a:r>
                <a:r>
                  <a:rPr lang="en-US" sz="1800" b="0" i="0" u="none" strike="noStrike" baseline="0" dirty="0">
                    <a:latin typeface="LinLibertineTB"/>
                  </a:rPr>
                  <a:t>, but in </a:t>
                </a:r>
                <a:r>
                  <a:rPr lang="en-US" sz="1800" b="1" i="0" u="none" strike="noStrike" baseline="0" dirty="0">
                    <a:latin typeface="LinLibertineTB"/>
                  </a:rPr>
                  <a:t>real</a:t>
                </a:r>
                <a:r>
                  <a:rPr lang="en-US" sz="1800" b="0" i="0" u="none" strike="noStrike" baseline="0" dirty="0">
                    <a:latin typeface="LinLibertineTB"/>
                  </a:rPr>
                  <a:t> he </a:t>
                </a:r>
                <a:r>
                  <a:rPr lang="en-US" sz="1800" b="1" i="0" u="none" strike="noStrike" baseline="0" dirty="0">
                    <a:latin typeface="LinLibertineTB"/>
                  </a:rPr>
                  <a:t>just moves 3.7</a:t>
                </a:r>
                <a:r>
                  <a:rPr lang="en-US" sz="1800" b="0" i="0" u="none" strike="noStrike" baseline="0" dirty="0">
                    <a:latin typeface="LinLibertineTB"/>
                  </a:rPr>
                  <a:t> cm due to </a:t>
                </a:r>
                <a:r>
                  <a:rPr lang="en-US" sz="1800" b="1" i="0" u="none" strike="noStrike" baseline="0" dirty="0">
                    <a:latin typeface="LinLibertineTB"/>
                  </a:rPr>
                  <a:t>latency</a:t>
                </a:r>
                <a:r>
                  <a:rPr lang="en-US" sz="1800" b="0" i="0" u="none" strike="noStrike" baseline="0" dirty="0">
                    <a:latin typeface="LinLibertineTB"/>
                  </a:rPr>
                  <a:t> or </a:t>
                </a:r>
                <a:r>
                  <a:rPr lang="en-US" sz="1800" b="1" i="0" u="none" strike="noStrike" baseline="0" dirty="0">
                    <a:latin typeface="LinLibertineTB"/>
                  </a:rPr>
                  <a:t>friction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We </a:t>
                </a:r>
                <a:r>
                  <a:rPr lang="en-US" sz="1800" b="1" i="0" u="none" strike="noStrike" baseline="0" dirty="0">
                    <a:latin typeface="LinLibertineTB"/>
                  </a:rPr>
                  <a:t>can’t model </a:t>
                </a:r>
                <a:r>
                  <a:rPr lang="en-US" sz="1800" b="0" i="0" u="none" strike="noStrike" baseline="0" dirty="0">
                    <a:latin typeface="LinLibertineTB"/>
                  </a:rPr>
                  <a:t>this, because it depends or various reasons: changing over time with an </a:t>
                </a:r>
                <a:r>
                  <a:rPr lang="en-US" sz="1800" b="1" i="0" u="none" strike="noStrike" baseline="0" dirty="0">
                    <a:latin typeface="LinLibertineTB"/>
                  </a:rPr>
                  <a:t>ageing system</a:t>
                </a:r>
                <a:r>
                  <a:rPr lang="en-US" sz="1800" b="0" i="0" u="none" strike="noStrike" baseline="0" dirty="0">
                    <a:latin typeface="LinLibertineTB"/>
                  </a:rPr>
                  <a:t>, mistakes in </a:t>
                </a:r>
                <a:r>
                  <a:rPr lang="en-US" sz="1800" b="1" i="0" u="none" strike="noStrike" baseline="0" dirty="0">
                    <a:latin typeface="LinLibertineTB"/>
                  </a:rPr>
                  <a:t>construction</a:t>
                </a:r>
              </a:p>
              <a:p>
                <a:pPr algn="l"/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Reward Gap </a:t>
                </a:r>
                <a:r>
                  <a:rPr lang="en-US" sz="1800" b="0" i="0" u="none" strike="noStrike" baseline="0" dirty="0">
                    <a:latin typeface="LinLibertineTB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p>
                    </m:sSubSup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: the reward based on an observation and an action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Even if the policy is the same, we’ve </a:t>
                </a:r>
                <a:r>
                  <a:rPr lang="en-US" sz="1800" b="1" i="0" u="none" strike="noStrike" baseline="0" dirty="0">
                    <a:latin typeface="LinLibertineTB"/>
                  </a:rPr>
                  <a:t>different observation </a:t>
                </a:r>
                <a:r>
                  <a:rPr lang="en-US" sz="1800" b="0" i="0" u="none" strike="noStrike" baseline="0" dirty="0">
                    <a:latin typeface="LinLibertineTB"/>
                  </a:rPr>
                  <a:t>and </a:t>
                </a:r>
                <a:r>
                  <a:rPr lang="en-US" sz="1800" b="1" i="0" u="none" strike="noStrike" baseline="0" dirty="0">
                    <a:latin typeface="LinLibertineTB"/>
                  </a:rPr>
                  <a:t>realized actions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Example: in simulation we can get a </a:t>
                </a:r>
                <a:r>
                  <a:rPr lang="en-US" sz="1800" b="1" i="0" u="none" strike="noStrike" baseline="0" dirty="0">
                    <a:latin typeface="LinLibertineTB"/>
                  </a:rPr>
                  <a:t>target distance very easy</a:t>
                </a:r>
                <a:r>
                  <a:rPr lang="en-US" sz="1800" b="0" i="0" u="none" strike="noStrike" baseline="0" dirty="0">
                    <a:latin typeface="LinLibertineTB"/>
                  </a:rPr>
                  <a:t>, in real it’s </a:t>
                </a:r>
                <a:r>
                  <a:rPr lang="en-US" sz="1800" b="1" i="0" u="none" strike="noStrike" baseline="0" dirty="0">
                    <a:latin typeface="LinLibertineTB"/>
                  </a:rPr>
                  <a:t>approximated</a:t>
                </a:r>
                <a:r>
                  <a:rPr lang="en-US" sz="1800" b="0" i="0" u="none" strike="noStrike" baseline="0" dirty="0">
                    <a:latin typeface="LinLibertineTB"/>
                  </a:rPr>
                  <a:t> and can be wrong.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Also, often we assume the </a:t>
                </a:r>
                <a:r>
                  <a:rPr lang="en-US" sz="1800" b="1" i="0" u="none" strike="noStrike" baseline="0" dirty="0">
                    <a:latin typeface="LinLibertineTB"/>
                  </a:rPr>
                  <a:t>same reward function in sim and real</a:t>
                </a:r>
                <a:r>
                  <a:rPr lang="en-US" sz="1800" b="0" i="0" u="none" strike="noStrike" baseline="0" dirty="0">
                    <a:latin typeface="LinLibertineTB"/>
                  </a:rPr>
                  <a:t>. A </a:t>
                </a:r>
                <a:r>
                  <a:rPr lang="en-US" sz="1800" b="1" i="0" u="none" strike="noStrike" baseline="0" dirty="0">
                    <a:latin typeface="LinLibertineTB"/>
                  </a:rPr>
                  <a:t>false reward function in reality </a:t>
                </a:r>
                <a:r>
                  <a:rPr lang="en-US" sz="1800" b="0" i="0" u="none" strike="noStrike" baseline="0" dirty="0">
                    <a:latin typeface="LinLibertineTB"/>
                  </a:rPr>
                  <a:t>can completely </a:t>
                </a:r>
                <a:r>
                  <a:rPr lang="en-US" sz="1800" b="1" i="0" u="none" strike="noStrike" baseline="0" dirty="0">
                    <a:latin typeface="LinLibertineTB"/>
                  </a:rPr>
                  <a:t>devalue the learned </a:t>
                </a:r>
                <a:r>
                  <a:rPr lang="en-US" sz="1800" b="1" i="0" u="none" strike="noStrike" baseline="0" dirty="0" err="1">
                    <a:latin typeface="LinLibertineTB"/>
                  </a:rPr>
                  <a:t>behaviour</a:t>
                </a:r>
                <a:r>
                  <a:rPr lang="en-US" sz="1800" b="0" i="0" u="none" strike="noStrike" baseline="0" dirty="0">
                    <a:latin typeface="LinLibertineTB"/>
                  </a:rPr>
                  <a:t>.</a:t>
                </a:r>
              </a:p>
              <a:p>
                <a:pPr algn="l"/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Next State Gap or </a:t>
                </a:r>
                <a:r>
                  <a:rPr lang="en-US" sz="1800" b="1" i="0" u="none" strike="noStrike" baseline="0" dirty="0">
                    <a:latin typeface="LinLibertineTB"/>
                  </a:rPr>
                  <a:t>Transition Gap </a:t>
                </a:r>
                <a:r>
                  <a:rPr lang="en-US" sz="1800" b="0" i="0" u="none" strike="noStrike" baseline="0" dirty="0">
                    <a:latin typeface="LinLibertineTB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p>
                    </m:sSubSup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transition</a:t>
                </a:r>
                <a:r>
                  <a:rPr lang="en-US" sz="1800" b="0" i="0" u="none" strike="noStrike" baseline="0" dirty="0">
                    <a:latin typeface="LinLibertineTB"/>
                  </a:rPr>
                  <a:t> to a new state </a:t>
                </a:r>
                <a:r>
                  <a:rPr lang="en-US" sz="1800" b="1" i="0" u="none" strike="noStrike" baseline="0" dirty="0">
                    <a:latin typeface="LinLibertineTB"/>
                  </a:rPr>
                  <a:t>depends on a physical model</a:t>
                </a:r>
                <a:r>
                  <a:rPr lang="en-US" sz="1800" b="0" i="0" u="none" strike="noStrike" baseline="0" dirty="0">
                    <a:latin typeface="LinLibertineTB"/>
                  </a:rPr>
                  <a:t>, </a:t>
                </a:r>
                <a:r>
                  <a:rPr lang="en-US" sz="1800" b="1" i="0" u="none" strike="noStrike" baseline="0" dirty="0">
                    <a:latin typeface="LinLibertineTB"/>
                  </a:rPr>
                  <a:t>simulation</a:t>
                </a:r>
                <a:r>
                  <a:rPr lang="en-US" sz="1800" b="0" i="0" u="none" strike="noStrike" baseline="0" dirty="0">
                    <a:latin typeface="LinLibertineTB"/>
                  </a:rPr>
                  <a:t> uses </a:t>
                </a:r>
                <a:r>
                  <a:rPr lang="en-US" sz="1800" b="1" i="0" u="none" strike="noStrike" baseline="0" dirty="0">
                    <a:latin typeface="LinLibertineTB"/>
                  </a:rPr>
                  <a:t>approximations</a:t>
                </a:r>
                <a:r>
                  <a:rPr lang="en-US" sz="1800" b="0" i="0" u="none" strike="noStrike" baseline="0" dirty="0">
                    <a:latin typeface="LinLibertineTB"/>
                  </a:rPr>
                  <a:t>, which </a:t>
                </a:r>
                <a:r>
                  <a:rPr lang="en-US" sz="1800" b="1" i="0" u="none" strike="noStrike" baseline="0" dirty="0">
                    <a:latin typeface="LinLibertineTB"/>
                  </a:rPr>
                  <a:t>doesn’t match the reality</a:t>
                </a:r>
                <a:r>
                  <a:rPr lang="en-US" sz="1800" b="0" i="0" u="none" strike="noStrike" baseline="0" dirty="0">
                    <a:latin typeface="LinLibertineTB"/>
                  </a:rPr>
                  <a:t>.</a:t>
                </a:r>
                <a:endParaRPr lang="en-US" sz="1800" b="1" i="0" u="none" strike="noStrike" baseline="0" dirty="0">
                  <a:latin typeface="LinLibertineTB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</a:t>
                </a:r>
                <a:r>
                  <a:rPr lang="en-US" sz="1800" b="1" i="0" u="none" strike="noStrike" baseline="0" dirty="0">
                    <a:latin typeface="LinLibertineTB"/>
                  </a:rPr>
                  <a:t>Probability distributions over state transitions</a:t>
                </a:r>
                <a:r>
                  <a:rPr lang="en-US" sz="1800" b="0" i="0" u="none" strike="noStrike" baseline="0" dirty="0">
                    <a:latin typeface="LinLibertineTB"/>
                  </a:rPr>
                  <a:t>.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Both have </a:t>
                </a:r>
                <a:r>
                  <a:rPr lang="en-US" sz="1800" b="1" i="0" u="none" strike="noStrike" baseline="0" dirty="0">
                    <a:latin typeface="LinLibertineTB"/>
                  </a:rPr>
                  <a:t>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800" b="1" i="0" u="none" strike="noStrike" baseline="0" dirty="0">
                    <a:latin typeface="LinLibertineTB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, but result in </a:t>
                </a:r>
                <a:r>
                  <a:rPr lang="en-US" sz="1800" b="1" i="0" u="none" strike="noStrike" baseline="0" dirty="0">
                    <a:latin typeface="LinLibertineTB"/>
                  </a:rPr>
                  <a:t>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800" b="1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Very important in physic-based tasks (robotic), not in visual tasks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That is named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𝑠𝑦𝑠𝑡𝑒𝑚</m:t>
                    </m:r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(used in action- and reward-gap)</a:t>
                </a:r>
              </a:p>
              <a:p>
                <a:pPr algn="l"/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complete gap G of a policy Pi is defined as a performance difference between sim and real, measured with a function Phi. (e.g. the mean reward)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We have the normal RL cycle in the blue box: show the cycle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="0" i="0" u="none" strike="noStrike" baseline="0" dirty="0">
                  <a:latin typeface="LinLibertineTB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Observation Gap</a:t>
                </a:r>
                <a:r>
                  <a:rPr lang="en-US" sz="1800" b="0" i="0" u="none" strike="noStrike" baseline="0" dirty="0">
                    <a:latin typeface="LinLibertineTB"/>
                  </a:rPr>
                  <a:t> (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𝑜_𝑡^𝑟𝑒𝑎𝑙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≠𝑜_𝑡^𝑠𝑖𝑚</a:t>
                </a:r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𝑠_𝑡</a:t>
                </a:r>
                <a:r>
                  <a:rPr lang="en-US" sz="1800" b="0" i="0" u="none" strike="noStrike" baseline="0" dirty="0">
                    <a:latin typeface="LinLibertineTB"/>
                  </a:rPr>
                  <a:t> is the state of the environment, 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𝑜_𝑡</a:t>
                </a:r>
                <a:r>
                  <a:rPr lang="en-US" sz="1800" b="0" i="0" u="none" strike="noStrike" baseline="0" dirty="0">
                    <a:latin typeface="LinLibertineTB"/>
                  </a:rPr>
                  <a:t> is the observation based on the state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In simulation the observation is </a:t>
                </a:r>
                <a:r>
                  <a:rPr lang="en-US" sz="1800" b="1" i="0" u="none" strike="noStrike" baseline="0" dirty="0">
                    <a:latin typeface="LinLibertineTB"/>
                  </a:rPr>
                  <a:t>nearly perfectly based on </a:t>
                </a:r>
                <a:r>
                  <a:rPr lang="de-DE" sz="1800" b="1" i="0" u="none" strike="noStrike" baseline="0">
                    <a:latin typeface="Cambria Math" panose="02040503050406030204" pitchFamily="18" charset="0"/>
                  </a:rPr>
                  <a:t>𝒔_𝒕</a:t>
                </a:r>
                <a:endParaRPr lang="de-DE" sz="1800" b="1" i="0" u="none" strike="noStrike" baseline="0" dirty="0">
                  <a:latin typeface="LinLibertineTB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In reality, the observation is influenced </a:t>
                </a:r>
                <a:r>
                  <a:rPr lang="en-US" sz="1800" b="1" i="0" u="none" strike="noStrike" baseline="0" dirty="0">
                    <a:latin typeface="LinLibertineTB"/>
                  </a:rPr>
                  <a:t>by sensory distortions </a:t>
                </a:r>
                <a:r>
                  <a:rPr lang="en-US" sz="1800" b="0" i="0" u="none" strike="noStrike" baseline="0" dirty="0">
                    <a:latin typeface="LinLibertineTB"/>
                  </a:rPr>
                  <a:t>and </a:t>
                </a:r>
                <a:r>
                  <a:rPr lang="en-US" sz="1800" b="1" i="0" u="none" strike="noStrike" baseline="0" dirty="0">
                    <a:latin typeface="LinLibertineTB"/>
                  </a:rPr>
                  <a:t>differences in the state representation</a:t>
                </a:r>
                <a:r>
                  <a:rPr lang="en-US" sz="1800" b="0" i="0" u="none" strike="noStrike" baseline="0" dirty="0">
                    <a:latin typeface="LinLibertineTB"/>
                  </a:rPr>
                  <a:t>, maybe due to imperfect or impossible measurements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=&gt; So, we have two reason for the gap</a:t>
                </a:r>
                <a:r>
                  <a:rPr lang="en-US" sz="1800" b="1" i="0" u="none" strike="noStrike" baseline="0" dirty="0">
                    <a:latin typeface="LinLibertineTB"/>
                  </a:rPr>
                  <a:t>: </a:t>
                </a:r>
                <a:r>
                  <a:rPr lang="en-US" sz="18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sz="18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𝒑𝒆𝒓𝒄𝒆𝒑𝒕𝒊𝒐𝒏</a:t>
                </a:r>
                <a:r>
                  <a:rPr lang="en-US" sz="1800" b="1" i="0" u="none" strike="noStrike" baseline="0" dirty="0">
                    <a:latin typeface="LinLibertineTB"/>
                  </a:rPr>
                  <a:t> </a:t>
                </a:r>
                <a:r>
                  <a:rPr lang="en-US" sz="1800" b="0" i="0" u="none" strike="noStrike" baseline="0" dirty="0">
                    <a:latin typeface="LinLibertineTB"/>
                  </a:rPr>
                  <a:t>differences in sensors and </a:t>
                </a:r>
                <a:r>
                  <a:rPr lang="en-US" sz="18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sz="18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𝑺</a:t>
                </a:r>
                <a:r>
                  <a:rPr lang="en-US" sz="1800" b="0" i="0" u="none" strike="noStrike" baseline="0" dirty="0">
                    <a:latin typeface="LinLibertineTB"/>
                  </a:rPr>
                  <a:t> differences in state description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Example: Image in simulation has perfect angle and lightning, the real image has shadows, noise etc.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Action Gap </a:t>
                </a:r>
                <a:r>
                  <a:rPr lang="en-US" sz="1800" b="0" i="0" u="none" strike="noStrike" baseline="0" dirty="0">
                    <a:latin typeface="LinLibertineTB"/>
                  </a:rPr>
                  <a:t>(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𝑎_𝑡^𝑟𝑒𝑎𝑙</a:t>
                </a:r>
                <a:r>
                  <a:rPr lang="en-US" sz="1800" b="0" i="0" u="none" strike="noStrike" baseline="0">
                    <a:latin typeface="txmiaX"/>
                    <a:ea typeface="Cambria Math" panose="02040503050406030204" pitchFamily="18" charset="0"/>
                  </a:rPr>
                  <a:t>≠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a_t^sim</a:t>
                </a:r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algn="l"/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𝑎_𝑡</a:t>
                </a:r>
                <a:r>
                  <a:rPr lang="en-US" sz="1800" b="0" i="0" u="none" strike="noStrike" baseline="0" dirty="0">
                    <a:latin typeface="LinLibertineTB"/>
                  </a:rPr>
                  <a:t> is the </a:t>
                </a:r>
                <a:r>
                  <a:rPr lang="en-US" sz="1800" b="1" i="0" u="none" strike="noStrike" baseline="0" dirty="0">
                    <a:latin typeface="LinLibertineTB"/>
                  </a:rPr>
                  <a:t>selected action</a:t>
                </a:r>
              </a:p>
              <a:p>
                <a:pPr algn="l"/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𝑎_𝑡^𝑠𝑖𝑚</a:t>
                </a:r>
                <a:r>
                  <a:rPr lang="en-US" sz="1800" b="0" i="0" u="none" strike="noStrike" baseline="0" dirty="0">
                    <a:latin typeface="LinLibertineTB"/>
                  </a:rPr>
                  <a:t> and 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𝑎_𝑡^𝑟𝑒𝑎𝑙</a:t>
                </a:r>
                <a:r>
                  <a:rPr lang="en-US" sz="1800" b="0" i="0" u="none" strike="noStrike" baseline="0" dirty="0">
                    <a:latin typeface="LinLibertineTB"/>
                  </a:rPr>
                  <a:t> are the </a:t>
                </a:r>
                <a:r>
                  <a:rPr lang="en-US" sz="1800" b="1" i="0" u="none" strike="noStrike" baseline="0" dirty="0">
                    <a:latin typeface="LinLibertineTB"/>
                  </a:rPr>
                  <a:t>realized actions </a:t>
                </a:r>
                <a:r>
                  <a:rPr lang="en-US" sz="1800" b="0" i="0" u="none" strike="noStrike" baseline="0" dirty="0">
                    <a:latin typeface="LinLibertineTB"/>
                  </a:rPr>
                  <a:t>in sim or real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gap depends on </a:t>
                </a:r>
                <a:r>
                  <a:rPr lang="en-US" sz="1800" b="1" i="0" u="none" strike="noStrike" baseline="0" dirty="0">
                    <a:latin typeface="LinLibertineTB"/>
                  </a:rPr>
                  <a:t>differences in the system </a:t>
                </a:r>
                <a:r>
                  <a:rPr lang="en-US" sz="1800" b="0" i="0" u="none" strike="noStrike" baseline="0" dirty="0">
                    <a:latin typeface="LinLibertineTB"/>
                  </a:rPr>
                  <a:t>and the </a:t>
                </a:r>
                <a:r>
                  <a:rPr lang="en-US" sz="1800" b="1" i="0" u="none" strike="noStrike" baseline="0" dirty="0">
                    <a:latin typeface="LinLibertineTB"/>
                  </a:rPr>
                  <a:t>action space </a:t>
                </a:r>
                <a:r>
                  <a:rPr lang="en-US" sz="1800" b="0" i="0" u="none" strike="noStrike" baseline="0" dirty="0">
                    <a:latin typeface="LinLibertineTB"/>
                  </a:rPr>
                  <a:t>(possible actions)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Difference in the system: the action of a robot is </a:t>
                </a:r>
                <a:r>
                  <a:rPr lang="en-US" sz="1800" b="1" i="0" u="none" strike="noStrike" baseline="0" dirty="0">
                    <a:latin typeface="LinLibertineTB"/>
                  </a:rPr>
                  <a:t>moving 5 cm</a:t>
                </a:r>
                <a:r>
                  <a:rPr lang="en-US" sz="1800" b="0" i="0" u="none" strike="noStrike" baseline="0" dirty="0">
                    <a:latin typeface="LinLibertineTB"/>
                  </a:rPr>
                  <a:t>, in </a:t>
                </a:r>
                <a:r>
                  <a:rPr lang="en-US" sz="1800" b="1" i="0" u="none" strike="noStrike" baseline="0" dirty="0">
                    <a:latin typeface="LinLibertineTB"/>
                  </a:rPr>
                  <a:t>sim</a:t>
                </a:r>
                <a:r>
                  <a:rPr lang="en-US" sz="1800" b="0" i="0" u="none" strike="noStrike" baseline="0" dirty="0">
                    <a:latin typeface="LinLibertineTB"/>
                  </a:rPr>
                  <a:t> he </a:t>
                </a:r>
                <a:r>
                  <a:rPr lang="en-US" sz="1800" b="1" i="0" u="none" strike="noStrike" baseline="0" dirty="0">
                    <a:latin typeface="LinLibertineTB"/>
                  </a:rPr>
                  <a:t>moves exact 5 cm</a:t>
                </a:r>
                <a:r>
                  <a:rPr lang="en-US" sz="1800" b="0" i="0" u="none" strike="noStrike" baseline="0" dirty="0">
                    <a:latin typeface="LinLibertineTB"/>
                  </a:rPr>
                  <a:t>, but in </a:t>
                </a:r>
                <a:r>
                  <a:rPr lang="en-US" sz="1800" b="1" i="0" u="none" strike="noStrike" baseline="0" dirty="0">
                    <a:latin typeface="LinLibertineTB"/>
                  </a:rPr>
                  <a:t>real</a:t>
                </a:r>
                <a:r>
                  <a:rPr lang="en-US" sz="1800" b="0" i="0" u="none" strike="noStrike" baseline="0" dirty="0">
                    <a:latin typeface="LinLibertineTB"/>
                  </a:rPr>
                  <a:t> he </a:t>
                </a:r>
                <a:r>
                  <a:rPr lang="en-US" sz="1800" b="1" i="0" u="none" strike="noStrike" baseline="0" dirty="0">
                    <a:latin typeface="LinLibertineTB"/>
                  </a:rPr>
                  <a:t>just moves 3.7</a:t>
                </a:r>
                <a:r>
                  <a:rPr lang="en-US" sz="1800" b="0" i="0" u="none" strike="noStrike" baseline="0" dirty="0">
                    <a:latin typeface="LinLibertineTB"/>
                  </a:rPr>
                  <a:t> cm due to </a:t>
                </a:r>
                <a:r>
                  <a:rPr lang="en-US" sz="1800" b="1" i="0" u="none" strike="noStrike" baseline="0" dirty="0">
                    <a:latin typeface="LinLibertineTB"/>
                  </a:rPr>
                  <a:t>latency</a:t>
                </a:r>
                <a:r>
                  <a:rPr lang="en-US" sz="1800" b="0" i="0" u="none" strike="noStrike" baseline="0" dirty="0">
                    <a:latin typeface="LinLibertineTB"/>
                  </a:rPr>
                  <a:t> or </a:t>
                </a:r>
                <a:r>
                  <a:rPr lang="en-US" sz="1800" b="1" i="0" u="none" strike="noStrike" baseline="0" dirty="0">
                    <a:latin typeface="LinLibertineTB"/>
                  </a:rPr>
                  <a:t>friction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We </a:t>
                </a:r>
                <a:r>
                  <a:rPr lang="en-US" sz="1800" b="1" i="0" u="none" strike="noStrike" baseline="0" dirty="0">
                    <a:latin typeface="LinLibertineTB"/>
                  </a:rPr>
                  <a:t>can’t model </a:t>
                </a:r>
                <a:r>
                  <a:rPr lang="en-US" sz="1800" b="0" i="0" u="none" strike="noStrike" baseline="0" dirty="0">
                    <a:latin typeface="LinLibertineTB"/>
                  </a:rPr>
                  <a:t>this, because it depends or various reasons: changing over time with an </a:t>
                </a:r>
                <a:r>
                  <a:rPr lang="en-US" sz="1800" b="1" i="0" u="none" strike="noStrike" baseline="0" dirty="0">
                    <a:latin typeface="LinLibertineTB"/>
                  </a:rPr>
                  <a:t>ageing system</a:t>
                </a:r>
                <a:r>
                  <a:rPr lang="en-US" sz="1800" b="0" i="0" u="none" strike="noStrike" baseline="0" dirty="0">
                    <a:latin typeface="LinLibertineTB"/>
                  </a:rPr>
                  <a:t>, mistakes in </a:t>
                </a:r>
                <a:r>
                  <a:rPr lang="en-US" sz="1800" b="1" i="0" u="none" strike="noStrike" baseline="0" dirty="0">
                    <a:latin typeface="LinLibertineTB"/>
                  </a:rPr>
                  <a:t>construction</a:t>
                </a:r>
              </a:p>
              <a:p>
                <a:pPr algn="l"/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Reward Gap </a:t>
                </a:r>
                <a:r>
                  <a:rPr lang="en-US" sz="1800" b="0" i="0" u="none" strike="noStrike" baseline="0" dirty="0">
                    <a:latin typeface="LinLibertineTB"/>
                  </a:rPr>
                  <a:t>(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𝑟_𝑡^𝑟𝑒𝑎𝑙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≠𝑟_𝑡^𝑠𝑖𝑚</a:t>
                </a:r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algn="l"/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𝑟_𝑡^𝑠𝑖𝑚≔𝑟(𝑜_𝑡^𝑠𝑖𝑚, 𝑎_𝑡^𝑠𝑖𝑚)</a:t>
                </a:r>
                <a:r>
                  <a:rPr lang="en-US" sz="1800" b="0" i="0" u="none" strike="noStrike" baseline="0" dirty="0">
                    <a:latin typeface="LinLibertineTB"/>
                  </a:rPr>
                  <a:t>: the reward based on an observation and an action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Even if the policy is the same, we’ve </a:t>
                </a:r>
                <a:r>
                  <a:rPr lang="en-US" sz="1800" b="1" i="0" u="none" strike="noStrike" baseline="0" dirty="0">
                    <a:latin typeface="LinLibertineTB"/>
                  </a:rPr>
                  <a:t>different observation </a:t>
                </a:r>
                <a:r>
                  <a:rPr lang="en-US" sz="1800" b="0" i="0" u="none" strike="noStrike" baseline="0" dirty="0">
                    <a:latin typeface="LinLibertineTB"/>
                  </a:rPr>
                  <a:t>and </a:t>
                </a:r>
                <a:r>
                  <a:rPr lang="en-US" sz="1800" b="1" i="0" u="none" strike="noStrike" baseline="0" dirty="0">
                    <a:latin typeface="LinLibertineTB"/>
                  </a:rPr>
                  <a:t>realized actions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Example: in simulation we can get a </a:t>
                </a:r>
                <a:r>
                  <a:rPr lang="en-US" sz="1800" b="1" i="0" u="none" strike="noStrike" baseline="0" dirty="0">
                    <a:latin typeface="LinLibertineTB"/>
                  </a:rPr>
                  <a:t>target distance very easy</a:t>
                </a:r>
                <a:r>
                  <a:rPr lang="en-US" sz="1800" b="0" i="0" u="none" strike="noStrike" baseline="0" dirty="0">
                    <a:latin typeface="LinLibertineTB"/>
                  </a:rPr>
                  <a:t>, in real it’s </a:t>
                </a:r>
                <a:r>
                  <a:rPr lang="en-US" sz="1800" b="1" i="0" u="none" strike="noStrike" baseline="0" dirty="0">
                    <a:latin typeface="LinLibertineTB"/>
                  </a:rPr>
                  <a:t>approximated</a:t>
                </a:r>
                <a:r>
                  <a:rPr lang="en-US" sz="1800" b="0" i="0" u="none" strike="noStrike" baseline="0" dirty="0">
                    <a:latin typeface="LinLibertineTB"/>
                  </a:rPr>
                  <a:t> and can be wrong.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Also, often we assume the </a:t>
                </a:r>
                <a:r>
                  <a:rPr lang="en-US" sz="1800" b="1" i="0" u="none" strike="noStrike" baseline="0" dirty="0">
                    <a:latin typeface="LinLibertineTB"/>
                  </a:rPr>
                  <a:t>same reward function in sim and real</a:t>
                </a:r>
                <a:r>
                  <a:rPr lang="en-US" sz="1800" b="0" i="0" u="none" strike="noStrike" baseline="0" dirty="0">
                    <a:latin typeface="LinLibertineTB"/>
                  </a:rPr>
                  <a:t>. A </a:t>
                </a:r>
                <a:r>
                  <a:rPr lang="en-US" sz="1800" b="1" i="0" u="none" strike="noStrike" baseline="0" dirty="0">
                    <a:latin typeface="LinLibertineTB"/>
                  </a:rPr>
                  <a:t>false reward function in reality </a:t>
                </a:r>
                <a:r>
                  <a:rPr lang="en-US" sz="1800" b="0" i="0" u="none" strike="noStrike" baseline="0" dirty="0">
                    <a:latin typeface="LinLibertineTB"/>
                  </a:rPr>
                  <a:t>can completely </a:t>
                </a:r>
                <a:r>
                  <a:rPr lang="en-US" sz="1800" b="1" i="0" u="none" strike="noStrike" baseline="0" dirty="0">
                    <a:latin typeface="LinLibertineTB"/>
                  </a:rPr>
                  <a:t>devalue the learned </a:t>
                </a:r>
                <a:r>
                  <a:rPr lang="en-US" sz="1800" b="1" i="0" u="none" strike="noStrike" baseline="0" dirty="0" err="1">
                    <a:latin typeface="LinLibertineTB"/>
                  </a:rPr>
                  <a:t>behaviour</a:t>
                </a:r>
                <a:r>
                  <a:rPr lang="en-US" sz="1800" b="0" i="0" u="none" strike="noStrike" baseline="0" dirty="0">
                    <a:latin typeface="LinLibertineTB"/>
                  </a:rPr>
                  <a:t>.</a:t>
                </a:r>
              </a:p>
              <a:p>
                <a:pPr algn="l"/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Next State Gap or </a:t>
                </a:r>
                <a:r>
                  <a:rPr lang="en-US" sz="1800" b="1" i="0" u="none" strike="noStrike" baseline="0" dirty="0">
                    <a:latin typeface="LinLibertineTB"/>
                  </a:rPr>
                  <a:t>Transition Gap </a:t>
                </a:r>
                <a:r>
                  <a:rPr lang="en-US" sz="1800" b="0" i="0" u="none" strike="noStrike" baseline="0" dirty="0">
                    <a:latin typeface="LinLibertineTB"/>
                  </a:rPr>
                  <a:t>(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𝑠_(𝑡+1)^𝑟𝑒𝑎𝑙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≠𝑠_(𝑡+1)^𝑠𝑖𝑚</a:t>
                </a:r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transition</a:t>
                </a:r>
                <a:r>
                  <a:rPr lang="en-US" sz="1800" b="0" i="0" u="none" strike="noStrike" baseline="0" dirty="0">
                    <a:latin typeface="LinLibertineTB"/>
                  </a:rPr>
                  <a:t> to a new state </a:t>
                </a:r>
                <a:r>
                  <a:rPr lang="en-US" sz="1800" b="1" i="0" u="none" strike="noStrike" baseline="0" dirty="0">
                    <a:latin typeface="LinLibertineTB"/>
                  </a:rPr>
                  <a:t>depends on a physical model</a:t>
                </a:r>
                <a:r>
                  <a:rPr lang="en-US" sz="1800" b="0" i="0" u="none" strike="noStrike" baseline="0" dirty="0">
                    <a:latin typeface="LinLibertineTB"/>
                  </a:rPr>
                  <a:t>, </a:t>
                </a:r>
                <a:r>
                  <a:rPr lang="en-US" sz="1800" b="1" i="0" u="none" strike="noStrike" baseline="0" dirty="0">
                    <a:latin typeface="LinLibertineTB"/>
                  </a:rPr>
                  <a:t>simulation</a:t>
                </a:r>
                <a:r>
                  <a:rPr lang="en-US" sz="1800" b="0" i="0" u="none" strike="noStrike" baseline="0" dirty="0">
                    <a:latin typeface="LinLibertineTB"/>
                  </a:rPr>
                  <a:t> uses </a:t>
                </a:r>
                <a:r>
                  <a:rPr lang="en-US" sz="1800" b="1" i="0" u="none" strike="noStrike" baseline="0" dirty="0">
                    <a:latin typeface="LinLibertineTB"/>
                  </a:rPr>
                  <a:t>approximations</a:t>
                </a:r>
                <a:r>
                  <a:rPr lang="en-US" sz="1800" b="0" i="0" u="none" strike="noStrike" baseline="0" dirty="0">
                    <a:latin typeface="LinLibertineTB"/>
                  </a:rPr>
                  <a:t>, which </a:t>
                </a:r>
                <a:r>
                  <a:rPr lang="en-US" sz="1800" b="1" i="0" u="none" strike="noStrike" baseline="0" dirty="0">
                    <a:latin typeface="LinLibertineTB"/>
                  </a:rPr>
                  <a:t>doesn’t match the reality</a:t>
                </a:r>
                <a:r>
                  <a:rPr lang="en-US" sz="1800" b="0" i="0" u="none" strike="noStrike" baseline="0" dirty="0">
                    <a:latin typeface="LinLibertineTB"/>
                  </a:rPr>
                  <a:t>.</a:t>
                </a:r>
                <a:endParaRPr lang="en-US" sz="1800" b="1" i="0" u="none" strike="noStrike" baseline="0" dirty="0">
                  <a:latin typeface="LinLibertineTB"/>
                </a:endParaRPr>
              </a:p>
              <a:p>
                <a:pPr algn="l"/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𝑃_𝑆, 𝑃_𝑅</a:t>
                </a:r>
                <a:r>
                  <a:rPr lang="en-US" sz="1800" b="0" i="0" u="none" strike="noStrike" baseline="0" dirty="0">
                    <a:latin typeface="LinLibertineTB"/>
                  </a:rPr>
                  <a:t> </a:t>
                </a:r>
                <a:r>
                  <a:rPr lang="en-US" sz="1800" b="1" i="0" u="none" strike="noStrike" baseline="0" dirty="0">
                    <a:latin typeface="LinLibertineTB"/>
                  </a:rPr>
                  <a:t>Probability distributions over state transitions</a:t>
                </a:r>
                <a:r>
                  <a:rPr lang="en-US" sz="1800" b="0" i="0" u="none" strike="noStrike" baseline="0" dirty="0">
                    <a:latin typeface="LinLibertineTB"/>
                  </a:rPr>
                  <a:t>.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Both have </a:t>
                </a:r>
                <a:r>
                  <a:rPr lang="en-US" sz="1800" b="1" i="0" u="none" strike="noStrike" baseline="0" dirty="0">
                    <a:latin typeface="LinLibertineTB"/>
                  </a:rPr>
                  <a:t>same </a:t>
                </a:r>
                <a:r>
                  <a:rPr lang="de-DE" sz="1800" b="1" i="0" u="none" strike="noStrike" baseline="0">
                    <a:latin typeface="Cambria Math" panose="02040503050406030204" pitchFamily="18" charset="0"/>
                  </a:rPr>
                  <a:t>𝒔_𝒕</a:t>
                </a:r>
                <a:r>
                  <a:rPr lang="en-US" sz="1800" b="1" i="0" u="none" strike="noStrike" baseline="0" dirty="0">
                    <a:latin typeface="LinLibertineTB"/>
                  </a:rPr>
                  <a:t> and </a:t>
                </a:r>
                <a:r>
                  <a:rPr lang="de-DE" sz="1800" b="1" i="0" u="none" strike="noStrike" baseline="0">
                    <a:latin typeface="Cambria Math" panose="02040503050406030204" pitchFamily="18" charset="0"/>
                  </a:rPr>
                  <a:t>𝒂_𝒕</a:t>
                </a:r>
                <a:r>
                  <a:rPr lang="en-US" sz="1800" b="0" i="0" u="none" strike="noStrike" baseline="0" dirty="0">
                    <a:latin typeface="LinLibertineTB"/>
                  </a:rPr>
                  <a:t>, but result in </a:t>
                </a:r>
                <a:r>
                  <a:rPr lang="en-US" sz="1800" b="1" i="0" u="none" strike="noStrike" baseline="0" dirty="0">
                    <a:latin typeface="LinLibertineTB"/>
                  </a:rPr>
                  <a:t>different </a:t>
                </a:r>
                <a:r>
                  <a:rPr lang="de-DE" sz="1800" b="1" i="0" u="none" strike="noStrike" baseline="0">
                    <a:latin typeface="Cambria Math" panose="02040503050406030204" pitchFamily="18" charset="0"/>
                  </a:rPr>
                  <a:t>𝒔_(𝒕+𝟏)</a:t>
                </a:r>
                <a:endParaRPr lang="en-US" sz="1800" b="1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Very important in physic-based tasks (robotic), not in visual tasks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That is named </a:t>
                </a:r>
                <a:r>
                  <a:rPr lang="en-US" sz="1800" b="0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𝑠𝑦𝑠𝑡𝑒𝑚</a:t>
                </a:r>
                <a:r>
                  <a:rPr lang="en-US" sz="1800" b="0" i="0" u="none" strike="noStrike" baseline="0" dirty="0">
                    <a:latin typeface="LinLibertineTB"/>
                  </a:rPr>
                  <a:t> (used in action- and reward-gap)</a:t>
                </a:r>
              </a:p>
              <a:p>
                <a:pPr algn="l"/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complete gap G of a policy Pi is defined as a performance difference between sim and real, measured with a function Phi. (e.g. the mean reward)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30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Erwähnen</a:t>
            </a:r>
            <a:r>
              <a:rPr lang="en-US" dirty="0"/>
              <a:t> von sensor modeling and augmentation und dem </a:t>
            </a:r>
            <a:r>
              <a:rPr lang="en-US" dirty="0" err="1"/>
              <a:t>Minitaur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They don’t include all available sensor measurements, e.g. the system provides the yaw angle of the base</a:t>
            </a:r>
          </a:p>
          <a:p>
            <a:r>
              <a:rPr lang="en-US" dirty="0"/>
              <a:t>They exclude it, because the measurement drifts quickly and even a small latency can be totally wrong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44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>
                <a:hlinkClick r:id="rId3"/>
              </a:rPr>
              <a:t>1703.06907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randomize the following aspects of the domain for each sample used during training: 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Number and shape of distractor objects on the table, between 0-10 distractor objects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Position and texture of all objects on the table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Textures of the table, floor, skybox, and robot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Position, orientation, and field of view of the camera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Number of lights in the scene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Position, orientation, and specular characteristics of the lights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Type and amount of random noise added to images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Random textures: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 random RGB value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gradient between two random RGB values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 checker pattern between two random RGB values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Rendering in </a:t>
            </a:r>
            <a:r>
              <a:rPr lang="en-US" dirty="0" err="1"/>
              <a:t>MuJoCo</a:t>
            </a:r>
            <a:r>
              <a:rPr lang="en-US" dirty="0"/>
              <a:t> Engine, physic engine from Google DeepMind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Trained object detectors for each geometric object with 20,000 training examples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Evaluation on 480 real images with varying distance and distractor objects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011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7266F-F843-6590-A84C-128404F48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120F5B0-DBDE-FEFF-6ED6-951E9AA8E1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E809FA6-20F3-35A0-8734-A159B3C6C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Performing randomization directly on the input of a learning algorithm makes the task potentially harder than necessary.</a:t>
            </a:r>
          </a:p>
          <a:p>
            <a:r>
              <a:rPr lang="en-US" dirty="0"/>
              <a:t>The algorithm has to model both the arbitrary changes in the visual domain, while at the same time trying to decipher the dynamics of the task.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5D7CEC-D904-C9E7-CFF0-D1F99C415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58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Exceptionally challenging problem: successfully pick up previously unseen objects</a:t>
            </a:r>
          </a:p>
          <a:p>
            <a:r>
              <a:rPr lang="en-US" dirty="0"/>
              <a:t>Memorize Grasps work well for individual instances, but we need an internal understanding of geometry and physics</a:t>
            </a:r>
          </a:p>
          <a:p>
            <a:r>
              <a:rPr lang="en-US" dirty="0"/>
              <a:t>Sim-to-Real challenge is particularly difficult: besides the distributional shift from simulated images and physics, the system must also handle domain shift in the distribution of objects themselves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843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Exceptionally challenging problem: successfully pick up previously unseen objects</a:t>
            </a:r>
          </a:p>
          <a:p>
            <a:r>
              <a:rPr lang="en-US" dirty="0"/>
              <a:t>Memorize Grasps work well for individual instances, but we need an internal understanding of geometry and physics</a:t>
            </a:r>
          </a:p>
          <a:p>
            <a:r>
              <a:rPr lang="en-US" dirty="0"/>
              <a:t>Sim-to-Real challenge is particularly difficult: besides the distributional shift from simulated images and physics, the system must also handle domain shift in the distribution of objects themselves</a:t>
            </a:r>
          </a:p>
          <a:p>
            <a:endParaRPr lang="en-US" dirty="0"/>
          </a:p>
          <a:p>
            <a:r>
              <a:rPr lang="en-US" dirty="0"/>
              <a:t>In fact, we have two generators: The first tries to map X to Y, the other tries the opposite. </a:t>
            </a:r>
          </a:p>
          <a:p>
            <a:r>
              <a:rPr lang="en-US" dirty="0"/>
              <a:t>The CycleGAN further imposes a cycle consistency loss, to encourage x → G(x) → F(G(x)) ≈ x and y → F(y) → G(F(y)) ≈ y.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947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BC930-9AC3-5908-3D46-1C288D300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896053-562E-AB4D-2A77-2E9ADEA888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0750527-CF90-199C-FFBA-840D7B606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of the generators</a:t>
            </a:r>
          </a:p>
          <a:p>
            <a:pPr marL="228600" indent="-228600">
              <a:buAutoNum type="arabicPeriod"/>
            </a:pPr>
            <a:r>
              <a:rPr lang="en-US" dirty="0"/>
              <a:t>We train two q-learning functions </a:t>
            </a:r>
          </a:p>
          <a:p>
            <a:pPr marL="228600" indent="-228600">
              <a:buAutoNum type="arabicPeriod"/>
            </a:pPr>
            <a:r>
              <a:rPr lang="en-US" dirty="0"/>
              <a:t>We calculate the </a:t>
            </a:r>
            <a:r>
              <a:rPr lang="de-DE" dirty="0" err="1"/>
              <a:t>predictions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a </a:t>
            </a:r>
            <a:r>
              <a:rPr lang="de-DE" dirty="0" err="1"/>
              <a:t>distance</a:t>
            </a:r>
            <a:r>
              <a:rPr lang="de-DE" dirty="0"/>
              <a:t> between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q-</a:t>
            </a:r>
            <a:r>
              <a:rPr lang="de-DE" dirty="0" err="1"/>
              <a:t>value</a:t>
            </a:r>
            <a:r>
              <a:rPr lang="de-DE" dirty="0"/>
              <a:t>, </a:t>
            </a:r>
            <a:r>
              <a:rPr lang="de-DE" dirty="0" err="1"/>
              <a:t>that‘s</a:t>
            </a:r>
            <a:r>
              <a:rPr lang="de-DE" dirty="0"/>
              <a:t> our </a:t>
            </a:r>
            <a:r>
              <a:rPr lang="de-DE" dirty="0" err="1"/>
              <a:t>loss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penalize</a:t>
            </a:r>
            <a:r>
              <a:rPr lang="de-DE" dirty="0"/>
              <a:t> changes in </a:t>
            </a:r>
            <a:r>
              <a:rPr lang="de-DE" dirty="0" err="1"/>
              <a:t>the</a:t>
            </a:r>
            <a:r>
              <a:rPr lang="de-DE" dirty="0"/>
              <a:t> q-</a:t>
            </a:r>
            <a:r>
              <a:rPr lang="de-DE" dirty="0" err="1"/>
              <a:t>values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optimize</a:t>
            </a:r>
            <a:r>
              <a:rPr lang="de-DE" dirty="0"/>
              <a:t> F and G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just </a:t>
            </a:r>
            <a:r>
              <a:rPr lang="de-DE" dirty="0" err="1"/>
              <a:t>want</a:t>
            </a:r>
            <a:r>
              <a:rPr lang="de-DE" dirty="0"/>
              <a:t> to </a:t>
            </a:r>
            <a:r>
              <a:rPr lang="de-DE" dirty="0" err="1"/>
              <a:t>avoid</a:t>
            </a:r>
            <a:r>
              <a:rPr lang="de-DE" dirty="0"/>
              <a:t> different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modified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, a </a:t>
            </a:r>
            <a:r>
              <a:rPr lang="de-DE" dirty="0" err="1"/>
              <a:t>sign</a:t>
            </a:r>
            <a:r>
              <a:rPr lang="de-DE" dirty="0"/>
              <a:t> that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isn‘t</a:t>
            </a:r>
            <a:r>
              <a:rPr lang="de-DE" dirty="0"/>
              <a:t> </a:t>
            </a:r>
            <a:r>
              <a:rPr lang="de-DE" dirty="0" err="1"/>
              <a:t>perfect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a final q-learning function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27DE57-BB90-58E8-6027-636E7B088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01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example: </a:t>
            </a:r>
            <a:r>
              <a:rPr lang="en-US" dirty="0" err="1"/>
              <a:t>Minitaur</a:t>
            </a:r>
            <a:r>
              <a:rPr lang="en-US" dirty="0"/>
              <a:t> robot, is a robot for legged locomotion</a:t>
            </a:r>
          </a:p>
          <a:p>
            <a:endParaRPr lang="en-US" dirty="0"/>
          </a:p>
          <a:p>
            <a:r>
              <a:rPr lang="en-US" dirty="0"/>
              <a:t>We’ve a real-time simulation and latency in the real</a:t>
            </a:r>
          </a:p>
          <a:p>
            <a:r>
              <a:rPr lang="en-US" dirty="0"/>
              <a:t>We track the last episodes and model the latency, but this isn’t completely safe (show small outlier in the graph)</a:t>
            </a:r>
          </a:p>
          <a:p>
            <a:r>
              <a:rPr lang="en-US" dirty="0"/>
              <a:t>So, additional we use randomization, we add a random value in the range on the right table. </a:t>
            </a:r>
          </a:p>
          <a:p>
            <a:r>
              <a:rPr lang="en-US" dirty="0"/>
              <a:t>Like Observation-Level-Transfer, but with action-related parameters</a:t>
            </a:r>
          </a:p>
          <a:p>
            <a:endParaRPr lang="en-US" dirty="0"/>
          </a:p>
          <a:p>
            <a:r>
              <a:rPr lang="en-US" dirty="0"/>
              <a:t>Fade in: The blue parameters are directly action-related, the red are observation-related, the other influence the action indirect</a:t>
            </a:r>
          </a:p>
          <a:p>
            <a:endParaRPr lang="en-US" dirty="0"/>
          </a:p>
          <a:p>
            <a:r>
              <a:rPr lang="en-US" dirty="0"/>
              <a:t>Explanation:</a:t>
            </a:r>
            <a:br>
              <a:rPr lang="en-US" dirty="0"/>
            </a:br>
            <a:r>
              <a:rPr lang="en-US" dirty="0"/>
              <a:t>mass: </a:t>
            </a:r>
            <a:r>
              <a:rPr lang="en-US" dirty="0" err="1"/>
              <a:t>Trägheit</a:t>
            </a:r>
            <a:r>
              <a:rPr lang="en-US" dirty="0"/>
              <a:t>, influenced moving results after an action</a:t>
            </a:r>
          </a:p>
          <a:p>
            <a:r>
              <a:rPr lang="en-US" dirty="0"/>
              <a:t>inertia: How hard a body changes its rotation - affects the action result.</a:t>
            </a:r>
          </a:p>
          <a:p>
            <a:r>
              <a:rPr lang="en-US" dirty="0"/>
              <a:t>Contact friction: Interacts with soil reaction after action → slippage etc.</a:t>
            </a:r>
          </a:p>
          <a:p>
            <a:r>
              <a:rPr lang="en-US" dirty="0"/>
              <a:t>Battery voltage: Influence engine power</a:t>
            </a:r>
          </a:p>
          <a:p>
            <a:endParaRPr lang="en-US" dirty="0"/>
          </a:p>
          <a:p>
            <a:r>
              <a:rPr lang="en-US" dirty="0"/>
              <a:t>IMU: the engine which is reading the sensor 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423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46580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8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67547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0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827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989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284400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6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286825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825" y="6570139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Autor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6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0"/>
          <p:cNvSpPr txBox="1"/>
          <p:nvPr userDrawn="1"/>
        </p:nvSpPr>
        <p:spPr>
          <a:xfrm>
            <a:off x="4538624" y="6588000"/>
            <a:ext cx="8287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700" dirty="0">
                <a:latin typeface="Arial" pitchFamily="34" charset="0"/>
                <a:cs typeface="Arial" pitchFamily="34" charset="0"/>
              </a:rPr>
              <a:t>Erstellt für FH Wedel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86825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825" y="6570139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Autor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86825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825" y="6570139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Autor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57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286825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825" y="6570139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Autor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95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168274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0" imgW="216" imgH="216" progId="TCLayout.ActiveDocument.1">
                  <p:embed/>
                </p:oleObj>
              </mc:Choice>
              <mc:Fallback>
                <p:oleObj name="think-cell Folie" r:id="rId10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569600"/>
            <a:ext cx="9010801" cy="461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6825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825" y="6570139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Autor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8624" y="6588000"/>
            <a:ext cx="8287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700" dirty="0">
                <a:latin typeface="Arial" pitchFamily="34" charset="0"/>
                <a:cs typeface="Arial" pitchFamily="34" charset="0"/>
              </a:rPr>
              <a:t>Erstellt für FH Wedel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000" y="295200"/>
            <a:ext cx="9334800" cy="7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002060"/>
          </a:solidFill>
          <a:latin typeface="Book Antiqua" pitchFamily="18" charset="0"/>
          <a:ea typeface="+mj-ea"/>
          <a:cs typeface="+mj-cs"/>
        </a:defRPr>
      </a:lvl1pPr>
    </p:titleStyle>
    <p:bodyStyle>
      <a:lvl1pPr marL="183600" indent="-183600" algn="l" defTabSz="914400" rtl="0" eaLnBrk="1" latinLnBrk="0" hangingPunct="1">
        <a:spcBef>
          <a:spcPts val="192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6400" indent="-1728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8163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9138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tags" Target="../tags/tag15.xml"/><Relationship Id="rId7" Type="http://schemas.openxmlformats.org/officeDocument/2006/relationships/oleObject" Target="../embeddings/oleObject4.bin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7.wmf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19.emf"/><Relationship Id="rId4" Type="http://schemas.openxmlformats.org/officeDocument/2006/relationships/slideLayout" Target="../slideLayouts/slideLayout3.xml"/><Relationship Id="rId9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3" Type="http://schemas.openxmlformats.org/officeDocument/2006/relationships/tags" Target="../tags/tag32.xml"/><Relationship Id="rId21" Type="http://schemas.openxmlformats.org/officeDocument/2006/relationships/tags" Target="../tags/tag50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slideLayout" Target="../slideLayouts/slideLayout3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cloth-sim2real-benchmar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7338" y="228147"/>
            <a:ext cx="12844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 noProof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Wedel, 04.06.2025</a:t>
            </a: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V="1">
            <a:off x="287339" y="1427175"/>
            <a:ext cx="9331325" cy="7461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1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7338" y="1697050"/>
            <a:ext cx="8745537" cy="15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4600" b="1" noProof="0" dirty="0">
                <a:solidFill>
                  <a:srgbClr val="002060"/>
                </a:solidFill>
                <a:latin typeface="Book Antiqua" pitchFamily="18" charset="0"/>
              </a:rPr>
              <a:t>Sim-To-Real Transfer in RL</a:t>
            </a:r>
            <a:endParaRPr lang="en-US" sz="2200" noProof="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95000"/>
              </a:lnSpc>
              <a:spcBef>
                <a:spcPct val="55000"/>
              </a:spcBef>
            </a:pPr>
            <a:r>
              <a:rPr lang="en-US" sz="2200" noProof="0" dirty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2200" noProof="0" dirty="0" err="1">
                <a:solidFill>
                  <a:srgbClr val="002060"/>
                </a:solidFill>
                <a:latin typeface="Book Antiqua" pitchFamily="18" charset="0"/>
              </a:rPr>
              <a:t>Adressing</a:t>
            </a:r>
            <a:r>
              <a:rPr lang="en-US" sz="2200" noProof="0" dirty="0">
                <a:solidFill>
                  <a:srgbClr val="002060"/>
                </a:solidFill>
                <a:latin typeface="Book Antiqua" pitchFamily="18" charset="0"/>
              </a:rPr>
              <a:t> challenges in adapting models trained in simulated environment to the real world.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074" name="Picture 2" descr="C:\Users\Ropoppe\Pictures\logo_fh-wed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703" y="228147"/>
            <a:ext cx="2804961" cy="93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noProof="0" smtClean="0"/>
              <a:t>0</a:t>
            </a:fld>
            <a:endParaRPr lang="en-US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286825" y="6692400"/>
            <a:ext cx="448841" cy="107722"/>
          </a:xfrm>
        </p:spPr>
        <p:txBody>
          <a:bodyPr/>
          <a:lstStyle/>
          <a:p>
            <a:r>
              <a:rPr lang="en-US" noProof="0" dirty="0"/>
              <a:t>04.06.2025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Tim Knudsen</a:t>
            </a:r>
          </a:p>
        </p:txBody>
      </p:sp>
      <p:sp>
        <p:nvSpPr>
          <p:cNvPr id="1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93318" y="228147"/>
            <a:ext cx="130644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 noProof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Art des </a:t>
            </a:r>
            <a:r>
              <a:rPr lang="en-US" sz="1200" noProof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Dokuments</a:t>
            </a:r>
            <a:endParaRPr lang="en-US" sz="1200" noProof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86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5A21F-4BD4-CB9E-8504-C91CD618A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28C77-CA39-2BB3-ED2A-0CF85248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/>
              <a:t>RL-CycleGAN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D49587-6A42-BEA1-96D5-33821E42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0099C-B4E0-711B-98C1-6C4711E6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286E2C4-F8E0-F98D-8320-27E688FEBC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BCD3FC3-EC83-2DBE-3A60-2B13A7CD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691" y="866585"/>
            <a:ext cx="5499309" cy="5197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AA5F392-A84D-7133-C976-04660960340A}"/>
                  </a:ext>
                </a:extLst>
              </p:cNvPr>
              <p:cNvSpPr txBox="1"/>
              <p:nvPr/>
            </p:nvSpPr>
            <p:spPr>
              <a:xfrm>
                <a:off x="201000" y="1077487"/>
                <a:ext cx="3694725" cy="477592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~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𝑠𝑖𝑚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~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endParaRPr lang="en-US" sz="1600" dirty="0">
                  <a:latin typeface="+mj-lt"/>
                  <a:cs typeface="Arial" pitchFamily="34" charset="0"/>
                </a:endParaRPr>
              </a:p>
              <a:p>
                <a:endParaRPr lang="en-US" sz="1600" dirty="0">
                  <a:latin typeface="+mj-lt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𝑠𝑖𝑚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𝑟𝑒𝑎𝑙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𝑠𝑖𝑚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𝑟𝑒𝑎𝑙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𝑠𝑖𝑚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𝐹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  <a:cs typeface="Arial" pitchFamily="34" charset="0"/>
                </a:endParaRPr>
              </a:p>
              <a:p>
                <a:endParaRPr lang="en-US" sz="1600" dirty="0">
                  <a:latin typeface="+mj-lt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𝑟𝑒𝑎𝑙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𝐺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  <a:cs typeface="Arial" pitchFamily="34" charset="0"/>
                </a:endParaRPr>
              </a:p>
              <a:p>
                <a:endParaRPr lang="en-US" sz="1600" dirty="0">
                  <a:latin typeface="+mj-lt"/>
                  <a:cs typeface="Arial" pitchFamily="34" charset="0"/>
                </a:endParaRPr>
              </a:p>
              <a:p>
                <a:endParaRPr lang="en-US" sz="1600" dirty="0">
                  <a:latin typeface="+mj-lt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ℒ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𝐹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&lt;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&lt;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AA5F392-A84D-7133-C976-046609603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00" y="1077487"/>
                <a:ext cx="3694725" cy="4775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7E142A16-DAF2-D4E4-4BB5-C06D3076D2DC}"/>
              </a:ext>
            </a:extLst>
          </p:cNvPr>
          <p:cNvSpPr txBox="1"/>
          <p:nvPr/>
        </p:nvSpPr>
        <p:spPr>
          <a:xfrm>
            <a:off x="277200" y="6252009"/>
            <a:ext cx="8409600" cy="21762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Modified from: Rao et al., “RL-CycleGAN: Reinforcement Learning Aware Simulation-To-Real”, IEEE, 2020</a:t>
            </a:r>
          </a:p>
        </p:txBody>
      </p:sp>
    </p:spTree>
    <p:extLst>
      <p:ext uri="{BB962C8B-B14F-4D97-AF65-F5344CB8AC3E}">
        <p14:creationId xmlns:p14="http://schemas.microsoft.com/office/powerpoint/2010/main" val="304687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FADF5-A827-BC59-D5C9-09D4A425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Oberservation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625670-A63C-3ADB-824D-59FECFE6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EC745D-061D-8BD2-D945-BC737300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0FBC23-7B9D-A4E0-B206-6A67D58D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E9AD132-CA81-B364-BB61-99B1DF4535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635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18E78-2FFF-B808-79EE-BD8B6B64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Action-Level Transfer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15D517-72D7-8016-2AD7-96785FB9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0D25D8-F09D-1405-37E9-BDB30D01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780A24D-8B96-9902-22DD-27DB2667EE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8513A33-48B1-E54B-DC21-A01DA90E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62" y="1038609"/>
            <a:ext cx="4508877" cy="53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8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E02D-AB28-C161-E155-BA920E57F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E08B3-1464-A528-5F93-101D7364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99" y="594000"/>
            <a:ext cx="9334800" cy="716400"/>
          </a:xfrm>
        </p:spPr>
        <p:txBody>
          <a:bodyPr/>
          <a:lstStyle/>
          <a:p>
            <a:r>
              <a:rPr lang="en-US" dirty="0"/>
              <a:t>Action-Level Transfer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48E380-E3C5-851D-D4D2-78800870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B7F42C-7A51-4DE0-F4BA-A6979FFD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6FE8A71-2738-B9E4-22C5-33311B082F5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85ED83-0B22-008A-8CDF-59AA4A310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99" y="3657078"/>
            <a:ext cx="3960000" cy="269883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F47136D-8339-EB44-79CE-CB9FCE45F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640" y="2181763"/>
            <a:ext cx="4642360" cy="2743816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1A06DA3-319E-5BC1-BE9D-D223EBE855EB}"/>
              </a:ext>
            </a:extLst>
          </p:cNvPr>
          <p:cNvGrpSpPr/>
          <p:nvPr/>
        </p:nvGrpSpPr>
        <p:grpSpPr>
          <a:xfrm>
            <a:off x="4834903" y="2643050"/>
            <a:ext cx="4911834" cy="2282529"/>
            <a:chOff x="4834903" y="2643050"/>
            <a:chExt cx="4911834" cy="228252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90566A6-C714-16D3-E480-92AA41BEA653}"/>
                </a:ext>
              </a:extLst>
            </p:cNvPr>
            <p:cNvSpPr/>
            <p:nvPr/>
          </p:nvSpPr>
          <p:spPr>
            <a:xfrm>
              <a:off x="4834903" y="3137916"/>
              <a:ext cx="4911834" cy="8062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71CCFA1-0B5E-D13F-AD62-8B8D9EAA9ADB}"/>
                </a:ext>
              </a:extLst>
            </p:cNvPr>
            <p:cNvSpPr/>
            <p:nvPr/>
          </p:nvSpPr>
          <p:spPr>
            <a:xfrm>
              <a:off x="4834903" y="2643050"/>
              <a:ext cx="4911834" cy="36241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6BC3E1B-C2AC-E1EF-CDAC-487ADAA94D40}"/>
                </a:ext>
              </a:extLst>
            </p:cNvPr>
            <p:cNvSpPr/>
            <p:nvPr/>
          </p:nvSpPr>
          <p:spPr>
            <a:xfrm>
              <a:off x="4834903" y="4328154"/>
              <a:ext cx="4911834" cy="597425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E3B37695-6D00-5B55-9C86-C4F0F0D12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99" y="1140264"/>
            <a:ext cx="3960000" cy="2310000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8146EF81-75CB-5720-DF50-654E018864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28820" y="1121379"/>
            <a:ext cx="15240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FFFFFF"/>
                </a:solidFill>
              </a:rPr>
              <a:t>TODO: evaluation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3DD2DC1-B2DA-5834-F4FD-F188D8D9FBAC}"/>
              </a:ext>
            </a:extLst>
          </p:cNvPr>
          <p:cNvSpPr txBox="1"/>
          <p:nvPr/>
        </p:nvSpPr>
        <p:spPr>
          <a:xfrm>
            <a:off x="277200" y="6252009"/>
            <a:ext cx="8409600" cy="21762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Modified from: Tan et al., “Sim-to-Real: Learning Agile Locomotion For Quadruped Robots”, </a:t>
            </a:r>
            <a:r>
              <a:rPr lang="en-US" sz="800" dirty="0" err="1">
                <a:latin typeface="+mj-lt"/>
                <a:cs typeface="Arial" pitchFamily="34" charset="0"/>
              </a:rPr>
              <a:t>arXiv</a:t>
            </a:r>
            <a:r>
              <a:rPr lang="en-US" sz="800" dirty="0">
                <a:latin typeface="+mj-lt"/>
                <a:cs typeface="Arial" pitchFamily="34" charset="0"/>
              </a:rPr>
              <a:t>: 1804.10332, 2018</a:t>
            </a:r>
          </a:p>
        </p:txBody>
      </p:sp>
    </p:spTree>
    <p:extLst>
      <p:ext uri="{BB962C8B-B14F-4D97-AF65-F5344CB8AC3E}">
        <p14:creationId xmlns:p14="http://schemas.microsoft.com/office/powerpoint/2010/main" val="415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A8F7D-FC0B-D561-A463-AF6BF113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Grounded Action Transformation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A96335-4343-079B-9BDF-9379F449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273A34-9CF5-1300-4CDB-E11A2149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D2DE80-C20A-D6D5-D71D-E6296E6933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99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Überschrift</a:t>
            </a:r>
            <a:r>
              <a:rPr lang="en-US" noProof="0" dirty="0"/>
              <a:t>: </a:t>
            </a:r>
            <a:br>
              <a:rPr lang="en-US" noProof="0" dirty="0"/>
            </a:br>
            <a:r>
              <a:rPr lang="en-US" noProof="0" dirty="0"/>
              <a:t>maximal 2 </a:t>
            </a:r>
            <a:r>
              <a:rPr lang="en-US" noProof="0" dirty="0" err="1"/>
              <a:t>Zeilen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Autor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dirty="0"/>
              <a:t>Datum</a:t>
            </a: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967825" y="2138189"/>
            <a:ext cx="563722" cy="28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 b="1" noProof="0" dirty="0" err="1"/>
              <a:t>Wer</a:t>
            </a:r>
            <a:r>
              <a:rPr lang="en-US" sz="1200" b="1" noProof="0" dirty="0"/>
              <a:t>?</a:t>
            </a:r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2417745" y="2138189"/>
            <a:ext cx="514028" cy="28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 b="1" noProof="0" dirty="0"/>
              <a:t>Wo?</a:t>
            </a: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3764862" y="2138189"/>
            <a:ext cx="690615" cy="28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 b="1" noProof="0" dirty="0"/>
              <a:t>Wann?</a:t>
            </a:r>
          </a:p>
        </p:txBody>
      </p:sp>
      <p:sp>
        <p:nvSpPr>
          <p:cNvPr id="11" name="Rectangle 65"/>
          <p:cNvSpPr>
            <a:spLocks noChangeArrowheads="1"/>
          </p:cNvSpPr>
          <p:nvPr/>
        </p:nvSpPr>
        <p:spPr bwMode="auto">
          <a:xfrm>
            <a:off x="1035382" y="2529728"/>
            <a:ext cx="146644" cy="100296"/>
          </a:xfrm>
          <a:prstGeom prst="rect">
            <a:avLst/>
          </a:prstGeom>
          <a:solidFill>
            <a:srgbClr val="93939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892498" y="2739963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3" name="Rectangle 67"/>
          <p:cNvSpPr>
            <a:spLocks noChangeArrowheads="1"/>
          </p:cNvSpPr>
          <p:nvPr/>
        </p:nvSpPr>
        <p:spPr bwMode="auto">
          <a:xfrm>
            <a:off x="1178265" y="2739963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4" name="Rectangle 68"/>
          <p:cNvSpPr>
            <a:spLocks noChangeArrowheads="1"/>
          </p:cNvSpPr>
          <p:nvPr/>
        </p:nvSpPr>
        <p:spPr bwMode="auto">
          <a:xfrm>
            <a:off x="933859" y="2952126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5" name="Rectangle 69"/>
          <p:cNvSpPr>
            <a:spLocks noChangeArrowheads="1"/>
          </p:cNvSpPr>
          <p:nvPr/>
        </p:nvSpPr>
        <p:spPr bwMode="auto">
          <a:xfrm>
            <a:off x="1131264" y="2952126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6" name="Rectangle 70"/>
          <p:cNvSpPr>
            <a:spLocks noChangeArrowheads="1"/>
          </p:cNvSpPr>
          <p:nvPr/>
        </p:nvSpPr>
        <p:spPr bwMode="auto">
          <a:xfrm>
            <a:off x="1330548" y="2952126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7" name="Rectangle 71"/>
          <p:cNvSpPr>
            <a:spLocks noChangeArrowheads="1"/>
          </p:cNvSpPr>
          <p:nvPr/>
        </p:nvSpPr>
        <p:spPr bwMode="auto">
          <a:xfrm>
            <a:off x="1531713" y="2952126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8" name="Rectangle 72"/>
          <p:cNvSpPr>
            <a:spLocks noChangeArrowheads="1"/>
          </p:cNvSpPr>
          <p:nvPr/>
        </p:nvSpPr>
        <p:spPr bwMode="auto">
          <a:xfrm>
            <a:off x="1330548" y="3164290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cxnSp>
        <p:nvCxnSpPr>
          <p:cNvPr id="19" name="AutoShape 73"/>
          <p:cNvCxnSpPr>
            <a:cxnSpLocks noChangeShapeType="1"/>
            <a:stCxn id="12" idx="0"/>
            <a:endCxn id="11" idx="2"/>
          </p:cNvCxnSpPr>
          <p:nvPr/>
        </p:nvCxnSpPr>
        <p:spPr bwMode="auto">
          <a:xfrm rot="16200000">
            <a:off x="981352" y="2614515"/>
            <a:ext cx="109939" cy="142884"/>
          </a:xfrm>
          <a:prstGeom prst="bentConnector3">
            <a:avLst>
              <a:gd name="adj1" fmla="val 491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11" idx="2"/>
            <a:endCxn id="13" idx="0"/>
          </p:cNvCxnSpPr>
          <p:nvPr/>
        </p:nvCxnSpPr>
        <p:spPr bwMode="auto">
          <a:xfrm rot="16200000" flipH="1">
            <a:off x="1124236" y="2614515"/>
            <a:ext cx="109939" cy="142884"/>
          </a:xfrm>
          <a:prstGeom prst="bentConnector3">
            <a:avLst>
              <a:gd name="adj1" fmla="val 491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3" idx="2"/>
            <a:endCxn id="14" idx="0"/>
          </p:cNvCxnSpPr>
          <p:nvPr/>
        </p:nvCxnSpPr>
        <p:spPr bwMode="auto">
          <a:xfrm rot="5400000">
            <a:off x="1073450" y="2773989"/>
            <a:ext cx="111868" cy="24440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76"/>
          <p:cNvCxnSpPr>
            <a:cxnSpLocks noChangeShapeType="1"/>
            <a:stCxn id="13" idx="2"/>
            <a:endCxn id="15" idx="0"/>
          </p:cNvCxnSpPr>
          <p:nvPr/>
        </p:nvCxnSpPr>
        <p:spPr bwMode="auto">
          <a:xfrm rot="5400000">
            <a:off x="1173092" y="2871727"/>
            <a:ext cx="111868" cy="4700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77"/>
          <p:cNvCxnSpPr>
            <a:cxnSpLocks noChangeShapeType="1"/>
            <a:stCxn id="13" idx="2"/>
            <a:endCxn id="16" idx="0"/>
          </p:cNvCxnSpPr>
          <p:nvPr/>
        </p:nvCxnSpPr>
        <p:spPr bwMode="auto">
          <a:xfrm rot="16200000" flipH="1">
            <a:off x="1272734" y="2819086"/>
            <a:ext cx="111868" cy="15228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78"/>
          <p:cNvCxnSpPr>
            <a:cxnSpLocks noChangeShapeType="1"/>
            <a:stCxn id="13" idx="2"/>
            <a:endCxn id="17" idx="0"/>
          </p:cNvCxnSpPr>
          <p:nvPr/>
        </p:nvCxnSpPr>
        <p:spPr bwMode="auto">
          <a:xfrm rot="16200000" flipH="1">
            <a:off x="1372376" y="2719468"/>
            <a:ext cx="111868" cy="35344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79"/>
          <p:cNvCxnSpPr>
            <a:cxnSpLocks noChangeShapeType="1"/>
            <a:stCxn id="16" idx="2"/>
            <a:endCxn id="18" idx="0"/>
          </p:cNvCxnSpPr>
          <p:nvPr/>
        </p:nvCxnSpPr>
        <p:spPr bwMode="auto">
          <a:xfrm rot="5400000">
            <a:off x="1347937" y="3108356"/>
            <a:ext cx="11186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AutoShape 90"/>
          <p:cNvSpPr>
            <a:spLocks noChangeArrowheads="1"/>
          </p:cNvSpPr>
          <p:nvPr/>
        </p:nvSpPr>
        <p:spPr bwMode="auto">
          <a:xfrm>
            <a:off x="892498" y="3871535"/>
            <a:ext cx="313967" cy="214093"/>
          </a:xfrm>
          <a:prstGeom prst="homePlate">
            <a:avLst>
              <a:gd name="adj" fmla="val 37612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noProof="0" dirty="0"/>
          </a:p>
        </p:txBody>
      </p:sp>
      <p:sp>
        <p:nvSpPr>
          <p:cNvPr id="27" name="AutoShape 91"/>
          <p:cNvSpPr>
            <a:spLocks noChangeArrowheads="1"/>
          </p:cNvSpPr>
          <p:nvPr/>
        </p:nvSpPr>
        <p:spPr bwMode="auto">
          <a:xfrm>
            <a:off x="1127504" y="3871535"/>
            <a:ext cx="313968" cy="214093"/>
          </a:xfrm>
          <a:prstGeom prst="chevron">
            <a:avLst>
              <a:gd name="adj" fmla="val 37759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noProof="0" dirty="0"/>
          </a:p>
        </p:txBody>
      </p:sp>
      <p:sp>
        <p:nvSpPr>
          <p:cNvPr id="28" name="AutoShape 92"/>
          <p:cNvSpPr>
            <a:spLocks noChangeArrowheads="1"/>
          </p:cNvSpPr>
          <p:nvPr/>
        </p:nvSpPr>
        <p:spPr bwMode="auto">
          <a:xfrm>
            <a:off x="1362509" y="3871535"/>
            <a:ext cx="315847" cy="214093"/>
          </a:xfrm>
          <a:prstGeom prst="chevron">
            <a:avLst>
              <a:gd name="adj" fmla="val 37985"/>
            </a:avLst>
          </a:prstGeom>
          <a:solidFill>
            <a:srgbClr val="4C9B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noProof="0" dirty="0"/>
          </a:p>
        </p:txBody>
      </p:sp>
      <p:sp>
        <p:nvSpPr>
          <p:cNvPr id="29" name="AutoShape 93"/>
          <p:cNvSpPr>
            <a:spLocks noChangeArrowheads="1"/>
          </p:cNvSpPr>
          <p:nvPr/>
        </p:nvSpPr>
        <p:spPr bwMode="auto">
          <a:xfrm>
            <a:off x="892498" y="4265002"/>
            <a:ext cx="313967" cy="214093"/>
          </a:xfrm>
          <a:prstGeom prst="homePlate">
            <a:avLst>
              <a:gd name="adj" fmla="val 37612"/>
            </a:avLst>
          </a:prstGeom>
          <a:solidFill>
            <a:srgbClr val="4C9B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noProof="0" dirty="0"/>
          </a:p>
        </p:txBody>
      </p:sp>
      <p:sp>
        <p:nvSpPr>
          <p:cNvPr id="30" name="AutoShape 94"/>
          <p:cNvSpPr>
            <a:spLocks noChangeArrowheads="1"/>
          </p:cNvSpPr>
          <p:nvPr/>
        </p:nvSpPr>
        <p:spPr bwMode="auto">
          <a:xfrm>
            <a:off x="1127504" y="4265002"/>
            <a:ext cx="313968" cy="214093"/>
          </a:xfrm>
          <a:prstGeom prst="chevron">
            <a:avLst>
              <a:gd name="adj" fmla="val 37759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noProof="0" dirty="0"/>
          </a:p>
        </p:txBody>
      </p:sp>
      <p:sp>
        <p:nvSpPr>
          <p:cNvPr id="31" name="AutoShape 95"/>
          <p:cNvSpPr>
            <a:spLocks noChangeArrowheads="1"/>
          </p:cNvSpPr>
          <p:nvPr/>
        </p:nvSpPr>
        <p:spPr bwMode="auto">
          <a:xfrm>
            <a:off x="1362509" y="4265002"/>
            <a:ext cx="315847" cy="214093"/>
          </a:xfrm>
          <a:prstGeom prst="chevron">
            <a:avLst>
              <a:gd name="adj" fmla="val 37985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noProof="0" dirty="0"/>
          </a:p>
        </p:txBody>
      </p:sp>
      <p:sp>
        <p:nvSpPr>
          <p:cNvPr id="32" name="Line 96"/>
          <p:cNvSpPr>
            <a:spLocks noChangeShapeType="1"/>
          </p:cNvSpPr>
          <p:nvPr/>
        </p:nvSpPr>
        <p:spPr bwMode="auto">
          <a:xfrm flipH="1">
            <a:off x="892498" y="4085628"/>
            <a:ext cx="470010" cy="179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33" name="Line 97"/>
          <p:cNvSpPr>
            <a:spLocks noChangeShapeType="1"/>
          </p:cNvSpPr>
          <p:nvPr/>
        </p:nvSpPr>
        <p:spPr bwMode="auto">
          <a:xfrm flipH="1">
            <a:off x="1131264" y="4097201"/>
            <a:ext cx="473771" cy="1678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2394588" y="3488058"/>
            <a:ext cx="54910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 b="1" noProof="0" dirty="0"/>
              <a:t>Wie?</a:t>
            </a:r>
          </a:p>
        </p:txBody>
      </p:sp>
      <p:pic>
        <p:nvPicPr>
          <p:cNvPr id="35" name="Picture 8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370" y="2547086"/>
            <a:ext cx="665535" cy="68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 Box 81"/>
          <p:cNvSpPr txBox="1">
            <a:spLocks noChangeArrowheads="1"/>
          </p:cNvSpPr>
          <p:nvPr/>
        </p:nvSpPr>
        <p:spPr bwMode="auto">
          <a:xfrm>
            <a:off x="3763415" y="2427503"/>
            <a:ext cx="560068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noProof="0" dirty="0"/>
              <a:t>Timing</a:t>
            </a:r>
          </a:p>
        </p:txBody>
      </p:sp>
      <p:sp>
        <p:nvSpPr>
          <p:cNvPr id="37" name="Text Box 82"/>
          <p:cNvSpPr txBox="1">
            <a:spLocks noChangeArrowheads="1"/>
          </p:cNvSpPr>
          <p:nvPr/>
        </p:nvSpPr>
        <p:spPr bwMode="auto">
          <a:xfrm>
            <a:off x="3795541" y="2631952"/>
            <a:ext cx="19877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noProof="0" dirty="0"/>
              <a:t>Jan</a:t>
            </a:r>
          </a:p>
        </p:txBody>
      </p:sp>
      <p:sp>
        <p:nvSpPr>
          <p:cNvPr id="38" name="Text Box 83"/>
          <p:cNvSpPr txBox="1">
            <a:spLocks noChangeArrowheads="1"/>
          </p:cNvSpPr>
          <p:nvPr/>
        </p:nvSpPr>
        <p:spPr bwMode="auto">
          <a:xfrm>
            <a:off x="4241663" y="2631952"/>
            <a:ext cx="205184" cy="14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noProof="0" dirty="0"/>
              <a:t>Dez</a:t>
            </a:r>
          </a:p>
        </p:txBody>
      </p:sp>
      <p:sp>
        <p:nvSpPr>
          <p:cNvPr id="39" name="Text Box 84"/>
          <p:cNvSpPr txBox="1">
            <a:spLocks noChangeArrowheads="1"/>
          </p:cNvSpPr>
          <p:nvPr/>
        </p:nvSpPr>
        <p:spPr bwMode="auto">
          <a:xfrm>
            <a:off x="3650204" y="2813255"/>
            <a:ext cx="8335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noProof="0" dirty="0"/>
              <a:t>A</a:t>
            </a:r>
          </a:p>
        </p:txBody>
      </p:sp>
      <p:sp>
        <p:nvSpPr>
          <p:cNvPr id="40" name="Rectangle 85"/>
          <p:cNvSpPr>
            <a:spLocks noChangeArrowheads="1"/>
          </p:cNvSpPr>
          <p:nvPr/>
        </p:nvSpPr>
        <p:spPr bwMode="auto">
          <a:xfrm flipV="1">
            <a:off x="3840405" y="2842188"/>
            <a:ext cx="404209" cy="9258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1" name="Text Box 86"/>
          <p:cNvSpPr txBox="1">
            <a:spLocks noChangeArrowheads="1"/>
          </p:cNvSpPr>
          <p:nvPr/>
        </p:nvSpPr>
        <p:spPr bwMode="auto">
          <a:xfrm>
            <a:off x="3650204" y="2981058"/>
            <a:ext cx="8335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noProof="0" dirty="0"/>
              <a:t>B</a:t>
            </a:r>
          </a:p>
        </p:txBody>
      </p:sp>
      <p:sp>
        <p:nvSpPr>
          <p:cNvPr id="42" name="Rectangle 87"/>
          <p:cNvSpPr>
            <a:spLocks noChangeArrowheads="1"/>
          </p:cNvSpPr>
          <p:nvPr/>
        </p:nvSpPr>
        <p:spPr bwMode="auto">
          <a:xfrm flipV="1">
            <a:off x="4035929" y="3011919"/>
            <a:ext cx="381649" cy="9258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3" name="Text Box 88"/>
          <p:cNvSpPr txBox="1">
            <a:spLocks noChangeArrowheads="1"/>
          </p:cNvSpPr>
          <p:nvPr/>
        </p:nvSpPr>
        <p:spPr bwMode="auto">
          <a:xfrm>
            <a:off x="3650204" y="3150789"/>
            <a:ext cx="8335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noProof="0" dirty="0"/>
              <a:t>C</a:t>
            </a:r>
          </a:p>
        </p:txBody>
      </p:sp>
      <p:sp>
        <p:nvSpPr>
          <p:cNvPr id="44" name="Rectangle 89"/>
          <p:cNvSpPr>
            <a:spLocks noChangeArrowheads="1"/>
          </p:cNvSpPr>
          <p:nvPr/>
        </p:nvSpPr>
        <p:spPr bwMode="auto">
          <a:xfrm flipV="1">
            <a:off x="3923127" y="3179720"/>
            <a:ext cx="494452" cy="9258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5" name="Rectangle 107"/>
          <p:cNvSpPr>
            <a:spLocks noChangeArrowheads="1"/>
          </p:cNvSpPr>
          <p:nvPr/>
        </p:nvSpPr>
        <p:spPr bwMode="auto">
          <a:xfrm>
            <a:off x="3690001" y="3848390"/>
            <a:ext cx="376009" cy="335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6" name="Rectangle 108"/>
          <p:cNvSpPr>
            <a:spLocks noChangeArrowheads="1"/>
          </p:cNvSpPr>
          <p:nvPr/>
        </p:nvSpPr>
        <p:spPr bwMode="auto">
          <a:xfrm>
            <a:off x="4066010" y="3848390"/>
            <a:ext cx="377889" cy="335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7" name="Rectangle 109"/>
          <p:cNvSpPr>
            <a:spLocks noChangeArrowheads="1"/>
          </p:cNvSpPr>
          <p:nvPr/>
        </p:nvSpPr>
        <p:spPr bwMode="auto">
          <a:xfrm>
            <a:off x="3690001" y="4183995"/>
            <a:ext cx="376009" cy="335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8" name="Rectangle 110"/>
          <p:cNvSpPr>
            <a:spLocks noChangeArrowheads="1"/>
          </p:cNvSpPr>
          <p:nvPr/>
        </p:nvSpPr>
        <p:spPr bwMode="auto">
          <a:xfrm>
            <a:off x="4066010" y="4183995"/>
            <a:ext cx="377889" cy="335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2268224" y="4653286"/>
            <a:ext cx="805583" cy="28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 b="1" noProof="0" dirty="0" err="1"/>
              <a:t>Wieviel</a:t>
            </a:r>
            <a:r>
              <a:rPr lang="en-US" sz="1200" b="1" noProof="0" dirty="0"/>
              <a:t>?</a:t>
            </a:r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50956"/>
              </p:ext>
            </p:extLst>
          </p:nvPr>
        </p:nvGraphicFramePr>
        <p:xfrm>
          <a:off x="964401" y="5116278"/>
          <a:ext cx="685949" cy="61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7" imgW="1577425" imgH="1485807" progId="MSGraph.Chart.8">
                  <p:embed followColorScheme="full"/>
                </p:oleObj>
              </mc:Choice>
              <mc:Fallback>
                <p:oleObj name="Chart" r:id="rId7" imgW="1577425" imgH="1485807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401" y="5116278"/>
                        <a:ext cx="685949" cy="613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681228"/>
              </p:ext>
            </p:extLst>
          </p:nvPr>
        </p:nvGraphicFramePr>
        <p:xfrm>
          <a:off x="2250671" y="5000650"/>
          <a:ext cx="840688" cy="792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gramm" r:id="rId9" imgW="1432570" imgH="914493" progId="MSGraph.Chart.8">
                  <p:embed followColorScheme="full"/>
                </p:oleObj>
              </mc:Choice>
              <mc:Fallback>
                <p:oleObj name="Diagramm" r:id="rId9" imgW="1432570" imgH="914493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671" y="5000650"/>
                        <a:ext cx="840688" cy="792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Line 61"/>
          <p:cNvSpPr>
            <a:spLocks noChangeShapeType="1"/>
          </p:cNvSpPr>
          <p:nvPr/>
        </p:nvSpPr>
        <p:spPr bwMode="auto">
          <a:xfrm flipV="1">
            <a:off x="3668554" y="5009299"/>
            <a:ext cx="0" cy="790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53" name="Line 62"/>
          <p:cNvSpPr>
            <a:spLocks noChangeShapeType="1"/>
          </p:cNvSpPr>
          <p:nvPr/>
        </p:nvSpPr>
        <p:spPr bwMode="auto">
          <a:xfrm>
            <a:off x="3759042" y="5799874"/>
            <a:ext cx="881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54" name="Freeform 63"/>
          <p:cNvSpPr>
            <a:spLocks/>
          </p:cNvSpPr>
          <p:nvPr/>
        </p:nvSpPr>
        <p:spPr bwMode="auto">
          <a:xfrm>
            <a:off x="3732054" y="5147412"/>
            <a:ext cx="790575" cy="285750"/>
          </a:xfrm>
          <a:custGeom>
            <a:avLst/>
            <a:gdLst>
              <a:gd name="T0" fmla="*/ 0 w 360"/>
              <a:gd name="T1" fmla="*/ 2147483647 h 138"/>
              <a:gd name="T2" fmla="*/ 2147483647 w 360"/>
              <a:gd name="T3" fmla="*/ 0 h 138"/>
              <a:gd name="T4" fmla="*/ 2147483647 w 360"/>
              <a:gd name="T5" fmla="*/ 2147483647 h 138"/>
              <a:gd name="T6" fmla="*/ 2147483647 w 360"/>
              <a:gd name="T7" fmla="*/ 2147483647 h 138"/>
              <a:gd name="T8" fmla="*/ 2147483647 w 360"/>
              <a:gd name="T9" fmla="*/ 2147483647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0" h="138">
                <a:moveTo>
                  <a:pt x="0" y="66"/>
                </a:moveTo>
                <a:lnTo>
                  <a:pt x="72" y="0"/>
                </a:lnTo>
                <a:lnTo>
                  <a:pt x="168" y="63"/>
                </a:lnTo>
                <a:lnTo>
                  <a:pt x="279" y="138"/>
                </a:lnTo>
                <a:lnTo>
                  <a:pt x="360" y="33"/>
                </a:lnTo>
              </a:path>
            </a:pathLst>
          </a:custGeom>
          <a:noFill/>
          <a:ln w="254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55" name="Inhaltsplatzhalter 11"/>
          <p:cNvSpPr>
            <a:spLocks noGrp="1"/>
          </p:cNvSpPr>
          <p:nvPr>
            <p:ph sz="half" idx="1"/>
          </p:nvPr>
        </p:nvSpPr>
        <p:spPr>
          <a:xfrm>
            <a:off x="622565" y="2024837"/>
            <a:ext cx="4141940" cy="3949205"/>
          </a:xfrm>
          <a:ln>
            <a:solidFill>
              <a:schemeClr val="tx1"/>
            </a:solidFill>
            <a:prstDash val="dash"/>
          </a:ln>
        </p:spPr>
        <p:txBody>
          <a:bodyPr anchor="ctr"/>
          <a:lstStyle/>
          <a:p>
            <a:pPr algn="ctr"/>
            <a:r>
              <a:rPr lang="en-US" noProof="0" dirty="0" err="1"/>
              <a:t>Visualisierung</a:t>
            </a:r>
            <a:endParaRPr lang="en-US" noProof="0" dirty="0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gray">
          <a:xfrm>
            <a:off x="5718622" y="1971695"/>
            <a:ext cx="353802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noProof="0" dirty="0"/>
              <a:t>Text</a:t>
            </a:r>
          </a:p>
        </p:txBody>
      </p:sp>
      <p:cxnSp>
        <p:nvCxnSpPr>
          <p:cNvPr id="57" name="Gerade Verbindung 56"/>
          <p:cNvCxnSpPr/>
          <p:nvPr/>
        </p:nvCxnSpPr>
        <p:spPr bwMode="auto">
          <a:xfrm>
            <a:off x="5781996" y="2244745"/>
            <a:ext cx="3470843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rgbClr val="1C27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 Box 2"/>
          <p:cNvSpPr txBox="1">
            <a:spLocks noChangeArrowheads="1"/>
          </p:cNvSpPr>
          <p:nvPr/>
        </p:nvSpPr>
        <p:spPr bwMode="gray">
          <a:xfrm>
            <a:off x="5796280" y="2417310"/>
            <a:ext cx="3470843" cy="30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marL="180975" indent="-180975" algn="l" eaLnBrk="0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spc="-20" noProof="0" dirty="0"/>
              <a:t>ABC</a:t>
            </a:r>
          </a:p>
          <a:p>
            <a:pPr marL="180975" indent="-180975" algn="l" eaLnBrk="0" hangingPunc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spc="-20" noProof="0" dirty="0"/>
              <a:t>XYZ</a:t>
            </a:r>
          </a:p>
        </p:txBody>
      </p: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5123851" y="2536232"/>
            <a:ext cx="315841" cy="3255176"/>
          </a:xfrm>
          <a:prstGeom prst="notchedRightArrow">
            <a:avLst>
              <a:gd name="adj1" fmla="val 69463"/>
              <a:gd name="adj2" fmla="val 100000"/>
            </a:avLst>
          </a:prstGeom>
          <a:solidFill>
            <a:schemeClr val="bg2"/>
          </a:solidFill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 sz="17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•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–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-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noProof="0" dirty="0"/>
          </a:p>
        </p:txBody>
      </p:sp>
      <p:sp>
        <p:nvSpPr>
          <p:cNvPr id="60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867896" y="1422588"/>
            <a:ext cx="21702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noProof="0" dirty="0" err="1">
                <a:solidFill>
                  <a:srgbClr val="000000"/>
                </a:solidFill>
              </a:rPr>
              <a:t>Untertitel</a:t>
            </a:r>
            <a:r>
              <a:rPr lang="en-US" sz="1400" b="1" noProof="0" dirty="0">
                <a:solidFill>
                  <a:srgbClr val="000000"/>
                </a:solidFill>
              </a:rPr>
              <a:t> – Arial 14pt Fett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 err="1">
                <a:solidFill>
                  <a:srgbClr val="000000"/>
                </a:solidFill>
              </a:rPr>
              <a:t>Zweiter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r>
              <a:rPr lang="en-US" sz="1200" noProof="0" dirty="0" err="1">
                <a:solidFill>
                  <a:srgbClr val="000000"/>
                </a:solidFill>
              </a:rPr>
              <a:t>Untertitel</a:t>
            </a:r>
            <a:r>
              <a:rPr lang="en-US" sz="1200" noProof="0" dirty="0">
                <a:solidFill>
                  <a:srgbClr val="000000"/>
                </a:solidFill>
              </a:rPr>
              <a:t> – Arial 12pt </a:t>
            </a:r>
          </a:p>
        </p:txBody>
      </p:sp>
      <p:sp>
        <p:nvSpPr>
          <p:cNvPr id="6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67920" y="1320162"/>
            <a:ext cx="747568" cy="2282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STICKER</a:t>
            </a:r>
          </a:p>
        </p:txBody>
      </p:sp>
      <p:sp>
        <p:nvSpPr>
          <p:cNvPr id="62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7338" y="6103664"/>
            <a:ext cx="9332912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571B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tabLst>
                <a:tab pos="447675" algn="l"/>
                <a:tab pos="630238" algn="l"/>
              </a:tabLst>
            </a:pPr>
            <a:r>
              <a:rPr lang="en-US" sz="800" noProof="0" dirty="0">
                <a:solidFill>
                  <a:srgbClr val="000000"/>
                </a:solidFill>
              </a:rPr>
              <a:t>1)  Zwei </a:t>
            </a:r>
            <a:r>
              <a:rPr lang="en-US" sz="800" noProof="0" dirty="0" err="1">
                <a:solidFill>
                  <a:srgbClr val="000000"/>
                </a:solidFill>
              </a:rPr>
              <a:t>Leerzeichen</a:t>
            </a:r>
            <a:endParaRPr lang="en-US" sz="800" noProof="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tabLst>
                <a:tab pos="447675" algn="l"/>
                <a:tab pos="630238" algn="l"/>
              </a:tabLst>
            </a:pPr>
            <a:r>
              <a:rPr lang="en-US" sz="800" noProof="0" dirty="0" err="1">
                <a:solidFill>
                  <a:srgbClr val="000000"/>
                </a:solidFill>
              </a:rPr>
              <a:t>Anm</a:t>
            </a:r>
            <a:r>
              <a:rPr lang="en-US" sz="800" noProof="0" dirty="0">
                <a:solidFill>
                  <a:srgbClr val="000000"/>
                </a:solidFill>
              </a:rPr>
              <a:t>.:  Zwei </a:t>
            </a:r>
            <a:r>
              <a:rPr lang="en-US" sz="800" noProof="0" dirty="0" err="1">
                <a:solidFill>
                  <a:srgbClr val="000000"/>
                </a:solidFill>
              </a:rPr>
              <a:t>Leerzeichen</a:t>
            </a:r>
            <a:endParaRPr lang="en-US" sz="800" noProof="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tabLst>
                <a:tab pos="447675" algn="l"/>
                <a:tab pos="630238" algn="l"/>
              </a:tabLst>
            </a:pPr>
            <a:r>
              <a:rPr lang="en-US" sz="800" noProof="0" dirty="0">
                <a:solidFill>
                  <a:srgbClr val="000000"/>
                </a:solidFill>
              </a:rPr>
              <a:t>Quelle:  Zwei </a:t>
            </a:r>
            <a:r>
              <a:rPr lang="en-US" sz="800" noProof="0" dirty="0" err="1">
                <a:solidFill>
                  <a:srgbClr val="000000"/>
                </a:solidFill>
              </a:rPr>
              <a:t>Leerzeichen</a:t>
            </a:r>
            <a:endParaRPr lang="en-US" sz="8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78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Überschrift</a:t>
            </a:r>
            <a:r>
              <a:rPr lang="en-US" noProof="0" dirty="0"/>
              <a:t>: </a:t>
            </a:r>
            <a:br>
              <a:rPr lang="en-US" noProof="0" dirty="0"/>
            </a:br>
            <a:r>
              <a:rPr lang="en-US" noProof="0" dirty="0"/>
              <a:t>maximal 2 </a:t>
            </a:r>
            <a:r>
              <a:rPr lang="en-US" noProof="0" dirty="0" err="1"/>
              <a:t>Zeilen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Autor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dirty="0"/>
              <a:t>Datum</a:t>
            </a:r>
          </a:p>
        </p:txBody>
      </p:sp>
      <p:sp>
        <p:nvSpPr>
          <p:cNvPr id="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867896" y="1422588"/>
            <a:ext cx="21702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noProof="0" dirty="0" err="1">
                <a:solidFill>
                  <a:srgbClr val="000000"/>
                </a:solidFill>
              </a:rPr>
              <a:t>Untertitel</a:t>
            </a:r>
            <a:r>
              <a:rPr lang="en-US" sz="1400" b="1" noProof="0" dirty="0">
                <a:solidFill>
                  <a:srgbClr val="000000"/>
                </a:solidFill>
              </a:rPr>
              <a:t> – Arial 14pt Fett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 err="1">
                <a:solidFill>
                  <a:srgbClr val="000000"/>
                </a:solidFill>
              </a:rPr>
              <a:t>Zweiter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r>
              <a:rPr lang="en-US" sz="1200" noProof="0" dirty="0" err="1">
                <a:solidFill>
                  <a:srgbClr val="000000"/>
                </a:solidFill>
              </a:rPr>
              <a:t>Untertitel</a:t>
            </a:r>
            <a:r>
              <a:rPr lang="en-US" sz="1200" noProof="0" dirty="0">
                <a:solidFill>
                  <a:srgbClr val="000000"/>
                </a:solidFill>
              </a:rPr>
              <a:t> – Arial 12pt </a:t>
            </a:r>
          </a:p>
        </p:txBody>
      </p:sp>
      <p:sp>
        <p:nvSpPr>
          <p:cNvPr id="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7338" y="6103664"/>
            <a:ext cx="9332912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571B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tabLst>
                <a:tab pos="447675" algn="l"/>
                <a:tab pos="630238" algn="l"/>
              </a:tabLst>
            </a:pPr>
            <a:r>
              <a:rPr lang="en-US" sz="800" noProof="0" dirty="0">
                <a:solidFill>
                  <a:srgbClr val="000000"/>
                </a:solidFill>
              </a:rPr>
              <a:t>1)  Zwei </a:t>
            </a:r>
            <a:r>
              <a:rPr lang="en-US" sz="800" noProof="0" dirty="0" err="1">
                <a:solidFill>
                  <a:srgbClr val="000000"/>
                </a:solidFill>
              </a:rPr>
              <a:t>Leerzeichen</a:t>
            </a:r>
            <a:endParaRPr lang="en-US" sz="800" noProof="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tabLst>
                <a:tab pos="447675" algn="l"/>
                <a:tab pos="630238" algn="l"/>
              </a:tabLst>
            </a:pPr>
            <a:r>
              <a:rPr lang="en-US" sz="800" noProof="0" dirty="0" err="1">
                <a:solidFill>
                  <a:srgbClr val="000000"/>
                </a:solidFill>
              </a:rPr>
              <a:t>Anm</a:t>
            </a:r>
            <a:r>
              <a:rPr lang="en-US" sz="800" noProof="0" dirty="0">
                <a:solidFill>
                  <a:srgbClr val="000000"/>
                </a:solidFill>
              </a:rPr>
              <a:t>.:  Zwei </a:t>
            </a:r>
            <a:r>
              <a:rPr lang="en-US" sz="800" noProof="0" dirty="0" err="1">
                <a:solidFill>
                  <a:srgbClr val="000000"/>
                </a:solidFill>
              </a:rPr>
              <a:t>Leerzeichen</a:t>
            </a:r>
            <a:endParaRPr lang="en-US" sz="800" noProof="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tabLst>
                <a:tab pos="447675" algn="l"/>
                <a:tab pos="630238" algn="l"/>
              </a:tabLst>
            </a:pPr>
            <a:r>
              <a:rPr lang="en-US" sz="800" noProof="0" dirty="0">
                <a:solidFill>
                  <a:srgbClr val="000000"/>
                </a:solidFill>
              </a:rPr>
              <a:t>Quelle:  Zwei </a:t>
            </a:r>
            <a:r>
              <a:rPr lang="en-US" sz="800" noProof="0" dirty="0" err="1">
                <a:solidFill>
                  <a:srgbClr val="000000"/>
                </a:solidFill>
              </a:rPr>
              <a:t>Leerzeichen</a:t>
            </a:r>
            <a:endParaRPr lang="en-US" sz="800" noProof="0" dirty="0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691414" y="2109788"/>
            <a:ext cx="3765550" cy="35242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400" b="1" noProof="0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5691414" y="2462213"/>
            <a:ext cx="3765550" cy="3252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73152" tIns="73152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sz="1400" noProof="0" dirty="0"/>
          </a:p>
          <a:p>
            <a:pPr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400" noProof="0" dirty="0"/>
          </a:p>
          <a:p>
            <a:pPr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400" noProof="0" dirty="0"/>
          </a:p>
        </p:txBody>
      </p:sp>
      <p:sp>
        <p:nvSpPr>
          <p:cNvPr id="31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854075" y="5765800"/>
            <a:ext cx="27781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solidFill>
                  <a:srgbClr val="000000"/>
                </a:solidFill>
              </a:rPr>
              <a:t>Low</a:t>
            </a:r>
          </a:p>
        </p:txBody>
      </p:sp>
      <p:sp>
        <p:nvSpPr>
          <p:cNvPr id="32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405313" y="5765800"/>
            <a:ext cx="3111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solidFill>
                  <a:srgbClr val="000000"/>
                </a:solidFill>
              </a:rPr>
              <a:t>High</a:t>
            </a:r>
          </a:p>
        </p:txBody>
      </p:sp>
      <p:sp>
        <p:nvSpPr>
          <p:cNvPr id="33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2553929" y="5819777"/>
            <a:ext cx="40235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Label</a:t>
            </a:r>
          </a:p>
        </p:txBody>
      </p:sp>
      <p:sp>
        <p:nvSpPr>
          <p:cNvPr id="34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74663" y="5407025"/>
            <a:ext cx="27781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solidFill>
                  <a:srgbClr val="000000"/>
                </a:solidFill>
              </a:rPr>
              <a:t>Low</a:t>
            </a:r>
          </a:p>
        </p:txBody>
      </p:sp>
      <p:sp>
        <p:nvSpPr>
          <p:cNvPr id="35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474663" y="2190750"/>
            <a:ext cx="3111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solidFill>
                  <a:srgbClr val="000000"/>
                </a:solidFill>
              </a:rPr>
              <a:t>High</a:t>
            </a:r>
          </a:p>
        </p:txBody>
      </p:sp>
      <p:sp>
        <p:nvSpPr>
          <p:cNvPr id="36" name="Text Box 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306388" y="3789363"/>
            <a:ext cx="398462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Label</a:t>
            </a:r>
          </a:p>
        </p:txBody>
      </p:sp>
      <p:sp>
        <p:nvSpPr>
          <p:cNvPr id="37" name="Rectangle 9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820738" y="2073275"/>
            <a:ext cx="1947862" cy="1797050"/>
          </a:xfrm>
          <a:prstGeom prst="rect">
            <a:avLst/>
          </a:prstGeom>
          <a:solidFill>
            <a:srgbClr val="DCDCDC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12pt Text</a:t>
            </a:r>
          </a:p>
        </p:txBody>
      </p:sp>
      <p:sp>
        <p:nvSpPr>
          <p:cNvPr id="38" name="Rectangle 10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2768600" y="2073275"/>
            <a:ext cx="1947863" cy="1797050"/>
          </a:xfrm>
          <a:prstGeom prst="rect">
            <a:avLst/>
          </a:prstGeom>
          <a:solidFill>
            <a:srgbClr val="DCDCDC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12pt Text</a:t>
            </a:r>
          </a:p>
        </p:txBody>
      </p:sp>
      <p:sp>
        <p:nvSpPr>
          <p:cNvPr id="39" name="Rectangle 11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820738" y="3870325"/>
            <a:ext cx="1947862" cy="1797050"/>
          </a:xfrm>
          <a:prstGeom prst="rect">
            <a:avLst/>
          </a:prstGeom>
          <a:solidFill>
            <a:srgbClr val="DCDCDC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12pt Text</a:t>
            </a:r>
          </a:p>
        </p:txBody>
      </p:sp>
      <p:sp>
        <p:nvSpPr>
          <p:cNvPr id="40" name="Rectangle 12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2768600" y="3870325"/>
            <a:ext cx="1947863" cy="1797050"/>
          </a:xfrm>
          <a:prstGeom prst="rect">
            <a:avLst/>
          </a:prstGeom>
          <a:solidFill>
            <a:srgbClr val="DCDCDC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12pt Text</a:t>
            </a:r>
          </a:p>
        </p:txBody>
      </p:sp>
      <p:sp>
        <p:nvSpPr>
          <p:cNvPr id="20" name="Rectangle 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867920" y="1320162"/>
            <a:ext cx="747568" cy="2282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STICKER</a:t>
            </a:r>
          </a:p>
        </p:txBody>
      </p:sp>
    </p:spTree>
    <p:extLst>
      <p:ext uri="{BB962C8B-B14F-4D97-AF65-F5344CB8AC3E}">
        <p14:creationId xmlns:p14="http://schemas.microsoft.com/office/powerpoint/2010/main" val="371155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Diese</a:t>
            </a:r>
            <a:r>
              <a:rPr lang="en-US" noProof="0" dirty="0"/>
              <a:t> Sticker und </a:t>
            </a:r>
            <a:r>
              <a:rPr lang="en-US" noProof="0" dirty="0" err="1"/>
              <a:t>Formen</a:t>
            </a:r>
            <a:r>
              <a:rPr lang="en-US" noProof="0" dirty="0"/>
              <a:t> </a:t>
            </a:r>
            <a:r>
              <a:rPr lang="en-US" noProof="0" dirty="0" err="1"/>
              <a:t>sollten</a:t>
            </a:r>
            <a:r>
              <a:rPr lang="en-US" noProof="0" dirty="0"/>
              <a:t> </a:t>
            </a:r>
            <a:r>
              <a:rPr lang="en-US" noProof="0" dirty="0" err="1"/>
              <a:t>verwendet</a:t>
            </a:r>
            <a:r>
              <a:rPr lang="en-US" noProof="0" dirty="0"/>
              <a:t> </a:t>
            </a:r>
            <a:r>
              <a:rPr lang="en-US" noProof="0" dirty="0" err="1"/>
              <a:t>werden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Autor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dirty="0"/>
              <a:t>Datum</a:t>
            </a:r>
          </a:p>
        </p:txBody>
      </p:sp>
      <p:sp>
        <p:nvSpPr>
          <p:cNvPr id="8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62819" y="2771906"/>
            <a:ext cx="728331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BACKUP</a:t>
            </a:r>
          </a:p>
        </p:txBody>
      </p:sp>
      <p:sp>
        <p:nvSpPr>
          <p:cNvPr id="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73537" y="3162632"/>
            <a:ext cx="1217613" cy="233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CONFIDENTIAL</a:t>
            </a:r>
          </a:p>
        </p:txBody>
      </p:sp>
      <p:sp>
        <p:nvSpPr>
          <p:cNvPr id="10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92662" y="2362760"/>
            <a:ext cx="598488" cy="2365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1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84636" y="3610989"/>
            <a:ext cx="1395413" cy="2365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FOR DISCUSSION</a:t>
            </a:r>
          </a:p>
        </p:txBody>
      </p:sp>
      <p:sp>
        <p:nvSpPr>
          <p:cNvPr id="12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34393" y="4118989"/>
            <a:ext cx="819150" cy="2365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13" name="Rectangle 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59493" y="4525389"/>
            <a:ext cx="1176338" cy="2365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ILLUSTRATIVE</a:t>
            </a:r>
          </a:p>
        </p:txBody>
      </p:sp>
      <p:sp>
        <p:nvSpPr>
          <p:cNvPr id="14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29819" y="4946303"/>
            <a:ext cx="1131888" cy="2365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PRELIMINARY</a:t>
            </a:r>
          </a:p>
        </p:txBody>
      </p:sp>
      <p:sp>
        <p:nvSpPr>
          <p:cNvPr id="15" name="Rectangle 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313712" y="2766798"/>
            <a:ext cx="745964" cy="2467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ANHANG</a:t>
            </a:r>
          </a:p>
        </p:txBody>
      </p:sp>
      <p:sp>
        <p:nvSpPr>
          <p:cNvPr id="16" name="Rectangle 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85709" y="3166537"/>
            <a:ext cx="1173967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VERTRAULICH</a:t>
            </a:r>
          </a:p>
        </p:txBody>
      </p:sp>
      <p:sp>
        <p:nvSpPr>
          <p:cNvPr id="17" name="Rectangle 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17531" y="2368252"/>
            <a:ext cx="842145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ENTWURF</a:t>
            </a:r>
          </a:p>
        </p:txBody>
      </p:sp>
      <p:sp>
        <p:nvSpPr>
          <p:cNvPr id="18" name="Rectangle 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59806" y="3616481"/>
            <a:ext cx="1388769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ZUR DISKUSSION</a:t>
            </a:r>
          </a:p>
        </p:txBody>
      </p:sp>
      <p:sp>
        <p:nvSpPr>
          <p:cNvPr id="19" name="Rectangle 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347251" y="4168026"/>
            <a:ext cx="774818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BEISPIEL</a:t>
            </a:r>
          </a:p>
        </p:txBody>
      </p:sp>
      <p:sp>
        <p:nvSpPr>
          <p:cNvPr id="20" name="Rectangle 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41191" y="4530881"/>
            <a:ext cx="1063166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ILLUSTRATIV</a:t>
            </a:r>
          </a:p>
        </p:txBody>
      </p:sp>
      <p:sp>
        <p:nvSpPr>
          <p:cNvPr id="21" name="Rectangle 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50230" y="4951795"/>
            <a:ext cx="980003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VORLÄUFIG</a:t>
            </a:r>
          </a:p>
        </p:txBody>
      </p:sp>
      <p:sp>
        <p:nvSpPr>
          <p:cNvPr id="22" name="Rectangle 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30015" y="1989462"/>
            <a:ext cx="1374342" cy="2282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marL="0" marR="0" lvl="0" indent="0" algn="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KONZEPTIONELL</a:t>
            </a:r>
          </a:p>
        </p:txBody>
      </p:sp>
      <p:sp>
        <p:nvSpPr>
          <p:cNvPr id="23" name="Rectangle 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387341" y="1986716"/>
            <a:ext cx="1303809" cy="2282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marL="0" marR="0" lvl="0" indent="0" algn="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CONCEPTIONAL</a:t>
            </a:r>
          </a:p>
        </p:txBody>
      </p:sp>
      <p:sp>
        <p:nvSpPr>
          <p:cNvPr id="24" name="Oval 32"/>
          <p:cNvSpPr>
            <a:spLocks noChangeArrowheads="1"/>
          </p:cNvSpPr>
          <p:nvPr/>
        </p:nvSpPr>
        <p:spPr bwMode="auto">
          <a:xfrm>
            <a:off x="8885683" y="3043259"/>
            <a:ext cx="321056" cy="3210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grpSp>
        <p:nvGrpSpPr>
          <p:cNvPr id="25" name="Group 16"/>
          <p:cNvGrpSpPr>
            <a:grpSpLocks/>
          </p:cNvGrpSpPr>
          <p:nvPr/>
        </p:nvGrpSpPr>
        <p:grpSpPr bwMode="auto">
          <a:xfrm>
            <a:off x="8376921" y="3042497"/>
            <a:ext cx="321818" cy="321818"/>
            <a:chOff x="593" y="331"/>
            <a:chExt cx="2795" cy="2702"/>
          </a:xfrm>
        </p:grpSpPr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593" y="331"/>
              <a:ext cx="2795" cy="27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27" name="Arc 15"/>
            <p:cNvSpPr>
              <a:spLocks/>
            </p:cNvSpPr>
            <p:nvPr/>
          </p:nvSpPr>
          <p:spPr bwMode="auto">
            <a:xfrm>
              <a:off x="1979" y="331"/>
              <a:ext cx="1409" cy="1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7868921" y="3042497"/>
            <a:ext cx="321818" cy="321818"/>
            <a:chOff x="1605" y="601"/>
            <a:chExt cx="3391" cy="3305"/>
          </a:xfrm>
        </p:grpSpPr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1605" y="601"/>
              <a:ext cx="3391" cy="330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30" name="Arc 12"/>
            <p:cNvSpPr>
              <a:spLocks/>
            </p:cNvSpPr>
            <p:nvPr/>
          </p:nvSpPr>
          <p:spPr bwMode="auto">
            <a:xfrm>
              <a:off x="3272" y="601"/>
              <a:ext cx="1724" cy="3305"/>
            </a:xfrm>
            <a:custGeom>
              <a:avLst/>
              <a:gdLst>
                <a:gd name="G0" fmla="+- 216 0 0"/>
                <a:gd name="G1" fmla="+- 21600 0 0"/>
                <a:gd name="G2" fmla="+- 21600 0 0"/>
                <a:gd name="T0" fmla="*/ 216 w 21816"/>
                <a:gd name="T1" fmla="*/ 0 h 43200"/>
                <a:gd name="T2" fmla="*/ 0 w 21816"/>
                <a:gd name="T3" fmla="*/ 43199 h 43200"/>
                <a:gd name="T4" fmla="*/ 216 w 2181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16" h="43200" fill="none" extrusionOk="0">
                  <a:moveTo>
                    <a:pt x="215" y="0"/>
                  </a:moveTo>
                  <a:cubicBezTo>
                    <a:pt x="12145" y="0"/>
                    <a:pt x="21816" y="9670"/>
                    <a:pt x="21816" y="21600"/>
                  </a:cubicBezTo>
                  <a:cubicBezTo>
                    <a:pt x="21816" y="33529"/>
                    <a:pt x="12145" y="43200"/>
                    <a:pt x="216" y="43200"/>
                  </a:cubicBezTo>
                  <a:cubicBezTo>
                    <a:pt x="143" y="43200"/>
                    <a:pt x="71" y="43199"/>
                    <a:pt x="0" y="43198"/>
                  </a:cubicBezTo>
                </a:path>
                <a:path w="21816" h="43200" stroke="0" extrusionOk="0">
                  <a:moveTo>
                    <a:pt x="215" y="0"/>
                  </a:moveTo>
                  <a:cubicBezTo>
                    <a:pt x="12145" y="0"/>
                    <a:pt x="21816" y="9670"/>
                    <a:pt x="21816" y="21600"/>
                  </a:cubicBezTo>
                  <a:cubicBezTo>
                    <a:pt x="21816" y="33529"/>
                    <a:pt x="12145" y="43200"/>
                    <a:pt x="216" y="43200"/>
                  </a:cubicBezTo>
                  <a:cubicBezTo>
                    <a:pt x="143" y="43200"/>
                    <a:pt x="71" y="43199"/>
                    <a:pt x="0" y="43198"/>
                  </a:cubicBezTo>
                  <a:lnTo>
                    <a:pt x="216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grpSp>
        <p:nvGrpSpPr>
          <p:cNvPr id="31" name="Group 8"/>
          <p:cNvGrpSpPr>
            <a:grpSpLocks/>
          </p:cNvGrpSpPr>
          <p:nvPr/>
        </p:nvGrpSpPr>
        <p:grpSpPr bwMode="auto">
          <a:xfrm>
            <a:off x="7360921" y="3042497"/>
            <a:ext cx="321818" cy="321818"/>
            <a:chOff x="2012" y="1092"/>
            <a:chExt cx="2813" cy="2742"/>
          </a:xfrm>
        </p:grpSpPr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2012" y="1092"/>
              <a:ext cx="2813" cy="274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33" name="Arc 6"/>
            <p:cNvSpPr>
              <a:spLocks/>
            </p:cNvSpPr>
            <p:nvPr/>
          </p:nvSpPr>
          <p:spPr bwMode="auto">
            <a:xfrm>
              <a:off x="2012" y="1092"/>
              <a:ext cx="2813" cy="274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6852921" y="3042497"/>
            <a:ext cx="321818" cy="32181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8905701" y="2518241"/>
            <a:ext cx="280924" cy="2809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grpSp>
        <p:nvGrpSpPr>
          <p:cNvPr id="36" name="Group 16"/>
          <p:cNvGrpSpPr>
            <a:grpSpLocks/>
          </p:cNvGrpSpPr>
          <p:nvPr/>
        </p:nvGrpSpPr>
        <p:grpSpPr bwMode="auto">
          <a:xfrm>
            <a:off x="8397034" y="2518241"/>
            <a:ext cx="281591" cy="281591"/>
            <a:chOff x="593" y="331"/>
            <a:chExt cx="2795" cy="2702"/>
          </a:xfrm>
        </p:grpSpPr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593" y="331"/>
              <a:ext cx="2795" cy="27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38" name="Arc 15"/>
            <p:cNvSpPr>
              <a:spLocks/>
            </p:cNvSpPr>
            <p:nvPr/>
          </p:nvSpPr>
          <p:spPr bwMode="auto">
            <a:xfrm>
              <a:off x="1979" y="331"/>
              <a:ext cx="1409" cy="1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grpSp>
        <p:nvGrpSpPr>
          <p:cNvPr id="39" name="Group 13"/>
          <p:cNvGrpSpPr>
            <a:grpSpLocks/>
          </p:cNvGrpSpPr>
          <p:nvPr/>
        </p:nvGrpSpPr>
        <p:grpSpPr bwMode="auto">
          <a:xfrm>
            <a:off x="7889034" y="2518241"/>
            <a:ext cx="281591" cy="281591"/>
            <a:chOff x="1605" y="601"/>
            <a:chExt cx="3391" cy="3305"/>
          </a:xfrm>
        </p:grpSpPr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1605" y="601"/>
              <a:ext cx="3391" cy="330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41" name="Arc 12"/>
            <p:cNvSpPr>
              <a:spLocks/>
            </p:cNvSpPr>
            <p:nvPr/>
          </p:nvSpPr>
          <p:spPr bwMode="auto">
            <a:xfrm>
              <a:off x="3272" y="601"/>
              <a:ext cx="1724" cy="3305"/>
            </a:xfrm>
            <a:custGeom>
              <a:avLst/>
              <a:gdLst>
                <a:gd name="G0" fmla="+- 216 0 0"/>
                <a:gd name="G1" fmla="+- 21600 0 0"/>
                <a:gd name="G2" fmla="+- 21600 0 0"/>
                <a:gd name="T0" fmla="*/ 216 w 21816"/>
                <a:gd name="T1" fmla="*/ 0 h 43200"/>
                <a:gd name="T2" fmla="*/ 0 w 21816"/>
                <a:gd name="T3" fmla="*/ 43199 h 43200"/>
                <a:gd name="T4" fmla="*/ 216 w 2181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16" h="43200" fill="none" extrusionOk="0">
                  <a:moveTo>
                    <a:pt x="215" y="0"/>
                  </a:moveTo>
                  <a:cubicBezTo>
                    <a:pt x="12145" y="0"/>
                    <a:pt x="21816" y="9670"/>
                    <a:pt x="21816" y="21600"/>
                  </a:cubicBezTo>
                  <a:cubicBezTo>
                    <a:pt x="21816" y="33529"/>
                    <a:pt x="12145" y="43200"/>
                    <a:pt x="216" y="43200"/>
                  </a:cubicBezTo>
                  <a:cubicBezTo>
                    <a:pt x="143" y="43200"/>
                    <a:pt x="71" y="43199"/>
                    <a:pt x="0" y="43198"/>
                  </a:cubicBezTo>
                </a:path>
                <a:path w="21816" h="43200" stroke="0" extrusionOk="0">
                  <a:moveTo>
                    <a:pt x="215" y="0"/>
                  </a:moveTo>
                  <a:cubicBezTo>
                    <a:pt x="12145" y="0"/>
                    <a:pt x="21816" y="9670"/>
                    <a:pt x="21816" y="21600"/>
                  </a:cubicBezTo>
                  <a:cubicBezTo>
                    <a:pt x="21816" y="33529"/>
                    <a:pt x="12145" y="43200"/>
                    <a:pt x="216" y="43200"/>
                  </a:cubicBezTo>
                  <a:cubicBezTo>
                    <a:pt x="143" y="43200"/>
                    <a:pt x="71" y="43199"/>
                    <a:pt x="0" y="43198"/>
                  </a:cubicBezTo>
                  <a:lnTo>
                    <a:pt x="216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grpSp>
        <p:nvGrpSpPr>
          <p:cNvPr id="42" name="Group 8"/>
          <p:cNvGrpSpPr>
            <a:grpSpLocks/>
          </p:cNvGrpSpPr>
          <p:nvPr/>
        </p:nvGrpSpPr>
        <p:grpSpPr bwMode="auto">
          <a:xfrm>
            <a:off x="7381034" y="2518241"/>
            <a:ext cx="281591" cy="281591"/>
            <a:chOff x="2012" y="1092"/>
            <a:chExt cx="2813" cy="2742"/>
          </a:xfrm>
        </p:grpSpPr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2012" y="1092"/>
              <a:ext cx="2813" cy="274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44" name="Arc 6"/>
            <p:cNvSpPr>
              <a:spLocks/>
            </p:cNvSpPr>
            <p:nvPr/>
          </p:nvSpPr>
          <p:spPr bwMode="auto">
            <a:xfrm>
              <a:off x="2012" y="1092"/>
              <a:ext cx="2813" cy="274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6873034" y="2518241"/>
            <a:ext cx="281591" cy="28159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sp>
        <p:nvSpPr>
          <p:cNvPr id="46" name="Oval 32"/>
          <p:cNvSpPr>
            <a:spLocks noChangeArrowheads="1"/>
          </p:cNvSpPr>
          <p:nvPr/>
        </p:nvSpPr>
        <p:spPr bwMode="auto">
          <a:xfrm>
            <a:off x="8945833" y="2036674"/>
            <a:ext cx="240792" cy="24079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grpSp>
        <p:nvGrpSpPr>
          <p:cNvPr id="47" name="Group 16"/>
          <p:cNvGrpSpPr>
            <a:grpSpLocks/>
          </p:cNvGrpSpPr>
          <p:nvPr/>
        </p:nvGrpSpPr>
        <p:grpSpPr bwMode="auto">
          <a:xfrm>
            <a:off x="8437262" y="2036674"/>
            <a:ext cx="241363" cy="241363"/>
            <a:chOff x="593" y="331"/>
            <a:chExt cx="2795" cy="2702"/>
          </a:xfrm>
        </p:grpSpPr>
        <p:sp>
          <p:nvSpPr>
            <p:cNvPr id="48" name="Oval 14"/>
            <p:cNvSpPr>
              <a:spLocks noChangeArrowheads="1"/>
            </p:cNvSpPr>
            <p:nvPr/>
          </p:nvSpPr>
          <p:spPr bwMode="auto">
            <a:xfrm>
              <a:off x="593" y="331"/>
              <a:ext cx="2795" cy="27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49" name="Arc 15"/>
            <p:cNvSpPr>
              <a:spLocks/>
            </p:cNvSpPr>
            <p:nvPr/>
          </p:nvSpPr>
          <p:spPr bwMode="auto">
            <a:xfrm>
              <a:off x="1979" y="331"/>
              <a:ext cx="1409" cy="1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grpSp>
        <p:nvGrpSpPr>
          <p:cNvPr id="50" name="Group 13"/>
          <p:cNvGrpSpPr>
            <a:grpSpLocks/>
          </p:cNvGrpSpPr>
          <p:nvPr/>
        </p:nvGrpSpPr>
        <p:grpSpPr bwMode="auto">
          <a:xfrm>
            <a:off x="7929262" y="2036674"/>
            <a:ext cx="241363" cy="241363"/>
            <a:chOff x="1605" y="601"/>
            <a:chExt cx="3391" cy="3305"/>
          </a:xfrm>
        </p:grpSpPr>
        <p:sp>
          <p:nvSpPr>
            <p:cNvPr id="51" name="Oval 11"/>
            <p:cNvSpPr>
              <a:spLocks noChangeArrowheads="1"/>
            </p:cNvSpPr>
            <p:nvPr/>
          </p:nvSpPr>
          <p:spPr bwMode="auto">
            <a:xfrm>
              <a:off x="1605" y="601"/>
              <a:ext cx="3391" cy="330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52" name="Arc 12"/>
            <p:cNvSpPr>
              <a:spLocks/>
            </p:cNvSpPr>
            <p:nvPr/>
          </p:nvSpPr>
          <p:spPr bwMode="auto">
            <a:xfrm>
              <a:off x="3272" y="601"/>
              <a:ext cx="1724" cy="3305"/>
            </a:xfrm>
            <a:custGeom>
              <a:avLst/>
              <a:gdLst>
                <a:gd name="G0" fmla="+- 216 0 0"/>
                <a:gd name="G1" fmla="+- 21600 0 0"/>
                <a:gd name="G2" fmla="+- 21600 0 0"/>
                <a:gd name="T0" fmla="*/ 216 w 21816"/>
                <a:gd name="T1" fmla="*/ 0 h 43200"/>
                <a:gd name="T2" fmla="*/ 0 w 21816"/>
                <a:gd name="T3" fmla="*/ 43199 h 43200"/>
                <a:gd name="T4" fmla="*/ 216 w 2181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16" h="43200" fill="none" extrusionOk="0">
                  <a:moveTo>
                    <a:pt x="215" y="0"/>
                  </a:moveTo>
                  <a:cubicBezTo>
                    <a:pt x="12145" y="0"/>
                    <a:pt x="21816" y="9670"/>
                    <a:pt x="21816" y="21600"/>
                  </a:cubicBezTo>
                  <a:cubicBezTo>
                    <a:pt x="21816" y="33529"/>
                    <a:pt x="12145" y="43200"/>
                    <a:pt x="216" y="43200"/>
                  </a:cubicBezTo>
                  <a:cubicBezTo>
                    <a:pt x="143" y="43200"/>
                    <a:pt x="71" y="43199"/>
                    <a:pt x="0" y="43198"/>
                  </a:cubicBezTo>
                </a:path>
                <a:path w="21816" h="43200" stroke="0" extrusionOk="0">
                  <a:moveTo>
                    <a:pt x="215" y="0"/>
                  </a:moveTo>
                  <a:cubicBezTo>
                    <a:pt x="12145" y="0"/>
                    <a:pt x="21816" y="9670"/>
                    <a:pt x="21816" y="21600"/>
                  </a:cubicBezTo>
                  <a:cubicBezTo>
                    <a:pt x="21816" y="33529"/>
                    <a:pt x="12145" y="43200"/>
                    <a:pt x="216" y="43200"/>
                  </a:cubicBezTo>
                  <a:cubicBezTo>
                    <a:pt x="143" y="43200"/>
                    <a:pt x="71" y="43199"/>
                    <a:pt x="0" y="43198"/>
                  </a:cubicBezTo>
                  <a:lnTo>
                    <a:pt x="216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grpSp>
        <p:nvGrpSpPr>
          <p:cNvPr id="53" name="Group 8"/>
          <p:cNvGrpSpPr>
            <a:grpSpLocks/>
          </p:cNvGrpSpPr>
          <p:nvPr/>
        </p:nvGrpSpPr>
        <p:grpSpPr bwMode="auto">
          <a:xfrm>
            <a:off x="7421262" y="2036674"/>
            <a:ext cx="241363" cy="241363"/>
            <a:chOff x="2012" y="1092"/>
            <a:chExt cx="2813" cy="2742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012" y="1092"/>
              <a:ext cx="2813" cy="274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55" name="Arc 6"/>
            <p:cNvSpPr>
              <a:spLocks/>
            </p:cNvSpPr>
            <p:nvPr/>
          </p:nvSpPr>
          <p:spPr bwMode="auto">
            <a:xfrm>
              <a:off x="2012" y="1092"/>
              <a:ext cx="2813" cy="274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6913262" y="2036674"/>
            <a:ext cx="241363" cy="241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sp>
        <p:nvSpPr>
          <p:cNvPr id="57" name="Freeform 44"/>
          <p:cNvSpPr>
            <a:spLocks/>
          </p:cNvSpPr>
          <p:nvPr/>
        </p:nvSpPr>
        <p:spPr bwMode="auto">
          <a:xfrm rot="5400000">
            <a:off x="8364961" y="4121091"/>
            <a:ext cx="292418" cy="305435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17" y="0"/>
              </a:cxn>
              <a:cxn ang="0">
                <a:pos x="191" y="168"/>
              </a:cxn>
              <a:cxn ang="0">
                <a:pos x="411" y="308"/>
              </a:cxn>
              <a:cxn ang="0">
                <a:pos x="463" y="378"/>
              </a:cxn>
              <a:cxn ang="0">
                <a:pos x="352" y="424"/>
              </a:cxn>
              <a:cxn ang="0">
                <a:pos x="281" y="488"/>
              </a:cxn>
              <a:cxn ang="0">
                <a:pos x="242" y="418"/>
              </a:cxn>
              <a:cxn ang="0">
                <a:pos x="339" y="347"/>
              </a:cxn>
              <a:cxn ang="0">
                <a:pos x="0" y="13"/>
              </a:cxn>
            </a:cxnLst>
            <a:rect l="0" t="0" r="r" b="b"/>
            <a:pathLst>
              <a:path w="463" h="488">
                <a:moveTo>
                  <a:pt x="0" y="13"/>
                </a:moveTo>
                <a:cubicBezTo>
                  <a:pt x="17" y="0"/>
                  <a:pt x="17" y="0"/>
                  <a:pt x="17" y="0"/>
                </a:cubicBezTo>
                <a:cubicBezTo>
                  <a:pt x="65" y="64"/>
                  <a:pt x="130" y="118"/>
                  <a:pt x="191" y="168"/>
                </a:cubicBezTo>
                <a:cubicBezTo>
                  <a:pt x="261" y="221"/>
                  <a:pt x="332" y="271"/>
                  <a:pt x="411" y="308"/>
                </a:cubicBezTo>
                <a:cubicBezTo>
                  <a:pt x="427" y="331"/>
                  <a:pt x="444" y="358"/>
                  <a:pt x="463" y="378"/>
                </a:cubicBezTo>
                <a:cubicBezTo>
                  <a:pt x="425" y="390"/>
                  <a:pt x="387" y="407"/>
                  <a:pt x="352" y="424"/>
                </a:cubicBezTo>
                <a:cubicBezTo>
                  <a:pt x="323" y="439"/>
                  <a:pt x="294" y="455"/>
                  <a:pt x="281" y="488"/>
                </a:cubicBezTo>
                <a:cubicBezTo>
                  <a:pt x="264" y="471"/>
                  <a:pt x="241" y="444"/>
                  <a:pt x="242" y="418"/>
                </a:cubicBezTo>
                <a:cubicBezTo>
                  <a:pt x="241" y="387"/>
                  <a:pt x="319" y="357"/>
                  <a:pt x="339" y="347"/>
                </a:cubicBezTo>
                <a:cubicBezTo>
                  <a:pt x="209" y="269"/>
                  <a:pt x="76" y="144"/>
                  <a:pt x="0" y="13"/>
                </a:cubicBezTo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58" name="Freeform 44"/>
          <p:cNvSpPr>
            <a:spLocks/>
          </p:cNvSpPr>
          <p:nvPr/>
        </p:nvSpPr>
        <p:spPr bwMode="auto">
          <a:xfrm rot="5400000">
            <a:off x="7935457" y="4046360"/>
            <a:ext cx="365522" cy="381794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17" y="0"/>
              </a:cxn>
              <a:cxn ang="0">
                <a:pos x="191" y="168"/>
              </a:cxn>
              <a:cxn ang="0">
                <a:pos x="411" y="308"/>
              </a:cxn>
              <a:cxn ang="0">
                <a:pos x="463" y="378"/>
              </a:cxn>
              <a:cxn ang="0">
                <a:pos x="352" y="424"/>
              </a:cxn>
              <a:cxn ang="0">
                <a:pos x="281" y="488"/>
              </a:cxn>
              <a:cxn ang="0">
                <a:pos x="242" y="418"/>
              </a:cxn>
              <a:cxn ang="0">
                <a:pos x="339" y="347"/>
              </a:cxn>
              <a:cxn ang="0">
                <a:pos x="0" y="13"/>
              </a:cxn>
            </a:cxnLst>
            <a:rect l="0" t="0" r="r" b="b"/>
            <a:pathLst>
              <a:path w="463" h="488">
                <a:moveTo>
                  <a:pt x="0" y="13"/>
                </a:moveTo>
                <a:cubicBezTo>
                  <a:pt x="17" y="0"/>
                  <a:pt x="17" y="0"/>
                  <a:pt x="17" y="0"/>
                </a:cubicBezTo>
                <a:cubicBezTo>
                  <a:pt x="65" y="64"/>
                  <a:pt x="130" y="118"/>
                  <a:pt x="191" y="168"/>
                </a:cubicBezTo>
                <a:cubicBezTo>
                  <a:pt x="261" y="221"/>
                  <a:pt x="332" y="271"/>
                  <a:pt x="411" y="308"/>
                </a:cubicBezTo>
                <a:cubicBezTo>
                  <a:pt x="427" y="331"/>
                  <a:pt x="444" y="358"/>
                  <a:pt x="463" y="378"/>
                </a:cubicBezTo>
                <a:cubicBezTo>
                  <a:pt x="425" y="390"/>
                  <a:pt x="387" y="407"/>
                  <a:pt x="352" y="424"/>
                </a:cubicBezTo>
                <a:cubicBezTo>
                  <a:pt x="323" y="439"/>
                  <a:pt x="294" y="455"/>
                  <a:pt x="281" y="488"/>
                </a:cubicBezTo>
                <a:cubicBezTo>
                  <a:pt x="264" y="471"/>
                  <a:pt x="241" y="444"/>
                  <a:pt x="242" y="418"/>
                </a:cubicBezTo>
                <a:cubicBezTo>
                  <a:pt x="241" y="387"/>
                  <a:pt x="319" y="357"/>
                  <a:pt x="339" y="347"/>
                </a:cubicBezTo>
                <a:cubicBezTo>
                  <a:pt x="209" y="269"/>
                  <a:pt x="76" y="144"/>
                  <a:pt x="0" y="13"/>
                </a:cubicBezTo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59" name="Freeform 44"/>
          <p:cNvSpPr>
            <a:spLocks/>
          </p:cNvSpPr>
          <p:nvPr/>
        </p:nvSpPr>
        <p:spPr bwMode="auto">
          <a:xfrm rot="5400000">
            <a:off x="7353604" y="3926789"/>
            <a:ext cx="482489" cy="503968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17" y="0"/>
              </a:cxn>
              <a:cxn ang="0">
                <a:pos x="191" y="168"/>
              </a:cxn>
              <a:cxn ang="0">
                <a:pos x="411" y="308"/>
              </a:cxn>
              <a:cxn ang="0">
                <a:pos x="463" y="378"/>
              </a:cxn>
              <a:cxn ang="0">
                <a:pos x="352" y="424"/>
              </a:cxn>
              <a:cxn ang="0">
                <a:pos x="281" y="488"/>
              </a:cxn>
              <a:cxn ang="0">
                <a:pos x="242" y="418"/>
              </a:cxn>
              <a:cxn ang="0">
                <a:pos x="339" y="347"/>
              </a:cxn>
              <a:cxn ang="0">
                <a:pos x="0" y="13"/>
              </a:cxn>
            </a:cxnLst>
            <a:rect l="0" t="0" r="r" b="b"/>
            <a:pathLst>
              <a:path w="463" h="488">
                <a:moveTo>
                  <a:pt x="0" y="13"/>
                </a:moveTo>
                <a:cubicBezTo>
                  <a:pt x="17" y="0"/>
                  <a:pt x="17" y="0"/>
                  <a:pt x="17" y="0"/>
                </a:cubicBezTo>
                <a:cubicBezTo>
                  <a:pt x="65" y="64"/>
                  <a:pt x="130" y="118"/>
                  <a:pt x="191" y="168"/>
                </a:cubicBezTo>
                <a:cubicBezTo>
                  <a:pt x="261" y="221"/>
                  <a:pt x="332" y="271"/>
                  <a:pt x="411" y="308"/>
                </a:cubicBezTo>
                <a:cubicBezTo>
                  <a:pt x="427" y="331"/>
                  <a:pt x="444" y="358"/>
                  <a:pt x="463" y="378"/>
                </a:cubicBezTo>
                <a:cubicBezTo>
                  <a:pt x="425" y="390"/>
                  <a:pt x="387" y="407"/>
                  <a:pt x="352" y="424"/>
                </a:cubicBezTo>
                <a:cubicBezTo>
                  <a:pt x="323" y="439"/>
                  <a:pt x="294" y="455"/>
                  <a:pt x="281" y="488"/>
                </a:cubicBezTo>
                <a:cubicBezTo>
                  <a:pt x="264" y="471"/>
                  <a:pt x="241" y="444"/>
                  <a:pt x="242" y="418"/>
                </a:cubicBezTo>
                <a:cubicBezTo>
                  <a:pt x="241" y="387"/>
                  <a:pt x="319" y="357"/>
                  <a:pt x="339" y="347"/>
                </a:cubicBezTo>
                <a:cubicBezTo>
                  <a:pt x="209" y="269"/>
                  <a:pt x="76" y="144"/>
                  <a:pt x="0" y="13"/>
                </a:cubicBezTo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60" name="Freeform 10"/>
          <p:cNvSpPr>
            <a:spLocks/>
          </p:cNvSpPr>
          <p:nvPr/>
        </p:nvSpPr>
        <p:spPr bwMode="auto">
          <a:xfrm rot="5400000">
            <a:off x="8324938" y="4649162"/>
            <a:ext cx="231140" cy="230505"/>
          </a:xfrm>
          <a:custGeom>
            <a:avLst/>
            <a:gdLst/>
            <a:ahLst/>
            <a:cxnLst>
              <a:cxn ang="0">
                <a:pos x="260" y="179"/>
              </a:cxn>
              <a:cxn ang="0">
                <a:pos x="350" y="270"/>
              </a:cxn>
              <a:cxn ang="0">
                <a:pos x="285" y="353"/>
              </a:cxn>
              <a:cxn ang="0">
                <a:pos x="203" y="234"/>
              </a:cxn>
              <a:cxn ang="0">
                <a:pos x="101" y="297"/>
              </a:cxn>
              <a:cxn ang="0">
                <a:pos x="22" y="241"/>
              </a:cxn>
              <a:cxn ang="0">
                <a:pos x="142" y="182"/>
              </a:cxn>
              <a:cxn ang="0">
                <a:pos x="113" y="11"/>
              </a:cxn>
              <a:cxn ang="0">
                <a:pos x="200" y="128"/>
              </a:cxn>
              <a:cxn ang="0">
                <a:pos x="265" y="0"/>
              </a:cxn>
              <a:cxn ang="0">
                <a:pos x="332" y="69"/>
              </a:cxn>
              <a:cxn ang="0">
                <a:pos x="260" y="179"/>
              </a:cxn>
            </a:cxnLst>
            <a:rect l="0" t="0" r="r" b="b"/>
            <a:pathLst>
              <a:path w="354" h="353">
                <a:moveTo>
                  <a:pt x="260" y="179"/>
                </a:moveTo>
                <a:cubicBezTo>
                  <a:pt x="287" y="198"/>
                  <a:pt x="344" y="234"/>
                  <a:pt x="350" y="270"/>
                </a:cubicBezTo>
                <a:cubicBezTo>
                  <a:pt x="354" y="307"/>
                  <a:pt x="313" y="337"/>
                  <a:pt x="285" y="353"/>
                </a:cubicBezTo>
                <a:cubicBezTo>
                  <a:pt x="290" y="304"/>
                  <a:pt x="237" y="260"/>
                  <a:pt x="203" y="234"/>
                </a:cubicBezTo>
                <a:cubicBezTo>
                  <a:pt x="176" y="259"/>
                  <a:pt x="140" y="293"/>
                  <a:pt x="101" y="297"/>
                </a:cubicBezTo>
                <a:cubicBezTo>
                  <a:pt x="69" y="300"/>
                  <a:pt x="40" y="263"/>
                  <a:pt x="22" y="241"/>
                </a:cubicBezTo>
                <a:cubicBezTo>
                  <a:pt x="69" y="234"/>
                  <a:pt x="106" y="212"/>
                  <a:pt x="142" y="182"/>
                </a:cubicBezTo>
                <a:cubicBezTo>
                  <a:pt x="80" y="139"/>
                  <a:pt x="0" y="49"/>
                  <a:pt x="113" y="11"/>
                </a:cubicBezTo>
                <a:cubicBezTo>
                  <a:pt x="105" y="47"/>
                  <a:pt x="172" y="112"/>
                  <a:pt x="200" y="128"/>
                </a:cubicBezTo>
                <a:cubicBezTo>
                  <a:pt x="236" y="93"/>
                  <a:pt x="265" y="52"/>
                  <a:pt x="265" y="0"/>
                </a:cubicBezTo>
                <a:cubicBezTo>
                  <a:pt x="291" y="13"/>
                  <a:pt x="331" y="36"/>
                  <a:pt x="332" y="69"/>
                </a:cubicBezTo>
                <a:cubicBezTo>
                  <a:pt x="330" y="107"/>
                  <a:pt x="283" y="153"/>
                  <a:pt x="260" y="179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61" name="Freeform 10"/>
          <p:cNvSpPr>
            <a:spLocks/>
          </p:cNvSpPr>
          <p:nvPr/>
        </p:nvSpPr>
        <p:spPr bwMode="auto">
          <a:xfrm rot="5400000">
            <a:off x="7877977" y="4591457"/>
            <a:ext cx="288925" cy="288131"/>
          </a:xfrm>
          <a:custGeom>
            <a:avLst/>
            <a:gdLst/>
            <a:ahLst/>
            <a:cxnLst>
              <a:cxn ang="0">
                <a:pos x="260" y="179"/>
              </a:cxn>
              <a:cxn ang="0">
                <a:pos x="350" y="270"/>
              </a:cxn>
              <a:cxn ang="0">
                <a:pos x="285" y="353"/>
              </a:cxn>
              <a:cxn ang="0">
                <a:pos x="203" y="234"/>
              </a:cxn>
              <a:cxn ang="0">
                <a:pos x="101" y="297"/>
              </a:cxn>
              <a:cxn ang="0">
                <a:pos x="22" y="241"/>
              </a:cxn>
              <a:cxn ang="0">
                <a:pos x="142" y="182"/>
              </a:cxn>
              <a:cxn ang="0">
                <a:pos x="113" y="11"/>
              </a:cxn>
              <a:cxn ang="0">
                <a:pos x="200" y="128"/>
              </a:cxn>
              <a:cxn ang="0">
                <a:pos x="265" y="0"/>
              </a:cxn>
              <a:cxn ang="0">
                <a:pos x="332" y="69"/>
              </a:cxn>
              <a:cxn ang="0">
                <a:pos x="260" y="179"/>
              </a:cxn>
            </a:cxnLst>
            <a:rect l="0" t="0" r="r" b="b"/>
            <a:pathLst>
              <a:path w="354" h="353">
                <a:moveTo>
                  <a:pt x="260" y="179"/>
                </a:moveTo>
                <a:cubicBezTo>
                  <a:pt x="287" y="198"/>
                  <a:pt x="344" y="234"/>
                  <a:pt x="350" y="270"/>
                </a:cubicBezTo>
                <a:cubicBezTo>
                  <a:pt x="354" y="307"/>
                  <a:pt x="313" y="337"/>
                  <a:pt x="285" y="353"/>
                </a:cubicBezTo>
                <a:cubicBezTo>
                  <a:pt x="290" y="304"/>
                  <a:pt x="237" y="260"/>
                  <a:pt x="203" y="234"/>
                </a:cubicBezTo>
                <a:cubicBezTo>
                  <a:pt x="176" y="259"/>
                  <a:pt x="140" y="293"/>
                  <a:pt x="101" y="297"/>
                </a:cubicBezTo>
                <a:cubicBezTo>
                  <a:pt x="69" y="300"/>
                  <a:pt x="40" y="263"/>
                  <a:pt x="22" y="241"/>
                </a:cubicBezTo>
                <a:cubicBezTo>
                  <a:pt x="69" y="234"/>
                  <a:pt x="106" y="212"/>
                  <a:pt x="142" y="182"/>
                </a:cubicBezTo>
                <a:cubicBezTo>
                  <a:pt x="80" y="139"/>
                  <a:pt x="0" y="49"/>
                  <a:pt x="113" y="11"/>
                </a:cubicBezTo>
                <a:cubicBezTo>
                  <a:pt x="105" y="47"/>
                  <a:pt x="172" y="112"/>
                  <a:pt x="200" y="128"/>
                </a:cubicBezTo>
                <a:cubicBezTo>
                  <a:pt x="236" y="93"/>
                  <a:pt x="265" y="52"/>
                  <a:pt x="265" y="0"/>
                </a:cubicBezTo>
                <a:cubicBezTo>
                  <a:pt x="291" y="13"/>
                  <a:pt x="331" y="36"/>
                  <a:pt x="332" y="69"/>
                </a:cubicBezTo>
                <a:cubicBezTo>
                  <a:pt x="330" y="107"/>
                  <a:pt x="283" y="153"/>
                  <a:pt x="260" y="179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 rot="5400000">
            <a:off x="7230131" y="4499128"/>
            <a:ext cx="381381" cy="380333"/>
          </a:xfrm>
          <a:custGeom>
            <a:avLst/>
            <a:gdLst/>
            <a:ahLst/>
            <a:cxnLst>
              <a:cxn ang="0">
                <a:pos x="260" y="179"/>
              </a:cxn>
              <a:cxn ang="0">
                <a:pos x="350" y="270"/>
              </a:cxn>
              <a:cxn ang="0">
                <a:pos x="285" y="353"/>
              </a:cxn>
              <a:cxn ang="0">
                <a:pos x="203" y="234"/>
              </a:cxn>
              <a:cxn ang="0">
                <a:pos x="101" y="297"/>
              </a:cxn>
              <a:cxn ang="0">
                <a:pos x="22" y="241"/>
              </a:cxn>
              <a:cxn ang="0">
                <a:pos x="142" y="182"/>
              </a:cxn>
              <a:cxn ang="0">
                <a:pos x="113" y="11"/>
              </a:cxn>
              <a:cxn ang="0">
                <a:pos x="200" y="128"/>
              </a:cxn>
              <a:cxn ang="0">
                <a:pos x="265" y="0"/>
              </a:cxn>
              <a:cxn ang="0">
                <a:pos x="332" y="69"/>
              </a:cxn>
              <a:cxn ang="0">
                <a:pos x="260" y="179"/>
              </a:cxn>
            </a:cxnLst>
            <a:rect l="0" t="0" r="r" b="b"/>
            <a:pathLst>
              <a:path w="354" h="353">
                <a:moveTo>
                  <a:pt x="260" y="179"/>
                </a:moveTo>
                <a:cubicBezTo>
                  <a:pt x="287" y="198"/>
                  <a:pt x="344" y="234"/>
                  <a:pt x="350" y="270"/>
                </a:cubicBezTo>
                <a:cubicBezTo>
                  <a:pt x="354" y="307"/>
                  <a:pt x="313" y="337"/>
                  <a:pt x="285" y="353"/>
                </a:cubicBezTo>
                <a:cubicBezTo>
                  <a:pt x="290" y="304"/>
                  <a:pt x="237" y="260"/>
                  <a:pt x="203" y="234"/>
                </a:cubicBezTo>
                <a:cubicBezTo>
                  <a:pt x="176" y="259"/>
                  <a:pt x="140" y="293"/>
                  <a:pt x="101" y="297"/>
                </a:cubicBezTo>
                <a:cubicBezTo>
                  <a:pt x="69" y="300"/>
                  <a:pt x="40" y="263"/>
                  <a:pt x="22" y="241"/>
                </a:cubicBezTo>
                <a:cubicBezTo>
                  <a:pt x="69" y="234"/>
                  <a:pt x="106" y="212"/>
                  <a:pt x="142" y="182"/>
                </a:cubicBezTo>
                <a:cubicBezTo>
                  <a:pt x="80" y="139"/>
                  <a:pt x="0" y="49"/>
                  <a:pt x="113" y="11"/>
                </a:cubicBezTo>
                <a:cubicBezTo>
                  <a:pt x="105" y="47"/>
                  <a:pt x="172" y="112"/>
                  <a:pt x="200" y="128"/>
                </a:cubicBezTo>
                <a:cubicBezTo>
                  <a:pt x="236" y="93"/>
                  <a:pt x="265" y="52"/>
                  <a:pt x="265" y="0"/>
                </a:cubicBezTo>
                <a:cubicBezTo>
                  <a:pt x="291" y="13"/>
                  <a:pt x="331" y="36"/>
                  <a:pt x="332" y="69"/>
                </a:cubicBezTo>
                <a:cubicBezTo>
                  <a:pt x="330" y="107"/>
                  <a:pt x="283" y="153"/>
                  <a:pt x="260" y="179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63" name="Freeform 50"/>
          <p:cNvSpPr>
            <a:spLocks/>
          </p:cNvSpPr>
          <p:nvPr>
            <p:custDataLst>
              <p:tags r:id="rId17"/>
            </p:custDataLst>
          </p:nvPr>
        </p:nvSpPr>
        <p:spPr bwMode="gray">
          <a:xfrm>
            <a:off x="9121013" y="3806305"/>
            <a:ext cx="292495" cy="647605"/>
          </a:xfrm>
          <a:custGeom>
            <a:avLst/>
            <a:gdLst>
              <a:gd name="T0" fmla="*/ 132 w 212"/>
              <a:gd name="T1" fmla="*/ 0 h 552"/>
              <a:gd name="T2" fmla="*/ 3 w 212"/>
              <a:gd name="T3" fmla="*/ 296 h 552"/>
              <a:gd name="T4" fmla="*/ 126 w 212"/>
              <a:gd name="T5" fmla="*/ 275 h 552"/>
              <a:gd name="T6" fmla="*/ 45 w 212"/>
              <a:gd name="T7" fmla="*/ 419 h 552"/>
              <a:gd name="T8" fmla="*/ 12 w 212"/>
              <a:gd name="T9" fmla="*/ 401 h 552"/>
              <a:gd name="T10" fmla="*/ 0 w 212"/>
              <a:gd name="T11" fmla="*/ 551 h 552"/>
              <a:gd name="T12" fmla="*/ 129 w 212"/>
              <a:gd name="T13" fmla="*/ 449 h 552"/>
              <a:gd name="T14" fmla="*/ 78 w 212"/>
              <a:gd name="T15" fmla="*/ 443 h 552"/>
              <a:gd name="T16" fmla="*/ 211 w 212"/>
              <a:gd name="T17" fmla="*/ 195 h 552"/>
              <a:gd name="T18" fmla="*/ 81 w 212"/>
              <a:gd name="T19" fmla="*/ 239 h 552"/>
              <a:gd name="T20" fmla="*/ 201 w 212"/>
              <a:gd name="T21" fmla="*/ 15 h 552"/>
              <a:gd name="T22" fmla="*/ 151 w 212"/>
              <a:gd name="T23" fmla="*/ 35 h 552"/>
              <a:gd name="T24" fmla="*/ 132 w 212"/>
              <a:gd name="T25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2" h="552">
                <a:moveTo>
                  <a:pt x="132" y="0"/>
                </a:moveTo>
                <a:lnTo>
                  <a:pt x="3" y="296"/>
                </a:lnTo>
                <a:lnTo>
                  <a:pt x="126" y="275"/>
                </a:lnTo>
                <a:lnTo>
                  <a:pt x="45" y="419"/>
                </a:lnTo>
                <a:lnTo>
                  <a:pt x="12" y="401"/>
                </a:lnTo>
                <a:lnTo>
                  <a:pt x="0" y="551"/>
                </a:lnTo>
                <a:lnTo>
                  <a:pt x="129" y="449"/>
                </a:lnTo>
                <a:lnTo>
                  <a:pt x="78" y="443"/>
                </a:lnTo>
                <a:lnTo>
                  <a:pt x="211" y="195"/>
                </a:lnTo>
                <a:lnTo>
                  <a:pt x="81" y="239"/>
                </a:lnTo>
                <a:lnTo>
                  <a:pt x="201" y="15"/>
                </a:lnTo>
                <a:lnTo>
                  <a:pt x="151" y="35"/>
                </a:lnTo>
                <a:lnTo>
                  <a:pt x="132" y="0"/>
                </a:lnTo>
              </a:path>
            </a:pathLst>
          </a:custGeom>
          <a:solidFill>
            <a:srgbClr val="D90D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/>
          <a:p>
            <a:pPr eaLnBrk="0" hangingPunct="0"/>
            <a:endParaRPr lang="en-US" sz="1200" b="1" noProof="0" dirty="0">
              <a:solidFill>
                <a:srgbClr val="000000"/>
              </a:solidFill>
            </a:endParaRPr>
          </a:p>
        </p:txBody>
      </p:sp>
      <p:sp>
        <p:nvSpPr>
          <p:cNvPr id="64" name="Line 3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971226" y="1767124"/>
            <a:ext cx="0" cy="4498051"/>
          </a:xfrm>
          <a:prstGeom prst="line">
            <a:avLst/>
          </a:prstGeom>
          <a:noFill/>
          <a:ln w="9525">
            <a:solidFill>
              <a:srgbClr val="93939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65" name="Line 3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730016" y="5313911"/>
            <a:ext cx="8683492" cy="0"/>
          </a:xfrm>
          <a:prstGeom prst="line">
            <a:avLst/>
          </a:prstGeom>
          <a:noFill/>
          <a:ln w="9525">
            <a:solidFill>
              <a:srgbClr val="93939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grpSp>
        <p:nvGrpSpPr>
          <p:cNvPr id="66" name="Gruppieren 65"/>
          <p:cNvGrpSpPr/>
          <p:nvPr/>
        </p:nvGrpSpPr>
        <p:grpSpPr>
          <a:xfrm>
            <a:off x="4561344" y="3795876"/>
            <a:ext cx="449263" cy="1425575"/>
            <a:chOff x="4695891" y="3612715"/>
            <a:chExt cx="449263" cy="1425575"/>
          </a:xfrm>
        </p:grpSpPr>
        <p:sp>
          <p:nvSpPr>
            <p:cNvPr id="67" name="AutoShape 2"/>
            <p:cNvSpPr>
              <a:spLocks noChangeArrowheads="1"/>
            </p:cNvSpPr>
            <p:nvPr/>
          </p:nvSpPr>
          <p:spPr bwMode="auto">
            <a:xfrm rot="16200000">
              <a:off x="4079147" y="4229459"/>
              <a:ext cx="1425575" cy="192088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none" lIns="45720" rIns="4572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noProof="0" dirty="0">
                <a:solidFill>
                  <a:srgbClr val="000000"/>
                </a:solidFill>
              </a:endParaRPr>
            </a:p>
          </p:txBody>
        </p:sp>
        <p:sp>
          <p:nvSpPr>
            <p:cNvPr id="68" name="AutoShape 3"/>
            <p:cNvSpPr>
              <a:spLocks noChangeArrowheads="1"/>
            </p:cNvSpPr>
            <p:nvPr/>
          </p:nvSpPr>
          <p:spPr bwMode="auto">
            <a:xfrm rot="5400000" flipH="1">
              <a:off x="4336322" y="4229459"/>
              <a:ext cx="1425575" cy="192088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none" lIns="45720" rIns="4572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noProof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69" name="AutoShape 2"/>
          <p:cNvSpPr>
            <a:spLocks noChangeArrowheads="1"/>
          </p:cNvSpPr>
          <p:nvPr/>
        </p:nvSpPr>
        <p:spPr bwMode="auto">
          <a:xfrm rot="5400000">
            <a:off x="4194504" y="2722158"/>
            <a:ext cx="2239055" cy="330540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70" name="AutoShape 2"/>
          <p:cNvSpPr>
            <a:spLocks noChangeArrowheads="1"/>
          </p:cNvSpPr>
          <p:nvPr/>
        </p:nvSpPr>
        <p:spPr bwMode="auto">
          <a:xfrm rot="10800000">
            <a:off x="4979266" y="4990294"/>
            <a:ext cx="3705225" cy="231045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71" name="AutoShape 2"/>
          <p:cNvSpPr>
            <a:spLocks noChangeArrowheads="1"/>
          </p:cNvSpPr>
          <p:nvPr/>
        </p:nvSpPr>
        <p:spPr bwMode="auto">
          <a:xfrm rot="5400000">
            <a:off x="4444459" y="3089146"/>
            <a:ext cx="762000" cy="233363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hangingPunct="0"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72" name="AutoShape 2"/>
          <p:cNvSpPr>
            <a:spLocks noChangeArrowheads="1"/>
          </p:cNvSpPr>
          <p:nvPr/>
        </p:nvSpPr>
        <p:spPr bwMode="gray">
          <a:xfrm>
            <a:off x="4217266" y="5503175"/>
            <a:ext cx="1524000" cy="762000"/>
          </a:xfrm>
          <a:prstGeom prst="homePlate">
            <a:avLst>
              <a:gd name="adj" fmla="val 26667"/>
            </a:avLst>
          </a:prstGeom>
          <a:solidFill>
            <a:srgbClr val="002060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26000" tIns="0" rIns="1800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FFFFFF"/>
                </a:solidFill>
              </a:rPr>
              <a:t>Insert Text Here</a:t>
            </a:r>
          </a:p>
        </p:txBody>
      </p:sp>
      <p:sp>
        <p:nvSpPr>
          <p:cNvPr id="73" name="Rectangle 2"/>
          <p:cNvSpPr>
            <a:spLocks noChangeArrowheads="1"/>
          </p:cNvSpPr>
          <p:nvPr/>
        </p:nvSpPr>
        <p:spPr bwMode="gray">
          <a:xfrm>
            <a:off x="6000783" y="5503175"/>
            <a:ext cx="15240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FFFFFF"/>
                </a:solidFill>
              </a:rPr>
              <a:t>Insert Text Here</a:t>
            </a:r>
          </a:p>
        </p:txBody>
      </p:sp>
      <p:sp>
        <p:nvSpPr>
          <p:cNvPr id="74" name="AutoShape 2"/>
          <p:cNvSpPr>
            <a:spLocks noChangeArrowheads="1"/>
          </p:cNvSpPr>
          <p:nvPr/>
        </p:nvSpPr>
        <p:spPr bwMode="gray">
          <a:xfrm>
            <a:off x="7868921" y="5503175"/>
            <a:ext cx="1524000" cy="762000"/>
          </a:xfrm>
          <a:prstGeom prst="chevron">
            <a:avLst>
              <a:gd name="adj" fmla="val 31833"/>
            </a:avLst>
          </a:prstGeom>
          <a:solidFill>
            <a:srgbClr val="00206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252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FFFFFF"/>
                </a:solidFill>
                <a:cs typeface="Arial" pitchFamily="34" charset="0"/>
              </a:rPr>
              <a:t>Text</a:t>
            </a:r>
          </a:p>
        </p:txBody>
      </p:sp>
      <p:sp>
        <p:nvSpPr>
          <p:cNvPr id="75" name="Cloud"/>
          <p:cNvSpPr>
            <a:spLocks noEditPoints="1" noChangeArrowheads="1"/>
          </p:cNvSpPr>
          <p:nvPr/>
        </p:nvSpPr>
        <p:spPr bwMode="gray">
          <a:xfrm>
            <a:off x="376323" y="5503175"/>
            <a:ext cx="1547813" cy="8382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67 w 21600"/>
              <a:gd name="T5" fmla="*/ 10800 h 21600"/>
              <a:gd name="T6" fmla="*/ 10800 w 21600"/>
              <a:gd name="T7" fmla="*/ 21577 h 21600"/>
              <a:gd name="T8" fmla="*/ 21582 w 21600"/>
              <a:gd name="T9" fmla="*/ 10800 h 21600"/>
              <a:gd name="T10" fmla="*/ 10800 w 21600"/>
              <a:gd name="T11" fmla="*/ 1235 h 21600"/>
              <a:gd name="T12" fmla="*/ 3163 w 21600"/>
              <a:gd name="T13" fmla="*/ 3163 h 21600"/>
              <a:gd name="T14" fmla="*/ 18437 w 21600"/>
              <a:gd name="T15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Text attached to cloud</a:t>
            </a:r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gray">
          <a:xfrm>
            <a:off x="7722475" y="3628226"/>
            <a:ext cx="200025" cy="200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77" name="Oval 4"/>
          <p:cNvSpPr>
            <a:spLocks noChangeArrowheads="1"/>
          </p:cNvSpPr>
          <p:nvPr/>
        </p:nvSpPr>
        <p:spPr bwMode="gray">
          <a:xfrm>
            <a:off x="8320350" y="3628226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gray">
          <a:xfrm>
            <a:off x="8588097" y="3650172"/>
            <a:ext cx="275718" cy="15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noProof="0" dirty="0" err="1">
                <a:solidFill>
                  <a:srgbClr val="000000"/>
                </a:solidFill>
              </a:rPr>
              <a:t>hoch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79" name="Text Box 3"/>
          <p:cNvSpPr txBox="1">
            <a:spLocks noChangeArrowheads="1"/>
          </p:cNvSpPr>
          <p:nvPr/>
        </p:nvSpPr>
        <p:spPr bwMode="gray">
          <a:xfrm>
            <a:off x="7247256" y="3650172"/>
            <a:ext cx="383118" cy="15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noProof="0" dirty="0" err="1">
                <a:solidFill>
                  <a:srgbClr val="000000"/>
                </a:solidFill>
              </a:rPr>
              <a:t>niedrig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cxnSp>
        <p:nvCxnSpPr>
          <p:cNvPr id="80" name="Gerade Verbindung mit Pfeil 79"/>
          <p:cNvCxnSpPr/>
          <p:nvPr/>
        </p:nvCxnSpPr>
        <p:spPr bwMode="auto">
          <a:xfrm>
            <a:off x="8022921" y="3728238"/>
            <a:ext cx="23012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Oval 2"/>
          <p:cNvSpPr>
            <a:spLocks noChangeArrowheads="1"/>
          </p:cNvSpPr>
          <p:nvPr/>
        </p:nvSpPr>
        <p:spPr bwMode="gray">
          <a:xfrm>
            <a:off x="4614134" y="2001664"/>
            <a:ext cx="254000" cy="254000"/>
          </a:xfrm>
          <a:prstGeom prst="ellipse">
            <a:avLst/>
          </a:prstGeom>
          <a:solidFill>
            <a:srgbClr val="D90D39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FFFFFF"/>
                </a:solidFill>
              </a:rPr>
              <a:t>#</a:t>
            </a:r>
          </a:p>
        </p:txBody>
      </p:sp>
      <p:sp>
        <p:nvSpPr>
          <p:cNvPr id="82" name="Oval 2"/>
          <p:cNvSpPr>
            <a:spLocks noChangeArrowheads="1"/>
          </p:cNvSpPr>
          <p:nvPr/>
        </p:nvSpPr>
        <p:spPr bwMode="gray">
          <a:xfrm>
            <a:off x="4614134" y="2326348"/>
            <a:ext cx="254000" cy="254000"/>
          </a:xfrm>
          <a:prstGeom prst="ellipse">
            <a:avLst/>
          </a:prstGeom>
          <a:solidFill>
            <a:srgbClr val="DCDCDC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#</a:t>
            </a:r>
          </a:p>
        </p:txBody>
      </p:sp>
      <p:sp>
        <p:nvSpPr>
          <p:cNvPr id="83" name="AutoShape 2"/>
          <p:cNvSpPr>
            <a:spLocks noChangeArrowheads="1"/>
          </p:cNvSpPr>
          <p:nvPr/>
        </p:nvSpPr>
        <p:spPr bwMode="gray">
          <a:xfrm>
            <a:off x="2233062" y="5503175"/>
            <a:ext cx="1089788" cy="742950"/>
          </a:xfrm>
          <a:prstGeom prst="wedgeRectCallout">
            <a:avLst>
              <a:gd name="adj1" fmla="val 83081"/>
              <a:gd name="adj2" fmla="val -357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marL="146050" indent="-14605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000" noProof="0" dirty="0">
                <a:solidFill>
                  <a:srgbClr val="000000"/>
                </a:solidFill>
              </a:rPr>
              <a:t>Bullet A</a:t>
            </a:r>
          </a:p>
          <a:p>
            <a:pPr marL="146050" indent="-14605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000" noProof="0" dirty="0">
                <a:solidFill>
                  <a:srgbClr val="000000"/>
                </a:solidFill>
              </a:rPr>
              <a:t>Bullet B</a:t>
            </a:r>
          </a:p>
          <a:p>
            <a:pPr marL="146050" indent="-14605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000" noProof="0" dirty="0">
                <a:solidFill>
                  <a:srgbClr val="000000"/>
                </a:solidFill>
              </a:rPr>
              <a:t>Bullet C</a:t>
            </a:r>
          </a:p>
          <a:p>
            <a:pPr marL="146050" indent="-14605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000" noProof="0" dirty="0">
                <a:solidFill>
                  <a:srgbClr val="000000"/>
                </a:solidFill>
              </a:rPr>
              <a:t>Bullet D</a:t>
            </a:r>
          </a:p>
        </p:txBody>
      </p:sp>
      <p:sp>
        <p:nvSpPr>
          <p:cNvPr id="85" name="AutoShape 2"/>
          <p:cNvSpPr>
            <a:spLocks noChangeArrowheads="1"/>
          </p:cNvSpPr>
          <p:nvPr/>
        </p:nvSpPr>
        <p:spPr bwMode="gray">
          <a:xfrm>
            <a:off x="5741266" y="3260567"/>
            <a:ext cx="820826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86" name="AutoShape 2"/>
          <p:cNvSpPr>
            <a:spLocks noChangeArrowheads="1"/>
          </p:cNvSpPr>
          <p:nvPr/>
        </p:nvSpPr>
        <p:spPr bwMode="gray">
          <a:xfrm rot="-5400000">
            <a:off x="5741266" y="1901874"/>
            <a:ext cx="976313" cy="976313"/>
          </a:xfrm>
          <a:custGeom>
            <a:avLst/>
            <a:gdLst>
              <a:gd name="G0" fmla="+- 0 0 0"/>
              <a:gd name="G1" fmla="+- -5931426 0 0"/>
              <a:gd name="G2" fmla="+- 0 0 -593142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593142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931426"/>
              <a:gd name="G36" fmla="sin G34 -5931426"/>
              <a:gd name="G37" fmla="+/ -593142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402 w 21600"/>
              <a:gd name="T5" fmla="*/ 3129 h 21600"/>
              <a:gd name="T6" fmla="*/ 10728 w 21600"/>
              <a:gd name="T7" fmla="*/ 2700 h 21600"/>
              <a:gd name="T8" fmla="*/ 14601 w 21600"/>
              <a:gd name="T9" fmla="*/ 696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784" y="5399"/>
                  <a:pt x="10768" y="5400"/>
                  <a:pt x="10752" y="5400"/>
                </a:cubicBezTo>
                <a:lnTo>
                  <a:pt x="10704" y="0"/>
                </a:lnTo>
                <a:cubicBezTo>
                  <a:pt x="10736" y="0"/>
                  <a:pt x="10768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87" name="AutoShape 2"/>
          <p:cNvSpPr>
            <a:spLocks noChangeArrowheads="1"/>
          </p:cNvSpPr>
          <p:nvPr/>
        </p:nvSpPr>
        <p:spPr bwMode="gray">
          <a:xfrm>
            <a:off x="5640404" y="2608897"/>
            <a:ext cx="967597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88" name="AutoShape 2"/>
          <p:cNvSpPr>
            <a:spLocks noChangeArrowheads="1"/>
          </p:cNvSpPr>
          <p:nvPr/>
        </p:nvSpPr>
        <p:spPr bwMode="gray">
          <a:xfrm>
            <a:off x="5377763" y="4066003"/>
            <a:ext cx="773875" cy="701662"/>
          </a:xfrm>
          <a:custGeom>
            <a:avLst/>
            <a:gdLst>
              <a:gd name="G0" fmla="+- 6480 0 0"/>
              <a:gd name="G1" fmla="+- 8640 0 0"/>
              <a:gd name="G2" fmla="+- 4320 0 0"/>
              <a:gd name="G3" fmla="+- 21600 0 6480"/>
              <a:gd name="G4" fmla="+- 21600 0 8640"/>
              <a:gd name="G5" fmla="+- 21600 0 4320"/>
              <a:gd name="G6" fmla="+- 6480 0 10800"/>
              <a:gd name="G7" fmla="+- 8640 0 10800"/>
              <a:gd name="G8" fmla="*/ G7 4320 G6"/>
              <a:gd name="G9" fmla="+- 21600 0 G8"/>
              <a:gd name="T0" fmla="*/ G8 w 21600"/>
              <a:gd name="T1" fmla="*/ G1 h 21600"/>
              <a:gd name="T2" fmla="*/ G9 w 21600"/>
              <a:gd name="T3" fmla="*/ G4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89" name="Freeform 2"/>
          <p:cNvSpPr>
            <a:spLocks/>
          </p:cNvSpPr>
          <p:nvPr/>
        </p:nvSpPr>
        <p:spPr bwMode="auto">
          <a:xfrm>
            <a:off x="6321656" y="4079190"/>
            <a:ext cx="742950" cy="639762"/>
          </a:xfrm>
          <a:custGeom>
            <a:avLst/>
            <a:gdLst>
              <a:gd name="T0" fmla="*/ 108399 w 2193"/>
              <a:gd name="T1" fmla="*/ 93120 h 2193"/>
              <a:gd name="T2" fmla="*/ 96881 w 2193"/>
              <a:gd name="T3" fmla="*/ 82903 h 2193"/>
              <a:gd name="T4" fmla="*/ 74185 w 2193"/>
              <a:gd name="T5" fmla="*/ 63345 h 2193"/>
              <a:gd name="T6" fmla="*/ 114157 w 2193"/>
              <a:gd name="T7" fmla="*/ 72102 h 2193"/>
              <a:gd name="T8" fmla="*/ 235090 w 2193"/>
              <a:gd name="T9" fmla="*/ 100126 h 2193"/>
              <a:gd name="T10" fmla="*/ 254737 w 2193"/>
              <a:gd name="T11" fmla="*/ 126690 h 2193"/>
              <a:gd name="T12" fmla="*/ 288612 w 2193"/>
              <a:gd name="T13" fmla="*/ 234698 h 2193"/>
              <a:gd name="T14" fmla="*/ 290644 w 2193"/>
              <a:gd name="T15" fmla="*/ 250461 h 2193"/>
              <a:gd name="T16" fmla="*/ 263544 w 2193"/>
              <a:gd name="T17" fmla="*/ 227400 h 2193"/>
              <a:gd name="T18" fmla="*/ 254737 w 2193"/>
              <a:gd name="T19" fmla="*/ 222437 h 2193"/>
              <a:gd name="T20" fmla="*/ 238138 w 2193"/>
              <a:gd name="T21" fmla="*/ 239952 h 2193"/>
              <a:gd name="T22" fmla="*/ 218830 w 2193"/>
              <a:gd name="T23" fmla="*/ 273230 h 2193"/>
              <a:gd name="T24" fmla="*/ 209006 w 2193"/>
              <a:gd name="T25" fmla="*/ 307384 h 2193"/>
              <a:gd name="T26" fmla="*/ 212732 w 2193"/>
              <a:gd name="T27" fmla="*/ 349711 h 2193"/>
              <a:gd name="T28" fmla="*/ 234412 w 2193"/>
              <a:gd name="T29" fmla="*/ 395833 h 2193"/>
              <a:gd name="T30" fmla="*/ 276078 w 2193"/>
              <a:gd name="T31" fmla="*/ 433198 h 2193"/>
              <a:gd name="T32" fmla="*/ 331294 w 2193"/>
              <a:gd name="T33" fmla="*/ 455383 h 2193"/>
              <a:gd name="T34" fmla="*/ 390574 w 2193"/>
              <a:gd name="T35" fmla="*/ 458886 h 2193"/>
              <a:gd name="T36" fmla="*/ 448161 w 2193"/>
              <a:gd name="T37" fmla="*/ 443123 h 2193"/>
              <a:gd name="T38" fmla="*/ 497279 w 2193"/>
              <a:gd name="T39" fmla="*/ 408677 h 2193"/>
              <a:gd name="T40" fmla="*/ 525395 w 2193"/>
              <a:gd name="T41" fmla="*/ 364599 h 2193"/>
              <a:gd name="T42" fmla="*/ 533525 w 2193"/>
              <a:gd name="T43" fmla="*/ 316433 h 2193"/>
              <a:gd name="T44" fmla="*/ 520653 w 2193"/>
              <a:gd name="T45" fmla="*/ 265640 h 2193"/>
              <a:gd name="T46" fmla="*/ 488810 w 2193"/>
              <a:gd name="T47" fmla="*/ 223313 h 2193"/>
              <a:gd name="T48" fmla="*/ 440031 w 2193"/>
              <a:gd name="T49" fmla="*/ 192662 h 2193"/>
              <a:gd name="T50" fmla="*/ 384477 w 2193"/>
              <a:gd name="T51" fmla="*/ 180694 h 2193"/>
              <a:gd name="T52" fmla="*/ 346876 w 2193"/>
              <a:gd name="T53" fmla="*/ 181570 h 2193"/>
              <a:gd name="T54" fmla="*/ 323164 w 2193"/>
              <a:gd name="T55" fmla="*/ 186240 h 2193"/>
              <a:gd name="T56" fmla="*/ 315034 w 2193"/>
              <a:gd name="T57" fmla="*/ 187116 h 2193"/>
              <a:gd name="T58" fmla="*/ 295725 w 2193"/>
              <a:gd name="T59" fmla="*/ 124939 h 2193"/>
              <a:gd name="T60" fmla="*/ 280482 w 2193"/>
              <a:gd name="T61" fmla="*/ 75605 h 2193"/>
              <a:gd name="T62" fmla="*/ 233057 w 2193"/>
              <a:gd name="T63" fmla="*/ 63929 h 2193"/>
              <a:gd name="T64" fmla="*/ 173438 w 2193"/>
              <a:gd name="T65" fmla="*/ 49333 h 2193"/>
              <a:gd name="T66" fmla="*/ 185294 w 2193"/>
              <a:gd name="T67" fmla="*/ 42911 h 2193"/>
              <a:gd name="T68" fmla="*/ 226621 w 2193"/>
              <a:gd name="T69" fmla="*/ 25104 h 2193"/>
              <a:gd name="T70" fmla="*/ 281498 w 2193"/>
              <a:gd name="T71" fmla="*/ 9341 h 2193"/>
              <a:gd name="T72" fmla="*/ 332310 w 2193"/>
              <a:gd name="T73" fmla="*/ 1751 h 2193"/>
              <a:gd name="T74" fmla="*/ 376347 w 2193"/>
              <a:gd name="T75" fmla="*/ 0 h 2193"/>
              <a:gd name="T76" fmla="*/ 430546 w 2193"/>
              <a:gd name="T77" fmla="*/ 4087 h 2193"/>
              <a:gd name="T78" fmla="*/ 489827 w 2193"/>
              <a:gd name="T79" fmla="*/ 16347 h 2193"/>
              <a:gd name="T80" fmla="*/ 554527 w 2193"/>
              <a:gd name="T81" fmla="*/ 41160 h 2193"/>
              <a:gd name="T82" fmla="*/ 618211 w 2193"/>
              <a:gd name="T83" fmla="*/ 80276 h 2193"/>
              <a:gd name="T84" fmla="*/ 671395 w 2193"/>
              <a:gd name="T85" fmla="*/ 131944 h 2193"/>
              <a:gd name="T86" fmla="*/ 716109 w 2193"/>
              <a:gd name="T87" fmla="*/ 201128 h 2193"/>
              <a:gd name="T88" fmla="*/ 739821 w 2193"/>
              <a:gd name="T89" fmla="*/ 284615 h 2193"/>
              <a:gd name="T90" fmla="*/ 740160 w 2193"/>
              <a:gd name="T91" fmla="*/ 358760 h 2193"/>
              <a:gd name="T92" fmla="*/ 721868 w 2193"/>
              <a:gd name="T93" fmla="*/ 425900 h 2193"/>
              <a:gd name="T94" fmla="*/ 682234 w 2193"/>
              <a:gd name="T95" fmla="*/ 494792 h 2193"/>
              <a:gd name="T96" fmla="*/ 618550 w 2193"/>
              <a:gd name="T97" fmla="*/ 558429 h 2193"/>
              <a:gd name="T98" fmla="*/ 537929 w 2193"/>
              <a:gd name="T99" fmla="*/ 605426 h 2193"/>
              <a:gd name="T100" fmla="*/ 448161 w 2193"/>
              <a:gd name="T101" fmla="*/ 632866 h 2193"/>
              <a:gd name="T102" fmla="*/ 351957 w 2193"/>
              <a:gd name="T103" fmla="*/ 639580 h 2193"/>
              <a:gd name="T104" fmla="*/ 255753 w 2193"/>
              <a:gd name="T105" fmla="*/ 624109 h 2193"/>
              <a:gd name="T106" fmla="*/ 162937 w 2193"/>
              <a:gd name="T107" fmla="*/ 584701 h 2193"/>
              <a:gd name="T108" fmla="*/ 85703 w 2193"/>
              <a:gd name="T109" fmla="*/ 525150 h 2193"/>
              <a:gd name="T110" fmla="*/ 34891 w 2193"/>
              <a:gd name="T111" fmla="*/ 455675 h 2193"/>
              <a:gd name="T112" fmla="*/ 8807 w 2193"/>
              <a:gd name="T113" fmla="*/ 388535 h 2193"/>
              <a:gd name="T114" fmla="*/ 0 w 2193"/>
              <a:gd name="T115" fmla="*/ 331029 h 2193"/>
              <a:gd name="T116" fmla="*/ 3049 w 2193"/>
              <a:gd name="T117" fmla="*/ 280528 h 2193"/>
              <a:gd name="T118" fmla="*/ 14905 w 2193"/>
              <a:gd name="T119" fmla="*/ 229151 h 2193"/>
              <a:gd name="T120" fmla="*/ 39295 w 2193"/>
              <a:gd name="T121" fmla="*/ 176315 h 2193"/>
              <a:gd name="T122" fmla="*/ 69782 w 2193"/>
              <a:gd name="T123" fmla="*/ 133404 h 2193"/>
              <a:gd name="T124" fmla="*/ 96543 w 2193"/>
              <a:gd name="T125" fmla="*/ 104797 h 219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93" h="2193">
                <a:moveTo>
                  <a:pt x="285" y="359"/>
                </a:moveTo>
                <a:lnTo>
                  <a:pt x="289" y="354"/>
                </a:lnTo>
                <a:lnTo>
                  <a:pt x="293" y="350"/>
                </a:lnTo>
                <a:lnTo>
                  <a:pt x="297" y="345"/>
                </a:lnTo>
                <a:lnTo>
                  <a:pt x="300" y="341"/>
                </a:lnTo>
                <a:lnTo>
                  <a:pt x="304" y="338"/>
                </a:lnTo>
                <a:lnTo>
                  <a:pt x="307" y="335"/>
                </a:lnTo>
                <a:lnTo>
                  <a:pt x="309" y="331"/>
                </a:lnTo>
                <a:lnTo>
                  <a:pt x="312" y="329"/>
                </a:lnTo>
                <a:lnTo>
                  <a:pt x="314" y="326"/>
                </a:lnTo>
                <a:lnTo>
                  <a:pt x="316" y="324"/>
                </a:lnTo>
                <a:lnTo>
                  <a:pt x="317" y="323"/>
                </a:lnTo>
                <a:lnTo>
                  <a:pt x="319" y="321"/>
                </a:lnTo>
                <a:lnTo>
                  <a:pt x="320" y="320"/>
                </a:lnTo>
                <a:lnTo>
                  <a:pt x="320" y="319"/>
                </a:lnTo>
                <a:lnTo>
                  <a:pt x="321" y="319"/>
                </a:lnTo>
                <a:lnTo>
                  <a:pt x="321" y="318"/>
                </a:lnTo>
                <a:lnTo>
                  <a:pt x="320" y="318"/>
                </a:lnTo>
                <a:lnTo>
                  <a:pt x="319" y="317"/>
                </a:lnTo>
                <a:lnTo>
                  <a:pt x="318" y="315"/>
                </a:lnTo>
                <a:lnTo>
                  <a:pt x="316" y="313"/>
                </a:lnTo>
                <a:lnTo>
                  <a:pt x="314" y="311"/>
                </a:lnTo>
                <a:lnTo>
                  <a:pt x="311" y="309"/>
                </a:lnTo>
                <a:lnTo>
                  <a:pt x="308" y="306"/>
                </a:lnTo>
                <a:lnTo>
                  <a:pt x="304" y="302"/>
                </a:lnTo>
                <a:lnTo>
                  <a:pt x="300" y="298"/>
                </a:lnTo>
                <a:lnTo>
                  <a:pt x="296" y="294"/>
                </a:lnTo>
                <a:lnTo>
                  <a:pt x="291" y="289"/>
                </a:lnTo>
                <a:lnTo>
                  <a:pt x="286" y="284"/>
                </a:lnTo>
                <a:lnTo>
                  <a:pt x="281" y="278"/>
                </a:lnTo>
                <a:lnTo>
                  <a:pt x="275" y="273"/>
                </a:lnTo>
                <a:lnTo>
                  <a:pt x="268" y="266"/>
                </a:lnTo>
                <a:lnTo>
                  <a:pt x="262" y="260"/>
                </a:lnTo>
                <a:lnTo>
                  <a:pt x="256" y="254"/>
                </a:lnTo>
                <a:lnTo>
                  <a:pt x="251" y="248"/>
                </a:lnTo>
                <a:lnTo>
                  <a:pt x="246" y="243"/>
                </a:lnTo>
                <a:lnTo>
                  <a:pt x="241" y="239"/>
                </a:lnTo>
                <a:lnTo>
                  <a:pt x="237" y="234"/>
                </a:lnTo>
                <a:lnTo>
                  <a:pt x="233" y="230"/>
                </a:lnTo>
                <a:lnTo>
                  <a:pt x="229" y="227"/>
                </a:lnTo>
                <a:lnTo>
                  <a:pt x="226" y="224"/>
                </a:lnTo>
                <a:lnTo>
                  <a:pt x="223" y="221"/>
                </a:lnTo>
                <a:lnTo>
                  <a:pt x="221" y="219"/>
                </a:lnTo>
                <a:lnTo>
                  <a:pt x="219" y="217"/>
                </a:lnTo>
                <a:lnTo>
                  <a:pt x="218" y="216"/>
                </a:lnTo>
                <a:lnTo>
                  <a:pt x="217" y="215"/>
                </a:lnTo>
                <a:lnTo>
                  <a:pt x="216" y="214"/>
                </a:lnTo>
                <a:lnTo>
                  <a:pt x="217" y="214"/>
                </a:lnTo>
                <a:lnTo>
                  <a:pt x="220" y="215"/>
                </a:lnTo>
                <a:lnTo>
                  <a:pt x="225" y="216"/>
                </a:lnTo>
                <a:lnTo>
                  <a:pt x="232" y="218"/>
                </a:lnTo>
                <a:lnTo>
                  <a:pt x="241" y="221"/>
                </a:lnTo>
                <a:lnTo>
                  <a:pt x="252" y="224"/>
                </a:lnTo>
                <a:lnTo>
                  <a:pt x="265" y="227"/>
                </a:lnTo>
                <a:lnTo>
                  <a:pt x="280" y="231"/>
                </a:lnTo>
                <a:lnTo>
                  <a:pt x="297" y="236"/>
                </a:lnTo>
                <a:lnTo>
                  <a:pt x="316" y="241"/>
                </a:lnTo>
                <a:lnTo>
                  <a:pt x="337" y="247"/>
                </a:lnTo>
                <a:lnTo>
                  <a:pt x="361" y="253"/>
                </a:lnTo>
                <a:lnTo>
                  <a:pt x="386" y="260"/>
                </a:lnTo>
                <a:lnTo>
                  <a:pt x="413" y="267"/>
                </a:lnTo>
                <a:lnTo>
                  <a:pt x="442" y="275"/>
                </a:lnTo>
                <a:lnTo>
                  <a:pt x="473" y="283"/>
                </a:lnTo>
                <a:lnTo>
                  <a:pt x="504" y="292"/>
                </a:lnTo>
                <a:lnTo>
                  <a:pt x="533" y="300"/>
                </a:lnTo>
                <a:lnTo>
                  <a:pt x="560" y="307"/>
                </a:lnTo>
                <a:lnTo>
                  <a:pt x="585" y="314"/>
                </a:lnTo>
                <a:lnTo>
                  <a:pt x="608" y="320"/>
                </a:lnTo>
                <a:lnTo>
                  <a:pt x="629" y="326"/>
                </a:lnTo>
                <a:lnTo>
                  <a:pt x="649" y="331"/>
                </a:lnTo>
                <a:lnTo>
                  <a:pt x="666" y="335"/>
                </a:lnTo>
                <a:lnTo>
                  <a:pt x="681" y="340"/>
                </a:lnTo>
                <a:lnTo>
                  <a:pt x="694" y="343"/>
                </a:lnTo>
                <a:lnTo>
                  <a:pt x="705" y="346"/>
                </a:lnTo>
                <a:lnTo>
                  <a:pt x="714" y="349"/>
                </a:lnTo>
                <a:lnTo>
                  <a:pt x="721" y="350"/>
                </a:lnTo>
                <a:lnTo>
                  <a:pt x="726" y="352"/>
                </a:lnTo>
                <a:lnTo>
                  <a:pt x="729" y="353"/>
                </a:lnTo>
                <a:lnTo>
                  <a:pt x="730" y="353"/>
                </a:lnTo>
                <a:lnTo>
                  <a:pt x="730" y="354"/>
                </a:lnTo>
                <a:lnTo>
                  <a:pt x="731" y="357"/>
                </a:lnTo>
                <a:lnTo>
                  <a:pt x="732" y="362"/>
                </a:lnTo>
                <a:lnTo>
                  <a:pt x="734" y="369"/>
                </a:lnTo>
                <a:lnTo>
                  <a:pt x="737" y="378"/>
                </a:lnTo>
                <a:lnTo>
                  <a:pt x="740" y="389"/>
                </a:lnTo>
                <a:lnTo>
                  <a:pt x="743" y="402"/>
                </a:lnTo>
                <a:lnTo>
                  <a:pt x="747" y="417"/>
                </a:lnTo>
                <a:lnTo>
                  <a:pt x="752" y="434"/>
                </a:lnTo>
                <a:lnTo>
                  <a:pt x="757" y="454"/>
                </a:lnTo>
                <a:lnTo>
                  <a:pt x="763" y="475"/>
                </a:lnTo>
                <a:lnTo>
                  <a:pt x="769" y="498"/>
                </a:lnTo>
                <a:lnTo>
                  <a:pt x="776" y="523"/>
                </a:lnTo>
                <a:lnTo>
                  <a:pt x="783" y="550"/>
                </a:lnTo>
                <a:lnTo>
                  <a:pt x="791" y="580"/>
                </a:lnTo>
                <a:lnTo>
                  <a:pt x="799" y="611"/>
                </a:lnTo>
                <a:lnTo>
                  <a:pt x="808" y="642"/>
                </a:lnTo>
                <a:lnTo>
                  <a:pt x="816" y="671"/>
                </a:lnTo>
                <a:lnTo>
                  <a:pt x="823" y="698"/>
                </a:lnTo>
                <a:lnTo>
                  <a:pt x="830" y="724"/>
                </a:lnTo>
                <a:lnTo>
                  <a:pt x="836" y="747"/>
                </a:lnTo>
                <a:lnTo>
                  <a:pt x="842" y="768"/>
                </a:lnTo>
                <a:lnTo>
                  <a:pt x="847" y="787"/>
                </a:lnTo>
                <a:lnTo>
                  <a:pt x="852" y="804"/>
                </a:lnTo>
                <a:lnTo>
                  <a:pt x="856" y="819"/>
                </a:lnTo>
                <a:lnTo>
                  <a:pt x="859" y="833"/>
                </a:lnTo>
                <a:lnTo>
                  <a:pt x="862" y="844"/>
                </a:lnTo>
                <a:lnTo>
                  <a:pt x="865" y="853"/>
                </a:lnTo>
                <a:lnTo>
                  <a:pt x="867" y="860"/>
                </a:lnTo>
                <a:lnTo>
                  <a:pt x="868" y="865"/>
                </a:lnTo>
                <a:lnTo>
                  <a:pt x="869" y="868"/>
                </a:lnTo>
                <a:lnTo>
                  <a:pt x="869" y="869"/>
                </a:lnTo>
                <a:lnTo>
                  <a:pt x="868" y="868"/>
                </a:lnTo>
                <a:lnTo>
                  <a:pt x="867" y="867"/>
                </a:lnTo>
                <a:lnTo>
                  <a:pt x="865" y="865"/>
                </a:lnTo>
                <a:lnTo>
                  <a:pt x="863" y="863"/>
                </a:lnTo>
                <a:lnTo>
                  <a:pt x="861" y="861"/>
                </a:lnTo>
                <a:lnTo>
                  <a:pt x="858" y="858"/>
                </a:lnTo>
                <a:lnTo>
                  <a:pt x="855" y="855"/>
                </a:lnTo>
                <a:lnTo>
                  <a:pt x="851" y="851"/>
                </a:lnTo>
                <a:lnTo>
                  <a:pt x="847" y="847"/>
                </a:lnTo>
                <a:lnTo>
                  <a:pt x="842" y="842"/>
                </a:lnTo>
                <a:lnTo>
                  <a:pt x="837" y="837"/>
                </a:lnTo>
                <a:lnTo>
                  <a:pt x="831" y="832"/>
                </a:lnTo>
                <a:lnTo>
                  <a:pt x="826" y="826"/>
                </a:lnTo>
                <a:lnTo>
                  <a:pt x="819" y="820"/>
                </a:lnTo>
                <a:lnTo>
                  <a:pt x="812" y="813"/>
                </a:lnTo>
                <a:lnTo>
                  <a:pt x="805" y="806"/>
                </a:lnTo>
                <a:lnTo>
                  <a:pt x="799" y="800"/>
                </a:lnTo>
                <a:lnTo>
                  <a:pt x="793" y="794"/>
                </a:lnTo>
                <a:lnTo>
                  <a:pt x="787" y="789"/>
                </a:lnTo>
                <a:lnTo>
                  <a:pt x="782" y="784"/>
                </a:lnTo>
                <a:lnTo>
                  <a:pt x="778" y="779"/>
                </a:lnTo>
                <a:lnTo>
                  <a:pt x="773" y="775"/>
                </a:lnTo>
                <a:lnTo>
                  <a:pt x="770" y="771"/>
                </a:lnTo>
                <a:lnTo>
                  <a:pt x="766" y="768"/>
                </a:lnTo>
                <a:lnTo>
                  <a:pt x="763" y="765"/>
                </a:lnTo>
                <a:lnTo>
                  <a:pt x="761" y="763"/>
                </a:lnTo>
                <a:lnTo>
                  <a:pt x="759" y="761"/>
                </a:lnTo>
                <a:lnTo>
                  <a:pt x="757" y="759"/>
                </a:lnTo>
                <a:lnTo>
                  <a:pt x="756" y="758"/>
                </a:lnTo>
                <a:lnTo>
                  <a:pt x="755" y="757"/>
                </a:lnTo>
                <a:lnTo>
                  <a:pt x="755" y="758"/>
                </a:lnTo>
                <a:lnTo>
                  <a:pt x="754" y="759"/>
                </a:lnTo>
                <a:lnTo>
                  <a:pt x="753" y="760"/>
                </a:lnTo>
                <a:lnTo>
                  <a:pt x="752" y="762"/>
                </a:lnTo>
                <a:lnTo>
                  <a:pt x="751" y="763"/>
                </a:lnTo>
                <a:lnTo>
                  <a:pt x="749" y="765"/>
                </a:lnTo>
                <a:lnTo>
                  <a:pt x="747" y="768"/>
                </a:lnTo>
                <a:lnTo>
                  <a:pt x="744" y="771"/>
                </a:lnTo>
                <a:lnTo>
                  <a:pt x="742" y="774"/>
                </a:lnTo>
                <a:lnTo>
                  <a:pt x="739" y="777"/>
                </a:lnTo>
                <a:lnTo>
                  <a:pt x="736" y="781"/>
                </a:lnTo>
                <a:lnTo>
                  <a:pt x="732" y="785"/>
                </a:lnTo>
                <a:lnTo>
                  <a:pt x="728" y="789"/>
                </a:lnTo>
                <a:lnTo>
                  <a:pt x="724" y="794"/>
                </a:lnTo>
                <a:lnTo>
                  <a:pt x="720" y="799"/>
                </a:lnTo>
                <a:lnTo>
                  <a:pt x="716" y="805"/>
                </a:lnTo>
                <a:lnTo>
                  <a:pt x="711" y="810"/>
                </a:lnTo>
                <a:lnTo>
                  <a:pt x="707" y="816"/>
                </a:lnTo>
                <a:lnTo>
                  <a:pt x="703" y="822"/>
                </a:lnTo>
                <a:lnTo>
                  <a:pt x="699" y="828"/>
                </a:lnTo>
                <a:lnTo>
                  <a:pt x="695" y="834"/>
                </a:lnTo>
                <a:lnTo>
                  <a:pt x="690" y="841"/>
                </a:lnTo>
                <a:lnTo>
                  <a:pt x="686" y="848"/>
                </a:lnTo>
                <a:lnTo>
                  <a:pt x="682" y="855"/>
                </a:lnTo>
                <a:lnTo>
                  <a:pt x="679" y="862"/>
                </a:lnTo>
                <a:lnTo>
                  <a:pt x="675" y="870"/>
                </a:lnTo>
                <a:lnTo>
                  <a:pt x="671" y="877"/>
                </a:lnTo>
                <a:lnTo>
                  <a:pt x="667" y="885"/>
                </a:lnTo>
                <a:lnTo>
                  <a:pt x="663" y="894"/>
                </a:lnTo>
                <a:lnTo>
                  <a:pt x="660" y="902"/>
                </a:lnTo>
                <a:lnTo>
                  <a:pt x="656" y="911"/>
                </a:lnTo>
                <a:lnTo>
                  <a:pt x="652" y="919"/>
                </a:lnTo>
                <a:lnTo>
                  <a:pt x="649" y="928"/>
                </a:lnTo>
                <a:lnTo>
                  <a:pt x="646" y="936"/>
                </a:lnTo>
                <a:lnTo>
                  <a:pt x="643" y="945"/>
                </a:lnTo>
                <a:lnTo>
                  <a:pt x="640" y="953"/>
                </a:lnTo>
                <a:lnTo>
                  <a:pt x="637" y="961"/>
                </a:lnTo>
                <a:lnTo>
                  <a:pt x="635" y="969"/>
                </a:lnTo>
                <a:lnTo>
                  <a:pt x="632" y="977"/>
                </a:lnTo>
                <a:lnTo>
                  <a:pt x="630" y="985"/>
                </a:lnTo>
                <a:lnTo>
                  <a:pt x="628" y="993"/>
                </a:lnTo>
                <a:lnTo>
                  <a:pt x="626" y="1001"/>
                </a:lnTo>
                <a:lnTo>
                  <a:pt x="624" y="1008"/>
                </a:lnTo>
                <a:lnTo>
                  <a:pt x="622" y="1016"/>
                </a:lnTo>
                <a:lnTo>
                  <a:pt x="621" y="1023"/>
                </a:lnTo>
                <a:lnTo>
                  <a:pt x="620" y="1031"/>
                </a:lnTo>
                <a:lnTo>
                  <a:pt x="618" y="1038"/>
                </a:lnTo>
                <a:lnTo>
                  <a:pt x="618" y="1045"/>
                </a:lnTo>
                <a:lnTo>
                  <a:pt x="617" y="1053"/>
                </a:lnTo>
                <a:lnTo>
                  <a:pt x="616" y="1061"/>
                </a:lnTo>
                <a:lnTo>
                  <a:pt x="616" y="1069"/>
                </a:lnTo>
                <a:lnTo>
                  <a:pt x="616" y="1077"/>
                </a:lnTo>
                <a:lnTo>
                  <a:pt x="616" y="1086"/>
                </a:lnTo>
                <a:lnTo>
                  <a:pt x="616" y="1095"/>
                </a:lnTo>
                <a:lnTo>
                  <a:pt x="616" y="1104"/>
                </a:lnTo>
                <a:lnTo>
                  <a:pt x="617" y="1113"/>
                </a:lnTo>
                <a:lnTo>
                  <a:pt x="617" y="1123"/>
                </a:lnTo>
                <a:lnTo>
                  <a:pt x="618" y="1133"/>
                </a:lnTo>
                <a:lnTo>
                  <a:pt x="619" y="1143"/>
                </a:lnTo>
                <a:lnTo>
                  <a:pt x="621" y="1154"/>
                </a:lnTo>
                <a:lnTo>
                  <a:pt x="622" y="1164"/>
                </a:lnTo>
                <a:lnTo>
                  <a:pt x="624" y="1175"/>
                </a:lnTo>
                <a:lnTo>
                  <a:pt x="626" y="1187"/>
                </a:lnTo>
                <a:lnTo>
                  <a:pt x="628" y="1198"/>
                </a:lnTo>
                <a:lnTo>
                  <a:pt x="631" y="1209"/>
                </a:lnTo>
                <a:lnTo>
                  <a:pt x="633" y="1220"/>
                </a:lnTo>
                <a:lnTo>
                  <a:pt x="636" y="1231"/>
                </a:lnTo>
                <a:lnTo>
                  <a:pt x="639" y="1242"/>
                </a:lnTo>
                <a:lnTo>
                  <a:pt x="643" y="1253"/>
                </a:lnTo>
                <a:lnTo>
                  <a:pt x="647" y="1264"/>
                </a:lnTo>
                <a:lnTo>
                  <a:pt x="651" y="1274"/>
                </a:lnTo>
                <a:lnTo>
                  <a:pt x="655" y="1285"/>
                </a:lnTo>
                <a:lnTo>
                  <a:pt x="659" y="1295"/>
                </a:lnTo>
                <a:lnTo>
                  <a:pt x="664" y="1306"/>
                </a:lnTo>
                <a:lnTo>
                  <a:pt x="669" y="1316"/>
                </a:lnTo>
                <a:lnTo>
                  <a:pt x="675" y="1326"/>
                </a:lnTo>
                <a:lnTo>
                  <a:pt x="680" y="1336"/>
                </a:lnTo>
                <a:lnTo>
                  <a:pt x="686" y="1346"/>
                </a:lnTo>
                <a:lnTo>
                  <a:pt x="692" y="1356"/>
                </a:lnTo>
                <a:lnTo>
                  <a:pt x="699" y="1366"/>
                </a:lnTo>
                <a:lnTo>
                  <a:pt x="705" y="1375"/>
                </a:lnTo>
                <a:lnTo>
                  <a:pt x="712" y="1384"/>
                </a:lnTo>
                <a:lnTo>
                  <a:pt x="719" y="1394"/>
                </a:lnTo>
                <a:lnTo>
                  <a:pt x="727" y="1403"/>
                </a:lnTo>
                <a:lnTo>
                  <a:pt x="735" y="1411"/>
                </a:lnTo>
                <a:lnTo>
                  <a:pt x="743" y="1420"/>
                </a:lnTo>
                <a:lnTo>
                  <a:pt x="751" y="1429"/>
                </a:lnTo>
                <a:lnTo>
                  <a:pt x="759" y="1437"/>
                </a:lnTo>
                <a:lnTo>
                  <a:pt x="768" y="1445"/>
                </a:lnTo>
                <a:lnTo>
                  <a:pt x="777" y="1453"/>
                </a:lnTo>
                <a:lnTo>
                  <a:pt x="786" y="1461"/>
                </a:lnTo>
                <a:lnTo>
                  <a:pt x="795" y="1469"/>
                </a:lnTo>
                <a:lnTo>
                  <a:pt x="805" y="1476"/>
                </a:lnTo>
                <a:lnTo>
                  <a:pt x="815" y="1484"/>
                </a:lnTo>
                <a:lnTo>
                  <a:pt x="825" y="1491"/>
                </a:lnTo>
                <a:lnTo>
                  <a:pt x="835" y="1498"/>
                </a:lnTo>
                <a:lnTo>
                  <a:pt x="846" y="1504"/>
                </a:lnTo>
                <a:lnTo>
                  <a:pt x="856" y="1511"/>
                </a:lnTo>
                <a:lnTo>
                  <a:pt x="867" y="1517"/>
                </a:lnTo>
                <a:lnTo>
                  <a:pt x="878" y="1522"/>
                </a:lnTo>
                <a:lnTo>
                  <a:pt x="889" y="1528"/>
                </a:lnTo>
                <a:lnTo>
                  <a:pt x="899" y="1533"/>
                </a:lnTo>
                <a:lnTo>
                  <a:pt x="910" y="1538"/>
                </a:lnTo>
                <a:lnTo>
                  <a:pt x="922" y="1542"/>
                </a:lnTo>
                <a:lnTo>
                  <a:pt x="933" y="1547"/>
                </a:lnTo>
                <a:lnTo>
                  <a:pt x="944" y="1550"/>
                </a:lnTo>
                <a:lnTo>
                  <a:pt x="955" y="1554"/>
                </a:lnTo>
                <a:lnTo>
                  <a:pt x="967" y="1557"/>
                </a:lnTo>
                <a:lnTo>
                  <a:pt x="978" y="1560"/>
                </a:lnTo>
                <a:lnTo>
                  <a:pt x="990" y="1563"/>
                </a:lnTo>
                <a:lnTo>
                  <a:pt x="1002" y="1566"/>
                </a:lnTo>
                <a:lnTo>
                  <a:pt x="1013" y="1568"/>
                </a:lnTo>
                <a:lnTo>
                  <a:pt x="1025" y="1570"/>
                </a:lnTo>
                <a:lnTo>
                  <a:pt x="1037" y="1571"/>
                </a:lnTo>
                <a:lnTo>
                  <a:pt x="1049" y="1573"/>
                </a:lnTo>
                <a:lnTo>
                  <a:pt x="1060" y="1574"/>
                </a:lnTo>
                <a:lnTo>
                  <a:pt x="1072" y="1574"/>
                </a:lnTo>
                <a:lnTo>
                  <a:pt x="1084" y="1575"/>
                </a:lnTo>
                <a:lnTo>
                  <a:pt x="1095" y="1575"/>
                </a:lnTo>
                <a:lnTo>
                  <a:pt x="1107" y="1575"/>
                </a:lnTo>
                <a:lnTo>
                  <a:pt x="1119" y="1575"/>
                </a:lnTo>
                <a:lnTo>
                  <a:pt x="1130" y="1574"/>
                </a:lnTo>
                <a:lnTo>
                  <a:pt x="1142" y="1573"/>
                </a:lnTo>
                <a:lnTo>
                  <a:pt x="1153" y="1572"/>
                </a:lnTo>
                <a:lnTo>
                  <a:pt x="1165" y="1570"/>
                </a:lnTo>
                <a:lnTo>
                  <a:pt x="1176" y="1569"/>
                </a:lnTo>
                <a:lnTo>
                  <a:pt x="1188" y="1567"/>
                </a:lnTo>
                <a:lnTo>
                  <a:pt x="1199" y="1564"/>
                </a:lnTo>
                <a:lnTo>
                  <a:pt x="1211" y="1562"/>
                </a:lnTo>
                <a:lnTo>
                  <a:pt x="1222" y="1559"/>
                </a:lnTo>
                <a:lnTo>
                  <a:pt x="1234" y="1556"/>
                </a:lnTo>
                <a:lnTo>
                  <a:pt x="1245" y="1552"/>
                </a:lnTo>
                <a:lnTo>
                  <a:pt x="1256" y="1548"/>
                </a:lnTo>
                <a:lnTo>
                  <a:pt x="1267" y="1544"/>
                </a:lnTo>
                <a:lnTo>
                  <a:pt x="1279" y="1539"/>
                </a:lnTo>
                <a:lnTo>
                  <a:pt x="1290" y="1534"/>
                </a:lnTo>
                <a:lnTo>
                  <a:pt x="1301" y="1529"/>
                </a:lnTo>
                <a:lnTo>
                  <a:pt x="1312" y="1523"/>
                </a:lnTo>
                <a:lnTo>
                  <a:pt x="1323" y="1518"/>
                </a:lnTo>
                <a:lnTo>
                  <a:pt x="1334" y="1511"/>
                </a:lnTo>
                <a:lnTo>
                  <a:pt x="1345" y="1505"/>
                </a:lnTo>
                <a:lnTo>
                  <a:pt x="1356" y="1498"/>
                </a:lnTo>
                <a:lnTo>
                  <a:pt x="1367" y="1491"/>
                </a:lnTo>
                <a:lnTo>
                  <a:pt x="1377" y="1483"/>
                </a:lnTo>
                <a:lnTo>
                  <a:pt x="1388" y="1476"/>
                </a:lnTo>
                <a:lnTo>
                  <a:pt x="1398" y="1468"/>
                </a:lnTo>
                <a:lnTo>
                  <a:pt x="1408" y="1460"/>
                </a:lnTo>
                <a:lnTo>
                  <a:pt x="1417" y="1452"/>
                </a:lnTo>
                <a:lnTo>
                  <a:pt x="1426" y="1444"/>
                </a:lnTo>
                <a:lnTo>
                  <a:pt x="1435" y="1435"/>
                </a:lnTo>
                <a:lnTo>
                  <a:pt x="1444" y="1426"/>
                </a:lnTo>
                <a:lnTo>
                  <a:pt x="1452" y="1418"/>
                </a:lnTo>
                <a:lnTo>
                  <a:pt x="1460" y="1409"/>
                </a:lnTo>
                <a:lnTo>
                  <a:pt x="1468" y="1400"/>
                </a:lnTo>
                <a:lnTo>
                  <a:pt x="1476" y="1390"/>
                </a:lnTo>
                <a:lnTo>
                  <a:pt x="1483" y="1381"/>
                </a:lnTo>
                <a:lnTo>
                  <a:pt x="1490" y="1371"/>
                </a:lnTo>
                <a:lnTo>
                  <a:pt x="1496" y="1361"/>
                </a:lnTo>
                <a:lnTo>
                  <a:pt x="1503" y="1352"/>
                </a:lnTo>
                <a:lnTo>
                  <a:pt x="1509" y="1341"/>
                </a:lnTo>
                <a:lnTo>
                  <a:pt x="1514" y="1331"/>
                </a:lnTo>
                <a:lnTo>
                  <a:pt x="1520" y="1321"/>
                </a:lnTo>
                <a:lnTo>
                  <a:pt x="1525" y="1311"/>
                </a:lnTo>
                <a:lnTo>
                  <a:pt x="1530" y="1301"/>
                </a:lnTo>
                <a:lnTo>
                  <a:pt x="1535" y="1290"/>
                </a:lnTo>
                <a:lnTo>
                  <a:pt x="1539" y="1280"/>
                </a:lnTo>
                <a:lnTo>
                  <a:pt x="1544" y="1270"/>
                </a:lnTo>
                <a:lnTo>
                  <a:pt x="1548" y="1259"/>
                </a:lnTo>
                <a:lnTo>
                  <a:pt x="1551" y="1249"/>
                </a:lnTo>
                <a:lnTo>
                  <a:pt x="1555" y="1238"/>
                </a:lnTo>
                <a:lnTo>
                  <a:pt x="1558" y="1228"/>
                </a:lnTo>
                <a:lnTo>
                  <a:pt x="1561" y="1217"/>
                </a:lnTo>
                <a:lnTo>
                  <a:pt x="1563" y="1206"/>
                </a:lnTo>
                <a:lnTo>
                  <a:pt x="1566" y="1195"/>
                </a:lnTo>
                <a:lnTo>
                  <a:pt x="1568" y="1185"/>
                </a:lnTo>
                <a:lnTo>
                  <a:pt x="1570" y="1174"/>
                </a:lnTo>
                <a:lnTo>
                  <a:pt x="1571" y="1163"/>
                </a:lnTo>
                <a:lnTo>
                  <a:pt x="1573" y="1152"/>
                </a:lnTo>
                <a:lnTo>
                  <a:pt x="1574" y="1141"/>
                </a:lnTo>
                <a:lnTo>
                  <a:pt x="1574" y="1129"/>
                </a:lnTo>
                <a:lnTo>
                  <a:pt x="1575" y="1118"/>
                </a:lnTo>
                <a:lnTo>
                  <a:pt x="1575" y="1107"/>
                </a:lnTo>
                <a:lnTo>
                  <a:pt x="1575" y="1095"/>
                </a:lnTo>
                <a:lnTo>
                  <a:pt x="1575" y="1084"/>
                </a:lnTo>
                <a:lnTo>
                  <a:pt x="1574" y="1072"/>
                </a:lnTo>
                <a:lnTo>
                  <a:pt x="1573" y="1061"/>
                </a:lnTo>
                <a:lnTo>
                  <a:pt x="1572" y="1049"/>
                </a:lnTo>
                <a:lnTo>
                  <a:pt x="1571" y="1037"/>
                </a:lnTo>
                <a:lnTo>
                  <a:pt x="1569" y="1025"/>
                </a:lnTo>
                <a:lnTo>
                  <a:pt x="1567" y="1014"/>
                </a:lnTo>
                <a:lnTo>
                  <a:pt x="1565" y="1002"/>
                </a:lnTo>
                <a:lnTo>
                  <a:pt x="1562" y="990"/>
                </a:lnTo>
                <a:lnTo>
                  <a:pt x="1559" y="978"/>
                </a:lnTo>
                <a:lnTo>
                  <a:pt x="1556" y="966"/>
                </a:lnTo>
                <a:lnTo>
                  <a:pt x="1553" y="955"/>
                </a:lnTo>
                <a:lnTo>
                  <a:pt x="1550" y="943"/>
                </a:lnTo>
                <a:lnTo>
                  <a:pt x="1546" y="932"/>
                </a:lnTo>
                <a:lnTo>
                  <a:pt x="1542" y="921"/>
                </a:lnTo>
                <a:lnTo>
                  <a:pt x="1537" y="910"/>
                </a:lnTo>
                <a:lnTo>
                  <a:pt x="1533" y="899"/>
                </a:lnTo>
                <a:lnTo>
                  <a:pt x="1528" y="889"/>
                </a:lnTo>
                <a:lnTo>
                  <a:pt x="1523" y="878"/>
                </a:lnTo>
                <a:lnTo>
                  <a:pt x="1518" y="868"/>
                </a:lnTo>
                <a:lnTo>
                  <a:pt x="1512" y="858"/>
                </a:lnTo>
                <a:lnTo>
                  <a:pt x="1506" y="848"/>
                </a:lnTo>
                <a:lnTo>
                  <a:pt x="1500" y="838"/>
                </a:lnTo>
                <a:lnTo>
                  <a:pt x="1494" y="828"/>
                </a:lnTo>
                <a:lnTo>
                  <a:pt x="1488" y="819"/>
                </a:lnTo>
                <a:lnTo>
                  <a:pt x="1481" y="809"/>
                </a:lnTo>
                <a:lnTo>
                  <a:pt x="1474" y="800"/>
                </a:lnTo>
                <a:lnTo>
                  <a:pt x="1466" y="791"/>
                </a:lnTo>
                <a:lnTo>
                  <a:pt x="1459" y="782"/>
                </a:lnTo>
                <a:lnTo>
                  <a:pt x="1451" y="773"/>
                </a:lnTo>
                <a:lnTo>
                  <a:pt x="1443" y="765"/>
                </a:lnTo>
                <a:lnTo>
                  <a:pt x="1435" y="756"/>
                </a:lnTo>
                <a:lnTo>
                  <a:pt x="1427" y="748"/>
                </a:lnTo>
                <a:lnTo>
                  <a:pt x="1418" y="740"/>
                </a:lnTo>
                <a:lnTo>
                  <a:pt x="1409" y="732"/>
                </a:lnTo>
                <a:lnTo>
                  <a:pt x="1400" y="725"/>
                </a:lnTo>
                <a:lnTo>
                  <a:pt x="1391" y="717"/>
                </a:lnTo>
                <a:lnTo>
                  <a:pt x="1381" y="710"/>
                </a:lnTo>
                <a:lnTo>
                  <a:pt x="1371" y="702"/>
                </a:lnTo>
                <a:lnTo>
                  <a:pt x="1361" y="695"/>
                </a:lnTo>
                <a:lnTo>
                  <a:pt x="1351" y="689"/>
                </a:lnTo>
                <a:lnTo>
                  <a:pt x="1341" y="682"/>
                </a:lnTo>
                <a:lnTo>
                  <a:pt x="1330" y="676"/>
                </a:lnTo>
                <a:lnTo>
                  <a:pt x="1320" y="670"/>
                </a:lnTo>
                <a:lnTo>
                  <a:pt x="1309" y="665"/>
                </a:lnTo>
                <a:lnTo>
                  <a:pt x="1299" y="660"/>
                </a:lnTo>
                <a:lnTo>
                  <a:pt x="1288" y="655"/>
                </a:lnTo>
                <a:lnTo>
                  <a:pt x="1277" y="650"/>
                </a:lnTo>
                <a:lnTo>
                  <a:pt x="1266" y="646"/>
                </a:lnTo>
                <a:lnTo>
                  <a:pt x="1255" y="642"/>
                </a:lnTo>
                <a:lnTo>
                  <a:pt x="1244" y="639"/>
                </a:lnTo>
                <a:lnTo>
                  <a:pt x="1233" y="635"/>
                </a:lnTo>
                <a:lnTo>
                  <a:pt x="1222" y="633"/>
                </a:lnTo>
                <a:lnTo>
                  <a:pt x="1211" y="630"/>
                </a:lnTo>
                <a:lnTo>
                  <a:pt x="1199" y="628"/>
                </a:lnTo>
                <a:lnTo>
                  <a:pt x="1188" y="626"/>
                </a:lnTo>
                <a:lnTo>
                  <a:pt x="1177" y="624"/>
                </a:lnTo>
                <a:lnTo>
                  <a:pt x="1166" y="623"/>
                </a:lnTo>
                <a:lnTo>
                  <a:pt x="1155" y="621"/>
                </a:lnTo>
                <a:lnTo>
                  <a:pt x="1145" y="620"/>
                </a:lnTo>
                <a:lnTo>
                  <a:pt x="1135" y="619"/>
                </a:lnTo>
                <a:lnTo>
                  <a:pt x="1125" y="618"/>
                </a:lnTo>
                <a:lnTo>
                  <a:pt x="1116" y="618"/>
                </a:lnTo>
                <a:lnTo>
                  <a:pt x="1107" y="617"/>
                </a:lnTo>
                <a:lnTo>
                  <a:pt x="1098" y="617"/>
                </a:lnTo>
                <a:lnTo>
                  <a:pt x="1090" y="616"/>
                </a:lnTo>
                <a:lnTo>
                  <a:pt x="1082" y="616"/>
                </a:lnTo>
                <a:lnTo>
                  <a:pt x="1075" y="616"/>
                </a:lnTo>
                <a:lnTo>
                  <a:pt x="1067" y="617"/>
                </a:lnTo>
                <a:lnTo>
                  <a:pt x="1060" y="617"/>
                </a:lnTo>
                <a:lnTo>
                  <a:pt x="1054" y="618"/>
                </a:lnTo>
                <a:lnTo>
                  <a:pt x="1048" y="618"/>
                </a:lnTo>
                <a:lnTo>
                  <a:pt x="1042" y="619"/>
                </a:lnTo>
                <a:lnTo>
                  <a:pt x="1036" y="620"/>
                </a:lnTo>
                <a:lnTo>
                  <a:pt x="1030" y="621"/>
                </a:lnTo>
                <a:lnTo>
                  <a:pt x="1024" y="622"/>
                </a:lnTo>
                <a:lnTo>
                  <a:pt x="1019" y="623"/>
                </a:lnTo>
                <a:lnTo>
                  <a:pt x="1014" y="624"/>
                </a:lnTo>
                <a:lnTo>
                  <a:pt x="1008" y="625"/>
                </a:lnTo>
                <a:lnTo>
                  <a:pt x="1003" y="626"/>
                </a:lnTo>
                <a:lnTo>
                  <a:pt x="998" y="627"/>
                </a:lnTo>
                <a:lnTo>
                  <a:pt x="993" y="628"/>
                </a:lnTo>
                <a:lnTo>
                  <a:pt x="988" y="629"/>
                </a:lnTo>
                <a:lnTo>
                  <a:pt x="983" y="630"/>
                </a:lnTo>
                <a:lnTo>
                  <a:pt x="979" y="631"/>
                </a:lnTo>
                <a:lnTo>
                  <a:pt x="974" y="632"/>
                </a:lnTo>
                <a:lnTo>
                  <a:pt x="970" y="633"/>
                </a:lnTo>
                <a:lnTo>
                  <a:pt x="965" y="634"/>
                </a:lnTo>
                <a:lnTo>
                  <a:pt x="961" y="636"/>
                </a:lnTo>
                <a:lnTo>
                  <a:pt x="957" y="637"/>
                </a:lnTo>
                <a:lnTo>
                  <a:pt x="954" y="638"/>
                </a:lnTo>
                <a:lnTo>
                  <a:pt x="950" y="639"/>
                </a:lnTo>
                <a:lnTo>
                  <a:pt x="947" y="639"/>
                </a:lnTo>
                <a:lnTo>
                  <a:pt x="944" y="640"/>
                </a:lnTo>
                <a:lnTo>
                  <a:pt x="942" y="641"/>
                </a:lnTo>
                <a:lnTo>
                  <a:pt x="940" y="642"/>
                </a:lnTo>
                <a:lnTo>
                  <a:pt x="938" y="642"/>
                </a:lnTo>
                <a:lnTo>
                  <a:pt x="936" y="643"/>
                </a:lnTo>
                <a:lnTo>
                  <a:pt x="934" y="643"/>
                </a:lnTo>
                <a:lnTo>
                  <a:pt x="933" y="643"/>
                </a:lnTo>
                <a:lnTo>
                  <a:pt x="932" y="644"/>
                </a:lnTo>
                <a:lnTo>
                  <a:pt x="931" y="644"/>
                </a:lnTo>
                <a:lnTo>
                  <a:pt x="931" y="643"/>
                </a:lnTo>
                <a:lnTo>
                  <a:pt x="930" y="641"/>
                </a:lnTo>
                <a:lnTo>
                  <a:pt x="929" y="637"/>
                </a:lnTo>
                <a:lnTo>
                  <a:pt x="928" y="632"/>
                </a:lnTo>
                <a:lnTo>
                  <a:pt x="926" y="625"/>
                </a:lnTo>
                <a:lnTo>
                  <a:pt x="924" y="617"/>
                </a:lnTo>
                <a:lnTo>
                  <a:pt x="921" y="607"/>
                </a:lnTo>
                <a:lnTo>
                  <a:pt x="918" y="596"/>
                </a:lnTo>
                <a:lnTo>
                  <a:pt x="915" y="583"/>
                </a:lnTo>
                <a:lnTo>
                  <a:pt x="911" y="569"/>
                </a:lnTo>
                <a:lnTo>
                  <a:pt x="907" y="553"/>
                </a:lnTo>
                <a:lnTo>
                  <a:pt x="902" y="536"/>
                </a:lnTo>
                <a:lnTo>
                  <a:pt x="897" y="517"/>
                </a:lnTo>
                <a:lnTo>
                  <a:pt x="892" y="497"/>
                </a:lnTo>
                <a:lnTo>
                  <a:pt x="886" y="475"/>
                </a:lnTo>
                <a:lnTo>
                  <a:pt x="880" y="451"/>
                </a:lnTo>
                <a:lnTo>
                  <a:pt x="873" y="428"/>
                </a:lnTo>
                <a:lnTo>
                  <a:pt x="868" y="406"/>
                </a:lnTo>
                <a:lnTo>
                  <a:pt x="862" y="386"/>
                </a:lnTo>
                <a:lnTo>
                  <a:pt x="857" y="367"/>
                </a:lnTo>
                <a:lnTo>
                  <a:pt x="853" y="350"/>
                </a:lnTo>
                <a:lnTo>
                  <a:pt x="848" y="334"/>
                </a:lnTo>
                <a:lnTo>
                  <a:pt x="845" y="320"/>
                </a:lnTo>
                <a:lnTo>
                  <a:pt x="841" y="307"/>
                </a:lnTo>
                <a:lnTo>
                  <a:pt x="838" y="296"/>
                </a:lnTo>
                <a:lnTo>
                  <a:pt x="835" y="286"/>
                </a:lnTo>
                <a:lnTo>
                  <a:pt x="833" y="277"/>
                </a:lnTo>
                <a:lnTo>
                  <a:pt x="831" y="271"/>
                </a:lnTo>
                <a:lnTo>
                  <a:pt x="830" y="265"/>
                </a:lnTo>
                <a:lnTo>
                  <a:pt x="829" y="262"/>
                </a:lnTo>
                <a:lnTo>
                  <a:pt x="828" y="259"/>
                </a:lnTo>
                <a:lnTo>
                  <a:pt x="828" y="258"/>
                </a:lnTo>
                <a:lnTo>
                  <a:pt x="826" y="258"/>
                </a:lnTo>
                <a:lnTo>
                  <a:pt x="823" y="257"/>
                </a:lnTo>
                <a:lnTo>
                  <a:pt x="818" y="256"/>
                </a:lnTo>
                <a:lnTo>
                  <a:pt x="813" y="254"/>
                </a:lnTo>
                <a:lnTo>
                  <a:pt x="806" y="252"/>
                </a:lnTo>
                <a:lnTo>
                  <a:pt x="798" y="250"/>
                </a:lnTo>
                <a:lnTo>
                  <a:pt x="788" y="247"/>
                </a:lnTo>
                <a:lnTo>
                  <a:pt x="778" y="244"/>
                </a:lnTo>
                <a:lnTo>
                  <a:pt x="766" y="241"/>
                </a:lnTo>
                <a:lnTo>
                  <a:pt x="753" y="237"/>
                </a:lnTo>
                <a:lnTo>
                  <a:pt x="739" y="233"/>
                </a:lnTo>
                <a:lnTo>
                  <a:pt x="723" y="229"/>
                </a:lnTo>
                <a:lnTo>
                  <a:pt x="706" y="224"/>
                </a:lnTo>
                <a:lnTo>
                  <a:pt x="688" y="219"/>
                </a:lnTo>
                <a:lnTo>
                  <a:pt x="669" y="214"/>
                </a:lnTo>
                <a:lnTo>
                  <a:pt x="649" y="208"/>
                </a:lnTo>
                <a:lnTo>
                  <a:pt x="631" y="203"/>
                </a:lnTo>
                <a:lnTo>
                  <a:pt x="615" y="198"/>
                </a:lnTo>
                <a:lnTo>
                  <a:pt x="599" y="194"/>
                </a:lnTo>
                <a:lnTo>
                  <a:pt x="585" y="190"/>
                </a:lnTo>
                <a:lnTo>
                  <a:pt x="572" y="186"/>
                </a:lnTo>
                <a:lnTo>
                  <a:pt x="560" y="183"/>
                </a:lnTo>
                <a:lnTo>
                  <a:pt x="549" y="180"/>
                </a:lnTo>
                <a:lnTo>
                  <a:pt x="540" y="177"/>
                </a:lnTo>
                <a:lnTo>
                  <a:pt x="532" y="175"/>
                </a:lnTo>
                <a:lnTo>
                  <a:pt x="525" y="173"/>
                </a:lnTo>
                <a:lnTo>
                  <a:pt x="519" y="172"/>
                </a:lnTo>
                <a:lnTo>
                  <a:pt x="515" y="170"/>
                </a:lnTo>
                <a:lnTo>
                  <a:pt x="512" y="169"/>
                </a:lnTo>
                <a:lnTo>
                  <a:pt x="510" y="169"/>
                </a:lnTo>
                <a:lnTo>
                  <a:pt x="509" y="169"/>
                </a:lnTo>
                <a:lnTo>
                  <a:pt x="510" y="169"/>
                </a:lnTo>
                <a:lnTo>
                  <a:pt x="510" y="168"/>
                </a:lnTo>
                <a:lnTo>
                  <a:pt x="511" y="168"/>
                </a:lnTo>
                <a:lnTo>
                  <a:pt x="513" y="167"/>
                </a:lnTo>
                <a:lnTo>
                  <a:pt x="515" y="166"/>
                </a:lnTo>
                <a:lnTo>
                  <a:pt x="517" y="164"/>
                </a:lnTo>
                <a:lnTo>
                  <a:pt x="520" y="162"/>
                </a:lnTo>
                <a:lnTo>
                  <a:pt x="523" y="160"/>
                </a:lnTo>
                <a:lnTo>
                  <a:pt x="527" y="158"/>
                </a:lnTo>
                <a:lnTo>
                  <a:pt x="531" y="156"/>
                </a:lnTo>
                <a:lnTo>
                  <a:pt x="536" y="153"/>
                </a:lnTo>
                <a:lnTo>
                  <a:pt x="541" y="150"/>
                </a:lnTo>
                <a:lnTo>
                  <a:pt x="547" y="147"/>
                </a:lnTo>
                <a:lnTo>
                  <a:pt x="553" y="143"/>
                </a:lnTo>
                <a:lnTo>
                  <a:pt x="559" y="140"/>
                </a:lnTo>
                <a:lnTo>
                  <a:pt x="566" y="136"/>
                </a:lnTo>
                <a:lnTo>
                  <a:pt x="573" y="131"/>
                </a:lnTo>
                <a:lnTo>
                  <a:pt x="581" y="127"/>
                </a:lnTo>
                <a:lnTo>
                  <a:pt x="588" y="123"/>
                </a:lnTo>
                <a:lnTo>
                  <a:pt x="596" y="119"/>
                </a:lnTo>
                <a:lnTo>
                  <a:pt x="605" y="115"/>
                </a:lnTo>
                <a:lnTo>
                  <a:pt x="613" y="111"/>
                </a:lnTo>
                <a:lnTo>
                  <a:pt x="622" y="107"/>
                </a:lnTo>
                <a:lnTo>
                  <a:pt x="631" y="102"/>
                </a:lnTo>
                <a:lnTo>
                  <a:pt x="640" y="98"/>
                </a:lnTo>
                <a:lnTo>
                  <a:pt x="649" y="94"/>
                </a:lnTo>
                <a:lnTo>
                  <a:pt x="659" y="90"/>
                </a:lnTo>
                <a:lnTo>
                  <a:pt x="669" y="86"/>
                </a:lnTo>
                <a:lnTo>
                  <a:pt x="679" y="82"/>
                </a:lnTo>
                <a:lnTo>
                  <a:pt x="690" y="78"/>
                </a:lnTo>
                <a:lnTo>
                  <a:pt x="701" y="73"/>
                </a:lnTo>
                <a:lnTo>
                  <a:pt x="712" y="69"/>
                </a:lnTo>
                <a:lnTo>
                  <a:pt x="723" y="65"/>
                </a:lnTo>
                <a:lnTo>
                  <a:pt x="734" y="61"/>
                </a:lnTo>
                <a:lnTo>
                  <a:pt x="745" y="57"/>
                </a:lnTo>
                <a:lnTo>
                  <a:pt x="756" y="54"/>
                </a:lnTo>
                <a:lnTo>
                  <a:pt x="767" y="50"/>
                </a:lnTo>
                <a:lnTo>
                  <a:pt x="777" y="47"/>
                </a:lnTo>
                <a:lnTo>
                  <a:pt x="788" y="44"/>
                </a:lnTo>
                <a:lnTo>
                  <a:pt x="799" y="41"/>
                </a:lnTo>
                <a:lnTo>
                  <a:pt x="810" y="38"/>
                </a:lnTo>
                <a:lnTo>
                  <a:pt x="821" y="35"/>
                </a:lnTo>
                <a:lnTo>
                  <a:pt x="831" y="32"/>
                </a:lnTo>
                <a:lnTo>
                  <a:pt x="842" y="30"/>
                </a:lnTo>
                <a:lnTo>
                  <a:pt x="852" y="27"/>
                </a:lnTo>
                <a:lnTo>
                  <a:pt x="863" y="25"/>
                </a:lnTo>
                <a:lnTo>
                  <a:pt x="873" y="23"/>
                </a:lnTo>
                <a:lnTo>
                  <a:pt x="884" y="21"/>
                </a:lnTo>
                <a:lnTo>
                  <a:pt x="894" y="19"/>
                </a:lnTo>
                <a:lnTo>
                  <a:pt x="905" y="17"/>
                </a:lnTo>
                <a:lnTo>
                  <a:pt x="915" y="16"/>
                </a:lnTo>
                <a:lnTo>
                  <a:pt x="924" y="14"/>
                </a:lnTo>
                <a:lnTo>
                  <a:pt x="934" y="13"/>
                </a:lnTo>
                <a:lnTo>
                  <a:pt x="944" y="11"/>
                </a:lnTo>
                <a:lnTo>
                  <a:pt x="953" y="10"/>
                </a:lnTo>
                <a:lnTo>
                  <a:pt x="963" y="9"/>
                </a:lnTo>
                <a:lnTo>
                  <a:pt x="972" y="8"/>
                </a:lnTo>
                <a:lnTo>
                  <a:pt x="981" y="6"/>
                </a:lnTo>
                <a:lnTo>
                  <a:pt x="990" y="6"/>
                </a:lnTo>
                <a:lnTo>
                  <a:pt x="998" y="5"/>
                </a:lnTo>
                <a:lnTo>
                  <a:pt x="1007" y="4"/>
                </a:lnTo>
                <a:lnTo>
                  <a:pt x="1015" y="3"/>
                </a:lnTo>
                <a:lnTo>
                  <a:pt x="1024" y="2"/>
                </a:lnTo>
                <a:lnTo>
                  <a:pt x="1032" y="2"/>
                </a:lnTo>
                <a:lnTo>
                  <a:pt x="1040" y="1"/>
                </a:lnTo>
                <a:lnTo>
                  <a:pt x="1048" y="1"/>
                </a:lnTo>
                <a:lnTo>
                  <a:pt x="1057" y="1"/>
                </a:lnTo>
                <a:lnTo>
                  <a:pt x="1065" y="0"/>
                </a:lnTo>
                <a:lnTo>
                  <a:pt x="1074" y="0"/>
                </a:lnTo>
                <a:lnTo>
                  <a:pt x="1083" y="0"/>
                </a:lnTo>
                <a:lnTo>
                  <a:pt x="1092" y="0"/>
                </a:lnTo>
                <a:lnTo>
                  <a:pt x="1101" y="0"/>
                </a:lnTo>
                <a:lnTo>
                  <a:pt x="1111" y="0"/>
                </a:lnTo>
                <a:lnTo>
                  <a:pt x="1121" y="1"/>
                </a:lnTo>
                <a:lnTo>
                  <a:pt x="1131" y="1"/>
                </a:lnTo>
                <a:lnTo>
                  <a:pt x="1141" y="1"/>
                </a:lnTo>
                <a:lnTo>
                  <a:pt x="1151" y="2"/>
                </a:lnTo>
                <a:lnTo>
                  <a:pt x="1161" y="2"/>
                </a:lnTo>
                <a:lnTo>
                  <a:pt x="1172" y="3"/>
                </a:lnTo>
                <a:lnTo>
                  <a:pt x="1183" y="4"/>
                </a:lnTo>
                <a:lnTo>
                  <a:pt x="1193" y="5"/>
                </a:lnTo>
                <a:lnTo>
                  <a:pt x="1204" y="6"/>
                </a:lnTo>
                <a:lnTo>
                  <a:pt x="1215" y="7"/>
                </a:lnTo>
                <a:lnTo>
                  <a:pt x="1226" y="8"/>
                </a:lnTo>
                <a:lnTo>
                  <a:pt x="1237" y="9"/>
                </a:lnTo>
                <a:lnTo>
                  <a:pt x="1249" y="11"/>
                </a:lnTo>
                <a:lnTo>
                  <a:pt x="1260" y="12"/>
                </a:lnTo>
                <a:lnTo>
                  <a:pt x="1271" y="14"/>
                </a:lnTo>
                <a:lnTo>
                  <a:pt x="1282" y="16"/>
                </a:lnTo>
                <a:lnTo>
                  <a:pt x="1293" y="18"/>
                </a:lnTo>
                <a:lnTo>
                  <a:pt x="1305" y="20"/>
                </a:lnTo>
                <a:lnTo>
                  <a:pt x="1316" y="22"/>
                </a:lnTo>
                <a:lnTo>
                  <a:pt x="1328" y="24"/>
                </a:lnTo>
                <a:lnTo>
                  <a:pt x="1339" y="27"/>
                </a:lnTo>
                <a:lnTo>
                  <a:pt x="1351" y="29"/>
                </a:lnTo>
                <a:lnTo>
                  <a:pt x="1362" y="32"/>
                </a:lnTo>
                <a:lnTo>
                  <a:pt x="1374" y="35"/>
                </a:lnTo>
                <a:lnTo>
                  <a:pt x="1386" y="38"/>
                </a:lnTo>
                <a:lnTo>
                  <a:pt x="1398" y="41"/>
                </a:lnTo>
                <a:lnTo>
                  <a:pt x="1410" y="44"/>
                </a:lnTo>
                <a:lnTo>
                  <a:pt x="1422" y="48"/>
                </a:lnTo>
                <a:lnTo>
                  <a:pt x="1434" y="52"/>
                </a:lnTo>
                <a:lnTo>
                  <a:pt x="1446" y="56"/>
                </a:lnTo>
                <a:lnTo>
                  <a:pt x="1458" y="60"/>
                </a:lnTo>
                <a:lnTo>
                  <a:pt x="1471" y="64"/>
                </a:lnTo>
                <a:lnTo>
                  <a:pt x="1483" y="69"/>
                </a:lnTo>
                <a:lnTo>
                  <a:pt x="1496" y="74"/>
                </a:lnTo>
                <a:lnTo>
                  <a:pt x="1508" y="79"/>
                </a:lnTo>
                <a:lnTo>
                  <a:pt x="1521" y="84"/>
                </a:lnTo>
                <a:lnTo>
                  <a:pt x="1534" y="90"/>
                </a:lnTo>
                <a:lnTo>
                  <a:pt x="1546" y="95"/>
                </a:lnTo>
                <a:lnTo>
                  <a:pt x="1559" y="101"/>
                </a:lnTo>
                <a:lnTo>
                  <a:pt x="1572" y="107"/>
                </a:lnTo>
                <a:lnTo>
                  <a:pt x="1585" y="114"/>
                </a:lnTo>
                <a:lnTo>
                  <a:pt x="1598" y="120"/>
                </a:lnTo>
                <a:lnTo>
                  <a:pt x="1611" y="127"/>
                </a:lnTo>
                <a:lnTo>
                  <a:pt x="1624" y="134"/>
                </a:lnTo>
                <a:lnTo>
                  <a:pt x="1637" y="141"/>
                </a:lnTo>
                <a:lnTo>
                  <a:pt x="1650" y="149"/>
                </a:lnTo>
                <a:lnTo>
                  <a:pt x="1662" y="156"/>
                </a:lnTo>
                <a:lnTo>
                  <a:pt x="1675" y="164"/>
                </a:lnTo>
                <a:lnTo>
                  <a:pt x="1688" y="172"/>
                </a:lnTo>
                <a:lnTo>
                  <a:pt x="1701" y="181"/>
                </a:lnTo>
                <a:lnTo>
                  <a:pt x="1713" y="189"/>
                </a:lnTo>
                <a:lnTo>
                  <a:pt x="1726" y="198"/>
                </a:lnTo>
                <a:lnTo>
                  <a:pt x="1739" y="207"/>
                </a:lnTo>
                <a:lnTo>
                  <a:pt x="1751" y="216"/>
                </a:lnTo>
                <a:lnTo>
                  <a:pt x="1764" y="225"/>
                </a:lnTo>
                <a:lnTo>
                  <a:pt x="1776" y="235"/>
                </a:lnTo>
                <a:lnTo>
                  <a:pt x="1789" y="245"/>
                </a:lnTo>
                <a:lnTo>
                  <a:pt x="1801" y="255"/>
                </a:lnTo>
                <a:lnTo>
                  <a:pt x="1813" y="265"/>
                </a:lnTo>
                <a:lnTo>
                  <a:pt x="1825" y="275"/>
                </a:lnTo>
                <a:lnTo>
                  <a:pt x="1836" y="286"/>
                </a:lnTo>
                <a:lnTo>
                  <a:pt x="1848" y="296"/>
                </a:lnTo>
                <a:lnTo>
                  <a:pt x="1859" y="307"/>
                </a:lnTo>
                <a:lnTo>
                  <a:pt x="1870" y="318"/>
                </a:lnTo>
                <a:lnTo>
                  <a:pt x="1881" y="329"/>
                </a:lnTo>
                <a:lnTo>
                  <a:pt x="1892" y="341"/>
                </a:lnTo>
                <a:lnTo>
                  <a:pt x="1903" y="352"/>
                </a:lnTo>
                <a:lnTo>
                  <a:pt x="1913" y="364"/>
                </a:lnTo>
                <a:lnTo>
                  <a:pt x="1923" y="376"/>
                </a:lnTo>
                <a:lnTo>
                  <a:pt x="1934" y="388"/>
                </a:lnTo>
                <a:lnTo>
                  <a:pt x="1944" y="400"/>
                </a:lnTo>
                <a:lnTo>
                  <a:pt x="1953" y="412"/>
                </a:lnTo>
                <a:lnTo>
                  <a:pt x="1963" y="425"/>
                </a:lnTo>
                <a:lnTo>
                  <a:pt x="1973" y="438"/>
                </a:lnTo>
                <a:lnTo>
                  <a:pt x="1982" y="452"/>
                </a:lnTo>
                <a:lnTo>
                  <a:pt x="1992" y="465"/>
                </a:lnTo>
                <a:lnTo>
                  <a:pt x="2001" y="479"/>
                </a:lnTo>
                <a:lnTo>
                  <a:pt x="2011" y="494"/>
                </a:lnTo>
                <a:lnTo>
                  <a:pt x="2020" y="508"/>
                </a:lnTo>
                <a:lnTo>
                  <a:pt x="2029" y="523"/>
                </a:lnTo>
                <a:lnTo>
                  <a:pt x="2038" y="539"/>
                </a:lnTo>
                <a:lnTo>
                  <a:pt x="2047" y="554"/>
                </a:lnTo>
                <a:lnTo>
                  <a:pt x="2056" y="570"/>
                </a:lnTo>
                <a:lnTo>
                  <a:pt x="2065" y="586"/>
                </a:lnTo>
                <a:lnTo>
                  <a:pt x="2073" y="603"/>
                </a:lnTo>
                <a:lnTo>
                  <a:pt x="2082" y="619"/>
                </a:lnTo>
                <a:lnTo>
                  <a:pt x="2090" y="637"/>
                </a:lnTo>
                <a:lnTo>
                  <a:pt x="2099" y="654"/>
                </a:lnTo>
                <a:lnTo>
                  <a:pt x="2106" y="671"/>
                </a:lnTo>
                <a:lnTo>
                  <a:pt x="2114" y="689"/>
                </a:lnTo>
                <a:lnTo>
                  <a:pt x="2121" y="707"/>
                </a:lnTo>
                <a:lnTo>
                  <a:pt x="2128" y="725"/>
                </a:lnTo>
                <a:lnTo>
                  <a:pt x="2134" y="743"/>
                </a:lnTo>
                <a:lnTo>
                  <a:pt x="2140" y="762"/>
                </a:lnTo>
                <a:lnTo>
                  <a:pt x="2146" y="780"/>
                </a:lnTo>
                <a:lnTo>
                  <a:pt x="2152" y="799"/>
                </a:lnTo>
                <a:lnTo>
                  <a:pt x="2157" y="818"/>
                </a:lnTo>
                <a:lnTo>
                  <a:pt x="2161" y="837"/>
                </a:lnTo>
                <a:lnTo>
                  <a:pt x="2166" y="856"/>
                </a:lnTo>
                <a:lnTo>
                  <a:pt x="2169" y="876"/>
                </a:lnTo>
                <a:lnTo>
                  <a:pt x="2173" y="895"/>
                </a:lnTo>
                <a:lnTo>
                  <a:pt x="2176" y="915"/>
                </a:lnTo>
                <a:lnTo>
                  <a:pt x="2179" y="935"/>
                </a:lnTo>
                <a:lnTo>
                  <a:pt x="2182" y="955"/>
                </a:lnTo>
                <a:lnTo>
                  <a:pt x="2184" y="975"/>
                </a:lnTo>
                <a:lnTo>
                  <a:pt x="2186" y="994"/>
                </a:lnTo>
                <a:lnTo>
                  <a:pt x="2188" y="1013"/>
                </a:lnTo>
                <a:lnTo>
                  <a:pt x="2189" y="1031"/>
                </a:lnTo>
                <a:lnTo>
                  <a:pt x="2190" y="1050"/>
                </a:lnTo>
                <a:lnTo>
                  <a:pt x="2191" y="1068"/>
                </a:lnTo>
                <a:lnTo>
                  <a:pt x="2192" y="1085"/>
                </a:lnTo>
                <a:lnTo>
                  <a:pt x="2192" y="1103"/>
                </a:lnTo>
                <a:lnTo>
                  <a:pt x="2192" y="1120"/>
                </a:lnTo>
                <a:lnTo>
                  <a:pt x="2192" y="1136"/>
                </a:lnTo>
                <a:lnTo>
                  <a:pt x="2191" y="1153"/>
                </a:lnTo>
                <a:lnTo>
                  <a:pt x="2191" y="1169"/>
                </a:lnTo>
                <a:lnTo>
                  <a:pt x="2190" y="1184"/>
                </a:lnTo>
                <a:lnTo>
                  <a:pt x="2188" y="1200"/>
                </a:lnTo>
                <a:lnTo>
                  <a:pt x="2187" y="1215"/>
                </a:lnTo>
                <a:lnTo>
                  <a:pt x="2185" y="1229"/>
                </a:lnTo>
                <a:lnTo>
                  <a:pt x="2183" y="1244"/>
                </a:lnTo>
                <a:lnTo>
                  <a:pt x="2180" y="1259"/>
                </a:lnTo>
                <a:lnTo>
                  <a:pt x="2178" y="1274"/>
                </a:lnTo>
                <a:lnTo>
                  <a:pt x="2175" y="1289"/>
                </a:lnTo>
                <a:lnTo>
                  <a:pt x="2172" y="1305"/>
                </a:lnTo>
                <a:lnTo>
                  <a:pt x="2169" y="1320"/>
                </a:lnTo>
                <a:lnTo>
                  <a:pt x="2166" y="1335"/>
                </a:lnTo>
                <a:lnTo>
                  <a:pt x="2162" y="1350"/>
                </a:lnTo>
                <a:lnTo>
                  <a:pt x="2158" y="1366"/>
                </a:lnTo>
                <a:lnTo>
                  <a:pt x="2154" y="1381"/>
                </a:lnTo>
                <a:lnTo>
                  <a:pt x="2150" y="1396"/>
                </a:lnTo>
                <a:lnTo>
                  <a:pt x="2146" y="1412"/>
                </a:lnTo>
                <a:lnTo>
                  <a:pt x="2141" y="1427"/>
                </a:lnTo>
                <a:lnTo>
                  <a:pt x="2136" y="1443"/>
                </a:lnTo>
                <a:lnTo>
                  <a:pt x="2131" y="1459"/>
                </a:lnTo>
                <a:lnTo>
                  <a:pt x="2126" y="1474"/>
                </a:lnTo>
                <a:lnTo>
                  <a:pt x="2120" y="1490"/>
                </a:lnTo>
                <a:lnTo>
                  <a:pt x="2114" y="1506"/>
                </a:lnTo>
                <a:lnTo>
                  <a:pt x="2107" y="1521"/>
                </a:lnTo>
                <a:lnTo>
                  <a:pt x="2101" y="1537"/>
                </a:lnTo>
                <a:lnTo>
                  <a:pt x="2093" y="1553"/>
                </a:lnTo>
                <a:lnTo>
                  <a:pt x="2086" y="1569"/>
                </a:lnTo>
                <a:lnTo>
                  <a:pt x="2078" y="1584"/>
                </a:lnTo>
                <a:lnTo>
                  <a:pt x="2070" y="1600"/>
                </a:lnTo>
                <a:lnTo>
                  <a:pt x="2062" y="1616"/>
                </a:lnTo>
                <a:lnTo>
                  <a:pt x="2053" y="1632"/>
                </a:lnTo>
                <a:lnTo>
                  <a:pt x="2044" y="1648"/>
                </a:lnTo>
                <a:lnTo>
                  <a:pt x="2034" y="1663"/>
                </a:lnTo>
                <a:lnTo>
                  <a:pt x="2024" y="1679"/>
                </a:lnTo>
                <a:lnTo>
                  <a:pt x="2014" y="1695"/>
                </a:lnTo>
                <a:lnTo>
                  <a:pt x="2004" y="1711"/>
                </a:lnTo>
                <a:lnTo>
                  <a:pt x="1993" y="1727"/>
                </a:lnTo>
                <a:lnTo>
                  <a:pt x="1982" y="1743"/>
                </a:lnTo>
                <a:lnTo>
                  <a:pt x="1970" y="1758"/>
                </a:lnTo>
                <a:lnTo>
                  <a:pt x="1958" y="1773"/>
                </a:lnTo>
                <a:lnTo>
                  <a:pt x="1946" y="1788"/>
                </a:lnTo>
                <a:lnTo>
                  <a:pt x="1934" y="1803"/>
                </a:lnTo>
                <a:lnTo>
                  <a:pt x="1922" y="1817"/>
                </a:lnTo>
                <a:lnTo>
                  <a:pt x="1909" y="1832"/>
                </a:lnTo>
                <a:lnTo>
                  <a:pt x="1896" y="1846"/>
                </a:lnTo>
                <a:lnTo>
                  <a:pt x="1882" y="1860"/>
                </a:lnTo>
                <a:lnTo>
                  <a:pt x="1869" y="1873"/>
                </a:lnTo>
                <a:lnTo>
                  <a:pt x="1855" y="1887"/>
                </a:lnTo>
                <a:lnTo>
                  <a:pt x="1840" y="1900"/>
                </a:lnTo>
                <a:lnTo>
                  <a:pt x="1826" y="1913"/>
                </a:lnTo>
                <a:lnTo>
                  <a:pt x="1811" y="1926"/>
                </a:lnTo>
                <a:lnTo>
                  <a:pt x="1796" y="1938"/>
                </a:lnTo>
                <a:lnTo>
                  <a:pt x="1781" y="1950"/>
                </a:lnTo>
                <a:lnTo>
                  <a:pt x="1765" y="1962"/>
                </a:lnTo>
                <a:lnTo>
                  <a:pt x="1750" y="1974"/>
                </a:lnTo>
                <a:lnTo>
                  <a:pt x="1734" y="1985"/>
                </a:lnTo>
                <a:lnTo>
                  <a:pt x="1718" y="1997"/>
                </a:lnTo>
                <a:lnTo>
                  <a:pt x="1702" y="2007"/>
                </a:lnTo>
                <a:lnTo>
                  <a:pt x="1686" y="2018"/>
                </a:lnTo>
                <a:lnTo>
                  <a:pt x="1670" y="2028"/>
                </a:lnTo>
                <a:lnTo>
                  <a:pt x="1654" y="2038"/>
                </a:lnTo>
                <a:lnTo>
                  <a:pt x="1638" y="2047"/>
                </a:lnTo>
                <a:lnTo>
                  <a:pt x="1621" y="2057"/>
                </a:lnTo>
                <a:lnTo>
                  <a:pt x="1604" y="2066"/>
                </a:lnTo>
                <a:lnTo>
                  <a:pt x="1588" y="2074"/>
                </a:lnTo>
                <a:lnTo>
                  <a:pt x="1571" y="2083"/>
                </a:lnTo>
                <a:lnTo>
                  <a:pt x="1554" y="2091"/>
                </a:lnTo>
                <a:lnTo>
                  <a:pt x="1537" y="2099"/>
                </a:lnTo>
                <a:lnTo>
                  <a:pt x="1520" y="2106"/>
                </a:lnTo>
                <a:lnTo>
                  <a:pt x="1502" y="2113"/>
                </a:lnTo>
                <a:lnTo>
                  <a:pt x="1485" y="2120"/>
                </a:lnTo>
                <a:lnTo>
                  <a:pt x="1467" y="2127"/>
                </a:lnTo>
                <a:lnTo>
                  <a:pt x="1450" y="2133"/>
                </a:lnTo>
                <a:lnTo>
                  <a:pt x="1432" y="2139"/>
                </a:lnTo>
                <a:lnTo>
                  <a:pt x="1414" y="2144"/>
                </a:lnTo>
                <a:lnTo>
                  <a:pt x="1396" y="2150"/>
                </a:lnTo>
                <a:lnTo>
                  <a:pt x="1378" y="2155"/>
                </a:lnTo>
                <a:lnTo>
                  <a:pt x="1360" y="2159"/>
                </a:lnTo>
                <a:lnTo>
                  <a:pt x="1341" y="2164"/>
                </a:lnTo>
                <a:lnTo>
                  <a:pt x="1323" y="2168"/>
                </a:lnTo>
                <a:lnTo>
                  <a:pt x="1304" y="2172"/>
                </a:lnTo>
                <a:lnTo>
                  <a:pt x="1286" y="2175"/>
                </a:lnTo>
                <a:lnTo>
                  <a:pt x="1267" y="2178"/>
                </a:lnTo>
                <a:lnTo>
                  <a:pt x="1248" y="2181"/>
                </a:lnTo>
                <a:lnTo>
                  <a:pt x="1229" y="2184"/>
                </a:lnTo>
                <a:lnTo>
                  <a:pt x="1210" y="2186"/>
                </a:lnTo>
                <a:lnTo>
                  <a:pt x="1191" y="2188"/>
                </a:lnTo>
                <a:lnTo>
                  <a:pt x="1172" y="2189"/>
                </a:lnTo>
                <a:lnTo>
                  <a:pt x="1153" y="2190"/>
                </a:lnTo>
                <a:lnTo>
                  <a:pt x="1134" y="2191"/>
                </a:lnTo>
                <a:lnTo>
                  <a:pt x="1115" y="2192"/>
                </a:lnTo>
                <a:lnTo>
                  <a:pt x="1096" y="2192"/>
                </a:lnTo>
                <a:lnTo>
                  <a:pt x="1077" y="2192"/>
                </a:lnTo>
                <a:lnTo>
                  <a:pt x="1058" y="2192"/>
                </a:lnTo>
                <a:lnTo>
                  <a:pt x="1039" y="2191"/>
                </a:lnTo>
                <a:lnTo>
                  <a:pt x="1020" y="2190"/>
                </a:lnTo>
                <a:lnTo>
                  <a:pt x="1001" y="2188"/>
                </a:lnTo>
                <a:lnTo>
                  <a:pt x="982" y="2187"/>
                </a:lnTo>
                <a:lnTo>
                  <a:pt x="963" y="2185"/>
                </a:lnTo>
                <a:lnTo>
                  <a:pt x="944" y="2182"/>
                </a:lnTo>
                <a:lnTo>
                  <a:pt x="925" y="2179"/>
                </a:lnTo>
                <a:lnTo>
                  <a:pt x="906" y="2176"/>
                </a:lnTo>
                <a:lnTo>
                  <a:pt x="887" y="2173"/>
                </a:lnTo>
                <a:lnTo>
                  <a:pt x="868" y="2169"/>
                </a:lnTo>
                <a:lnTo>
                  <a:pt x="849" y="2165"/>
                </a:lnTo>
                <a:lnTo>
                  <a:pt x="830" y="2160"/>
                </a:lnTo>
                <a:lnTo>
                  <a:pt x="811" y="2155"/>
                </a:lnTo>
                <a:lnTo>
                  <a:pt x="792" y="2150"/>
                </a:lnTo>
                <a:lnTo>
                  <a:pt x="774" y="2144"/>
                </a:lnTo>
                <a:lnTo>
                  <a:pt x="755" y="2138"/>
                </a:lnTo>
                <a:lnTo>
                  <a:pt x="736" y="2131"/>
                </a:lnTo>
                <a:lnTo>
                  <a:pt x="717" y="2125"/>
                </a:lnTo>
                <a:lnTo>
                  <a:pt x="698" y="2117"/>
                </a:lnTo>
                <a:lnTo>
                  <a:pt x="680" y="2110"/>
                </a:lnTo>
                <a:lnTo>
                  <a:pt x="661" y="2102"/>
                </a:lnTo>
                <a:lnTo>
                  <a:pt x="642" y="2093"/>
                </a:lnTo>
                <a:lnTo>
                  <a:pt x="623" y="2085"/>
                </a:lnTo>
                <a:lnTo>
                  <a:pt x="605" y="2076"/>
                </a:lnTo>
                <a:lnTo>
                  <a:pt x="587" y="2066"/>
                </a:lnTo>
                <a:lnTo>
                  <a:pt x="569" y="2056"/>
                </a:lnTo>
                <a:lnTo>
                  <a:pt x="551" y="2046"/>
                </a:lnTo>
                <a:lnTo>
                  <a:pt x="533" y="2036"/>
                </a:lnTo>
                <a:lnTo>
                  <a:pt x="516" y="2025"/>
                </a:lnTo>
                <a:lnTo>
                  <a:pt x="498" y="2014"/>
                </a:lnTo>
                <a:lnTo>
                  <a:pt x="481" y="2003"/>
                </a:lnTo>
                <a:lnTo>
                  <a:pt x="464" y="1991"/>
                </a:lnTo>
                <a:lnTo>
                  <a:pt x="448" y="1979"/>
                </a:lnTo>
                <a:lnTo>
                  <a:pt x="431" y="1967"/>
                </a:lnTo>
                <a:lnTo>
                  <a:pt x="415" y="1954"/>
                </a:lnTo>
                <a:lnTo>
                  <a:pt x="399" y="1941"/>
                </a:lnTo>
                <a:lnTo>
                  <a:pt x="383" y="1928"/>
                </a:lnTo>
                <a:lnTo>
                  <a:pt x="367" y="1915"/>
                </a:lnTo>
                <a:lnTo>
                  <a:pt x="351" y="1901"/>
                </a:lnTo>
                <a:lnTo>
                  <a:pt x="336" y="1887"/>
                </a:lnTo>
                <a:lnTo>
                  <a:pt x="322" y="1873"/>
                </a:lnTo>
                <a:lnTo>
                  <a:pt x="307" y="1858"/>
                </a:lnTo>
                <a:lnTo>
                  <a:pt x="293" y="1844"/>
                </a:lnTo>
                <a:lnTo>
                  <a:pt x="280" y="1829"/>
                </a:lnTo>
                <a:lnTo>
                  <a:pt x="266" y="1814"/>
                </a:lnTo>
                <a:lnTo>
                  <a:pt x="253" y="1799"/>
                </a:lnTo>
                <a:lnTo>
                  <a:pt x="241" y="1784"/>
                </a:lnTo>
                <a:lnTo>
                  <a:pt x="229" y="1769"/>
                </a:lnTo>
                <a:lnTo>
                  <a:pt x="217" y="1753"/>
                </a:lnTo>
                <a:lnTo>
                  <a:pt x="206" y="1738"/>
                </a:lnTo>
                <a:lnTo>
                  <a:pt x="195" y="1722"/>
                </a:lnTo>
                <a:lnTo>
                  <a:pt x="184" y="1706"/>
                </a:lnTo>
                <a:lnTo>
                  <a:pt x="174" y="1690"/>
                </a:lnTo>
                <a:lnTo>
                  <a:pt x="164" y="1674"/>
                </a:lnTo>
                <a:lnTo>
                  <a:pt x="154" y="1657"/>
                </a:lnTo>
                <a:lnTo>
                  <a:pt x="145" y="1641"/>
                </a:lnTo>
                <a:lnTo>
                  <a:pt x="136" y="1625"/>
                </a:lnTo>
                <a:lnTo>
                  <a:pt x="127" y="1609"/>
                </a:lnTo>
                <a:lnTo>
                  <a:pt x="119" y="1593"/>
                </a:lnTo>
                <a:lnTo>
                  <a:pt x="111" y="1577"/>
                </a:lnTo>
                <a:lnTo>
                  <a:pt x="103" y="1561"/>
                </a:lnTo>
                <a:lnTo>
                  <a:pt x="96" y="1545"/>
                </a:lnTo>
                <a:lnTo>
                  <a:pt x="89" y="1529"/>
                </a:lnTo>
                <a:lnTo>
                  <a:pt x="82" y="1513"/>
                </a:lnTo>
                <a:lnTo>
                  <a:pt x="76" y="1498"/>
                </a:lnTo>
                <a:lnTo>
                  <a:pt x="70" y="1482"/>
                </a:lnTo>
                <a:lnTo>
                  <a:pt x="64" y="1466"/>
                </a:lnTo>
                <a:lnTo>
                  <a:pt x="59" y="1451"/>
                </a:lnTo>
                <a:lnTo>
                  <a:pt x="54" y="1435"/>
                </a:lnTo>
                <a:lnTo>
                  <a:pt x="49" y="1420"/>
                </a:lnTo>
                <a:lnTo>
                  <a:pt x="45" y="1405"/>
                </a:lnTo>
                <a:lnTo>
                  <a:pt x="40" y="1390"/>
                </a:lnTo>
                <a:lnTo>
                  <a:pt x="36" y="1375"/>
                </a:lnTo>
                <a:lnTo>
                  <a:pt x="33" y="1360"/>
                </a:lnTo>
                <a:lnTo>
                  <a:pt x="29" y="1345"/>
                </a:lnTo>
                <a:lnTo>
                  <a:pt x="26" y="1331"/>
                </a:lnTo>
                <a:lnTo>
                  <a:pt x="23" y="1317"/>
                </a:lnTo>
                <a:lnTo>
                  <a:pt x="20" y="1303"/>
                </a:lnTo>
                <a:lnTo>
                  <a:pt x="17" y="1289"/>
                </a:lnTo>
                <a:lnTo>
                  <a:pt x="14" y="1275"/>
                </a:lnTo>
                <a:lnTo>
                  <a:pt x="12" y="1261"/>
                </a:lnTo>
                <a:lnTo>
                  <a:pt x="10" y="1248"/>
                </a:lnTo>
                <a:lnTo>
                  <a:pt x="8" y="1235"/>
                </a:lnTo>
                <a:lnTo>
                  <a:pt x="7" y="1222"/>
                </a:lnTo>
                <a:lnTo>
                  <a:pt x="5" y="1209"/>
                </a:lnTo>
                <a:lnTo>
                  <a:pt x="4" y="1196"/>
                </a:lnTo>
                <a:lnTo>
                  <a:pt x="3" y="1184"/>
                </a:lnTo>
                <a:lnTo>
                  <a:pt x="2" y="1171"/>
                </a:lnTo>
                <a:lnTo>
                  <a:pt x="1" y="1159"/>
                </a:lnTo>
                <a:lnTo>
                  <a:pt x="1" y="1147"/>
                </a:lnTo>
                <a:lnTo>
                  <a:pt x="0" y="1134"/>
                </a:lnTo>
                <a:lnTo>
                  <a:pt x="0" y="1122"/>
                </a:lnTo>
                <a:lnTo>
                  <a:pt x="0" y="1110"/>
                </a:lnTo>
                <a:lnTo>
                  <a:pt x="0" y="1098"/>
                </a:lnTo>
                <a:lnTo>
                  <a:pt x="0" y="1087"/>
                </a:lnTo>
                <a:lnTo>
                  <a:pt x="0" y="1075"/>
                </a:lnTo>
                <a:lnTo>
                  <a:pt x="0" y="1063"/>
                </a:lnTo>
                <a:lnTo>
                  <a:pt x="1" y="1051"/>
                </a:lnTo>
                <a:lnTo>
                  <a:pt x="1" y="1040"/>
                </a:lnTo>
                <a:lnTo>
                  <a:pt x="2" y="1028"/>
                </a:lnTo>
                <a:lnTo>
                  <a:pt x="3" y="1017"/>
                </a:lnTo>
                <a:lnTo>
                  <a:pt x="4" y="1006"/>
                </a:lnTo>
                <a:lnTo>
                  <a:pt x="5" y="995"/>
                </a:lnTo>
                <a:lnTo>
                  <a:pt x="6" y="983"/>
                </a:lnTo>
                <a:lnTo>
                  <a:pt x="8" y="972"/>
                </a:lnTo>
                <a:lnTo>
                  <a:pt x="9" y="961"/>
                </a:lnTo>
                <a:lnTo>
                  <a:pt x="11" y="949"/>
                </a:lnTo>
                <a:lnTo>
                  <a:pt x="12" y="938"/>
                </a:lnTo>
                <a:lnTo>
                  <a:pt x="14" y="926"/>
                </a:lnTo>
                <a:lnTo>
                  <a:pt x="16" y="915"/>
                </a:lnTo>
                <a:lnTo>
                  <a:pt x="18" y="903"/>
                </a:lnTo>
                <a:lnTo>
                  <a:pt x="20" y="891"/>
                </a:lnTo>
                <a:lnTo>
                  <a:pt x="22" y="880"/>
                </a:lnTo>
                <a:lnTo>
                  <a:pt x="25" y="868"/>
                </a:lnTo>
                <a:lnTo>
                  <a:pt x="27" y="856"/>
                </a:lnTo>
                <a:lnTo>
                  <a:pt x="30" y="844"/>
                </a:lnTo>
                <a:lnTo>
                  <a:pt x="32" y="833"/>
                </a:lnTo>
                <a:lnTo>
                  <a:pt x="35" y="821"/>
                </a:lnTo>
                <a:lnTo>
                  <a:pt x="38" y="809"/>
                </a:lnTo>
                <a:lnTo>
                  <a:pt x="41" y="797"/>
                </a:lnTo>
                <a:lnTo>
                  <a:pt x="44" y="785"/>
                </a:lnTo>
                <a:lnTo>
                  <a:pt x="48" y="773"/>
                </a:lnTo>
                <a:lnTo>
                  <a:pt x="52" y="761"/>
                </a:lnTo>
                <a:lnTo>
                  <a:pt x="55" y="749"/>
                </a:lnTo>
                <a:lnTo>
                  <a:pt x="59" y="737"/>
                </a:lnTo>
                <a:lnTo>
                  <a:pt x="64" y="725"/>
                </a:lnTo>
                <a:lnTo>
                  <a:pt x="68" y="713"/>
                </a:lnTo>
                <a:lnTo>
                  <a:pt x="73" y="701"/>
                </a:lnTo>
                <a:lnTo>
                  <a:pt x="78" y="689"/>
                </a:lnTo>
                <a:lnTo>
                  <a:pt x="83" y="677"/>
                </a:lnTo>
                <a:lnTo>
                  <a:pt x="88" y="664"/>
                </a:lnTo>
                <a:lnTo>
                  <a:pt x="93" y="652"/>
                </a:lnTo>
                <a:lnTo>
                  <a:pt x="99" y="640"/>
                </a:lnTo>
                <a:lnTo>
                  <a:pt x="105" y="628"/>
                </a:lnTo>
                <a:lnTo>
                  <a:pt x="111" y="616"/>
                </a:lnTo>
                <a:lnTo>
                  <a:pt x="116" y="604"/>
                </a:lnTo>
                <a:lnTo>
                  <a:pt x="122" y="593"/>
                </a:lnTo>
                <a:lnTo>
                  <a:pt x="128" y="581"/>
                </a:lnTo>
                <a:lnTo>
                  <a:pt x="134" y="570"/>
                </a:lnTo>
                <a:lnTo>
                  <a:pt x="140" y="559"/>
                </a:lnTo>
                <a:lnTo>
                  <a:pt x="146" y="549"/>
                </a:lnTo>
                <a:lnTo>
                  <a:pt x="152" y="539"/>
                </a:lnTo>
                <a:lnTo>
                  <a:pt x="158" y="529"/>
                </a:lnTo>
                <a:lnTo>
                  <a:pt x="164" y="519"/>
                </a:lnTo>
                <a:lnTo>
                  <a:pt x="170" y="509"/>
                </a:lnTo>
                <a:lnTo>
                  <a:pt x="176" y="500"/>
                </a:lnTo>
                <a:lnTo>
                  <a:pt x="182" y="491"/>
                </a:lnTo>
                <a:lnTo>
                  <a:pt x="188" y="482"/>
                </a:lnTo>
                <a:lnTo>
                  <a:pt x="194" y="474"/>
                </a:lnTo>
                <a:lnTo>
                  <a:pt x="200" y="465"/>
                </a:lnTo>
                <a:lnTo>
                  <a:pt x="206" y="457"/>
                </a:lnTo>
                <a:lnTo>
                  <a:pt x="212" y="449"/>
                </a:lnTo>
                <a:lnTo>
                  <a:pt x="218" y="442"/>
                </a:lnTo>
                <a:lnTo>
                  <a:pt x="223" y="434"/>
                </a:lnTo>
                <a:lnTo>
                  <a:pt x="229" y="427"/>
                </a:lnTo>
                <a:lnTo>
                  <a:pt x="234" y="420"/>
                </a:lnTo>
                <a:lnTo>
                  <a:pt x="240" y="413"/>
                </a:lnTo>
                <a:lnTo>
                  <a:pt x="245" y="406"/>
                </a:lnTo>
                <a:lnTo>
                  <a:pt x="250" y="400"/>
                </a:lnTo>
                <a:lnTo>
                  <a:pt x="256" y="393"/>
                </a:lnTo>
                <a:lnTo>
                  <a:pt x="261" y="387"/>
                </a:lnTo>
                <a:lnTo>
                  <a:pt x="266" y="381"/>
                </a:lnTo>
                <a:lnTo>
                  <a:pt x="270" y="375"/>
                </a:lnTo>
                <a:lnTo>
                  <a:pt x="275" y="370"/>
                </a:lnTo>
                <a:lnTo>
                  <a:pt x="280" y="364"/>
                </a:lnTo>
                <a:lnTo>
                  <a:pt x="285" y="35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lIns="72000" tIns="72000" rIns="72000" bIns="72000" anchor="ctr"/>
          <a:lstStyle/>
          <a:p>
            <a:endParaRPr lang="en-US" noProof="0" dirty="0"/>
          </a:p>
        </p:txBody>
      </p:sp>
      <p:sp>
        <p:nvSpPr>
          <p:cNvPr id="91" name="AutoShape 7"/>
          <p:cNvSpPr>
            <a:spLocks noChangeArrowheads="1"/>
          </p:cNvSpPr>
          <p:nvPr/>
        </p:nvSpPr>
        <p:spPr bwMode="auto">
          <a:xfrm>
            <a:off x="4256526" y="1854490"/>
            <a:ext cx="315841" cy="3297447"/>
          </a:xfrm>
          <a:prstGeom prst="notchedRightArrow">
            <a:avLst>
              <a:gd name="adj1" fmla="val 69463"/>
              <a:gd name="adj2" fmla="val 100000"/>
            </a:avLst>
          </a:prstGeom>
          <a:solidFill>
            <a:schemeClr val="bg2"/>
          </a:solidFill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 sz="17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•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–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-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noProof="0" dirty="0"/>
          </a:p>
        </p:txBody>
      </p:sp>
      <p:sp>
        <p:nvSpPr>
          <p:cNvPr id="92" name="Rectangle 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34389" y="2374103"/>
            <a:ext cx="526353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FINAL</a:t>
            </a:r>
          </a:p>
        </p:txBody>
      </p:sp>
      <p:sp>
        <p:nvSpPr>
          <p:cNvPr id="93" name="Rectangle 3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436466" y="2373351"/>
            <a:ext cx="526353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FINAL</a:t>
            </a:r>
          </a:p>
        </p:txBody>
      </p:sp>
      <p:sp>
        <p:nvSpPr>
          <p:cNvPr id="94" name="Freeform 30"/>
          <p:cNvSpPr>
            <a:spLocks/>
          </p:cNvSpPr>
          <p:nvPr/>
        </p:nvSpPr>
        <p:spPr bwMode="gray">
          <a:xfrm rot="10800000" flipH="1">
            <a:off x="8795384" y="4689294"/>
            <a:ext cx="943752" cy="31142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tIns="91440" bIns="9144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C58A1"/>
              </a:buClr>
              <a:buSzPct val="80000"/>
              <a:buFont typeface="Wingdings" pitchFamily="2" charset="2"/>
              <a:buNone/>
            </a:pPr>
            <a:endParaRPr lang="en-US" sz="1600" noProof="0" dirty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95" name="Text Box 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gray">
          <a:xfrm>
            <a:off x="4112227" y="1422588"/>
            <a:ext cx="168155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noProof="0" dirty="0">
                <a:solidFill>
                  <a:srgbClr val="000000"/>
                </a:solidFill>
              </a:rPr>
              <a:t>Sticker und </a:t>
            </a:r>
            <a:r>
              <a:rPr lang="en-US" sz="1400" b="1" noProof="0" dirty="0" err="1">
                <a:solidFill>
                  <a:srgbClr val="000000"/>
                </a:solidFill>
              </a:rPr>
              <a:t>Formen</a:t>
            </a:r>
            <a:endParaRPr lang="en-US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5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 - BACKUP 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D998C7-1095-4F79-96A7-1CADFC383356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noProof="0" dirty="0"/>
              <a:t>Datum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Autor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7338" y="917425"/>
            <a:ext cx="8745537" cy="52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 noProof="0" dirty="0">
                <a:solidFill>
                  <a:srgbClr val="000000"/>
                </a:solidFill>
                <a:latin typeface="Book Antiqua" pitchFamily="18" charset="0"/>
              </a:rPr>
              <a:t>Titel</a:t>
            </a:r>
            <a:endParaRPr lang="en-US" sz="1600" noProof="0" dirty="0">
              <a:solidFill>
                <a:srgbClr val="00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9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Objekt 8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20377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Titel</a:t>
            </a:r>
            <a:br>
              <a:rPr lang="en-US" noProof="0" dirty="0"/>
            </a:br>
            <a:r>
              <a:rPr lang="en-US" noProof="0" dirty="0"/>
              <a:t> </a:t>
            </a:r>
            <a:r>
              <a:rPr lang="en-US" b="0" noProof="0" dirty="0"/>
              <a:t>- </a:t>
            </a:r>
            <a:r>
              <a:rPr lang="en-US" b="0" noProof="0" dirty="0" err="1"/>
              <a:t>Inhalt</a:t>
            </a:r>
            <a:r>
              <a:rPr lang="en-US" b="0" noProof="0" dirty="0"/>
              <a:t> -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Autor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noProof="0" dirty="0"/>
              <a:t>Datum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5371C58-D8C4-EE66-DA2A-370F59D1D63B}"/>
              </a:ext>
            </a:extLst>
          </p:cNvPr>
          <p:cNvGrpSpPr/>
          <p:nvPr/>
        </p:nvGrpSpPr>
        <p:grpSpPr>
          <a:xfrm>
            <a:off x="558492" y="1726500"/>
            <a:ext cx="8643874" cy="3805987"/>
            <a:chOff x="558492" y="1888425"/>
            <a:chExt cx="8643874" cy="3805987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A83610E-3884-C350-7506-4A5D5615D6FE}"/>
                </a:ext>
              </a:extLst>
            </p:cNvPr>
            <p:cNvGrpSpPr/>
            <p:nvPr/>
          </p:nvGrpSpPr>
          <p:grpSpPr>
            <a:xfrm>
              <a:off x="558492" y="1888425"/>
              <a:ext cx="8642980" cy="540000"/>
              <a:chOff x="558492" y="1888425"/>
              <a:chExt cx="8642980" cy="540000"/>
            </a:xfrm>
          </p:grpSpPr>
          <p:sp>
            <p:nvSpPr>
              <p:cNvPr id="33" name="Rectangle 7"/>
              <p:cNvSpPr/>
              <p:nvPr/>
            </p:nvSpPr>
            <p:spPr>
              <a:xfrm>
                <a:off x="1136402" y="1888425"/>
                <a:ext cx="8065070" cy="540000"/>
              </a:xfrm>
              <a:prstGeom prst="rect">
                <a:avLst/>
              </a:prstGeom>
              <a:solidFill>
                <a:schemeClr val="accent6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36000" bIns="3600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noProof="0" dirty="0">
                    <a:solidFill>
                      <a:srgbClr val="000000"/>
                    </a:solidFill>
                  </a:rPr>
                  <a:t>Definition</a:t>
                </a:r>
              </a:p>
            </p:txBody>
          </p:sp>
          <p:sp>
            <p:nvSpPr>
              <p:cNvPr id="34" name="Rectangle 8"/>
              <p:cNvSpPr/>
              <p:nvPr/>
            </p:nvSpPr>
            <p:spPr>
              <a:xfrm>
                <a:off x="558492" y="1888425"/>
                <a:ext cx="504000" cy="540000"/>
              </a:xfrm>
              <a:prstGeom prst="rect">
                <a:avLst/>
              </a:prstGeom>
              <a:solidFill>
                <a:srgbClr val="002060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72000" bIns="72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noProof="0" dirty="0">
                    <a:solidFill>
                      <a:srgbClr val="FFFFFF"/>
                    </a:solidFill>
                  </a:rPr>
                  <a:t>1.</a:t>
                </a:r>
              </a:p>
            </p:txBody>
          </p: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6FE61A7-ECB7-BD71-6EE4-BF3336CC3822}"/>
                </a:ext>
              </a:extLst>
            </p:cNvPr>
            <p:cNvGrpSpPr/>
            <p:nvPr/>
          </p:nvGrpSpPr>
          <p:grpSpPr>
            <a:xfrm>
              <a:off x="559386" y="2536497"/>
              <a:ext cx="8642980" cy="540000"/>
              <a:chOff x="559386" y="2536497"/>
              <a:chExt cx="8642980" cy="540000"/>
            </a:xfrm>
          </p:grpSpPr>
          <p:sp>
            <p:nvSpPr>
              <p:cNvPr id="35" name="Rectangle 7"/>
              <p:cNvSpPr/>
              <p:nvPr/>
            </p:nvSpPr>
            <p:spPr>
              <a:xfrm>
                <a:off x="1137296" y="2536497"/>
                <a:ext cx="8065070" cy="540000"/>
              </a:xfrm>
              <a:prstGeom prst="rect">
                <a:avLst/>
              </a:prstGeom>
              <a:solidFill>
                <a:srgbClr val="DCDCD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36000" bIns="3600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noProof="0" dirty="0">
                    <a:solidFill>
                      <a:srgbClr val="000000"/>
                    </a:solidFill>
                  </a:rPr>
                  <a:t>Observation</a:t>
                </a:r>
              </a:p>
            </p:txBody>
          </p:sp>
          <p:sp>
            <p:nvSpPr>
              <p:cNvPr id="36" name="Rectangle 8"/>
              <p:cNvSpPr/>
              <p:nvPr/>
            </p:nvSpPr>
            <p:spPr>
              <a:xfrm>
                <a:off x="559386" y="2536497"/>
                <a:ext cx="504000" cy="540000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72000" bIns="72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noProof="0" dirty="0">
                    <a:solidFill>
                      <a:srgbClr val="FFFFFF"/>
                    </a:solidFill>
                  </a:rPr>
                  <a:t>2.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9A84ED13-D705-21DA-8237-2CB2EE5AD7F7}"/>
                </a:ext>
              </a:extLst>
            </p:cNvPr>
            <p:cNvGrpSpPr/>
            <p:nvPr/>
          </p:nvGrpSpPr>
          <p:grpSpPr>
            <a:xfrm>
              <a:off x="558492" y="3185685"/>
              <a:ext cx="8642980" cy="540000"/>
              <a:chOff x="558492" y="3185685"/>
              <a:chExt cx="8642980" cy="540000"/>
            </a:xfrm>
          </p:grpSpPr>
          <p:sp>
            <p:nvSpPr>
              <p:cNvPr id="37" name="Rectangle 7"/>
              <p:cNvSpPr/>
              <p:nvPr/>
            </p:nvSpPr>
            <p:spPr>
              <a:xfrm>
                <a:off x="1136402" y="3185685"/>
                <a:ext cx="8065070" cy="540000"/>
              </a:xfrm>
              <a:prstGeom prst="rect">
                <a:avLst/>
              </a:prstGeom>
              <a:solidFill>
                <a:srgbClr val="DCDCD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36000" bIns="3600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noProof="0" dirty="0">
                    <a:solidFill>
                      <a:srgbClr val="000000"/>
                    </a:solidFill>
                  </a:rPr>
                  <a:t>Action</a:t>
                </a:r>
              </a:p>
            </p:txBody>
          </p:sp>
          <p:sp>
            <p:nvSpPr>
              <p:cNvPr id="38" name="Rectangle 8"/>
              <p:cNvSpPr/>
              <p:nvPr/>
            </p:nvSpPr>
            <p:spPr>
              <a:xfrm>
                <a:off x="558492" y="3185685"/>
                <a:ext cx="504000" cy="540000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72000" bIns="72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noProof="0" dirty="0">
                    <a:solidFill>
                      <a:srgbClr val="FFFFFF"/>
                    </a:solidFill>
                  </a:rPr>
                  <a:t>3.</a:t>
                </a: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3FA9949F-1652-6B15-45FF-A243FDA8CD29}"/>
                </a:ext>
              </a:extLst>
            </p:cNvPr>
            <p:cNvGrpSpPr/>
            <p:nvPr/>
          </p:nvGrpSpPr>
          <p:grpSpPr>
            <a:xfrm>
              <a:off x="559386" y="3833385"/>
              <a:ext cx="8642980" cy="540000"/>
              <a:chOff x="559386" y="3833385"/>
              <a:chExt cx="8642980" cy="540000"/>
            </a:xfrm>
          </p:grpSpPr>
          <p:sp>
            <p:nvSpPr>
              <p:cNvPr id="39" name="Rectangle 7"/>
              <p:cNvSpPr/>
              <p:nvPr/>
            </p:nvSpPr>
            <p:spPr>
              <a:xfrm>
                <a:off x="1137296" y="3833385"/>
                <a:ext cx="8065070" cy="540000"/>
              </a:xfrm>
              <a:prstGeom prst="rect">
                <a:avLst/>
              </a:prstGeom>
              <a:solidFill>
                <a:srgbClr val="DCDCD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36000" bIns="3600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noProof="0" dirty="0">
                    <a:solidFill>
                      <a:srgbClr val="000000"/>
                    </a:solidFill>
                  </a:rPr>
                  <a:t>Transition</a:t>
                </a:r>
              </a:p>
            </p:txBody>
          </p:sp>
          <p:sp>
            <p:nvSpPr>
              <p:cNvPr id="40" name="Rectangle 8"/>
              <p:cNvSpPr/>
              <p:nvPr/>
            </p:nvSpPr>
            <p:spPr>
              <a:xfrm>
                <a:off x="559386" y="3833385"/>
                <a:ext cx="504000" cy="540000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72000" bIns="72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noProof="0" dirty="0">
                    <a:solidFill>
                      <a:srgbClr val="FFFFFF"/>
                    </a:solidFill>
                  </a:rPr>
                  <a:t>4.</a:t>
                </a:r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498D801-6104-0E74-3292-43D2C4673321}"/>
                </a:ext>
              </a:extLst>
            </p:cNvPr>
            <p:cNvGrpSpPr/>
            <p:nvPr/>
          </p:nvGrpSpPr>
          <p:grpSpPr>
            <a:xfrm>
              <a:off x="559386" y="4494289"/>
              <a:ext cx="8642980" cy="540000"/>
              <a:chOff x="559386" y="4494289"/>
              <a:chExt cx="8642980" cy="540000"/>
            </a:xfrm>
          </p:grpSpPr>
          <p:sp>
            <p:nvSpPr>
              <p:cNvPr id="41" name="Rectangle 7"/>
              <p:cNvSpPr/>
              <p:nvPr/>
            </p:nvSpPr>
            <p:spPr>
              <a:xfrm>
                <a:off x="1137296" y="4494289"/>
                <a:ext cx="8065070" cy="540000"/>
              </a:xfrm>
              <a:prstGeom prst="rect">
                <a:avLst/>
              </a:prstGeom>
              <a:solidFill>
                <a:srgbClr val="DCDCD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36000" bIns="3600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noProof="0" dirty="0">
                    <a:solidFill>
                      <a:srgbClr val="000000"/>
                    </a:solidFill>
                  </a:rPr>
                  <a:t>Reward</a:t>
                </a:r>
              </a:p>
            </p:txBody>
          </p:sp>
          <p:sp>
            <p:nvSpPr>
              <p:cNvPr id="42" name="Rectangle 8"/>
              <p:cNvSpPr/>
              <p:nvPr/>
            </p:nvSpPr>
            <p:spPr>
              <a:xfrm>
                <a:off x="559386" y="4494289"/>
                <a:ext cx="504000" cy="540000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72000" bIns="72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noProof="0" dirty="0">
                    <a:solidFill>
                      <a:srgbClr val="FFFFFF"/>
                    </a:solidFill>
                  </a:rPr>
                  <a:t>5.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91840E0-EF59-57B3-43BD-6374CC547325}"/>
                </a:ext>
              </a:extLst>
            </p:cNvPr>
            <p:cNvGrpSpPr/>
            <p:nvPr/>
          </p:nvGrpSpPr>
          <p:grpSpPr>
            <a:xfrm>
              <a:off x="559386" y="5154412"/>
              <a:ext cx="8642980" cy="540000"/>
              <a:chOff x="559386" y="5154412"/>
              <a:chExt cx="8642980" cy="540000"/>
            </a:xfrm>
          </p:grpSpPr>
          <p:sp>
            <p:nvSpPr>
              <p:cNvPr id="3" name="Rectangle 7">
                <a:extLst>
                  <a:ext uri="{FF2B5EF4-FFF2-40B4-BE49-F238E27FC236}">
                    <a16:creationId xmlns:a16="http://schemas.microsoft.com/office/drawing/2014/main" id="{77C67AC3-81E4-76B0-262E-C6C43BC5DA6A}"/>
                  </a:ext>
                </a:extLst>
              </p:cNvPr>
              <p:cNvSpPr/>
              <p:nvPr/>
            </p:nvSpPr>
            <p:spPr>
              <a:xfrm>
                <a:off x="1137296" y="5154412"/>
                <a:ext cx="8065070" cy="540000"/>
              </a:xfrm>
              <a:prstGeom prst="rect">
                <a:avLst/>
              </a:prstGeom>
              <a:solidFill>
                <a:srgbClr val="DCDCD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36000" bIns="3600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noProof="0" dirty="0">
                    <a:solidFill>
                      <a:srgbClr val="000000"/>
                    </a:solidFill>
                  </a:rPr>
                  <a:t>Outlook</a:t>
                </a:r>
              </a:p>
            </p:txBody>
          </p:sp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64724140-0FE3-DF59-B976-02242BE339BA}"/>
                  </a:ext>
                </a:extLst>
              </p:cNvPr>
              <p:cNvSpPr/>
              <p:nvPr/>
            </p:nvSpPr>
            <p:spPr>
              <a:xfrm>
                <a:off x="559386" y="5154412"/>
                <a:ext cx="504000" cy="540000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72000" bIns="72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dirty="0">
                    <a:solidFill>
                      <a:srgbClr val="FFFFFF"/>
                    </a:solidFill>
                  </a:rPr>
                  <a:t>6</a:t>
                </a:r>
                <a:r>
                  <a:rPr lang="en-US" sz="2000" noProof="0" dirty="0">
                    <a:solidFill>
                      <a:srgbClr val="FFFFFF"/>
                    </a:solidFill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024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DE52C-C86E-4FA3-19D4-5288D5C3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overview of Sim-to-Real issue causes.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C0DD673-B32F-BF8E-DCD7-CCAF7EDB7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101" y="1310400"/>
            <a:ext cx="9437798" cy="3753464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1ADB0D-1C1E-4166-9D19-99C587B8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FA2C11-EA78-92E8-8509-9D12CF66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098F282-EC5B-4A47-A091-0BE9F15DCE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0A924C8-88DF-D5D1-37AB-5CBC624B9C2E}"/>
                  </a:ext>
                </a:extLst>
              </p:cNvPr>
              <p:cNvSpPr txBox="1"/>
              <p:nvPr/>
            </p:nvSpPr>
            <p:spPr>
              <a:xfrm>
                <a:off x="2595563" y="5398755"/>
                <a:ext cx="4714875" cy="46384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𝐺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0A924C8-88DF-D5D1-37AB-5CBC624B9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63" y="5398755"/>
                <a:ext cx="4714875" cy="463846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DDD1BBBB-1A16-68DE-BEA4-57B726D21831}"/>
              </a:ext>
            </a:extLst>
          </p:cNvPr>
          <p:cNvSpPr txBox="1"/>
          <p:nvPr/>
        </p:nvSpPr>
        <p:spPr>
          <a:xfrm>
            <a:off x="234101" y="6236432"/>
            <a:ext cx="9437798" cy="21762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Source: Da et al., “A Survey of Sim-to-Real Methods in RL: Progress, Prospects and Challenges with Foundation Models”, 2025</a:t>
            </a:r>
          </a:p>
        </p:txBody>
      </p:sp>
    </p:spTree>
    <p:extLst>
      <p:ext uri="{BB962C8B-B14F-4D97-AF65-F5344CB8AC3E}">
        <p14:creationId xmlns:p14="http://schemas.microsoft.com/office/powerpoint/2010/main" val="278674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B434A-EF3E-223C-1BCB-5577ED4D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sim-to-real gap.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8F7780-B9BB-0689-DEB8-87C9A28D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cloth-sim2real-benchmark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8E7650-08F2-4569-B9D2-E3BBAD41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D6248C-BBD7-D762-00D3-5CB0467C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2A1E859-CBB8-1D7B-CAFF-B8EEBB28F4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70189-C7AC-ACDB-C34C-6BC65778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CB0281-3707-38E2-7D93-D6F7E9D0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A2197A-BC61-49CE-66E5-FF224C18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67E076-EADB-4B90-5987-5B85229CF7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BD3FBDF1-EF7D-E4C7-BCFA-873340E35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63" y="1819275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85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0418-3EE5-28FE-CEB4-2E6A4D4A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/>
              <a:t>Domain Randomization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E14EC3-5D6B-55D0-39D1-310EE197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40A667-0081-17DC-59AE-D440237D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7C83CB-562A-155A-D82E-76D9715647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4A4B79E-F3C7-14CD-1A97-5A9A352DFD16}"/>
              </a:ext>
            </a:extLst>
          </p:cNvPr>
          <p:cNvSpPr txBox="1"/>
          <p:nvPr/>
        </p:nvSpPr>
        <p:spPr>
          <a:xfrm>
            <a:off x="277200" y="5558233"/>
            <a:ext cx="5278988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Modified from: Tobin et al., “Domain Randomization for Transferring Deep Neural Networks from Simulation to the Real World”, IROS, 2017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FC228DA-AFD7-38C8-6AA8-5203F2624DAC}"/>
              </a:ext>
            </a:extLst>
          </p:cNvPr>
          <p:cNvGrpSpPr/>
          <p:nvPr/>
        </p:nvGrpSpPr>
        <p:grpSpPr>
          <a:xfrm>
            <a:off x="5787740" y="1147499"/>
            <a:ext cx="3796388" cy="1102817"/>
            <a:chOff x="5855291" y="2892297"/>
            <a:chExt cx="3796388" cy="1102817"/>
          </a:xfrm>
        </p:grpSpPr>
        <p:pic>
          <p:nvPicPr>
            <p:cNvPr id="35842" name="Picture 2" descr="MuJoCo">
              <a:extLst>
                <a:ext uri="{FF2B5EF4-FFF2-40B4-BE49-F238E27FC236}">
                  <a16:creationId xmlns:a16="http://schemas.microsoft.com/office/drawing/2014/main" id="{062FF073-F25E-5407-3E08-71AFC677B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5551" y="2892297"/>
              <a:ext cx="3716128" cy="92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358B036-5B32-3958-1458-1437FB20F92A}"/>
                </a:ext>
              </a:extLst>
            </p:cNvPr>
            <p:cNvSpPr txBox="1"/>
            <p:nvPr/>
          </p:nvSpPr>
          <p:spPr>
            <a:xfrm>
              <a:off x="5855291" y="3777489"/>
              <a:ext cx="3481074" cy="21762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r>
                <a:rPr lang="en-US" sz="800" dirty="0">
                  <a:latin typeface="+mj-lt"/>
                  <a:cs typeface="Arial" pitchFamily="34" charset="0"/>
                </a:rPr>
                <a:t>Source: GitHub, 2025, https://github.com/google-deepmind/mujoco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86E43B8-BDD6-25D9-F7A9-3041EF89286F}"/>
              </a:ext>
            </a:extLst>
          </p:cNvPr>
          <p:cNvGrpSpPr/>
          <p:nvPr/>
        </p:nvGrpSpPr>
        <p:grpSpPr>
          <a:xfrm>
            <a:off x="277200" y="1129399"/>
            <a:ext cx="5221613" cy="4488882"/>
            <a:chOff x="743440" y="1129399"/>
            <a:chExt cx="5221613" cy="4488882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0D42C57F-1300-D0F1-60B4-8C720CD76AC0}"/>
                </a:ext>
              </a:extLst>
            </p:cNvPr>
            <p:cNvGrpSpPr/>
            <p:nvPr/>
          </p:nvGrpSpPr>
          <p:grpSpPr>
            <a:xfrm>
              <a:off x="743440" y="1129399"/>
              <a:ext cx="3744000" cy="4488882"/>
              <a:chOff x="743440" y="1129399"/>
              <a:chExt cx="3744000" cy="4488882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C0661370-D8B5-0B43-F246-305E864F6AD5}"/>
                  </a:ext>
                </a:extLst>
              </p:cNvPr>
              <p:cNvGrpSpPr/>
              <p:nvPr/>
            </p:nvGrpSpPr>
            <p:grpSpPr>
              <a:xfrm>
                <a:off x="743440" y="1531194"/>
                <a:ext cx="3744000" cy="4087087"/>
                <a:chOff x="743441" y="1184352"/>
                <a:chExt cx="3744000" cy="4087087"/>
              </a:xfrm>
            </p:grpSpPr>
            <p:pic>
              <p:nvPicPr>
                <p:cNvPr id="9" name="Grafik 8">
                  <a:extLst>
                    <a:ext uri="{FF2B5EF4-FFF2-40B4-BE49-F238E27FC236}">
                      <a16:creationId xmlns:a16="http://schemas.microsoft.com/office/drawing/2014/main" id="{A143B0EF-A6F7-9EF6-E3CC-A52D3A438A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3441" y="1184352"/>
                  <a:ext cx="3744000" cy="2530428"/>
                </a:xfrm>
                <a:prstGeom prst="rect">
                  <a:avLst/>
                </a:prstGeom>
              </p:spPr>
            </p:pic>
            <p:pic>
              <p:nvPicPr>
                <p:cNvPr id="11" name="Grafik 10">
                  <a:extLst>
                    <a:ext uri="{FF2B5EF4-FFF2-40B4-BE49-F238E27FC236}">
                      <a16:creationId xmlns:a16="http://schemas.microsoft.com/office/drawing/2014/main" id="{8F4644D5-273C-B58E-F54B-F11EA0873F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3441" y="3946207"/>
                  <a:ext cx="3744000" cy="1325232"/>
                </a:xfrm>
                <a:prstGeom prst="rect">
                  <a:avLst/>
                </a:prstGeom>
              </p:spPr>
            </p:pic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358D8509-D4E2-D9BE-E05D-D8787ABC6FCA}"/>
                    </a:ext>
                  </a:extLst>
                </p:cNvPr>
                <p:cNvSpPr txBox="1"/>
                <p:nvPr/>
              </p:nvSpPr>
              <p:spPr>
                <a:xfrm>
                  <a:off x="1862638" y="3475998"/>
                  <a:ext cx="1505607" cy="525401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pitchFamily="34" charset="0"/>
                      <a:cs typeface="Arial" pitchFamily="34" charset="0"/>
                    </a:rPr>
                    <a:t>…</a:t>
                  </a:r>
                </a:p>
              </p:txBody>
            </p:sp>
          </p:grp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7AF7186-68D9-0F84-B00D-6B032BA184B5}"/>
                  </a:ext>
                </a:extLst>
              </p:cNvPr>
              <p:cNvSpPr txBox="1"/>
              <p:nvPr/>
            </p:nvSpPr>
            <p:spPr>
              <a:xfrm>
                <a:off x="777682" y="1129399"/>
                <a:ext cx="3675517" cy="34073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  <a:cs typeface="Arial" pitchFamily="34" charset="0"/>
                  </a:rPr>
                  <a:t>Train</a:t>
                </a:r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DCB5E35B-751C-E1D5-B833-E9C0BF2BD82A}"/>
                </a:ext>
              </a:extLst>
            </p:cNvPr>
            <p:cNvGrpSpPr/>
            <p:nvPr/>
          </p:nvGrpSpPr>
          <p:grpSpPr>
            <a:xfrm>
              <a:off x="4561406" y="1129399"/>
              <a:ext cx="1403647" cy="3093463"/>
              <a:chOff x="4561406" y="1129399"/>
              <a:chExt cx="1403647" cy="3093463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097925E-164C-9A6A-06EC-64E371CBD510}"/>
                  </a:ext>
                </a:extLst>
              </p:cNvPr>
              <p:cNvSpPr txBox="1"/>
              <p:nvPr/>
            </p:nvSpPr>
            <p:spPr>
              <a:xfrm>
                <a:off x="4561406" y="1129399"/>
                <a:ext cx="1403647" cy="340735"/>
              </a:xfrm>
              <a:prstGeom prst="rect">
                <a:avLst/>
              </a:prstGeom>
              <a:solidFill>
                <a:srgbClr val="EFB643"/>
              </a:solidFill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  <a:cs typeface="Arial" pitchFamily="34" charset="0"/>
                  </a:rPr>
                  <a:t>Test</a:t>
                </a:r>
              </a:p>
            </p:txBody>
          </p:sp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9F32BABF-ED43-ADAD-934C-76B2F4286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14220" y="2926612"/>
                <a:ext cx="1298018" cy="1296250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1AA72E13-73A0-010C-D4AD-43C09059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75332"/>
              </p:ext>
            </p:extLst>
          </p:nvPr>
        </p:nvGraphicFramePr>
        <p:xfrm>
          <a:off x="5867999" y="2996314"/>
          <a:ext cx="3744000" cy="25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406840460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546318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94908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99315045"/>
                    </a:ext>
                  </a:extLst>
                </a:gridCol>
              </a:tblGrid>
              <a:tr h="3442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Average detection error on geometric shapes by method, cm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20413"/>
                  </a:ext>
                </a:extLst>
              </a:tr>
              <a:tr h="34428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Evaluation type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Real images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971525"/>
                  </a:ext>
                </a:extLst>
              </a:tr>
              <a:tr h="3442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Object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Distractors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Occlusions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434622"/>
                  </a:ext>
                </a:extLst>
              </a:tr>
              <a:tr h="3442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Full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j-lt"/>
                        </a:rPr>
                        <a:t>1.3 ± 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j-lt"/>
                        </a:rPr>
                        <a:t>1.8 ± 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j-lt"/>
                        </a:rPr>
                        <a:t>2.4 ± 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660866"/>
                  </a:ext>
                </a:extLst>
              </a:tr>
              <a:tr h="3442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No noise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1.4 ± 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1.9 ± 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j-lt"/>
                        </a:rPr>
                        <a:t>2.4 ± 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699982"/>
                  </a:ext>
                </a:extLst>
              </a:tr>
              <a:tr h="3442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No camera randomization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2.0 ±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2.4 ± 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2.9 ± 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51007"/>
                  </a:ext>
                </a:extLst>
              </a:tr>
              <a:tr h="3442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No distractors in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1.5 ± 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7.2 ± 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7.4 ± 5.3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5206337"/>
                  </a:ext>
                </a:extLst>
              </a:tr>
            </a:tbl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2333ECF3-13FB-E22C-10B8-56267C7E0A64}"/>
              </a:ext>
            </a:extLst>
          </p:cNvPr>
          <p:cNvSpPr txBox="1"/>
          <p:nvPr/>
        </p:nvSpPr>
        <p:spPr>
          <a:xfrm>
            <a:off x="5840128" y="5562154"/>
            <a:ext cx="3744000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Source: Tobin et al., “Domain Randomization for Transferring Deep Neural Networks from Simulation to the Real World”, IROS, 2017</a:t>
            </a:r>
          </a:p>
        </p:txBody>
      </p:sp>
    </p:spTree>
    <p:extLst>
      <p:ext uri="{BB962C8B-B14F-4D97-AF65-F5344CB8AC3E}">
        <p14:creationId xmlns:p14="http://schemas.microsoft.com/office/powerpoint/2010/main" val="279410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6A30D-9611-B425-2B85-83151DFAE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A5329-74EE-F103-7240-D337BF85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/>
              <a:t>Domain Randomization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E96C8D-86DD-3BFA-CFC8-2741016A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814905-581E-DAA0-70FC-BAE00F90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de-DE" smtClean="0"/>
              <a:t>6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32D3AC-E45E-F0AB-2871-2EB5EE7BAE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D08246AA-5B53-CD01-8429-638CCA4F4BCD}"/>
              </a:ext>
            </a:extLst>
          </p:cNvPr>
          <p:cNvGrpSpPr/>
          <p:nvPr/>
        </p:nvGrpSpPr>
        <p:grpSpPr>
          <a:xfrm>
            <a:off x="978365" y="1918876"/>
            <a:ext cx="6726035" cy="2583987"/>
            <a:chOff x="926166" y="2061020"/>
            <a:chExt cx="6726035" cy="2583987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C193C92-F781-C14D-7730-951EBBFDB8F2}"/>
                </a:ext>
              </a:extLst>
            </p:cNvPr>
            <p:cNvSpPr/>
            <p:nvPr/>
          </p:nvSpPr>
          <p:spPr>
            <a:xfrm>
              <a:off x="5995509" y="2272676"/>
              <a:ext cx="1080000" cy="1080000"/>
            </a:xfrm>
            <a:prstGeom prst="ellipse">
              <a:avLst/>
            </a:prstGeom>
            <a:solidFill>
              <a:srgbClr val="F3CF74"/>
            </a:solidFill>
            <a:ln>
              <a:solidFill>
                <a:srgbClr val="EFB6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B08DCB12-1243-9261-95D4-21B5F93E9F2C}"/>
                </a:ext>
              </a:extLst>
            </p:cNvPr>
            <p:cNvGrpSpPr/>
            <p:nvPr/>
          </p:nvGrpSpPr>
          <p:grpSpPr>
            <a:xfrm>
              <a:off x="926166" y="2061020"/>
              <a:ext cx="6726035" cy="2583987"/>
              <a:chOff x="-197912" y="1451420"/>
              <a:chExt cx="6726035" cy="2583987"/>
            </a:xfrm>
          </p:grpSpPr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950735D2-4F29-8CAA-D53B-DD86F5CD105A}"/>
                  </a:ext>
                </a:extLst>
              </p:cNvPr>
              <p:cNvSpPr/>
              <p:nvPr/>
            </p:nvSpPr>
            <p:spPr>
              <a:xfrm>
                <a:off x="2846084" y="2610069"/>
                <a:ext cx="396000" cy="396000"/>
              </a:xfrm>
              <a:prstGeom prst="ellipse">
                <a:avLst/>
              </a:prstGeom>
              <a:solidFill>
                <a:srgbClr val="AFE06E"/>
              </a:solidFill>
              <a:ln>
                <a:solidFill>
                  <a:srgbClr val="7DB9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46C7F76-9A03-713D-C0B3-DBFBC31D4624}"/>
                  </a:ext>
                </a:extLst>
              </p:cNvPr>
              <p:cNvSpPr/>
              <p:nvPr/>
            </p:nvSpPr>
            <p:spPr>
              <a:xfrm rot="19225256">
                <a:off x="1796928" y="2356754"/>
                <a:ext cx="2494312" cy="89103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2D63AB2-5E9C-F9BD-3641-6E756EF12B76}"/>
                  </a:ext>
                </a:extLst>
              </p:cNvPr>
              <p:cNvSpPr/>
              <p:nvPr/>
            </p:nvSpPr>
            <p:spPr>
              <a:xfrm rot="19225256">
                <a:off x="1186806" y="2098828"/>
                <a:ext cx="3797981" cy="1406888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7538AE0A-1AB9-BDE2-2EE9-FCBCD9260F0A}"/>
                  </a:ext>
                </a:extLst>
              </p:cNvPr>
              <p:cNvSpPr/>
              <p:nvPr/>
            </p:nvSpPr>
            <p:spPr>
              <a:xfrm rot="19225256">
                <a:off x="463519" y="1731218"/>
                <a:ext cx="5244557" cy="202371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835FAF67-5F87-C6FA-6BC0-EF21E43D295C}"/>
                  </a:ext>
                </a:extLst>
              </p:cNvPr>
              <p:cNvSpPr/>
              <p:nvPr/>
            </p:nvSpPr>
            <p:spPr>
              <a:xfrm rot="19225256">
                <a:off x="-197912" y="1451420"/>
                <a:ext cx="6726035" cy="2583987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</p:grp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2E90258-A9C3-132F-0840-1A9BB6A25FB0}"/>
              </a:ext>
            </a:extLst>
          </p:cNvPr>
          <p:cNvGrpSpPr/>
          <p:nvPr/>
        </p:nvGrpSpPr>
        <p:grpSpPr>
          <a:xfrm>
            <a:off x="6774096" y="4322863"/>
            <a:ext cx="2731420" cy="1371755"/>
            <a:chOff x="6774096" y="3519115"/>
            <a:chExt cx="2731420" cy="1371755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2791DAA0-042E-D071-5CCE-F106B2CCD991}"/>
                </a:ext>
              </a:extLst>
            </p:cNvPr>
            <p:cNvGrpSpPr/>
            <p:nvPr/>
          </p:nvGrpSpPr>
          <p:grpSpPr>
            <a:xfrm>
              <a:off x="6774096" y="3519115"/>
              <a:ext cx="2731420" cy="360000"/>
              <a:chOff x="6774096" y="3519115"/>
              <a:chExt cx="2731420" cy="360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960DF03-0925-59B4-DE3A-2140741B6034}"/>
                  </a:ext>
                </a:extLst>
              </p:cNvPr>
              <p:cNvSpPr/>
              <p:nvPr/>
            </p:nvSpPr>
            <p:spPr>
              <a:xfrm>
                <a:off x="6774096" y="3519115"/>
                <a:ext cx="360000" cy="360000"/>
              </a:xfrm>
              <a:prstGeom prst="ellipse">
                <a:avLst/>
              </a:prstGeom>
              <a:solidFill>
                <a:srgbClr val="AFE06E"/>
              </a:solidFill>
              <a:ln>
                <a:solidFill>
                  <a:srgbClr val="7DB9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D538EBDC-ABC4-8B65-01A9-07D7C14A6531}"/>
                  </a:ext>
                </a:extLst>
              </p:cNvPr>
              <p:cNvSpPr txBox="1"/>
              <p:nvPr/>
            </p:nvSpPr>
            <p:spPr>
              <a:xfrm>
                <a:off x="7134096" y="3567220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Source Domain Extracted Feature</a:t>
                </a:r>
              </a:p>
            </p:txBody>
          </p: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E5359AAE-3D9A-83A2-19F4-44312717826C}"/>
                </a:ext>
              </a:extLst>
            </p:cNvPr>
            <p:cNvGrpSpPr/>
            <p:nvPr/>
          </p:nvGrpSpPr>
          <p:grpSpPr>
            <a:xfrm>
              <a:off x="6774096" y="4024993"/>
              <a:ext cx="2731420" cy="360000"/>
              <a:chOff x="6774096" y="4006767"/>
              <a:chExt cx="2731420" cy="360000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02E3DD73-2C56-152B-F42C-1EDF6CA164B1}"/>
                  </a:ext>
                </a:extLst>
              </p:cNvPr>
              <p:cNvSpPr/>
              <p:nvPr/>
            </p:nvSpPr>
            <p:spPr>
              <a:xfrm>
                <a:off x="6774096" y="4006767"/>
                <a:ext cx="360000" cy="360000"/>
              </a:xfrm>
              <a:prstGeom prst="ellipse">
                <a:avLst/>
              </a:prstGeom>
              <a:solidFill>
                <a:srgbClr val="F3CF74"/>
              </a:solidFill>
              <a:ln>
                <a:solidFill>
                  <a:srgbClr val="EFB6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CC7392E-D560-CA41-EBC7-0F392AAAF533}"/>
                  </a:ext>
                </a:extLst>
              </p:cNvPr>
              <p:cNvSpPr txBox="1"/>
              <p:nvPr/>
            </p:nvSpPr>
            <p:spPr>
              <a:xfrm>
                <a:off x="7134096" y="4054872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Target Domain Extracted Feature</a:t>
                </a:r>
              </a:p>
            </p:txBody>
          </p:sp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0ED14E28-8AB1-CB6C-412E-6965372C7C2F}"/>
                </a:ext>
              </a:extLst>
            </p:cNvPr>
            <p:cNvGrpSpPr/>
            <p:nvPr/>
          </p:nvGrpSpPr>
          <p:grpSpPr>
            <a:xfrm>
              <a:off x="6774096" y="4530870"/>
              <a:ext cx="2731420" cy="360000"/>
              <a:chOff x="6774096" y="4530870"/>
              <a:chExt cx="2731420" cy="360000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DC5A24C7-EFC0-F664-DDF2-4CD6EA2C13CC}"/>
                  </a:ext>
                </a:extLst>
              </p:cNvPr>
              <p:cNvSpPr/>
              <p:nvPr/>
            </p:nvSpPr>
            <p:spPr>
              <a:xfrm>
                <a:off x="6774096" y="453087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278D56-B5A7-F871-C752-657B03579A85}"/>
                  </a:ext>
                </a:extLst>
              </p:cNvPr>
              <p:cNvSpPr txBox="1"/>
              <p:nvPr/>
            </p:nvSpPr>
            <p:spPr>
              <a:xfrm>
                <a:off x="7134096" y="4578975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Randomized Data Distribution</a:t>
                </a:r>
              </a:p>
            </p:txBody>
          </p:sp>
        </p:grp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94AAE5B3-CC3F-D353-529F-07465D84C66E}"/>
              </a:ext>
            </a:extLst>
          </p:cNvPr>
          <p:cNvSpPr txBox="1"/>
          <p:nvPr/>
        </p:nvSpPr>
        <p:spPr>
          <a:xfrm>
            <a:off x="277200" y="6252009"/>
            <a:ext cx="8409600" cy="21762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Modified from: Zhao et al., “Sim-to-Real Transfer in Deep Reinforcement Learning for Robotics: a Survey”, IEEE, 2020</a:t>
            </a:r>
          </a:p>
        </p:txBody>
      </p:sp>
    </p:spTree>
    <p:extLst>
      <p:ext uri="{BB962C8B-B14F-4D97-AF65-F5344CB8AC3E}">
        <p14:creationId xmlns:p14="http://schemas.microsoft.com/office/powerpoint/2010/main" val="247846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D5969-29E8-44F1-74A6-7DAFC8A9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/>
              <a:t>Domain Adaptation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F4CDF8-AAEE-3327-D863-B090854E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D16E7A-C099-BE73-94FE-D0DD95A0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842C6F1-A48C-C1CA-50BA-352F433A83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12DC34F-3EE9-C384-D939-C5EA97555091}"/>
              </a:ext>
            </a:extLst>
          </p:cNvPr>
          <p:cNvGrpSpPr/>
          <p:nvPr/>
        </p:nvGrpSpPr>
        <p:grpSpPr>
          <a:xfrm>
            <a:off x="5873677" y="1260000"/>
            <a:ext cx="1728000" cy="1728000"/>
            <a:chOff x="4349677" y="1249560"/>
            <a:chExt cx="1728000" cy="1728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247E093-77ED-220D-3507-10A246A4935E}"/>
                </a:ext>
              </a:extLst>
            </p:cNvPr>
            <p:cNvSpPr/>
            <p:nvPr/>
          </p:nvSpPr>
          <p:spPr>
            <a:xfrm>
              <a:off x="4349677" y="1249560"/>
              <a:ext cx="1728000" cy="172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8BD030F-5FE8-915F-1276-2D78A4549DFB}"/>
                </a:ext>
              </a:extLst>
            </p:cNvPr>
            <p:cNvSpPr/>
            <p:nvPr/>
          </p:nvSpPr>
          <p:spPr>
            <a:xfrm>
              <a:off x="4980599" y="1672020"/>
              <a:ext cx="396000" cy="396000"/>
            </a:xfrm>
            <a:prstGeom prst="ellipse">
              <a:avLst/>
            </a:prstGeom>
            <a:solidFill>
              <a:srgbClr val="AFE06E"/>
            </a:solidFill>
            <a:ln>
              <a:solidFill>
                <a:srgbClr val="7DB9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051E083-9006-D767-2074-39DD2156980D}"/>
                </a:ext>
              </a:extLst>
            </p:cNvPr>
            <p:cNvSpPr/>
            <p:nvPr/>
          </p:nvSpPr>
          <p:spPr>
            <a:xfrm>
              <a:off x="5213677" y="2126790"/>
              <a:ext cx="396000" cy="39600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1F6AC13-F5C6-AC57-CB44-DBC0B589606A}"/>
              </a:ext>
            </a:extLst>
          </p:cNvPr>
          <p:cNvGrpSpPr/>
          <p:nvPr/>
        </p:nvGrpSpPr>
        <p:grpSpPr>
          <a:xfrm>
            <a:off x="1940216" y="2078460"/>
            <a:ext cx="2592000" cy="2744400"/>
            <a:chOff x="1370257" y="1737240"/>
            <a:chExt cx="2592000" cy="2744400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82DADE7-300D-2F28-A9E5-91D8ED38FE56}"/>
                </a:ext>
              </a:extLst>
            </p:cNvPr>
            <p:cNvGrpSpPr/>
            <p:nvPr/>
          </p:nvGrpSpPr>
          <p:grpSpPr>
            <a:xfrm>
              <a:off x="1370257" y="1737240"/>
              <a:ext cx="1728000" cy="1728000"/>
              <a:chOff x="1370257" y="1737240"/>
              <a:chExt cx="1728000" cy="1728000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D27AC500-D446-79D1-1591-37E0C69DC726}"/>
                  </a:ext>
                </a:extLst>
              </p:cNvPr>
              <p:cNvSpPr/>
              <p:nvPr/>
            </p:nvSpPr>
            <p:spPr>
              <a:xfrm>
                <a:off x="1370257" y="1737240"/>
                <a:ext cx="1728000" cy="172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811025A8-6D8F-C6F9-D57F-1B44B910E8F1}"/>
                  </a:ext>
                </a:extLst>
              </p:cNvPr>
              <p:cNvSpPr/>
              <p:nvPr/>
            </p:nvSpPr>
            <p:spPr>
              <a:xfrm>
                <a:off x="1780825" y="2466849"/>
                <a:ext cx="396000" cy="396000"/>
              </a:xfrm>
              <a:prstGeom prst="ellipse">
                <a:avLst/>
              </a:prstGeom>
              <a:solidFill>
                <a:srgbClr val="AFE06E"/>
              </a:solidFill>
              <a:ln>
                <a:solidFill>
                  <a:srgbClr val="7DB9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9D0B5B2-881C-00D3-9816-F6BD4A321E68}"/>
                </a:ext>
              </a:extLst>
            </p:cNvPr>
            <p:cNvGrpSpPr/>
            <p:nvPr/>
          </p:nvGrpSpPr>
          <p:grpSpPr>
            <a:xfrm>
              <a:off x="2234257" y="2753640"/>
              <a:ext cx="1728000" cy="1728000"/>
              <a:chOff x="2234257" y="2753640"/>
              <a:chExt cx="1728000" cy="1728000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D77D9359-982C-EEDC-AB6F-442A280BAA3C}"/>
                  </a:ext>
                </a:extLst>
              </p:cNvPr>
              <p:cNvSpPr/>
              <p:nvPr/>
            </p:nvSpPr>
            <p:spPr>
              <a:xfrm>
                <a:off x="2234257" y="2753640"/>
                <a:ext cx="1728000" cy="1728000"/>
              </a:xfrm>
              <a:prstGeom prst="ellipse">
                <a:avLst/>
              </a:prstGeom>
              <a:solidFill>
                <a:srgbClr val="F3CF74"/>
              </a:solidFill>
              <a:ln>
                <a:solidFill>
                  <a:srgbClr val="EFB6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07763A7-6BAC-E304-9C16-D01ADC48B808}"/>
                  </a:ext>
                </a:extLst>
              </p:cNvPr>
              <p:cNvSpPr/>
              <p:nvPr/>
            </p:nvSpPr>
            <p:spPr>
              <a:xfrm>
                <a:off x="2936257" y="3465240"/>
                <a:ext cx="396000" cy="396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</p:grpSp>
      </p:grp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05E3396-FF2C-1DED-129F-A46740D0C69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668216" y="2211990"/>
            <a:ext cx="2871461" cy="88287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F98DD61-DF88-B4E9-9102-92C07D58294E}"/>
              </a:ext>
            </a:extLst>
          </p:cNvPr>
          <p:cNvSpPr txBox="1"/>
          <p:nvPr/>
        </p:nvSpPr>
        <p:spPr>
          <a:xfrm>
            <a:off x="4464852" y="2480272"/>
            <a:ext cx="974785" cy="463846"/>
          </a:xfrm>
          <a:prstGeom prst="rect">
            <a:avLst/>
          </a:prstGeom>
          <a:solidFill>
            <a:schemeClr val="bg1"/>
          </a:solidFill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200" dirty="0">
                <a:latin typeface="+mj-lt"/>
                <a:cs typeface="Arial" pitchFamily="34" charset="0"/>
              </a:rPr>
              <a:t>Domain Adaptation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0A0A9EF5-1031-A39E-6C99-8CF270ED3364}"/>
              </a:ext>
            </a:extLst>
          </p:cNvPr>
          <p:cNvSpPr/>
          <p:nvPr/>
        </p:nvSpPr>
        <p:spPr>
          <a:xfrm>
            <a:off x="554212" y="1820280"/>
            <a:ext cx="1296008" cy="337080"/>
          </a:xfrm>
          <a:prstGeom prst="roundRect">
            <a:avLst/>
          </a:prstGeom>
          <a:solidFill>
            <a:srgbClr val="AFE06E"/>
          </a:solidFill>
          <a:ln>
            <a:solidFill>
              <a:srgbClr val="7DB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Source Domain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35981A8-D643-CC7F-CB22-4319BF2D530D}"/>
              </a:ext>
            </a:extLst>
          </p:cNvPr>
          <p:cNvCxnSpPr>
            <a:cxnSpLocks/>
          </p:cNvCxnSpPr>
          <p:nvPr/>
        </p:nvCxnSpPr>
        <p:spPr>
          <a:xfrm>
            <a:off x="1262365" y="2217420"/>
            <a:ext cx="1030987" cy="68891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B8006B70-46C4-3FCB-706D-40C68DF366C3}"/>
              </a:ext>
            </a:extLst>
          </p:cNvPr>
          <p:cNvSpPr/>
          <p:nvPr/>
        </p:nvSpPr>
        <p:spPr>
          <a:xfrm>
            <a:off x="1238208" y="4964220"/>
            <a:ext cx="1296008" cy="33708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Target Domain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959FED6-3A0B-7658-EFEC-379BEB170CEE}"/>
              </a:ext>
            </a:extLst>
          </p:cNvPr>
          <p:cNvCxnSpPr>
            <a:cxnSpLocks/>
          </p:cNvCxnSpPr>
          <p:nvPr/>
        </p:nvCxnSpPr>
        <p:spPr>
          <a:xfrm flipV="1">
            <a:off x="1886212" y="4086209"/>
            <a:ext cx="1535168" cy="79542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8B09F7E-E0BC-3FE2-BDBE-524663022679}"/>
              </a:ext>
            </a:extLst>
          </p:cNvPr>
          <p:cNvSpPr txBox="1"/>
          <p:nvPr/>
        </p:nvSpPr>
        <p:spPr>
          <a:xfrm>
            <a:off x="767431" y="2393894"/>
            <a:ext cx="974785" cy="433068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100" dirty="0">
                <a:latin typeface="+mj-lt"/>
                <a:cs typeface="Arial" pitchFamily="34" charset="0"/>
              </a:rPr>
              <a:t>Feature Extraction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450D31D-5EB2-B446-DA71-EBB7751B1E78}"/>
              </a:ext>
            </a:extLst>
          </p:cNvPr>
          <p:cNvSpPr txBox="1"/>
          <p:nvPr/>
        </p:nvSpPr>
        <p:spPr>
          <a:xfrm>
            <a:off x="1555635" y="4234211"/>
            <a:ext cx="974785" cy="433068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100" dirty="0">
                <a:latin typeface="+mj-lt"/>
                <a:cs typeface="Arial" pitchFamily="34" charset="0"/>
              </a:rPr>
              <a:t>Feature Extraction</a:t>
            </a: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CCF78098-3AF8-4959-FA7B-12566A5807A6}"/>
              </a:ext>
            </a:extLst>
          </p:cNvPr>
          <p:cNvGrpSpPr/>
          <p:nvPr/>
        </p:nvGrpSpPr>
        <p:grpSpPr>
          <a:xfrm>
            <a:off x="6774096" y="3519115"/>
            <a:ext cx="2731420" cy="2310607"/>
            <a:chOff x="6774096" y="3802439"/>
            <a:chExt cx="2731420" cy="2310607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CB9237C7-65B5-1958-9EE5-DE85DA466A85}"/>
                </a:ext>
              </a:extLst>
            </p:cNvPr>
            <p:cNvGrpSpPr/>
            <p:nvPr/>
          </p:nvGrpSpPr>
          <p:grpSpPr>
            <a:xfrm>
              <a:off x="6774096" y="3802439"/>
              <a:ext cx="2731420" cy="360000"/>
              <a:chOff x="6774096" y="3802439"/>
              <a:chExt cx="2731420" cy="360000"/>
            </a:xfrm>
          </p:grpSpPr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0DAC01F9-F5FC-4876-714F-D2587AA6A721}"/>
                  </a:ext>
                </a:extLst>
              </p:cNvPr>
              <p:cNvSpPr/>
              <p:nvPr/>
            </p:nvSpPr>
            <p:spPr>
              <a:xfrm>
                <a:off x="6774096" y="3802439"/>
                <a:ext cx="360000" cy="360000"/>
              </a:xfrm>
              <a:prstGeom prst="ellipse">
                <a:avLst/>
              </a:prstGeom>
              <a:solidFill>
                <a:srgbClr val="AFE06E"/>
              </a:solidFill>
              <a:ln>
                <a:solidFill>
                  <a:srgbClr val="7DB9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0432AF9A-89C9-F4A4-AA87-B577FF07F56A}"/>
                  </a:ext>
                </a:extLst>
              </p:cNvPr>
              <p:cNvSpPr txBox="1"/>
              <p:nvPr/>
            </p:nvSpPr>
            <p:spPr>
              <a:xfrm>
                <a:off x="7134096" y="3850544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Source Domain Extracted Feature</a:t>
                </a:r>
              </a:p>
            </p:txBody>
          </p: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C27CB445-91D1-A66C-CE1D-C91D6A6BAB23}"/>
                </a:ext>
              </a:extLst>
            </p:cNvPr>
            <p:cNvGrpSpPr/>
            <p:nvPr/>
          </p:nvGrpSpPr>
          <p:grpSpPr>
            <a:xfrm>
              <a:off x="6774096" y="4290091"/>
              <a:ext cx="2731420" cy="360000"/>
              <a:chOff x="6774096" y="4290091"/>
              <a:chExt cx="2731420" cy="360000"/>
            </a:xfrm>
          </p:grpSpPr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04BE03E7-5595-0558-9128-198C01A0663E}"/>
                  </a:ext>
                </a:extLst>
              </p:cNvPr>
              <p:cNvSpPr/>
              <p:nvPr/>
            </p:nvSpPr>
            <p:spPr>
              <a:xfrm>
                <a:off x="6774096" y="4290091"/>
                <a:ext cx="360000" cy="360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2DE5787E-C22F-B851-321B-EFEAFF7F4D15}"/>
                  </a:ext>
                </a:extLst>
              </p:cNvPr>
              <p:cNvSpPr txBox="1"/>
              <p:nvPr/>
            </p:nvSpPr>
            <p:spPr>
              <a:xfrm>
                <a:off x="7134096" y="4338196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Target Domain Extracted Feature</a:t>
                </a:r>
              </a:p>
            </p:txBody>
          </p:sp>
        </p:grp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FA359AA1-68AB-33BC-718D-CF5E1C867CE0}"/>
                </a:ext>
              </a:extLst>
            </p:cNvPr>
            <p:cNvGrpSpPr/>
            <p:nvPr/>
          </p:nvGrpSpPr>
          <p:grpSpPr>
            <a:xfrm>
              <a:off x="6774096" y="4777743"/>
              <a:ext cx="2731420" cy="360000"/>
              <a:chOff x="6774096" y="4777743"/>
              <a:chExt cx="2731420" cy="360000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9118501B-C64E-950C-0DA8-A6AE371A73D2}"/>
                  </a:ext>
                </a:extLst>
              </p:cNvPr>
              <p:cNvSpPr/>
              <p:nvPr/>
            </p:nvSpPr>
            <p:spPr>
              <a:xfrm>
                <a:off x="6774096" y="4777743"/>
                <a:ext cx="360000" cy="36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608484E9-03C6-D7AD-0888-3E66B38B1AAC}"/>
                  </a:ext>
                </a:extLst>
              </p:cNvPr>
              <p:cNvSpPr txBox="1"/>
              <p:nvPr/>
            </p:nvSpPr>
            <p:spPr>
              <a:xfrm>
                <a:off x="7134096" y="4825848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Source Domain Feature Space</a:t>
                </a:r>
              </a:p>
            </p:txBody>
          </p:sp>
        </p:grp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5CE83E4B-63D9-2987-B21B-3C4AF91BFECF}"/>
                </a:ext>
              </a:extLst>
            </p:cNvPr>
            <p:cNvGrpSpPr/>
            <p:nvPr/>
          </p:nvGrpSpPr>
          <p:grpSpPr>
            <a:xfrm>
              <a:off x="6774096" y="5265395"/>
              <a:ext cx="2731420" cy="360000"/>
              <a:chOff x="6774096" y="5265395"/>
              <a:chExt cx="2731420" cy="360000"/>
            </a:xfrm>
          </p:grpSpPr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3B16B7B3-814A-8E95-C320-8E215A536459}"/>
                  </a:ext>
                </a:extLst>
              </p:cNvPr>
              <p:cNvSpPr/>
              <p:nvPr/>
            </p:nvSpPr>
            <p:spPr>
              <a:xfrm>
                <a:off x="6774096" y="5265395"/>
                <a:ext cx="360000" cy="360000"/>
              </a:xfrm>
              <a:prstGeom prst="ellipse">
                <a:avLst/>
              </a:prstGeom>
              <a:solidFill>
                <a:srgbClr val="F3CF74"/>
              </a:solidFill>
              <a:ln>
                <a:solidFill>
                  <a:srgbClr val="EFB6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C2FB19CD-E1F7-5394-47E6-2323F5EC9ED2}"/>
                  </a:ext>
                </a:extLst>
              </p:cNvPr>
              <p:cNvSpPr txBox="1"/>
              <p:nvPr/>
            </p:nvSpPr>
            <p:spPr>
              <a:xfrm>
                <a:off x="7134096" y="5313500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Target Domain Feature Space</a:t>
                </a:r>
              </a:p>
            </p:txBody>
          </p:sp>
        </p:grp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EEB74368-857C-96CF-ADCE-A656D0EA7205}"/>
                </a:ext>
              </a:extLst>
            </p:cNvPr>
            <p:cNvGrpSpPr/>
            <p:nvPr/>
          </p:nvGrpSpPr>
          <p:grpSpPr>
            <a:xfrm>
              <a:off x="6774096" y="5753046"/>
              <a:ext cx="2731420" cy="360000"/>
              <a:chOff x="6774096" y="5753046"/>
              <a:chExt cx="2731420" cy="360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C514AC0A-2B18-1EA7-2ED8-22C720C46055}"/>
                  </a:ext>
                </a:extLst>
              </p:cNvPr>
              <p:cNvSpPr/>
              <p:nvPr/>
            </p:nvSpPr>
            <p:spPr>
              <a:xfrm>
                <a:off x="6774096" y="5753046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35C19022-CC30-BC9C-F5BC-3F2BC1452BE3}"/>
                  </a:ext>
                </a:extLst>
              </p:cNvPr>
              <p:cNvSpPr txBox="1"/>
              <p:nvPr/>
            </p:nvSpPr>
            <p:spPr>
              <a:xfrm>
                <a:off x="7134096" y="5801151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Unified Feature Space</a:t>
                </a:r>
              </a:p>
            </p:txBody>
          </p:sp>
        </p:grpSp>
      </p:grpSp>
      <p:sp>
        <p:nvSpPr>
          <p:cNvPr id="67" name="Textfeld 66">
            <a:extLst>
              <a:ext uri="{FF2B5EF4-FFF2-40B4-BE49-F238E27FC236}">
                <a16:creationId xmlns:a16="http://schemas.microsoft.com/office/drawing/2014/main" id="{C38654CE-3D72-F9AE-02FF-3347B1B98178}"/>
              </a:ext>
            </a:extLst>
          </p:cNvPr>
          <p:cNvSpPr txBox="1"/>
          <p:nvPr/>
        </p:nvSpPr>
        <p:spPr>
          <a:xfrm>
            <a:off x="277200" y="6252009"/>
            <a:ext cx="8409600" cy="21762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Modified from: Zhao et al., “Sim-to-Real Transfer in Deep Reinforcement Learning for Robotics: a Survey”, IEEE, 2020</a:t>
            </a:r>
          </a:p>
        </p:txBody>
      </p:sp>
    </p:spTree>
    <p:extLst>
      <p:ext uri="{BB962C8B-B14F-4D97-AF65-F5344CB8AC3E}">
        <p14:creationId xmlns:p14="http://schemas.microsoft.com/office/powerpoint/2010/main" val="273857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9B8DE-4003-6A0E-8C53-61270BB4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Robotic grasping with CycleGAN.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71787AA-A194-AA45-2B1A-58C0EDA0C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324939"/>
            <a:ext cx="8382000" cy="2791326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901C81-C06E-338D-8808-B7FE754A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B6B81A-4BC8-CD66-B007-86AB66B3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2346180-BFB8-DE75-2938-5D11AF4272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96B139FC-7FAF-E014-8902-EDF78BC79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55059"/>
              </p:ext>
            </p:extLst>
          </p:nvPr>
        </p:nvGraphicFramePr>
        <p:xfrm>
          <a:off x="2509837" y="4520483"/>
          <a:ext cx="4886326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163">
                  <a:extLst>
                    <a:ext uri="{9D8B030D-6E8A-4147-A177-3AD203B41FA5}">
                      <a16:colId xmlns:a16="http://schemas.microsoft.com/office/drawing/2014/main" val="1226520727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424112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Simulation-to-Real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Robot Grap Success</a:t>
                      </a:r>
                      <a:br>
                        <a:rPr lang="en-US" sz="1000" dirty="0">
                          <a:latin typeface="+mj-lt"/>
                        </a:rPr>
                      </a:br>
                      <a:r>
                        <a:rPr lang="en-US" sz="1000" dirty="0">
                          <a:latin typeface="+mj-lt"/>
                        </a:rPr>
                        <a:t>after 580,000 real episodes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36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Sim-Only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4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Randomized 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32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RL-CycleGAN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0712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E39E88ED-7BB9-C5E9-5575-9B7E75A02B91}"/>
              </a:ext>
            </a:extLst>
          </p:cNvPr>
          <p:cNvSpPr txBox="1"/>
          <p:nvPr/>
        </p:nvSpPr>
        <p:spPr>
          <a:xfrm>
            <a:off x="277200" y="6252009"/>
            <a:ext cx="8409600" cy="21762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Modified from: Rao et al., “RL-CycleGAN: Reinforcement Learning Aware Simulation-To-Real”, IEEE, 2020</a:t>
            </a:r>
          </a:p>
        </p:txBody>
      </p:sp>
    </p:spTree>
    <p:extLst>
      <p:ext uri="{BB962C8B-B14F-4D97-AF65-F5344CB8AC3E}">
        <p14:creationId xmlns:p14="http://schemas.microsoft.com/office/powerpoint/2010/main" val="1772968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1.89999999999999991118E+00&quot;&gt;&lt;m_msothmcolidx val=&quot;0&quot;/&gt;&lt;m_rgb r=&quot;ED&quot; g=&quot;A6&quot; b=&quot;9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YDSRWGvEKMlYI4bzS_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MOv3Nj0kGqxWitxIaSb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bt8T7Hix0KDoaklZj6Ia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8o3yCKyEWYliJTdXoVU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bt8T7Hix0KDoaklZj6Ia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8o3yCKyEWYliJTdXoVU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nPGJD.XRUiry9Yh906az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DReZAStEKzdbu0RnB9s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atSSAPCEy5KlcQLJwBR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lMblqgJkK5Vsn8azApn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G3dlB1X02cjY8.rHeWf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RAVh_dgtE._pojhvC6Fk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4dvWMSKt02kY42xcfMw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5OdDiUYoEqyIzLC.ghnT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dkAn8r4PEGHRwzZLw_y4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6.ZJeDzUUK5MzvJj9zCM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S1qCBRcq0yZl4.87EpW9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fVKPBsAkiMvsNZfNdXj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fVKPBsAkiMvsNZfNdXj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JJCeBWM6kK9AkzaenM_x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JJCeBWM6kK9AkzaenM_x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77"/>
  <p:tag name="ORIGTOP" val="84,75"/>
  <p:tag name="ORIGHEIGHT" val="45,25"/>
  <p:tag name="ORIGWIDTH" val="18,87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Mse4D6OEirIqcyjnvrk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msXOq47ESrrdcRaZS6t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fVKPBsAkiMvsNZfNdXj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fVKPBsAkiMvsNZfNdXj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bt8T7Hix0KDoaklZj6Ia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YDSRWGvEKMlYI4bzS_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MOv3Nj0kGqxWitxIaSb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heme/theme1.xml><?xml version="1.0" encoding="utf-8"?>
<a:theme xmlns:a="http://schemas.openxmlformats.org/drawingml/2006/main" name="IMCA-TEMP">
  <a:themeElements>
    <a:clrScheme name="Booz">
      <a:dk1>
        <a:srgbClr val="000000"/>
      </a:dk1>
      <a:lt1>
        <a:srgbClr val="FFFFFF"/>
      </a:lt1>
      <a:dk2>
        <a:srgbClr val="939393"/>
      </a:dk2>
      <a:lt2>
        <a:srgbClr val="D90D39"/>
      </a:lt2>
      <a:accent1>
        <a:srgbClr val="4C9BDC"/>
      </a:accent1>
      <a:accent2>
        <a:srgbClr val="76B2E4"/>
      </a:accent2>
      <a:accent3>
        <a:srgbClr val="A5CCED"/>
      </a:accent3>
      <a:accent4>
        <a:srgbClr val="066BB0"/>
      </a:accent4>
      <a:accent5>
        <a:srgbClr val="DCDCDC"/>
      </a:accent5>
      <a:accent6>
        <a:srgbClr val="BFBFBF"/>
      </a:accent6>
      <a:hlink>
        <a:srgbClr val="4C9BDC"/>
      </a:hlink>
      <a:folHlink>
        <a:srgbClr val="066BB0"/>
      </a:folHlink>
    </a:clrScheme>
    <a:fontScheme name="nachsehen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sz="1200" dirty="0">
            <a:latin typeface="+mn-lt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EEF2289BE19C14399F22C16DB3542B8" ma:contentTypeVersion="0" ma:contentTypeDescription="Ein neues Dokument erstellen." ma:contentTypeScope="" ma:versionID="2dae309e1079e80bdad3b663e3f17eb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b0e86e43268d7499bc47c9769927b6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582D86-E7F1-4FED-89C6-C10DBB604F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B02550-3BA6-4C01-8A3B-B7C96DD095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40C54E-482A-4ABC-9E93-1B1E9F0C23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FHW Vorlage</Template>
  <TotalTime>0</TotalTime>
  <Words>1756</Words>
  <Application>Microsoft Office PowerPoint</Application>
  <PresentationFormat>A4-Papier (210 x 297 mm)</PresentationFormat>
  <Paragraphs>342</Paragraphs>
  <Slides>18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8" baseType="lpstr">
      <vt:lpstr>Arial</vt:lpstr>
      <vt:lpstr>Book Antiqua</vt:lpstr>
      <vt:lpstr>Calibri</vt:lpstr>
      <vt:lpstr>Cambria Math</vt:lpstr>
      <vt:lpstr>LinLibertineTB</vt:lpstr>
      <vt:lpstr>Wingdings</vt:lpstr>
      <vt:lpstr>IMCA-TEMP</vt:lpstr>
      <vt:lpstr>think-cell Folie</vt:lpstr>
      <vt:lpstr>Chart</vt:lpstr>
      <vt:lpstr>Diagramm</vt:lpstr>
      <vt:lpstr>PowerPoint-Präsentation</vt:lpstr>
      <vt:lpstr>Titel  - Inhalt -</vt:lpstr>
      <vt:lpstr>The overview of Sim-to-Real issue causes.</vt:lpstr>
      <vt:lpstr>Measuring the sim-to-real gap.</vt:lpstr>
      <vt:lpstr>Observation</vt:lpstr>
      <vt:lpstr>Domain Randomization</vt:lpstr>
      <vt:lpstr>Domain Randomization</vt:lpstr>
      <vt:lpstr>Domain Adaptation</vt:lpstr>
      <vt:lpstr>Robotic grasping with CycleGAN.</vt:lpstr>
      <vt:lpstr>RL-CycleGAN</vt:lpstr>
      <vt:lpstr>Fazit zu Oberservation</vt:lpstr>
      <vt:lpstr>Action-Level Transfer</vt:lpstr>
      <vt:lpstr>Action-Level Transfer</vt:lpstr>
      <vt:lpstr>Grounded Action Transformation</vt:lpstr>
      <vt:lpstr>Überschrift:  maximal 2 Zeilen</vt:lpstr>
      <vt:lpstr>Überschrift:  maximal 2 Zeilen</vt:lpstr>
      <vt:lpstr>Diese Sticker und Formen sollten verwendet werden</vt:lpstr>
      <vt:lpstr> - BACKUP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Knudsen</dc:creator>
  <cp:lastModifiedBy>Tim Knudsen</cp:lastModifiedBy>
  <cp:revision>2</cp:revision>
  <cp:lastPrinted>2017-11-09T17:13:23Z</cp:lastPrinted>
  <dcterms:created xsi:type="dcterms:W3CDTF">2025-05-27T06:47:37Z</dcterms:created>
  <dcterms:modified xsi:type="dcterms:W3CDTF">2025-05-28T18:14:56Z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0x0101008EEF2289BE19C14399F22C16DB3542B8</vt:lpwstr>
  </property>
</Properties>
</file>