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5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7"/>
    <p:restoredTop sz="84136" autoAdjust="0"/>
  </p:normalViewPr>
  <p:slideViewPr>
    <p:cSldViewPr snapToGrid="0" snapToObjects="1">
      <p:cViewPr varScale="1">
        <p:scale>
          <a:sx n="92" d="100"/>
          <a:sy n="92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-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533C8-1007-44A7-94FD-7FBA6EC288D6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9C263-7865-4551-888D-CFAF1E5A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JetBrains is a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Czech software development company</a:t>
            </a:r>
            <a:b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Sry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this slide looks like I get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payed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by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Jetbrains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I do not.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9C263-7865-4551-888D-CFAF1E5AA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is example is to showcase MPS and not to create a useful DSL.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9C263-7865-4551-888D-CFAF1E5AA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in MPS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live.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9C263-7865-4551-888D-CFAF1E5AA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MPS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definetly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AST!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general</a:t>
            </a:r>
            <a:r>
              <a:rPr lang="de-DE" dirty="0"/>
              <a:t>,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streamlined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nice </a:t>
            </a:r>
            <a:r>
              <a:rPr lang="de-DE" dirty="0" err="1"/>
              <a:t>tutorial</a:t>
            </a:r>
            <a:r>
              <a:rPr lang="de-DE" dirty="0"/>
              <a:t> and </a:t>
            </a:r>
            <a:r>
              <a:rPr lang="de-DE" dirty="0" err="1"/>
              <a:t>documentations</a:t>
            </a:r>
            <a:r>
              <a:rPr lang="de-DE" dirty="0"/>
              <a:t>.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weird</a:t>
            </a:r>
            <a:r>
              <a:rPr lang="de-DE" dirty="0"/>
              <a:t> </a:t>
            </a:r>
            <a:r>
              <a:rPr lang="de-DE" dirty="0" err="1"/>
              <a:t>bugs</a:t>
            </a:r>
            <a:r>
              <a:rPr lang="de-DE" dirty="0"/>
              <a:t> </a:t>
            </a:r>
            <a:r>
              <a:rPr lang="de-DE" dirty="0" err="1"/>
              <a:t>encountered</a:t>
            </a:r>
            <a:r>
              <a:rPr lang="de-DE" dirty="0"/>
              <a:t>!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Things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Projectional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mixes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tables</a:t>
            </a:r>
            <a:r>
              <a:rPr lang="de-DE" dirty="0"/>
              <a:t> and </a:t>
            </a:r>
            <a:r>
              <a:rPr lang="de-DE" dirty="0" err="1"/>
              <a:t>texts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- More </a:t>
            </a:r>
            <a:r>
              <a:rPr lang="de-DE" dirty="0" err="1"/>
              <a:t>detailed</a:t>
            </a:r>
            <a:r>
              <a:rPr lang="de-DE" dirty="0"/>
              <a:t> and </a:t>
            </a:r>
            <a:r>
              <a:rPr lang="de-DE" dirty="0" err="1"/>
              <a:t>complex</a:t>
            </a:r>
            <a:r>
              <a:rPr lang="de-DE" dirty="0"/>
              <a:t> DSL and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br>
              <a:rPr lang="de-DE" dirty="0"/>
            </a:br>
            <a:r>
              <a:rPr lang="de-DE" dirty="0"/>
              <a:t>- Looking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trace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etc.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9C263-7865-4551-888D-CFAF1E5AA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C041-D273-5242-AD34-6B1A5387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32390-CA38-CD4D-82AB-25DFEA921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FDB0-CB8F-014A-B62B-28EE326B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9E0F-F326-534F-9D06-F6DF4771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BF84-B297-7F42-B22D-DC2B563B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862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1DD1-FDE5-234F-85D2-52304FB4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04CCB-FC14-F742-81FB-DC22E5DE5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B41C-B251-7C4E-ACCE-F151A99B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2A4D-42C6-8E4C-BCF0-B01BC177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F9E6-D3F3-2B48-B15F-D2678700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4410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23CC7-C25B-9247-94A4-B2CFE8A41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E427F-16BF-9443-91A7-5D84FA949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1558-EE3D-4B4B-B667-4489AF9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00A1-32E2-D143-99E5-082652AA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E022-E8F2-EF43-9D0C-F9D7557D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820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68CA-B430-9349-8C74-AA4F2BBF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B975-EB07-5E49-9865-1CDC0C67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5522-53DD-754B-BFCF-A58425E0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355C-D462-744E-92F3-A6B549EC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33B1-0137-8C4B-BA7C-D4C2F436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795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7828-E9E2-E745-A7F1-7CD601F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F9B8B-0B9B-E745-9869-3C6F97E1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C83C-9469-6F4F-906A-CE36086E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6CB8-E892-3848-A187-41D119B8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872E-C310-F240-90C0-4D90318D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8177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1CF2-3617-8940-80FA-BF7BB5F3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899A-3D55-3744-B18C-B52FF16E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669F-A500-074B-961A-71A034E87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A08CF-2AA8-8147-AFD3-2A77A188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6665-9EB4-2F4D-8528-CE119CE5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08294-3DBD-6846-9F4B-DAB61BC1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42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2CE2-3C8E-AB4B-A778-1F6852B6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F3E4A-8F22-A242-893B-28D6EB7A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638CD-1C79-924C-BFDD-038D3E94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C0C75-2901-8B42-B4DE-16B282CD7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86559-FB60-6042-8C2E-5E72EB40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6273D-BB14-5E4D-83E6-0EC99FA4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F9274-7534-4940-B114-1833B19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25156-E53A-8C47-A324-F9A7FB13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67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A90B-34C7-6E4B-A875-C2B59C0A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4A04A-91F2-F046-8872-11EDEDC2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E5CE4-1129-944E-A490-E73ACBFE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CD071-AAAC-EB43-9AD8-4C81585A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536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45F62-3D89-5F49-88C3-14302A23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23034-456E-274F-B6E1-A6CC43B4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A7BB-8EB0-274F-8131-71B5C14F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69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EE1E-0FC3-F745-BCA7-C43317CE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5E52-E551-7948-A85B-F166697D3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310A-3EBA-B440-B246-E4C65CDD6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5AF5-7A67-2641-9822-7B1591F1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AD376-6976-4D4C-8865-B4AE03F3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A6B1-F9A0-F846-A297-0258E51E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81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9B05-A7F6-0847-8D0E-F680933D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7F84F-126C-E541-9753-B6BA51FBF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FD1F0-8156-4D4F-8125-AC3C38F3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8705-0416-6A4D-B1E2-CB880C8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63FB-856C-C74D-A0E7-AA29C453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D405-8CFC-A041-A0BD-70D7DC43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303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664E9-C741-DD45-8ED6-A335C2E4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1703-A59F-B64A-82AA-9B9F7A85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32D1-C663-1D4B-82E5-0B1206778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08306-CD37-1E4D-AD91-B79E6DCB4AF8}" type="datetimeFigureOut">
              <a:rPr lang="en-NO" smtClean="0"/>
              <a:t>02/17/2021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A2C5-0628-7A4E-8C25-F41F4B0B9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8A93-9F0A-3544-9A59-ADFB9AA6D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866B-42B6-734E-91C9-D16B98B14A5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02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Kraeuter/PCS955-DAT35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clipse.org/ATL/Tutorials_-_Create_a_simple_ATL_transform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imKraeuter/PCS955-DAT355/tree/main/MPS%20-%20Projects/Families2Pers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imKraeuter/PCS955-DAT355/tree/main/MPS%20-%20Projects/Families2Pers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B19E72-8273-BA4A-BF17-BA043127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rmAutofit/>
          </a:bodyPr>
          <a:lstStyle/>
          <a:p>
            <a:pPr algn="r"/>
            <a:r>
              <a:rPr lang="en-NO" sz="6100">
                <a:latin typeface="Helvetica" pitchFamily="2" charset="0"/>
              </a:rPr>
              <a:t>M</a:t>
            </a:r>
            <a:r>
              <a:rPr lang="de-DE" sz="6100">
                <a:latin typeface="Helvetica" pitchFamily="2" charset="0"/>
              </a:rPr>
              <a:t>PS</a:t>
            </a:r>
            <a:r>
              <a:rPr lang="en-NO" sz="6100">
                <a:latin typeface="Helvetica" pitchFamily="2" charset="0"/>
              </a:rPr>
              <a:t> </a:t>
            </a:r>
            <a:r>
              <a:rPr lang="de-DE" sz="6100">
                <a:latin typeface="Helvetica" pitchFamily="2" charset="0"/>
              </a:rPr>
              <a:t>in a nutshell</a:t>
            </a:r>
            <a:endParaRPr lang="en-NO" sz="6100">
              <a:latin typeface="Helvetic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2EC0A5-7FBD-5E4B-9E13-6F266F28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lang="de-DE">
                <a:latin typeface="Helvetica" pitchFamily="2" charset="0"/>
              </a:rPr>
              <a:t>Tim</a:t>
            </a:r>
            <a:r>
              <a:rPr lang="en-NO">
                <a:latin typeface="Helvetica" pitchFamily="2" charset="0"/>
              </a:rPr>
              <a:t> </a:t>
            </a:r>
            <a:r>
              <a:rPr lang="de-DE">
                <a:latin typeface="Helvetica" pitchFamily="2" charset="0"/>
              </a:rPr>
              <a:t>Kräuter</a:t>
            </a:r>
            <a:r>
              <a:rPr lang="en-NO">
                <a:latin typeface="Helvetica" pitchFamily="2" charset="0"/>
              </a:rPr>
              <a:t> – </a:t>
            </a:r>
            <a:r>
              <a:rPr lang="de-DE">
                <a:latin typeface="Helvetica" pitchFamily="2" charset="0"/>
              </a:rPr>
              <a:t>17</a:t>
            </a:r>
            <a:r>
              <a:rPr lang="en-NO">
                <a:latin typeface="Helvetica" pitchFamily="2" charset="0"/>
              </a:rPr>
              <a:t>/02/21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26B9E-440E-114B-A5E2-0840F5E4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12" y="3494172"/>
            <a:ext cx="2964704" cy="1312816"/>
          </a:xfrm>
          <a:prstGeom prst="rect">
            <a:avLst/>
          </a:prstGeom>
        </p:spPr>
      </p:pic>
      <p:pic>
        <p:nvPicPr>
          <p:cNvPr id="6" name="Grafik 4" descr="Et bilde som inneholder tekst, visittkort, vektorgrafikk&#10;&#10;Automatisk generert beskrivelse">
            <a:extLst>
              <a:ext uri="{FF2B5EF4-FFF2-40B4-BE49-F238E27FC236}">
                <a16:creationId xmlns:a16="http://schemas.microsoft.com/office/drawing/2014/main" id="{5FABD7F8-585C-4F88-B0F7-9EAC0DE0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101F-FD09-004B-BFD2-468BF853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u="sng" dirty="0">
                <a:latin typeface="Helvetica" pitchFamily="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0803-242E-FE4A-8B86-E378BC8E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MPS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Running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Families</a:t>
            </a:r>
            <a:r>
              <a:rPr lang="de-DE" dirty="0"/>
              <a:t> and </a:t>
            </a:r>
            <a:r>
              <a:rPr lang="de-DE" dirty="0" err="1"/>
              <a:t>Persons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/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139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7D46C8-CAB3-1740-AF76-CEA0CEB11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2835563"/>
            <a:ext cx="10464800" cy="685800"/>
          </a:xfrm>
        </p:spPr>
        <p:txBody>
          <a:bodyPr>
            <a:normAutofit/>
          </a:bodyPr>
          <a:lstStyle/>
          <a:p>
            <a:r>
              <a:rPr lang="en-GB" sz="4000" dirty="0">
                <a:hlinkClick r:id="rId2"/>
              </a:rPr>
              <a:t>https://github.com/timKraeuter/PCS955-DAT355</a:t>
            </a:r>
            <a:endParaRPr lang="en-NO" sz="4000" dirty="0"/>
          </a:p>
        </p:txBody>
      </p:sp>
    </p:spTree>
    <p:extLst>
      <p:ext uri="{BB962C8B-B14F-4D97-AF65-F5344CB8AC3E}">
        <p14:creationId xmlns:p14="http://schemas.microsoft.com/office/powerpoint/2010/main" val="190181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BC6954-62EB-4B5D-A6E6-7A322B28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97B1D13-C2F7-485B-81BB-046B8F6C2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6"/>
          <a:stretch/>
        </p:blipFill>
        <p:spPr>
          <a:xfrm>
            <a:off x="6003636" y="365125"/>
            <a:ext cx="5842540" cy="1143160"/>
          </a:xfrm>
          <a:prstGeom prst="rect">
            <a:avLst/>
          </a:prstGeom>
        </p:spPr>
      </p:pic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6940252D-5F67-46BC-BAB5-60F118ED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Language </a:t>
            </a:r>
            <a:r>
              <a:rPr lang="de-DE" dirty="0" err="1"/>
              <a:t>Workbench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DSL`s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language</a:t>
            </a:r>
            <a:r>
              <a:rPr lang="de-DE" dirty="0"/>
              <a:t> (= </a:t>
            </a:r>
            <a:r>
              <a:rPr lang="de-DE" dirty="0" err="1"/>
              <a:t>metamodel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/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endParaRPr lang="de-DE" dirty="0"/>
          </a:p>
          <a:p>
            <a:pPr lvl="1"/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/>
              <a:t>Implement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					</a:t>
            </a:r>
          </a:p>
          <a:p>
            <a:endParaRPr lang="en-US" dirty="0"/>
          </a:p>
        </p:txBody>
      </p:sp>
      <p:pic>
        <p:nvPicPr>
          <p:cNvPr id="1026" name="Picture 2" descr="Image result for jetbrains">
            <a:extLst>
              <a:ext uri="{FF2B5EF4-FFF2-40B4-BE49-F238E27FC236}">
                <a16:creationId xmlns:a16="http://schemas.microsoft.com/office/drawing/2014/main" id="{1501B575-D3CB-41A9-A7A3-DD4FC3D1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32" y="3896807"/>
            <a:ext cx="2596068" cy="25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jetbrains products">
            <a:extLst>
              <a:ext uri="{FF2B5EF4-FFF2-40B4-BE49-F238E27FC236}">
                <a16:creationId xmlns:a16="http://schemas.microsoft.com/office/drawing/2014/main" id="{41B39451-8788-49AA-91B4-C841A0309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51" y="3205537"/>
            <a:ext cx="3391825" cy="33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BC6954-62EB-4B5D-A6E6-7A322B28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Running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Families</a:t>
            </a:r>
            <a:r>
              <a:rPr lang="de-DE" dirty="0"/>
              <a:t> and </a:t>
            </a:r>
            <a:r>
              <a:rPr lang="de-DE" dirty="0" err="1"/>
              <a:t>Persons</a:t>
            </a:r>
            <a:endParaRPr lang="de-DE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5E157E1-82D4-4E7B-9171-AA3AE62177DD}"/>
              </a:ext>
            </a:extLst>
          </p:cNvPr>
          <p:cNvSpPr txBox="1"/>
          <p:nvPr/>
        </p:nvSpPr>
        <p:spPr>
          <a:xfrm>
            <a:off x="0" y="6507126"/>
            <a:ext cx="1073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Adapted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https://wiki.eclipse.org/ATL/Tutorials_-_Create_a_simple_ATL_transformation</a:t>
            </a:r>
            <a:endParaRPr lang="en-US" dirty="0"/>
          </a:p>
        </p:txBody>
      </p:sp>
      <p:pic>
        <p:nvPicPr>
          <p:cNvPr id="19" name="Bilde 18">
            <a:extLst>
              <a:ext uri="{FF2B5EF4-FFF2-40B4-BE49-F238E27FC236}">
                <a16:creationId xmlns:a16="http://schemas.microsoft.com/office/drawing/2014/main" id="{D9766980-F3CA-479D-9E2A-58C8CCC12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62" y="2806277"/>
            <a:ext cx="4535592" cy="3104576"/>
          </a:xfrm>
          <a:prstGeom prst="rect">
            <a:avLst/>
          </a:prstGeom>
        </p:spPr>
      </p:pic>
      <p:sp>
        <p:nvSpPr>
          <p:cNvPr id="20" name="TekstSylinder 19">
            <a:extLst>
              <a:ext uri="{FF2B5EF4-FFF2-40B4-BE49-F238E27FC236}">
                <a16:creationId xmlns:a16="http://schemas.microsoft.com/office/drawing/2014/main" id="{C0151475-8D51-4CC1-AB33-2AF5E6A3B0B2}"/>
              </a:ext>
            </a:extLst>
          </p:cNvPr>
          <p:cNvSpPr txBox="1"/>
          <p:nvPr/>
        </p:nvSpPr>
        <p:spPr>
          <a:xfrm>
            <a:off x="324372" y="2317790"/>
            <a:ext cx="21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Families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E727BA5-EFC1-42D7-B495-7AA1C890E162}"/>
              </a:ext>
            </a:extLst>
          </p:cNvPr>
          <p:cNvSpPr txBox="1"/>
          <p:nvPr/>
        </p:nvSpPr>
        <p:spPr>
          <a:xfrm>
            <a:off x="5290160" y="231779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:</a:t>
            </a:r>
            <a:endParaRPr lang="en-US" dirty="0"/>
          </a:p>
        </p:txBody>
      </p:sp>
      <p:pic>
        <p:nvPicPr>
          <p:cNvPr id="26" name="Bilde 25">
            <a:extLst>
              <a:ext uri="{FF2B5EF4-FFF2-40B4-BE49-F238E27FC236}">
                <a16:creationId xmlns:a16="http://schemas.microsoft.com/office/drawing/2014/main" id="{18434E8A-F79B-4FC6-95A8-C5ED8FE03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160" y="3283309"/>
            <a:ext cx="6677903" cy="215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F5A0F2-41AE-45F0-928B-A40F66F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/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87DBC5-CC91-4F9A-85E9-9DDD900D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014"/>
            <a:ext cx="10515600" cy="319535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is</a:t>
            </a:r>
            <a:br>
              <a:rPr lang="de-DE" dirty="0"/>
            </a:b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b="1" dirty="0" err="1"/>
              <a:t>concepts</a:t>
            </a:r>
            <a:r>
              <a:rPr lang="de-DE" dirty="0"/>
              <a:t> in MPS.</a:t>
            </a:r>
          </a:p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families</a:t>
            </a:r>
            <a:r>
              <a:rPr lang="de-DE" dirty="0"/>
              <a:t> </a:t>
            </a:r>
            <a:r>
              <a:rPr lang="de-DE" b="1" dirty="0" err="1"/>
              <a:t>metamodel</a:t>
            </a:r>
            <a:br>
              <a:rPr lang="de-DE" dirty="0"/>
            </a:br>
            <a:r>
              <a:rPr lang="de-DE" dirty="0" err="1"/>
              <a:t>together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>
                <a:hlinkClick r:id="rId2"/>
              </a:rPr>
              <a:t>here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56CFE44-32CD-4A11-8865-C15ED31A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94" y="2449006"/>
            <a:ext cx="4535592" cy="31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F5A0F2-41AE-45F0-928B-A40F66F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de-DE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87DBC5-CC91-4F9A-85E9-9DDD900D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014"/>
            <a:ext cx="10515600" cy="3195350"/>
          </a:xfrm>
        </p:spPr>
        <p:txBody>
          <a:bodyPr/>
          <a:lstStyle/>
          <a:p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br>
              <a:rPr lang="de-DE" dirty="0"/>
            </a:b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b="1" dirty="0" err="1"/>
              <a:t>editors</a:t>
            </a:r>
            <a:r>
              <a:rPr lang="de-DE" dirty="0"/>
              <a:t> in MPS.</a:t>
            </a:r>
          </a:p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b="1" dirty="0"/>
              <a:t>simple </a:t>
            </a:r>
            <a:r>
              <a:rPr lang="de-DE" b="1" dirty="0" err="1"/>
              <a:t>textual</a:t>
            </a:r>
            <a:r>
              <a:rPr lang="de-DE" b="1" dirty="0"/>
              <a:t> </a:t>
            </a:r>
            <a:r>
              <a:rPr lang="de-DE" b="1" dirty="0" err="1"/>
              <a:t>syntax</a:t>
            </a:r>
            <a:r>
              <a:rPr lang="de-DE" dirty="0"/>
              <a:t> </a:t>
            </a:r>
            <a:r>
              <a:rPr lang="de-DE" dirty="0" err="1"/>
              <a:t>now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family</a:t>
            </a:r>
            <a:r>
              <a:rPr lang="de-DE" dirty="0"/>
              <a:t> (a </a:t>
            </a:r>
            <a:r>
              <a:rPr lang="de-DE" dirty="0" err="1"/>
              <a:t>model</a:t>
            </a:r>
            <a:r>
              <a:rPr lang="de-DE" dirty="0"/>
              <a:t>)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it.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>
                <a:hlinkClick r:id="rId2"/>
              </a:rPr>
              <a:t>here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E578DFD-60A9-4D9C-95BF-18EF189A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758" y="2144353"/>
            <a:ext cx="2295042" cy="25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F5A0F2-41AE-45F0-928B-A40F66F8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05" y="-4330"/>
            <a:ext cx="10515600" cy="1325563"/>
          </a:xfrm>
        </p:spPr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en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6E578DFD-60A9-4D9C-95BF-18EF189A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77" y="3761838"/>
            <a:ext cx="2028290" cy="227066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9B2731C-DAB0-485F-8011-2A6669564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864" y="3761009"/>
            <a:ext cx="4838746" cy="2281331"/>
          </a:xfrm>
          <a:prstGeom prst="rect">
            <a:avLst/>
          </a:prstGeom>
        </p:spPr>
      </p:pic>
      <p:sp>
        <p:nvSpPr>
          <p:cNvPr id="9" name="Pil: høyre 8">
            <a:extLst>
              <a:ext uri="{FF2B5EF4-FFF2-40B4-BE49-F238E27FC236}">
                <a16:creationId xmlns:a16="http://schemas.microsoft.com/office/drawing/2014/main" id="{1429CAD8-0979-4786-96DB-D512C351C9BE}"/>
              </a:ext>
            </a:extLst>
          </p:cNvPr>
          <p:cNvSpPr/>
          <p:nvPr/>
        </p:nvSpPr>
        <p:spPr>
          <a:xfrm>
            <a:off x="4250161" y="47022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99A37E19-77B8-4B16-B0A6-6F6D45C69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88" y="1208705"/>
            <a:ext cx="2690469" cy="1841604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81CC976E-37CE-40BC-A38F-289AE6C6D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963" y="1321233"/>
            <a:ext cx="4838746" cy="1558240"/>
          </a:xfrm>
          <a:prstGeom prst="rect">
            <a:avLst/>
          </a:prstGeom>
        </p:spPr>
      </p:pic>
      <p:sp>
        <p:nvSpPr>
          <p:cNvPr id="12" name="Pil: høyre 11">
            <a:extLst>
              <a:ext uri="{FF2B5EF4-FFF2-40B4-BE49-F238E27FC236}">
                <a16:creationId xmlns:a16="http://schemas.microsoft.com/office/drawing/2014/main" id="{40C6FC5D-2B85-4727-B4AE-72FD3E8D2BF9}"/>
              </a:ext>
            </a:extLst>
          </p:cNvPr>
          <p:cNvSpPr/>
          <p:nvPr/>
        </p:nvSpPr>
        <p:spPr>
          <a:xfrm rot="16200000">
            <a:off x="1343790" y="3079674"/>
            <a:ext cx="539865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l: høyre 12">
            <a:extLst>
              <a:ext uri="{FF2B5EF4-FFF2-40B4-BE49-F238E27FC236}">
                <a16:creationId xmlns:a16="http://schemas.microsoft.com/office/drawing/2014/main" id="{70486B25-DEF5-4CDC-8BA4-55666FD53B6A}"/>
              </a:ext>
            </a:extLst>
          </p:cNvPr>
          <p:cNvSpPr/>
          <p:nvPr/>
        </p:nvSpPr>
        <p:spPr>
          <a:xfrm rot="16200000">
            <a:off x="9000305" y="3077925"/>
            <a:ext cx="539865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80609B3D-0B4C-4633-9146-4518CE9EE590}"/>
              </a:ext>
            </a:extLst>
          </p:cNvPr>
          <p:cNvSpPr txBox="1"/>
          <p:nvPr/>
        </p:nvSpPr>
        <p:spPr>
          <a:xfrm>
            <a:off x="3916768" y="4211782"/>
            <a:ext cx="16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MPS Generator</a:t>
            </a:r>
            <a:endParaRPr lang="en-US" b="1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8903911-3321-41CF-888A-896CE87D438F}"/>
              </a:ext>
            </a:extLst>
          </p:cNvPr>
          <p:cNvSpPr txBox="1"/>
          <p:nvPr/>
        </p:nvSpPr>
        <p:spPr>
          <a:xfrm>
            <a:off x="1856039" y="3136738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conforms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en-US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D16C0E-D0DA-4918-9669-FA087BD661AC}"/>
              </a:ext>
            </a:extLst>
          </p:cNvPr>
          <p:cNvSpPr txBox="1"/>
          <p:nvPr/>
        </p:nvSpPr>
        <p:spPr>
          <a:xfrm>
            <a:off x="9512554" y="3136738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conforms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en-US" dirty="0"/>
          </a:p>
        </p:txBody>
      </p:sp>
      <p:sp>
        <p:nvSpPr>
          <p:cNvPr id="17" name="Tankeboble: sky 16">
            <a:extLst>
              <a:ext uri="{FF2B5EF4-FFF2-40B4-BE49-F238E27FC236}">
                <a16:creationId xmlns:a16="http://schemas.microsoft.com/office/drawing/2014/main" id="{7DBF0EFE-CD96-465B-BC86-9F90801423C8}"/>
              </a:ext>
            </a:extLst>
          </p:cNvPr>
          <p:cNvSpPr/>
          <p:nvPr/>
        </p:nvSpPr>
        <p:spPr>
          <a:xfrm>
            <a:off x="4164564" y="3113233"/>
            <a:ext cx="1828875" cy="95388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F5A0F2-41AE-45F0-928B-A40F66F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87DBC5-CC91-4F9A-85E9-9DDD900D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projectional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!</a:t>
            </a:r>
          </a:p>
          <a:p>
            <a:r>
              <a:rPr lang="de-DE" dirty="0"/>
              <a:t>Working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br>
              <a:rPr lang="de-DE" dirty="0"/>
            </a:br>
            <a:r>
              <a:rPr lang="de-DE" dirty="0"/>
              <a:t>will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fluctuate</a:t>
            </a:r>
            <a:r>
              <a:rPr lang="de-DE" dirty="0"/>
              <a:t> </a:t>
            </a:r>
            <a:r>
              <a:rPr lang="de-DE" dirty="0" err="1"/>
              <a:t>between</a:t>
            </a:r>
            <a:br>
              <a:rPr lang="de-DE" dirty="0"/>
            </a:br>
            <a:r>
              <a:rPr lang="de-DE" b="1" dirty="0" err="1"/>
              <a:t>euphoria</a:t>
            </a:r>
            <a:r>
              <a:rPr lang="de-DE" dirty="0"/>
              <a:t> and </a:t>
            </a:r>
            <a:r>
              <a:rPr lang="de-DE" b="1" dirty="0" err="1"/>
              <a:t>depression</a:t>
            </a:r>
            <a:r>
              <a:rPr lang="de-DE" dirty="0"/>
              <a:t>!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stable</a:t>
            </a:r>
            <a:r>
              <a:rPr lang="de-DE" dirty="0"/>
              <a:t> DIE</a:t>
            </a:r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MPS!</a:t>
            </a:r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D940F50-A1EE-49C1-A967-BBC1AD1F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94" y="2291137"/>
            <a:ext cx="5359982" cy="2734023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4D0C85C7-B7F7-4F5F-983F-33E220EDA424}"/>
              </a:ext>
            </a:extLst>
          </p:cNvPr>
          <p:cNvSpPr txBox="1"/>
          <p:nvPr/>
        </p:nvSpPr>
        <p:spPr>
          <a:xfrm>
            <a:off x="1052945" y="3539629"/>
            <a:ext cx="5226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ym typeface="Wingdings" panose="05000000000000000000" pitchFamily="2" charset="2"/>
              </a:rPr>
              <a:t> </a:t>
            </a:r>
            <a:r>
              <a:rPr lang="de-DE" sz="2800" dirty="0" err="1">
                <a:sym typeface="Wingdings" panose="05000000000000000000" pitchFamily="2" charset="2"/>
              </a:rPr>
              <a:t>You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cannot</a:t>
            </a:r>
            <a:r>
              <a:rPr lang="de-DE" sz="2800" dirty="0">
                <a:sym typeface="Wingdings" panose="05000000000000000000" pitchFamily="2" charset="2"/>
              </a:rPr>
              <a:t> jump </a:t>
            </a:r>
            <a:r>
              <a:rPr lang="de-DE" sz="2800" dirty="0" err="1">
                <a:sym typeface="Wingdings" panose="05000000000000000000" pitchFamily="2" charset="2"/>
              </a:rPr>
              <a:t>right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into</a:t>
            </a:r>
            <a:r>
              <a:rPr lang="de-DE" sz="2800" dirty="0">
                <a:sym typeface="Wingdings" panose="05000000000000000000" pitchFamily="2" charset="2"/>
              </a:rPr>
              <a:t> MPS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without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doing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any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tutorial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65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52</Paragraphs>
  <Slides>9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Helvetica</vt:lpstr>
      <vt:lpstr>Office Theme</vt:lpstr>
      <vt:lpstr>MPS in a nutshell</vt:lpstr>
      <vt:lpstr>Agenda</vt:lpstr>
      <vt:lpstr>https://github.com/timKraeuter/PCS955-DAT355</vt:lpstr>
      <vt:lpstr>Key information about</vt:lpstr>
      <vt:lpstr>Running example: Families and Persons</vt:lpstr>
      <vt:lpstr>Defining the abstract syntax / the metamodel</vt:lpstr>
      <vt:lpstr>Developing the concrete syntax</vt:lpstr>
      <vt:lpstr>Implementing model transformations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Transformation</dc:title>
  <dc:creator>Patrick Stünkel</dc:creator>
  <cp:lastModifiedBy>Tim Kräuter / HFP418IE</cp:lastModifiedBy>
  <cp:revision>34</cp:revision>
  <dcterms:created xsi:type="dcterms:W3CDTF">2021-01-26T10:26:38Z</dcterms:created>
  <dcterms:modified xsi:type="dcterms:W3CDTF">2021-02-17T08:27:21Z</dcterms:modified>
</cp:coreProperties>
</file>