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2" r:id="rId5"/>
    <p:sldId id="263" r:id="rId6"/>
    <p:sldId id="265" r:id="rId7"/>
    <p:sldId id="267" r:id="rId8"/>
    <p:sldId id="268" r:id="rId9"/>
    <p:sldId id="266" r:id="rId10"/>
  </p:sldIdLst>
  <p:sldSz cx="12192000" cy="6858000"/>
  <p:notesSz cx="6858000" cy="9144000"/>
  <p:defaultTextStyle>
    <a:defPPr>
      <a:defRPr lang="en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420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707"/>
    <p:restoredTop sz="84136" autoAdjust="0"/>
  </p:normalViewPr>
  <p:slideViewPr>
    <p:cSldViewPr snapToGrid="0" snapToObjects="1">
      <p:cViewPr varScale="1">
        <p:scale>
          <a:sx n="92" d="100"/>
          <a:sy n="92" d="100"/>
        </p:scale>
        <p:origin x="78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C533C8-1007-44A7-94FD-7FBA6EC288D6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79C263-7865-4551-888D-CFAF1E5AA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6031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79C263-7865-4551-888D-CFAF1E5AA80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4538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JetBrains is a </a:t>
            </a:r>
            <a:r>
              <a:rPr 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Czech software development company</a:t>
            </a:r>
            <a:br>
              <a:rPr 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</a:br>
            <a:r>
              <a:rPr lang="en-US" b="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Sry</a:t>
            </a:r>
            <a:r>
              <a:rPr 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this slide looks like I get </a:t>
            </a:r>
            <a:r>
              <a:rPr lang="en-US" b="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payed</a:t>
            </a:r>
            <a:r>
              <a:rPr 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by </a:t>
            </a:r>
            <a:r>
              <a:rPr lang="en-US" b="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Jetbrains</a:t>
            </a:r>
            <a:r>
              <a:rPr 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. I do not.</a:t>
            </a:r>
            <a:endParaRPr lang="en-US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79C263-7865-4551-888D-CFAF1E5AA80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9220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This is example is to showcase MPS and not to create a useful DSL.</a:t>
            </a:r>
            <a:endParaRPr lang="en-US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79C263-7865-4551-888D-CFAF1E5AA80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1899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Just </a:t>
            </a:r>
            <a:r>
              <a:rPr lang="de-DE" dirty="0" err="1"/>
              <a:t>show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part</a:t>
            </a:r>
            <a:r>
              <a:rPr lang="de-DE" dirty="0"/>
              <a:t> in MPS </a:t>
            </a:r>
            <a:r>
              <a:rPr lang="de-DE" dirty="0" err="1"/>
              <a:t>dont</a:t>
            </a:r>
            <a:r>
              <a:rPr lang="de-DE" dirty="0"/>
              <a:t> </a:t>
            </a:r>
            <a:r>
              <a:rPr lang="de-DE" dirty="0" err="1"/>
              <a:t>program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live.</a:t>
            </a:r>
            <a:endParaRPr lang="en-US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79C263-7865-4551-888D-CFAF1E5AA80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5288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User </a:t>
            </a:r>
            <a:r>
              <a:rPr lang="de-DE" dirty="0" err="1"/>
              <a:t>dont</a:t>
            </a:r>
            <a:r>
              <a:rPr lang="de-DE" dirty="0"/>
              <a:t> </a:t>
            </a:r>
            <a:r>
              <a:rPr lang="de-DE" dirty="0" err="1"/>
              <a:t>want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install</a:t>
            </a:r>
            <a:r>
              <a:rPr lang="de-DE" dirty="0"/>
              <a:t> MPS and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definetly</a:t>
            </a:r>
            <a:r>
              <a:rPr lang="de-DE" dirty="0"/>
              <a:t> not </a:t>
            </a:r>
            <a:r>
              <a:rPr lang="de-DE" dirty="0" err="1"/>
              <a:t>work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AST!</a:t>
            </a:r>
            <a:br>
              <a:rPr lang="de-DE" dirty="0"/>
            </a:br>
            <a:r>
              <a:rPr lang="de-DE" dirty="0"/>
              <a:t>In </a:t>
            </a:r>
            <a:r>
              <a:rPr lang="de-DE" dirty="0" err="1"/>
              <a:t>general</a:t>
            </a:r>
            <a:r>
              <a:rPr lang="de-DE" dirty="0"/>
              <a:t>, </a:t>
            </a:r>
            <a:r>
              <a:rPr lang="de-DE" dirty="0" err="1"/>
              <a:t>very</a:t>
            </a:r>
            <a:r>
              <a:rPr lang="de-DE" dirty="0"/>
              <a:t> </a:t>
            </a:r>
            <a:r>
              <a:rPr lang="de-DE" dirty="0" err="1"/>
              <a:t>streamlined</a:t>
            </a:r>
            <a:r>
              <a:rPr lang="de-DE" dirty="0"/>
              <a:t> </a:t>
            </a:r>
            <a:r>
              <a:rPr lang="de-DE" dirty="0" err="1"/>
              <a:t>really</a:t>
            </a:r>
            <a:r>
              <a:rPr lang="de-DE" dirty="0"/>
              <a:t> nice </a:t>
            </a:r>
            <a:r>
              <a:rPr lang="de-DE" dirty="0" err="1"/>
              <a:t>tutorial</a:t>
            </a:r>
            <a:r>
              <a:rPr lang="de-DE" dirty="0"/>
              <a:t> and </a:t>
            </a:r>
            <a:r>
              <a:rPr lang="de-DE" dirty="0" err="1"/>
              <a:t>documentations</a:t>
            </a:r>
            <a:r>
              <a:rPr lang="de-DE" dirty="0"/>
              <a:t>.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weird</a:t>
            </a:r>
            <a:r>
              <a:rPr lang="de-DE" dirty="0"/>
              <a:t> </a:t>
            </a:r>
            <a:r>
              <a:rPr lang="de-DE" dirty="0" err="1"/>
              <a:t>bugs</a:t>
            </a:r>
            <a:r>
              <a:rPr lang="de-DE" dirty="0"/>
              <a:t> </a:t>
            </a:r>
            <a:r>
              <a:rPr lang="de-DE" dirty="0" err="1"/>
              <a:t>encountered</a:t>
            </a:r>
            <a:r>
              <a:rPr lang="de-DE" dirty="0"/>
              <a:t>!</a:t>
            </a:r>
            <a:br>
              <a:rPr lang="de-DE" dirty="0"/>
            </a:br>
            <a:br>
              <a:rPr lang="de-DE" dirty="0"/>
            </a:br>
            <a:r>
              <a:rPr lang="de-DE" dirty="0"/>
              <a:t>Things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learn</a:t>
            </a:r>
            <a:r>
              <a:rPr lang="de-DE" dirty="0"/>
              <a:t>: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Projectional</a:t>
            </a:r>
            <a:r>
              <a:rPr lang="de-DE" dirty="0"/>
              <a:t> </a:t>
            </a:r>
            <a:r>
              <a:rPr lang="de-DE" dirty="0" err="1"/>
              <a:t>editor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graphical</a:t>
            </a:r>
            <a:r>
              <a:rPr lang="de-DE" dirty="0"/>
              <a:t> </a:t>
            </a:r>
            <a:r>
              <a:rPr lang="de-DE" dirty="0" err="1"/>
              <a:t>stuff</a:t>
            </a:r>
            <a:endParaRPr lang="de-DE" dirty="0"/>
          </a:p>
          <a:p>
            <a:r>
              <a:rPr lang="de-DE" dirty="0"/>
              <a:t>- </a:t>
            </a:r>
            <a:r>
              <a:rPr lang="de-DE" dirty="0" err="1"/>
              <a:t>Projection</a:t>
            </a:r>
            <a:r>
              <a:rPr lang="de-DE" dirty="0"/>
              <a:t> </a:t>
            </a:r>
            <a:r>
              <a:rPr lang="de-DE" dirty="0" err="1"/>
              <a:t>editor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mixes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graphs</a:t>
            </a:r>
            <a:r>
              <a:rPr lang="de-DE" dirty="0"/>
              <a:t>, </a:t>
            </a:r>
            <a:r>
              <a:rPr lang="de-DE" dirty="0" err="1"/>
              <a:t>tables</a:t>
            </a:r>
            <a:r>
              <a:rPr lang="de-DE" dirty="0"/>
              <a:t> and </a:t>
            </a:r>
            <a:r>
              <a:rPr lang="de-DE" dirty="0" err="1"/>
              <a:t>texts</a:t>
            </a:r>
            <a:r>
              <a:rPr lang="de-DE" dirty="0"/>
              <a:t>.</a:t>
            </a:r>
            <a:br>
              <a:rPr lang="de-DE" dirty="0"/>
            </a:br>
            <a:r>
              <a:rPr lang="de-DE" dirty="0"/>
              <a:t>- More </a:t>
            </a:r>
            <a:r>
              <a:rPr lang="de-DE" dirty="0" err="1"/>
              <a:t>detailed</a:t>
            </a:r>
            <a:r>
              <a:rPr lang="de-DE" dirty="0"/>
              <a:t> and </a:t>
            </a:r>
            <a:r>
              <a:rPr lang="de-DE" dirty="0" err="1"/>
              <a:t>complex</a:t>
            </a:r>
            <a:r>
              <a:rPr lang="de-DE" dirty="0"/>
              <a:t> DSL and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transformations</a:t>
            </a:r>
            <a:br>
              <a:rPr lang="de-DE" dirty="0"/>
            </a:br>
            <a:r>
              <a:rPr lang="de-DE" dirty="0"/>
              <a:t>- Looking at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trace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etc.</a:t>
            </a:r>
            <a:endParaRPr lang="en-US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79C263-7865-4551-888D-CFAF1E5AA80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1862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7C041-D273-5242-AD34-6B1A53878A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532390-CA38-CD4D-82AB-25DFEA921B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CFDB0-CB8F-014A-B62B-28EE326BC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08306-CD37-1E4D-AD91-B79E6DCB4AF8}" type="datetimeFigureOut">
              <a:rPr lang="en-NO" smtClean="0"/>
              <a:t>02/17/2021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979E0F-F326-534F-9D06-F6DF47718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C1BF84-B297-7F42-B22D-DC2B563BC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4866B-42B6-734E-91C9-D16B98B14A5F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486229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61DD1-FDE5-234F-85D2-52304FB40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E04CCB-FC14-F742-81FB-DC22E5DE56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15B41C-B251-7C4E-ACCE-F151A99B4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08306-CD37-1E4D-AD91-B79E6DCB4AF8}" type="datetimeFigureOut">
              <a:rPr lang="en-NO" smtClean="0"/>
              <a:t>02/17/2021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72A4D-42C6-8E4C-BCF0-B01BC1772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C0F9E6-D3F3-2B48-B15F-D26787008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4866B-42B6-734E-91C9-D16B98B14A5F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444105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E23CC7-C25B-9247-94A4-B2CFE8A41A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8E427F-16BF-9443-91A7-5D84FA9495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621558-EE3D-4B4B-B667-4489AF90F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08306-CD37-1E4D-AD91-B79E6DCB4AF8}" type="datetimeFigureOut">
              <a:rPr lang="en-NO" smtClean="0"/>
              <a:t>02/17/2021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B100A1-32E2-D143-99E5-082652AA6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E3E022-E8F2-EF43-9D0C-F9D7557D0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4866B-42B6-734E-91C9-D16B98B14A5F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382086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D68CA-B430-9349-8C74-AA4F2BBF3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E3B975-EB07-5E49-9865-1CDC0C671C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175522-53DD-754B-BFCF-A58425E04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08306-CD37-1E4D-AD91-B79E6DCB4AF8}" type="datetimeFigureOut">
              <a:rPr lang="en-NO" smtClean="0"/>
              <a:t>02/17/2021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65355C-D462-744E-92F3-A6B549EC9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AB33B1-0137-8C4B-BA7C-D4C2F4368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4866B-42B6-734E-91C9-D16B98B14A5F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037958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67828-E9E2-E745-A7F1-7CD601F60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6F9B8B-0B9B-E745-9869-3C6F97E189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E4C83C-9469-6F4F-906A-CE36086E8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08306-CD37-1E4D-AD91-B79E6DCB4AF8}" type="datetimeFigureOut">
              <a:rPr lang="en-NO" smtClean="0"/>
              <a:t>02/17/2021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446CB8-E892-3848-A187-41D119B85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28872E-C310-F240-90C0-4D90318D9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4866B-42B6-734E-91C9-D16B98B14A5F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681779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81CF2-3617-8940-80FA-BF7BB5F35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0899A-3D55-3744-B18C-B52FF16EE8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DC669F-A500-074B-961A-71A034E87E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8A08CF-2AA8-8147-AFD3-2A77A1880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08306-CD37-1E4D-AD91-B79E6DCB4AF8}" type="datetimeFigureOut">
              <a:rPr lang="en-NO" smtClean="0"/>
              <a:t>02/17/2021</a:t>
            </a:fld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756665-9EB4-2F4D-8528-CE119CE59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08294-3DBD-6846-9F4B-DAB61BC17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4866B-42B6-734E-91C9-D16B98B14A5F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624248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E2CE2-3C8E-AB4B-A778-1F6852B6D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1F3E4A-8F22-A242-893B-28D6EB7A09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8638CD-1C79-924C-BFDD-038D3E94F4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5C0C75-2901-8B42-B4DE-16B282CD7C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F86559-FB60-6042-8C2E-5E72EB40E4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D6273D-BB14-5E4D-83E6-0EC99FA45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08306-CD37-1E4D-AD91-B79E6DCB4AF8}" type="datetimeFigureOut">
              <a:rPr lang="en-NO" smtClean="0"/>
              <a:t>02/17/2021</a:t>
            </a:fld>
            <a:endParaRPr lang="en-N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EF9274-7534-4940-B114-1833B19DF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F25156-E53A-8C47-A324-F9A7FB13D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4866B-42B6-734E-91C9-D16B98B14A5F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146742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EA90B-34C7-6E4B-A875-C2B59C0AC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84A04A-91F2-F046-8872-11EDEDC2A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08306-CD37-1E4D-AD91-B79E6DCB4AF8}" type="datetimeFigureOut">
              <a:rPr lang="en-NO" smtClean="0"/>
              <a:t>02/17/2021</a:t>
            </a:fld>
            <a:endParaRPr lang="en-N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8E5CE4-1129-944E-A490-E73ACBFEB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ECD071-AAAC-EB43-9AD8-4C81585A2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4866B-42B6-734E-91C9-D16B98B14A5F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653642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845F62-3D89-5F49-88C3-14302A23A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08306-CD37-1E4D-AD91-B79E6DCB4AF8}" type="datetimeFigureOut">
              <a:rPr lang="en-NO" smtClean="0"/>
              <a:t>02/17/2021</a:t>
            </a:fld>
            <a:endParaRPr lang="en-N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023034-456E-274F-B6E1-A6CC43B46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F8A7BB-8EB0-274F-8131-71B5C14FD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4866B-42B6-734E-91C9-D16B98B14A5F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456906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EEE1E-0FC3-F745-BCA7-C43317CE2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F5E52-E551-7948-A85B-F166697D35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C4310A-3EBA-B440-B246-E4C65CDD6B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2E5AF5-7A67-2641-9822-7B1591F19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08306-CD37-1E4D-AD91-B79E6DCB4AF8}" type="datetimeFigureOut">
              <a:rPr lang="en-NO" smtClean="0"/>
              <a:t>02/17/2021</a:t>
            </a:fld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FAD376-6976-4D4C-8865-B4AE03F31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BFA6B1-F9A0-F846-A297-0258E51E7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4866B-42B6-734E-91C9-D16B98B14A5F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838100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79B05-A7F6-0847-8D0E-F680933D7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F7F84F-126C-E541-9753-B6BA51FBF2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BFD1F0-8156-4D4F-8125-AC3C38F363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B68705-0416-6A4D-B1E2-CB880C8D6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08306-CD37-1E4D-AD91-B79E6DCB4AF8}" type="datetimeFigureOut">
              <a:rPr lang="en-NO" smtClean="0"/>
              <a:t>02/17/2021</a:t>
            </a:fld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F63FB-856C-C74D-A0E7-AA29C453C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77D405-8CFC-A041-A0BD-70D7DC439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4866B-42B6-734E-91C9-D16B98B14A5F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453032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6664E9-C741-DD45-8ED6-A335C2E4E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C21703-A59F-B64A-82AA-9B9F7A85EE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9232D1-C663-1D4B-82E5-0B12067787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B08306-CD37-1E4D-AD91-B79E6DCB4AF8}" type="datetimeFigureOut">
              <a:rPr lang="en-NO" smtClean="0"/>
              <a:t>02/17/2021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7EA2C5-0628-7A4E-8C25-F41F4B0B9B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78A93-9F0A-3544-9A59-ADFB9AA6DE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C4866B-42B6-734E-91C9-D16B98B14A5F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10226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imKraeuter/PCS955-DAT355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eclipse.org/ATL/Tutorials_-_Create_a_simple_ATL_transformation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hub.com/timKraeuter/PCS955-DAT355/tree/main/MPS%20-%20Projects/Families2Person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github.com/timKraeuter/PCS955-DAT355/tree/main/MPS%20-%20Projects/Families2Person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ED8053C-AF28-403A-90F2-67A100EDEC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0BCDCE7-03A4-438B-9B4A-0F5E37C4C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2677" y="456020"/>
            <a:ext cx="6737282" cy="6032228"/>
          </a:xfrm>
          <a:custGeom>
            <a:avLst/>
            <a:gdLst>
              <a:gd name="connsiteX0" fmla="*/ 3069307 w 6737282"/>
              <a:gd name="connsiteY0" fmla="*/ 4550727 h 6032228"/>
              <a:gd name="connsiteX1" fmla="*/ 3741218 w 6737282"/>
              <a:gd name="connsiteY1" fmla="*/ 4550727 h 6032228"/>
              <a:gd name="connsiteX2" fmla="*/ 3772850 w 6737282"/>
              <a:gd name="connsiteY2" fmla="*/ 4554928 h 6032228"/>
              <a:gd name="connsiteX3" fmla="*/ 3794605 w 6737282"/>
              <a:gd name="connsiteY3" fmla="*/ 4564050 h 6032228"/>
              <a:gd name="connsiteX4" fmla="*/ 3781310 w 6737282"/>
              <a:gd name="connsiteY4" fmla="*/ 4587045 h 6032228"/>
              <a:gd name="connsiteX5" fmla="*/ 3310252 w 6737282"/>
              <a:gd name="connsiteY5" fmla="*/ 5401750 h 6032228"/>
              <a:gd name="connsiteX6" fmla="*/ 3029607 w 6737282"/>
              <a:gd name="connsiteY6" fmla="*/ 5564857 h 6032228"/>
              <a:gd name="connsiteX7" fmla="*/ 2804017 w 6737282"/>
              <a:gd name="connsiteY7" fmla="*/ 5564857 h 6032228"/>
              <a:gd name="connsiteX8" fmla="*/ 2777701 w 6737282"/>
              <a:gd name="connsiteY8" fmla="*/ 5564857 h 6032228"/>
              <a:gd name="connsiteX9" fmla="*/ 2752589 w 6737282"/>
              <a:gd name="connsiteY9" fmla="*/ 5521614 h 6032228"/>
              <a:gd name="connsiteX10" fmla="*/ 2629590 w 6737282"/>
              <a:gd name="connsiteY10" fmla="*/ 5309799 h 6032228"/>
              <a:gd name="connsiteX11" fmla="*/ 2629590 w 6737282"/>
              <a:gd name="connsiteY11" fmla="*/ 5191240 h 6032228"/>
              <a:gd name="connsiteX12" fmla="*/ 2966272 w 6737282"/>
              <a:gd name="connsiteY12" fmla="*/ 4611452 h 6032228"/>
              <a:gd name="connsiteX13" fmla="*/ 3069307 w 6737282"/>
              <a:gd name="connsiteY13" fmla="*/ 4550727 h 6032228"/>
              <a:gd name="connsiteX14" fmla="*/ 1224899 w 6737282"/>
              <a:gd name="connsiteY14" fmla="*/ 1805663 h 6032228"/>
              <a:gd name="connsiteX15" fmla="*/ 3029607 w 6737282"/>
              <a:gd name="connsiteY15" fmla="*/ 1805663 h 6032228"/>
              <a:gd name="connsiteX16" fmla="*/ 3310252 w 6737282"/>
              <a:gd name="connsiteY16" fmla="*/ 1968768 h 6032228"/>
              <a:gd name="connsiteX17" fmla="*/ 4210657 w 6737282"/>
              <a:gd name="connsiteY17" fmla="*/ 3526038 h 6032228"/>
              <a:gd name="connsiteX18" fmla="*/ 4210657 w 6737282"/>
              <a:gd name="connsiteY18" fmla="*/ 3844482 h 6032228"/>
              <a:gd name="connsiteX19" fmla="*/ 3876331 w 6737282"/>
              <a:gd name="connsiteY19" fmla="*/ 4422707 h 6032228"/>
              <a:gd name="connsiteX20" fmla="*/ 3848154 w 6737282"/>
              <a:gd name="connsiteY20" fmla="*/ 4471437 h 6032228"/>
              <a:gd name="connsiteX21" fmla="*/ 3849146 w 6737282"/>
              <a:gd name="connsiteY21" fmla="*/ 4471853 h 6032228"/>
              <a:gd name="connsiteX22" fmla="*/ 3898870 w 6737282"/>
              <a:gd name="connsiteY22" fmla="*/ 4522003 h 6032228"/>
              <a:gd name="connsiteX23" fmla="*/ 4277006 w 6737282"/>
              <a:gd name="connsiteY23" fmla="*/ 5175999 h 6032228"/>
              <a:gd name="connsiteX24" fmla="*/ 4277006 w 6737282"/>
              <a:gd name="connsiteY24" fmla="*/ 5309735 h 6032228"/>
              <a:gd name="connsiteX25" fmla="*/ 3898870 w 6737282"/>
              <a:gd name="connsiteY25" fmla="*/ 5963729 h 6032228"/>
              <a:gd name="connsiteX26" fmla="*/ 3781007 w 6737282"/>
              <a:gd name="connsiteY26" fmla="*/ 6032228 h 6032228"/>
              <a:gd name="connsiteX27" fmla="*/ 3023096 w 6737282"/>
              <a:gd name="connsiteY27" fmla="*/ 6032228 h 6032228"/>
              <a:gd name="connsiteX28" fmla="*/ 2906872 w 6737282"/>
              <a:gd name="connsiteY28" fmla="*/ 5963729 h 6032228"/>
              <a:gd name="connsiteX29" fmla="*/ 2703170 w 6737282"/>
              <a:gd name="connsiteY29" fmla="*/ 5612942 h 6032228"/>
              <a:gd name="connsiteX30" fmla="*/ 2680159 w 6737282"/>
              <a:gd name="connsiteY30" fmla="*/ 5573313 h 6032228"/>
              <a:gd name="connsiteX31" fmla="*/ 2698265 w 6737282"/>
              <a:gd name="connsiteY31" fmla="*/ 5573313 h 6032228"/>
              <a:gd name="connsiteX32" fmla="*/ 2783846 w 6737282"/>
              <a:gd name="connsiteY32" fmla="*/ 5573313 h 6032228"/>
              <a:gd name="connsiteX33" fmla="*/ 2821023 w 6737282"/>
              <a:gd name="connsiteY33" fmla="*/ 5637336 h 6032228"/>
              <a:gd name="connsiteX34" fmla="*/ 2963060 w 6737282"/>
              <a:gd name="connsiteY34" fmla="*/ 5881934 h 6032228"/>
              <a:gd name="connsiteX35" fmla="*/ 3066097 w 6737282"/>
              <a:gd name="connsiteY35" fmla="*/ 5942660 h 6032228"/>
              <a:gd name="connsiteX36" fmla="*/ 3738008 w 6737282"/>
              <a:gd name="connsiteY36" fmla="*/ 5942660 h 6032228"/>
              <a:gd name="connsiteX37" fmla="*/ 3842494 w 6737282"/>
              <a:gd name="connsiteY37" fmla="*/ 5881934 h 6032228"/>
              <a:gd name="connsiteX38" fmla="*/ 4177724 w 6737282"/>
              <a:gd name="connsiteY38" fmla="*/ 5302148 h 6032228"/>
              <a:gd name="connsiteX39" fmla="*/ 4177724 w 6737282"/>
              <a:gd name="connsiteY39" fmla="*/ 5183586 h 6032228"/>
              <a:gd name="connsiteX40" fmla="*/ 3842494 w 6737282"/>
              <a:gd name="connsiteY40" fmla="*/ 4603800 h 6032228"/>
              <a:gd name="connsiteX41" fmla="*/ 3798414 w 6737282"/>
              <a:gd name="connsiteY41" fmla="*/ 4559340 h 6032228"/>
              <a:gd name="connsiteX42" fmla="*/ 3793313 w 6737282"/>
              <a:gd name="connsiteY42" fmla="*/ 4557203 h 6032228"/>
              <a:gd name="connsiteX43" fmla="*/ 3820657 w 6737282"/>
              <a:gd name="connsiteY43" fmla="*/ 4509913 h 6032228"/>
              <a:gd name="connsiteX44" fmla="*/ 3840991 w 6737282"/>
              <a:gd name="connsiteY44" fmla="*/ 4474742 h 6032228"/>
              <a:gd name="connsiteX45" fmla="*/ 3819900 w 6737282"/>
              <a:gd name="connsiteY45" fmla="*/ 4465898 h 6032228"/>
              <a:gd name="connsiteX46" fmla="*/ 3784219 w 6737282"/>
              <a:gd name="connsiteY46" fmla="*/ 4461158 h 6032228"/>
              <a:gd name="connsiteX47" fmla="*/ 3026307 w 6737282"/>
              <a:gd name="connsiteY47" fmla="*/ 4461158 h 6032228"/>
              <a:gd name="connsiteX48" fmla="*/ 2910084 w 6737282"/>
              <a:gd name="connsiteY48" fmla="*/ 4529655 h 6032228"/>
              <a:gd name="connsiteX49" fmla="*/ 2530310 w 6737282"/>
              <a:gd name="connsiteY49" fmla="*/ 5183651 h 6032228"/>
              <a:gd name="connsiteX50" fmla="*/ 2530310 w 6737282"/>
              <a:gd name="connsiteY50" fmla="*/ 5317387 h 6032228"/>
              <a:gd name="connsiteX51" fmla="*/ 2655664 w 6737282"/>
              <a:gd name="connsiteY51" fmla="*/ 5533256 h 6032228"/>
              <a:gd name="connsiteX52" fmla="*/ 2674015 w 6737282"/>
              <a:gd name="connsiteY52" fmla="*/ 5564857 h 6032228"/>
              <a:gd name="connsiteX53" fmla="*/ 2589005 w 6737282"/>
              <a:gd name="connsiteY53" fmla="*/ 5564857 h 6032228"/>
              <a:gd name="connsiteX54" fmla="*/ 1224899 w 6737282"/>
              <a:gd name="connsiteY54" fmla="*/ 5564857 h 6032228"/>
              <a:gd name="connsiteX55" fmla="*/ 948151 w 6737282"/>
              <a:gd name="connsiteY55" fmla="*/ 5401750 h 6032228"/>
              <a:gd name="connsiteX56" fmla="*/ 43851 w 6737282"/>
              <a:gd name="connsiteY56" fmla="*/ 3844482 h 6032228"/>
              <a:gd name="connsiteX57" fmla="*/ 43851 w 6737282"/>
              <a:gd name="connsiteY57" fmla="*/ 3526038 h 6032228"/>
              <a:gd name="connsiteX58" fmla="*/ 948151 w 6737282"/>
              <a:gd name="connsiteY58" fmla="*/ 1968768 h 6032228"/>
              <a:gd name="connsiteX59" fmla="*/ 1224899 w 6737282"/>
              <a:gd name="connsiteY59" fmla="*/ 1805663 h 6032228"/>
              <a:gd name="connsiteX60" fmla="*/ 4371720 w 6737282"/>
              <a:gd name="connsiteY60" fmla="*/ 257854 h 6032228"/>
              <a:gd name="connsiteX61" fmla="*/ 5796146 w 6737282"/>
              <a:gd name="connsiteY61" fmla="*/ 257854 h 6032228"/>
              <a:gd name="connsiteX62" fmla="*/ 5999634 w 6737282"/>
              <a:gd name="connsiteY62" fmla="*/ 374270 h 6032228"/>
              <a:gd name="connsiteX63" fmla="*/ 6711846 w 6737282"/>
              <a:gd name="connsiteY63" fmla="*/ 1628971 h 6032228"/>
              <a:gd name="connsiteX64" fmla="*/ 6711846 w 6737282"/>
              <a:gd name="connsiteY64" fmla="*/ 1870427 h 6032228"/>
              <a:gd name="connsiteX65" fmla="*/ 5999634 w 6737282"/>
              <a:gd name="connsiteY65" fmla="*/ 3125126 h 6032228"/>
              <a:gd name="connsiteX66" fmla="*/ 5796146 w 6737282"/>
              <a:gd name="connsiteY66" fmla="*/ 3241542 h 6032228"/>
              <a:gd name="connsiteX67" fmla="*/ 4371720 w 6737282"/>
              <a:gd name="connsiteY67" fmla="*/ 3241542 h 6032228"/>
              <a:gd name="connsiteX68" fmla="*/ 4168233 w 6737282"/>
              <a:gd name="connsiteY68" fmla="*/ 3125126 h 6032228"/>
              <a:gd name="connsiteX69" fmla="*/ 3456020 w 6737282"/>
              <a:gd name="connsiteY69" fmla="*/ 1870427 h 6032228"/>
              <a:gd name="connsiteX70" fmla="*/ 3456020 w 6737282"/>
              <a:gd name="connsiteY70" fmla="*/ 1628971 h 6032228"/>
              <a:gd name="connsiteX71" fmla="*/ 4168233 w 6737282"/>
              <a:gd name="connsiteY71" fmla="*/ 374270 h 6032228"/>
              <a:gd name="connsiteX72" fmla="*/ 4371720 w 6737282"/>
              <a:gd name="connsiteY72" fmla="*/ 257854 h 6032228"/>
              <a:gd name="connsiteX73" fmla="*/ 2350132 w 6737282"/>
              <a:gd name="connsiteY73" fmla="*/ 0 h 6032228"/>
              <a:gd name="connsiteX74" fmla="*/ 3150522 w 6737282"/>
              <a:gd name="connsiteY74" fmla="*/ 0 h 6032228"/>
              <a:gd name="connsiteX75" fmla="*/ 3264863 w 6737282"/>
              <a:gd name="connsiteY75" fmla="*/ 65415 h 6032228"/>
              <a:gd name="connsiteX76" fmla="*/ 3665057 w 6737282"/>
              <a:gd name="connsiteY76" fmla="*/ 770436 h 6032228"/>
              <a:gd name="connsiteX77" fmla="*/ 3665057 w 6737282"/>
              <a:gd name="connsiteY77" fmla="*/ 906111 h 6032228"/>
              <a:gd name="connsiteX78" fmla="*/ 3264863 w 6737282"/>
              <a:gd name="connsiteY78" fmla="*/ 1611131 h 6032228"/>
              <a:gd name="connsiteX79" fmla="*/ 3150522 w 6737282"/>
              <a:gd name="connsiteY79" fmla="*/ 1676547 h 6032228"/>
              <a:gd name="connsiteX80" fmla="*/ 2350132 w 6737282"/>
              <a:gd name="connsiteY80" fmla="*/ 1676547 h 6032228"/>
              <a:gd name="connsiteX81" fmla="*/ 2235791 w 6737282"/>
              <a:gd name="connsiteY81" fmla="*/ 1611131 h 6032228"/>
              <a:gd name="connsiteX82" fmla="*/ 1835596 w 6737282"/>
              <a:gd name="connsiteY82" fmla="*/ 906111 h 6032228"/>
              <a:gd name="connsiteX83" fmla="*/ 1835596 w 6737282"/>
              <a:gd name="connsiteY83" fmla="*/ 770436 h 6032228"/>
              <a:gd name="connsiteX84" fmla="*/ 2235791 w 6737282"/>
              <a:gd name="connsiteY84" fmla="*/ 65415 h 6032228"/>
              <a:gd name="connsiteX85" fmla="*/ 2350132 w 6737282"/>
              <a:gd name="connsiteY85" fmla="*/ 0 h 6032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6737282" h="6032228">
                <a:moveTo>
                  <a:pt x="3069307" y="4550727"/>
                </a:moveTo>
                <a:cubicBezTo>
                  <a:pt x="3069307" y="4550727"/>
                  <a:pt x="3069307" y="4550727"/>
                  <a:pt x="3741218" y="4550727"/>
                </a:cubicBezTo>
                <a:cubicBezTo>
                  <a:pt x="3752102" y="4550727"/>
                  <a:pt x="3762715" y="4552172"/>
                  <a:pt x="3772850" y="4554928"/>
                </a:cubicBezTo>
                <a:lnTo>
                  <a:pt x="3794605" y="4564050"/>
                </a:lnTo>
                <a:lnTo>
                  <a:pt x="3781310" y="4587045"/>
                </a:lnTo>
                <a:cubicBezTo>
                  <a:pt x="3661093" y="4794962"/>
                  <a:pt x="3507216" y="5061097"/>
                  <a:pt x="3310252" y="5401750"/>
                </a:cubicBezTo>
                <a:cubicBezTo>
                  <a:pt x="3251786" y="5502720"/>
                  <a:pt x="3146542" y="5564857"/>
                  <a:pt x="3029607" y="5564857"/>
                </a:cubicBezTo>
                <a:cubicBezTo>
                  <a:pt x="3029607" y="5564857"/>
                  <a:pt x="3029607" y="5564857"/>
                  <a:pt x="2804017" y="5564857"/>
                </a:cubicBezTo>
                <a:lnTo>
                  <a:pt x="2777701" y="5564857"/>
                </a:lnTo>
                <a:lnTo>
                  <a:pt x="2752589" y="5521614"/>
                </a:lnTo>
                <a:cubicBezTo>
                  <a:pt x="2717623" y="5461398"/>
                  <a:pt x="2676936" y="5391332"/>
                  <a:pt x="2629590" y="5309799"/>
                </a:cubicBezTo>
                <a:cubicBezTo>
                  <a:pt x="2607824" y="5273652"/>
                  <a:pt x="2607824" y="5227386"/>
                  <a:pt x="2629590" y="5191240"/>
                </a:cubicBezTo>
                <a:cubicBezTo>
                  <a:pt x="2629590" y="5191240"/>
                  <a:pt x="2629590" y="5191240"/>
                  <a:pt x="2966272" y="4611452"/>
                </a:cubicBezTo>
                <a:cubicBezTo>
                  <a:pt x="2986590" y="4573861"/>
                  <a:pt x="3027221" y="4550727"/>
                  <a:pt x="3069307" y="4550727"/>
                </a:cubicBezTo>
                <a:close/>
                <a:moveTo>
                  <a:pt x="1224899" y="1805663"/>
                </a:moveTo>
                <a:cubicBezTo>
                  <a:pt x="1224899" y="1805663"/>
                  <a:pt x="1224899" y="1805663"/>
                  <a:pt x="3029607" y="1805663"/>
                </a:cubicBezTo>
                <a:cubicBezTo>
                  <a:pt x="3146542" y="1805663"/>
                  <a:pt x="3251786" y="1867798"/>
                  <a:pt x="3310252" y="1968768"/>
                </a:cubicBezTo>
                <a:cubicBezTo>
                  <a:pt x="3310252" y="1968768"/>
                  <a:pt x="3310252" y="1968768"/>
                  <a:pt x="4210657" y="3526038"/>
                </a:cubicBezTo>
                <a:cubicBezTo>
                  <a:pt x="4269126" y="3623125"/>
                  <a:pt x="4269126" y="3747395"/>
                  <a:pt x="4210657" y="3844482"/>
                </a:cubicBezTo>
                <a:cubicBezTo>
                  <a:pt x="4210657" y="3844482"/>
                  <a:pt x="4210657" y="3844482"/>
                  <a:pt x="3876331" y="4422707"/>
                </a:cubicBezTo>
                <a:lnTo>
                  <a:pt x="3848154" y="4471437"/>
                </a:lnTo>
                <a:lnTo>
                  <a:pt x="3849146" y="4471853"/>
                </a:lnTo>
                <a:cubicBezTo>
                  <a:pt x="3869404" y="4483677"/>
                  <a:pt x="3886591" y="4500801"/>
                  <a:pt x="3898870" y="4522003"/>
                </a:cubicBezTo>
                <a:cubicBezTo>
                  <a:pt x="3898870" y="4522003"/>
                  <a:pt x="3898870" y="4522003"/>
                  <a:pt x="4277006" y="5175999"/>
                </a:cubicBezTo>
                <a:cubicBezTo>
                  <a:pt x="4301561" y="5216772"/>
                  <a:pt x="4301561" y="5268961"/>
                  <a:pt x="4277006" y="5309735"/>
                </a:cubicBezTo>
                <a:cubicBezTo>
                  <a:pt x="4277006" y="5309735"/>
                  <a:pt x="4277006" y="5309735"/>
                  <a:pt x="3898870" y="5963729"/>
                </a:cubicBezTo>
                <a:cubicBezTo>
                  <a:pt x="3874314" y="6006133"/>
                  <a:pt x="3830116" y="6032228"/>
                  <a:pt x="3781007" y="6032228"/>
                </a:cubicBezTo>
                <a:cubicBezTo>
                  <a:pt x="3781007" y="6032228"/>
                  <a:pt x="3781007" y="6032228"/>
                  <a:pt x="3023096" y="6032228"/>
                </a:cubicBezTo>
                <a:cubicBezTo>
                  <a:pt x="2975623" y="6032228"/>
                  <a:pt x="2929790" y="6006133"/>
                  <a:pt x="2906872" y="5963729"/>
                </a:cubicBezTo>
                <a:cubicBezTo>
                  <a:pt x="2906872" y="5963729"/>
                  <a:pt x="2906872" y="5963729"/>
                  <a:pt x="2703170" y="5612942"/>
                </a:cubicBezTo>
                <a:lnTo>
                  <a:pt x="2680159" y="5573313"/>
                </a:lnTo>
                <a:lnTo>
                  <a:pt x="2698265" y="5573313"/>
                </a:lnTo>
                <a:lnTo>
                  <a:pt x="2783846" y="5573313"/>
                </a:lnTo>
                <a:lnTo>
                  <a:pt x="2821023" y="5637336"/>
                </a:lnTo>
                <a:cubicBezTo>
                  <a:pt x="2963060" y="5881934"/>
                  <a:pt x="2963060" y="5881934"/>
                  <a:pt x="2963060" y="5881934"/>
                </a:cubicBezTo>
                <a:cubicBezTo>
                  <a:pt x="2983378" y="5919525"/>
                  <a:pt x="3024012" y="5942660"/>
                  <a:pt x="3066097" y="5942660"/>
                </a:cubicBezTo>
                <a:cubicBezTo>
                  <a:pt x="3738008" y="5942660"/>
                  <a:pt x="3738008" y="5942660"/>
                  <a:pt x="3738008" y="5942660"/>
                </a:cubicBezTo>
                <a:cubicBezTo>
                  <a:pt x="3781543" y="5942660"/>
                  <a:pt x="3820726" y="5919525"/>
                  <a:pt x="3842494" y="5881934"/>
                </a:cubicBezTo>
                <a:cubicBezTo>
                  <a:pt x="4177724" y="5302148"/>
                  <a:pt x="4177724" y="5302148"/>
                  <a:pt x="4177724" y="5302148"/>
                </a:cubicBezTo>
                <a:cubicBezTo>
                  <a:pt x="4199492" y="5266000"/>
                  <a:pt x="4199492" y="5219733"/>
                  <a:pt x="4177724" y="5183586"/>
                </a:cubicBezTo>
                <a:cubicBezTo>
                  <a:pt x="3842494" y="4603800"/>
                  <a:pt x="3842494" y="4603800"/>
                  <a:pt x="3842494" y="4603800"/>
                </a:cubicBezTo>
                <a:cubicBezTo>
                  <a:pt x="3831610" y="4585003"/>
                  <a:pt x="3816372" y="4569821"/>
                  <a:pt x="3798414" y="4559340"/>
                </a:cubicBezTo>
                <a:lnTo>
                  <a:pt x="3793313" y="4557203"/>
                </a:lnTo>
                <a:lnTo>
                  <a:pt x="3820657" y="4509913"/>
                </a:lnTo>
                <a:lnTo>
                  <a:pt x="3840991" y="4474742"/>
                </a:lnTo>
                <a:lnTo>
                  <a:pt x="3819900" y="4465898"/>
                </a:lnTo>
                <a:cubicBezTo>
                  <a:pt x="3808466" y="4462788"/>
                  <a:pt x="3796496" y="4461158"/>
                  <a:pt x="3784219" y="4461158"/>
                </a:cubicBezTo>
                <a:cubicBezTo>
                  <a:pt x="3026307" y="4461158"/>
                  <a:pt x="3026307" y="4461158"/>
                  <a:pt x="3026307" y="4461158"/>
                </a:cubicBezTo>
                <a:cubicBezTo>
                  <a:pt x="2978836" y="4461158"/>
                  <a:pt x="2933001" y="4487252"/>
                  <a:pt x="2910084" y="4529655"/>
                </a:cubicBezTo>
                <a:cubicBezTo>
                  <a:pt x="2530310" y="5183651"/>
                  <a:pt x="2530310" y="5183651"/>
                  <a:pt x="2530310" y="5183651"/>
                </a:cubicBezTo>
                <a:cubicBezTo>
                  <a:pt x="2505754" y="5224424"/>
                  <a:pt x="2505754" y="5276613"/>
                  <a:pt x="2530310" y="5317387"/>
                </a:cubicBezTo>
                <a:cubicBezTo>
                  <a:pt x="2577781" y="5399135"/>
                  <a:pt x="2619318" y="5470667"/>
                  <a:pt x="2655664" y="5533256"/>
                </a:cubicBezTo>
                <a:lnTo>
                  <a:pt x="2674015" y="5564857"/>
                </a:lnTo>
                <a:lnTo>
                  <a:pt x="2589005" y="5564857"/>
                </a:lnTo>
                <a:cubicBezTo>
                  <a:pt x="2324644" y="5564857"/>
                  <a:pt x="1901666" y="5564857"/>
                  <a:pt x="1224899" y="5564857"/>
                </a:cubicBezTo>
                <a:cubicBezTo>
                  <a:pt x="1111863" y="5564857"/>
                  <a:pt x="1002722" y="5502720"/>
                  <a:pt x="948151" y="5401750"/>
                </a:cubicBezTo>
                <a:cubicBezTo>
                  <a:pt x="948151" y="5401750"/>
                  <a:pt x="948151" y="5401750"/>
                  <a:pt x="43851" y="3844482"/>
                </a:cubicBezTo>
                <a:cubicBezTo>
                  <a:pt x="-14618" y="3747395"/>
                  <a:pt x="-14618" y="3623125"/>
                  <a:pt x="43851" y="3526038"/>
                </a:cubicBezTo>
                <a:cubicBezTo>
                  <a:pt x="43851" y="3526038"/>
                  <a:pt x="43851" y="3526038"/>
                  <a:pt x="948151" y="1968768"/>
                </a:cubicBezTo>
                <a:cubicBezTo>
                  <a:pt x="1002722" y="1867798"/>
                  <a:pt x="1111863" y="1805663"/>
                  <a:pt x="1224899" y="1805663"/>
                </a:cubicBezTo>
                <a:close/>
                <a:moveTo>
                  <a:pt x="4371720" y="257854"/>
                </a:moveTo>
                <a:cubicBezTo>
                  <a:pt x="5796146" y="257854"/>
                  <a:pt x="5796146" y="257854"/>
                  <a:pt x="5796146" y="257854"/>
                </a:cubicBezTo>
                <a:cubicBezTo>
                  <a:pt x="5868214" y="257854"/>
                  <a:pt x="5961481" y="309594"/>
                  <a:pt x="5999634" y="374270"/>
                </a:cubicBezTo>
                <a:cubicBezTo>
                  <a:pt x="6711846" y="1628971"/>
                  <a:pt x="6711846" y="1628971"/>
                  <a:pt x="6711846" y="1628971"/>
                </a:cubicBezTo>
                <a:cubicBezTo>
                  <a:pt x="6745761" y="1697958"/>
                  <a:pt x="6745761" y="1801438"/>
                  <a:pt x="6711846" y="1870427"/>
                </a:cubicBezTo>
                <a:cubicBezTo>
                  <a:pt x="5999634" y="3125126"/>
                  <a:pt x="5999634" y="3125126"/>
                  <a:pt x="5999634" y="3125126"/>
                </a:cubicBezTo>
                <a:cubicBezTo>
                  <a:pt x="5961481" y="3189803"/>
                  <a:pt x="5868214" y="3241542"/>
                  <a:pt x="5796146" y="3241542"/>
                </a:cubicBezTo>
                <a:lnTo>
                  <a:pt x="4371720" y="3241542"/>
                </a:lnTo>
                <a:cubicBezTo>
                  <a:pt x="4295413" y="3241542"/>
                  <a:pt x="4202148" y="3189803"/>
                  <a:pt x="4168233" y="3125126"/>
                </a:cubicBezTo>
                <a:cubicBezTo>
                  <a:pt x="3456020" y="1870427"/>
                  <a:pt x="3456020" y="1870427"/>
                  <a:pt x="3456020" y="1870427"/>
                </a:cubicBezTo>
                <a:cubicBezTo>
                  <a:pt x="3417865" y="1801438"/>
                  <a:pt x="3417865" y="1697958"/>
                  <a:pt x="3456020" y="1628971"/>
                </a:cubicBezTo>
                <a:cubicBezTo>
                  <a:pt x="4168233" y="374270"/>
                  <a:pt x="4168233" y="374270"/>
                  <a:pt x="4168233" y="374270"/>
                </a:cubicBezTo>
                <a:cubicBezTo>
                  <a:pt x="4202148" y="309594"/>
                  <a:pt x="4295413" y="257854"/>
                  <a:pt x="4371720" y="257854"/>
                </a:cubicBezTo>
                <a:close/>
                <a:moveTo>
                  <a:pt x="2350132" y="0"/>
                </a:moveTo>
                <a:cubicBezTo>
                  <a:pt x="3150522" y="0"/>
                  <a:pt x="3150522" y="0"/>
                  <a:pt x="3150522" y="0"/>
                </a:cubicBezTo>
                <a:cubicBezTo>
                  <a:pt x="3191018" y="0"/>
                  <a:pt x="3243425" y="29073"/>
                  <a:pt x="3264863" y="65415"/>
                </a:cubicBezTo>
                <a:cubicBezTo>
                  <a:pt x="3665057" y="770436"/>
                  <a:pt x="3665057" y="770436"/>
                  <a:pt x="3665057" y="770436"/>
                </a:cubicBezTo>
                <a:cubicBezTo>
                  <a:pt x="3684115" y="809200"/>
                  <a:pt x="3684115" y="867346"/>
                  <a:pt x="3665057" y="906111"/>
                </a:cubicBezTo>
                <a:cubicBezTo>
                  <a:pt x="3264863" y="1611131"/>
                  <a:pt x="3264863" y="1611131"/>
                  <a:pt x="3264863" y="1611131"/>
                </a:cubicBezTo>
                <a:cubicBezTo>
                  <a:pt x="3243425" y="1647474"/>
                  <a:pt x="3191018" y="1676547"/>
                  <a:pt x="3150522" y="1676547"/>
                </a:cubicBezTo>
                <a:lnTo>
                  <a:pt x="2350132" y="1676547"/>
                </a:lnTo>
                <a:cubicBezTo>
                  <a:pt x="2307254" y="1676547"/>
                  <a:pt x="2254848" y="1647474"/>
                  <a:pt x="2235791" y="1611131"/>
                </a:cubicBezTo>
                <a:cubicBezTo>
                  <a:pt x="1835596" y="906111"/>
                  <a:pt x="1835596" y="906111"/>
                  <a:pt x="1835596" y="906111"/>
                </a:cubicBezTo>
                <a:cubicBezTo>
                  <a:pt x="1814157" y="867346"/>
                  <a:pt x="1814157" y="809200"/>
                  <a:pt x="1835596" y="770436"/>
                </a:cubicBezTo>
                <a:cubicBezTo>
                  <a:pt x="2235791" y="65415"/>
                  <a:pt x="2235791" y="65415"/>
                  <a:pt x="2235791" y="65415"/>
                </a:cubicBezTo>
                <a:cubicBezTo>
                  <a:pt x="2254848" y="29073"/>
                  <a:pt x="2307254" y="0"/>
                  <a:pt x="2350132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CB19E72-8273-BA4A-BF17-BA043127B6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37760" y="3865615"/>
            <a:ext cx="6757415" cy="1748006"/>
          </a:xfrm>
        </p:spPr>
        <p:txBody>
          <a:bodyPr anchor="t">
            <a:normAutofit/>
          </a:bodyPr>
          <a:lstStyle/>
          <a:p>
            <a:pPr algn="r"/>
            <a:r>
              <a:rPr lang="en-NO" sz="6100">
                <a:latin typeface="Helvetica" pitchFamily="2" charset="0"/>
              </a:rPr>
              <a:t>M</a:t>
            </a:r>
            <a:r>
              <a:rPr lang="de-DE" sz="6100">
                <a:latin typeface="Helvetica" pitchFamily="2" charset="0"/>
              </a:rPr>
              <a:t>PS</a:t>
            </a:r>
            <a:r>
              <a:rPr lang="en-NO" sz="6100">
                <a:latin typeface="Helvetica" pitchFamily="2" charset="0"/>
              </a:rPr>
              <a:t> </a:t>
            </a:r>
            <a:r>
              <a:rPr lang="de-DE" sz="6100">
                <a:latin typeface="Helvetica" pitchFamily="2" charset="0"/>
              </a:rPr>
              <a:t>in a nutshell</a:t>
            </a:r>
            <a:endParaRPr lang="en-NO" sz="6100">
              <a:latin typeface="Helvetica" pitchFamily="2" charset="0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72EC0A5-7FBD-5E4B-9E13-6F266F289C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16365" y="917226"/>
            <a:ext cx="4178808" cy="2948389"/>
          </a:xfrm>
        </p:spPr>
        <p:txBody>
          <a:bodyPr anchor="b">
            <a:normAutofit/>
          </a:bodyPr>
          <a:lstStyle/>
          <a:p>
            <a:pPr algn="r"/>
            <a:r>
              <a:rPr lang="de-DE">
                <a:latin typeface="Helvetica" pitchFamily="2" charset="0"/>
              </a:rPr>
              <a:t>Tim</a:t>
            </a:r>
            <a:r>
              <a:rPr lang="en-NO">
                <a:latin typeface="Helvetica" pitchFamily="2" charset="0"/>
              </a:rPr>
              <a:t> </a:t>
            </a:r>
            <a:r>
              <a:rPr lang="de-DE">
                <a:latin typeface="Helvetica" pitchFamily="2" charset="0"/>
              </a:rPr>
              <a:t>Kräuter</a:t>
            </a:r>
            <a:r>
              <a:rPr lang="en-NO">
                <a:latin typeface="Helvetica" pitchFamily="2" charset="0"/>
              </a:rPr>
              <a:t> – </a:t>
            </a:r>
            <a:r>
              <a:rPr lang="de-DE">
                <a:latin typeface="Helvetica" pitchFamily="2" charset="0"/>
              </a:rPr>
              <a:t>17</a:t>
            </a:r>
            <a:r>
              <a:rPr lang="en-NO">
                <a:latin typeface="Helvetica" pitchFamily="2" charset="0"/>
              </a:rPr>
              <a:t>/02/21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1826B9E-440E-114B-A5E2-0840F5E40F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8112" y="3494172"/>
            <a:ext cx="2964704" cy="1312816"/>
          </a:xfrm>
          <a:prstGeom prst="rect">
            <a:avLst/>
          </a:prstGeom>
        </p:spPr>
      </p:pic>
      <p:pic>
        <p:nvPicPr>
          <p:cNvPr id="6" name="Grafik 4" descr="Et bilde som inneholder tekst, visittkort, vektorgrafikk&#10;&#10;Automatisk generert beskrivelse">
            <a:extLst>
              <a:ext uri="{FF2B5EF4-FFF2-40B4-BE49-F238E27FC236}">
                <a16:creationId xmlns:a16="http://schemas.microsoft.com/office/drawing/2014/main" id="{5FABD7F8-585C-4F88-B0F7-9EAC0DE071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7477" y="1138176"/>
            <a:ext cx="2135083" cy="2135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134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0101F-FD09-004B-BFD2-468BF8534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u="sng" dirty="0">
                <a:latin typeface="Helvetica" pitchFamily="2" charset="0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AB0803-242E-FE4A-8B86-E378BC8EDD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Key </a:t>
            </a:r>
            <a:r>
              <a:rPr lang="de-DE" dirty="0" err="1"/>
              <a:t>information</a:t>
            </a:r>
            <a:r>
              <a:rPr lang="de-DE" dirty="0"/>
              <a:t> </a:t>
            </a:r>
            <a:r>
              <a:rPr lang="de-DE" dirty="0" err="1"/>
              <a:t>about</a:t>
            </a:r>
            <a:r>
              <a:rPr lang="de-DE" dirty="0"/>
              <a:t> MPS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Running </a:t>
            </a:r>
            <a:r>
              <a:rPr lang="de-DE" dirty="0" err="1"/>
              <a:t>example</a:t>
            </a:r>
            <a:r>
              <a:rPr lang="de-DE" dirty="0"/>
              <a:t>: </a:t>
            </a:r>
            <a:r>
              <a:rPr lang="de-DE" dirty="0" err="1"/>
              <a:t>Families</a:t>
            </a:r>
            <a:r>
              <a:rPr lang="de-DE" dirty="0"/>
              <a:t> and </a:t>
            </a:r>
            <a:r>
              <a:rPr lang="de-DE" dirty="0" err="1"/>
              <a:t>Persons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 err="1"/>
              <a:t>Defining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abstract</a:t>
            </a:r>
            <a:r>
              <a:rPr lang="de-DE" dirty="0"/>
              <a:t> </a:t>
            </a:r>
            <a:r>
              <a:rPr lang="de-DE" dirty="0" err="1"/>
              <a:t>syntax</a:t>
            </a:r>
            <a:r>
              <a:rPr lang="de-DE" dirty="0"/>
              <a:t> /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metamodel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 err="1"/>
              <a:t>Developing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concrete</a:t>
            </a:r>
            <a:r>
              <a:rPr lang="de-DE" dirty="0"/>
              <a:t> </a:t>
            </a:r>
            <a:r>
              <a:rPr lang="de-DE" dirty="0" err="1"/>
              <a:t>syntax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 err="1"/>
              <a:t>Implementing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transformations</a:t>
            </a:r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3413905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37D46C8-CAB3-1740-AF76-CEA0CEB115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3600" y="2835563"/>
            <a:ext cx="10464800" cy="685800"/>
          </a:xfrm>
        </p:spPr>
        <p:txBody>
          <a:bodyPr>
            <a:normAutofit/>
          </a:bodyPr>
          <a:lstStyle/>
          <a:p>
            <a:r>
              <a:rPr lang="en-GB" sz="4000" dirty="0">
                <a:hlinkClick r:id="rId2"/>
              </a:rPr>
              <a:t>https://github.com/timKraeuter/PCS955-DAT355</a:t>
            </a:r>
            <a:endParaRPr lang="en-NO" sz="4000" dirty="0"/>
          </a:p>
        </p:txBody>
      </p:sp>
    </p:spTree>
    <p:extLst>
      <p:ext uri="{BB962C8B-B14F-4D97-AF65-F5344CB8AC3E}">
        <p14:creationId xmlns:p14="http://schemas.microsoft.com/office/powerpoint/2010/main" val="1901819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4BC6954-62EB-4B5D-A6E6-7A322B289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Key </a:t>
            </a:r>
            <a:r>
              <a:rPr lang="de-DE" dirty="0" err="1"/>
              <a:t>information</a:t>
            </a:r>
            <a:r>
              <a:rPr lang="de-DE" dirty="0"/>
              <a:t> </a:t>
            </a:r>
            <a:r>
              <a:rPr lang="de-DE" dirty="0" err="1"/>
              <a:t>about</a:t>
            </a:r>
            <a:endParaRPr lang="de-DE" dirty="0"/>
          </a:p>
        </p:txBody>
      </p:sp>
      <p:pic>
        <p:nvPicPr>
          <p:cNvPr id="5" name="Bilde 4">
            <a:extLst>
              <a:ext uri="{FF2B5EF4-FFF2-40B4-BE49-F238E27FC236}">
                <a16:creationId xmlns:a16="http://schemas.microsoft.com/office/drawing/2014/main" id="{D97B1D13-C2F7-485B-81BB-046B8F6C2A5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56"/>
          <a:stretch/>
        </p:blipFill>
        <p:spPr>
          <a:xfrm>
            <a:off x="6003636" y="365125"/>
            <a:ext cx="5842540" cy="1143160"/>
          </a:xfrm>
          <a:prstGeom prst="rect">
            <a:avLst/>
          </a:prstGeom>
        </p:spPr>
      </p:pic>
      <p:sp>
        <p:nvSpPr>
          <p:cNvPr id="9" name="Plassholder for innhold 2">
            <a:extLst>
              <a:ext uri="{FF2B5EF4-FFF2-40B4-BE49-F238E27FC236}">
                <a16:creationId xmlns:a16="http://schemas.microsoft.com/office/drawing/2014/main" id="{6940252D-5F67-46BC-BAB5-60F118ED06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de-DE" dirty="0"/>
              <a:t>Language </a:t>
            </a:r>
            <a:r>
              <a:rPr lang="de-DE" dirty="0" err="1"/>
              <a:t>Workbench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create</a:t>
            </a:r>
            <a:r>
              <a:rPr lang="de-DE" dirty="0"/>
              <a:t> </a:t>
            </a:r>
            <a:r>
              <a:rPr lang="de-DE" dirty="0" err="1"/>
              <a:t>DSL`s</a:t>
            </a:r>
            <a:r>
              <a:rPr lang="de-DE" dirty="0"/>
              <a:t>,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means</a:t>
            </a:r>
            <a:r>
              <a:rPr lang="de-DE" dirty="0"/>
              <a:t>:</a:t>
            </a:r>
          </a:p>
          <a:p>
            <a:pPr lvl="1"/>
            <a:r>
              <a:rPr lang="de-DE" dirty="0" err="1"/>
              <a:t>Defining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abstract</a:t>
            </a:r>
            <a:r>
              <a:rPr lang="de-DE" dirty="0"/>
              <a:t> </a:t>
            </a:r>
            <a:r>
              <a:rPr lang="de-DE" dirty="0" err="1"/>
              <a:t>syntax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 </a:t>
            </a:r>
            <a:r>
              <a:rPr lang="de-DE" dirty="0" err="1"/>
              <a:t>language</a:t>
            </a:r>
            <a:r>
              <a:rPr lang="de-DE" dirty="0"/>
              <a:t> (= </a:t>
            </a:r>
            <a:r>
              <a:rPr lang="de-DE" dirty="0" err="1"/>
              <a:t>metamodel</a:t>
            </a:r>
            <a:r>
              <a:rPr lang="de-DE" dirty="0"/>
              <a:t>)</a:t>
            </a:r>
          </a:p>
          <a:p>
            <a:pPr lvl="1"/>
            <a:r>
              <a:rPr lang="de-DE" dirty="0" err="1"/>
              <a:t>Adding</a:t>
            </a:r>
            <a:r>
              <a:rPr lang="de-DE" dirty="0"/>
              <a:t> </a:t>
            </a:r>
            <a:r>
              <a:rPr lang="de-DE" dirty="0" err="1"/>
              <a:t>constraints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abstract</a:t>
            </a:r>
            <a:r>
              <a:rPr lang="de-DE" dirty="0"/>
              <a:t> </a:t>
            </a:r>
            <a:r>
              <a:rPr lang="de-DE" dirty="0" err="1"/>
              <a:t>syntax</a:t>
            </a:r>
            <a:r>
              <a:rPr lang="de-DE" dirty="0"/>
              <a:t> /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metamodel</a:t>
            </a:r>
            <a:endParaRPr lang="de-DE" dirty="0"/>
          </a:p>
          <a:p>
            <a:pPr lvl="1"/>
            <a:r>
              <a:rPr lang="de-DE" dirty="0" err="1"/>
              <a:t>Develop</a:t>
            </a:r>
            <a:r>
              <a:rPr lang="de-DE" dirty="0"/>
              <a:t> a </a:t>
            </a:r>
            <a:r>
              <a:rPr lang="de-DE" dirty="0" err="1"/>
              <a:t>concrete</a:t>
            </a:r>
            <a:r>
              <a:rPr lang="de-DE" dirty="0"/>
              <a:t> </a:t>
            </a:r>
            <a:r>
              <a:rPr lang="de-DE" dirty="0" err="1"/>
              <a:t>syntax</a:t>
            </a:r>
            <a:endParaRPr lang="de-DE" dirty="0"/>
          </a:p>
          <a:p>
            <a:pPr lvl="1"/>
            <a:r>
              <a:rPr lang="de-DE" dirty="0"/>
              <a:t>Implement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transformations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Developed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: 					</a:t>
            </a:r>
          </a:p>
          <a:p>
            <a:endParaRPr lang="en-US" dirty="0"/>
          </a:p>
        </p:txBody>
      </p:sp>
      <p:pic>
        <p:nvPicPr>
          <p:cNvPr id="1026" name="Picture 2" descr="Image result for jetbrains">
            <a:extLst>
              <a:ext uri="{FF2B5EF4-FFF2-40B4-BE49-F238E27FC236}">
                <a16:creationId xmlns:a16="http://schemas.microsoft.com/office/drawing/2014/main" id="{1501B575-D3CB-41A9-A7A3-DD4FC3D11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9932" y="3896807"/>
            <a:ext cx="2596068" cy="2596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jetbrains products">
            <a:extLst>
              <a:ext uri="{FF2B5EF4-FFF2-40B4-BE49-F238E27FC236}">
                <a16:creationId xmlns:a16="http://schemas.microsoft.com/office/drawing/2014/main" id="{41B39451-8788-49AA-91B4-C841A03091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4351" y="3205537"/>
            <a:ext cx="3391825" cy="339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8867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4BC6954-62EB-4B5D-A6E6-7A322B289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Running </a:t>
            </a:r>
            <a:r>
              <a:rPr lang="de-DE" dirty="0" err="1"/>
              <a:t>example</a:t>
            </a:r>
            <a:r>
              <a:rPr lang="de-DE" dirty="0"/>
              <a:t>: </a:t>
            </a:r>
            <a:r>
              <a:rPr lang="de-DE" dirty="0" err="1"/>
              <a:t>Families</a:t>
            </a:r>
            <a:r>
              <a:rPr lang="de-DE" dirty="0"/>
              <a:t> and </a:t>
            </a:r>
            <a:r>
              <a:rPr lang="de-DE" dirty="0" err="1"/>
              <a:t>Persons</a:t>
            </a:r>
            <a:endParaRPr lang="de-DE" dirty="0"/>
          </a:p>
        </p:txBody>
      </p:sp>
      <p:sp>
        <p:nvSpPr>
          <p:cNvPr id="3" name="TekstSylinder 2">
            <a:extLst>
              <a:ext uri="{FF2B5EF4-FFF2-40B4-BE49-F238E27FC236}">
                <a16:creationId xmlns:a16="http://schemas.microsoft.com/office/drawing/2014/main" id="{15E157E1-82D4-4E7B-9171-AA3AE62177DD}"/>
              </a:ext>
            </a:extLst>
          </p:cNvPr>
          <p:cNvSpPr txBox="1"/>
          <p:nvPr/>
        </p:nvSpPr>
        <p:spPr>
          <a:xfrm>
            <a:off x="0" y="6507126"/>
            <a:ext cx="10735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Adapted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: </a:t>
            </a:r>
            <a:r>
              <a:rPr lang="de-DE" dirty="0">
                <a:hlinkClick r:id="rId3"/>
              </a:rPr>
              <a:t>https://wiki.eclipse.org/ATL/Tutorials_-_Create_a_simple_ATL_transformation</a:t>
            </a:r>
            <a:endParaRPr lang="en-US" dirty="0"/>
          </a:p>
        </p:txBody>
      </p:sp>
      <p:pic>
        <p:nvPicPr>
          <p:cNvPr id="19" name="Bilde 18">
            <a:extLst>
              <a:ext uri="{FF2B5EF4-FFF2-40B4-BE49-F238E27FC236}">
                <a16:creationId xmlns:a16="http://schemas.microsoft.com/office/drawing/2014/main" id="{D9766980-F3CA-479D-9E2A-58C8CCC129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662" y="2806277"/>
            <a:ext cx="4535592" cy="3104576"/>
          </a:xfrm>
          <a:prstGeom prst="rect">
            <a:avLst/>
          </a:prstGeom>
        </p:spPr>
      </p:pic>
      <p:sp>
        <p:nvSpPr>
          <p:cNvPr id="20" name="TekstSylinder 19">
            <a:extLst>
              <a:ext uri="{FF2B5EF4-FFF2-40B4-BE49-F238E27FC236}">
                <a16:creationId xmlns:a16="http://schemas.microsoft.com/office/drawing/2014/main" id="{C0151475-8D51-4CC1-AB33-2AF5E6A3B0B2}"/>
              </a:ext>
            </a:extLst>
          </p:cNvPr>
          <p:cNvSpPr txBox="1"/>
          <p:nvPr/>
        </p:nvSpPr>
        <p:spPr>
          <a:xfrm>
            <a:off x="324372" y="2317790"/>
            <a:ext cx="2138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Families</a:t>
            </a:r>
            <a:r>
              <a:rPr lang="de-DE" dirty="0"/>
              <a:t> </a:t>
            </a:r>
            <a:r>
              <a:rPr lang="de-DE" dirty="0" err="1"/>
              <a:t>metamodel</a:t>
            </a:r>
            <a:r>
              <a:rPr lang="de-DE" dirty="0"/>
              <a:t>:</a:t>
            </a:r>
            <a:endParaRPr lang="en-US" dirty="0"/>
          </a:p>
        </p:txBody>
      </p:sp>
      <p:sp>
        <p:nvSpPr>
          <p:cNvPr id="23" name="TekstSylinder 22">
            <a:extLst>
              <a:ext uri="{FF2B5EF4-FFF2-40B4-BE49-F238E27FC236}">
                <a16:creationId xmlns:a16="http://schemas.microsoft.com/office/drawing/2014/main" id="{FE727BA5-EFC1-42D7-B495-7AA1C890E162}"/>
              </a:ext>
            </a:extLst>
          </p:cNvPr>
          <p:cNvSpPr txBox="1"/>
          <p:nvPr/>
        </p:nvSpPr>
        <p:spPr>
          <a:xfrm>
            <a:off x="5290160" y="2317790"/>
            <a:ext cx="2108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Persons</a:t>
            </a:r>
            <a:r>
              <a:rPr lang="de-DE" dirty="0"/>
              <a:t> </a:t>
            </a:r>
            <a:r>
              <a:rPr lang="de-DE" dirty="0" err="1"/>
              <a:t>metamodel</a:t>
            </a:r>
            <a:r>
              <a:rPr lang="de-DE" dirty="0"/>
              <a:t>:</a:t>
            </a:r>
            <a:endParaRPr lang="en-US" dirty="0"/>
          </a:p>
        </p:txBody>
      </p:sp>
      <p:pic>
        <p:nvPicPr>
          <p:cNvPr id="26" name="Bilde 25">
            <a:extLst>
              <a:ext uri="{FF2B5EF4-FFF2-40B4-BE49-F238E27FC236}">
                <a16:creationId xmlns:a16="http://schemas.microsoft.com/office/drawing/2014/main" id="{18434E8A-F79B-4FC6-95A8-C5ED8FE03B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90160" y="3283309"/>
            <a:ext cx="6677903" cy="2150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168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EF5A0F2-41AE-45F0-928B-A40F66F8D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Defining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abstract</a:t>
            </a:r>
            <a:r>
              <a:rPr lang="de-DE" dirty="0"/>
              <a:t> </a:t>
            </a:r>
            <a:r>
              <a:rPr lang="de-DE" dirty="0" err="1"/>
              <a:t>syntax</a:t>
            </a:r>
            <a:r>
              <a:rPr lang="de-DE" dirty="0"/>
              <a:t> /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metamodel</a:t>
            </a:r>
            <a:endParaRPr lang="en-US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5587DBC5-CC91-4F9A-85E9-9DDD900DA5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85014"/>
            <a:ext cx="10515600" cy="3195350"/>
          </a:xfrm>
        </p:spPr>
        <p:txBody>
          <a:bodyPr/>
          <a:lstStyle/>
          <a:p>
            <a:r>
              <a:rPr lang="de-DE" dirty="0"/>
              <a:t>The </a:t>
            </a:r>
            <a:r>
              <a:rPr lang="de-DE" dirty="0" err="1"/>
              <a:t>definition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metamodel</a:t>
            </a:r>
            <a:r>
              <a:rPr lang="de-DE" dirty="0"/>
              <a:t> </a:t>
            </a:r>
            <a:r>
              <a:rPr lang="de-DE" dirty="0" err="1"/>
              <a:t>is</a:t>
            </a:r>
            <a:br>
              <a:rPr lang="de-DE" dirty="0"/>
            </a:br>
            <a:r>
              <a:rPr lang="de-DE" dirty="0" err="1"/>
              <a:t>done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defining</a:t>
            </a:r>
            <a:r>
              <a:rPr lang="de-DE" dirty="0"/>
              <a:t> </a:t>
            </a:r>
            <a:r>
              <a:rPr lang="de-DE" b="1" dirty="0" err="1"/>
              <a:t>concepts</a:t>
            </a:r>
            <a:r>
              <a:rPr lang="de-DE" dirty="0"/>
              <a:t> in MPS.</a:t>
            </a:r>
          </a:p>
          <a:p>
            <a:r>
              <a:rPr lang="de-DE" dirty="0" err="1"/>
              <a:t>Let</a:t>
            </a:r>
            <a:r>
              <a:rPr lang="de-DE" dirty="0"/>
              <a:t> </a:t>
            </a:r>
            <a:r>
              <a:rPr lang="de-DE" dirty="0" err="1"/>
              <a:t>us</a:t>
            </a:r>
            <a:r>
              <a:rPr lang="de-DE" dirty="0"/>
              <a:t> </a:t>
            </a:r>
            <a:r>
              <a:rPr lang="de-DE" dirty="0" err="1"/>
              <a:t>define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b="1" dirty="0" err="1"/>
              <a:t>families</a:t>
            </a:r>
            <a:r>
              <a:rPr lang="de-DE" dirty="0"/>
              <a:t> </a:t>
            </a:r>
            <a:r>
              <a:rPr lang="de-DE" b="1" dirty="0" err="1"/>
              <a:t>metamodel</a:t>
            </a:r>
            <a:br>
              <a:rPr lang="de-DE" dirty="0"/>
            </a:br>
            <a:r>
              <a:rPr lang="de-DE" dirty="0" err="1"/>
              <a:t>together</a:t>
            </a:r>
            <a:endParaRPr lang="de-DE" dirty="0"/>
          </a:p>
          <a:p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find </a:t>
            </a:r>
            <a:r>
              <a:rPr lang="de-DE" dirty="0" err="1"/>
              <a:t>the</a:t>
            </a:r>
            <a:r>
              <a:rPr lang="de-DE" dirty="0"/>
              <a:t> end </a:t>
            </a:r>
            <a:r>
              <a:rPr lang="de-DE" dirty="0" err="1"/>
              <a:t>result</a:t>
            </a:r>
            <a:r>
              <a:rPr lang="de-DE" dirty="0"/>
              <a:t> </a:t>
            </a:r>
            <a:r>
              <a:rPr lang="de-DE" dirty="0" err="1">
                <a:hlinkClick r:id="rId2"/>
              </a:rPr>
              <a:t>here</a:t>
            </a:r>
            <a:r>
              <a:rPr lang="de-DE" dirty="0"/>
              <a:t>.</a:t>
            </a:r>
            <a:endParaRPr lang="en-US" dirty="0"/>
          </a:p>
        </p:txBody>
      </p:sp>
      <p:pic>
        <p:nvPicPr>
          <p:cNvPr id="4" name="Bilde 3">
            <a:extLst>
              <a:ext uri="{FF2B5EF4-FFF2-40B4-BE49-F238E27FC236}">
                <a16:creationId xmlns:a16="http://schemas.microsoft.com/office/drawing/2014/main" id="{B56CFE44-32CD-4A11-8865-C15ED31A2E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2594" y="2449006"/>
            <a:ext cx="4535592" cy="3104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133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EF5A0F2-41AE-45F0-928B-A40F66F8D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Developing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concrete</a:t>
            </a:r>
            <a:r>
              <a:rPr lang="de-DE" dirty="0"/>
              <a:t> </a:t>
            </a:r>
            <a:r>
              <a:rPr lang="de-DE" dirty="0" err="1"/>
              <a:t>syntax</a:t>
            </a:r>
            <a:endParaRPr lang="de-DE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5587DBC5-CC91-4F9A-85E9-9DDD900DA5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85014"/>
            <a:ext cx="10515600" cy="3195350"/>
          </a:xfrm>
        </p:spPr>
        <p:txBody>
          <a:bodyPr/>
          <a:lstStyle/>
          <a:p>
            <a:r>
              <a:rPr lang="de-DE" dirty="0" err="1"/>
              <a:t>Developing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concrete</a:t>
            </a:r>
            <a:r>
              <a:rPr lang="de-DE" dirty="0"/>
              <a:t> </a:t>
            </a:r>
            <a:r>
              <a:rPr lang="de-DE" dirty="0" err="1"/>
              <a:t>syntax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done</a:t>
            </a:r>
            <a:r>
              <a:rPr lang="de-DE" dirty="0"/>
              <a:t> </a:t>
            </a:r>
            <a:r>
              <a:rPr lang="de-DE" dirty="0" err="1"/>
              <a:t>by</a:t>
            </a:r>
            <a:br>
              <a:rPr lang="de-DE" dirty="0"/>
            </a:br>
            <a:r>
              <a:rPr lang="de-DE" dirty="0" err="1"/>
              <a:t>defining</a:t>
            </a:r>
            <a:r>
              <a:rPr lang="de-DE" dirty="0"/>
              <a:t> </a:t>
            </a:r>
            <a:r>
              <a:rPr lang="de-DE" b="1" dirty="0" err="1"/>
              <a:t>editors</a:t>
            </a:r>
            <a:r>
              <a:rPr lang="de-DE" dirty="0"/>
              <a:t> in MPS.</a:t>
            </a:r>
          </a:p>
          <a:p>
            <a:r>
              <a:rPr lang="de-DE" dirty="0" err="1"/>
              <a:t>Let</a:t>
            </a:r>
            <a:r>
              <a:rPr lang="de-DE" dirty="0"/>
              <a:t> </a:t>
            </a:r>
            <a:r>
              <a:rPr lang="de-DE" dirty="0" err="1"/>
              <a:t>us</a:t>
            </a:r>
            <a:r>
              <a:rPr lang="de-DE" dirty="0"/>
              <a:t> </a:t>
            </a:r>
            <a:r>
              <a:rPr lang="de-DE" dirty="0" err="1"/>
              <a:t>define</a:t>
            </a:r>
            <a:r>
              <a:rPr lang="de-DE" dirty="0"/>
              <a:t> a </a:t>
            </a:r>
            <a:r>
              <a:rPr lang="de-DE" b="1" dirty="0"/>
              <a:t>simple </a:t>
            </a:r>
            <a:r>
              <a:rPr lang="de-DE" b="1" dirty="0" err="1"/>
              <a:t>textual</a:t>
            </a:r>
            <a:r>
              <a:rPr lang="de-DE" b="1" dirty="0"/>
              <a:t> </a:t>
            </a:r>
            <a:r>
              <a:rPr lang="de-DE" b="1" dirty="0" err="1"/>
              <a:t>syntax</a:t>
            </a:r>
            <a:r>
              <a:rPr lang="de-DE" dirty="0"/>
              <a:t> </a:t>
            </a:r>
            <a:r>
              <a:rPr lang="de-DE" dirty="0" err="1"/>
              <a:t>now</a:t>
            </a:r>
            <a:br>
              <a:rPr lang="de-DE" dirty="0"/>
            </a:br>
            <a:r>
              <a:rPr lang="de-DE" dirty="0"/>
              <a:t>and </a:t>
            </a:r>
            <a:r>
              <a:rPr lang="de-DE" dirty="0" err="1"/>
              <a:t>create</a:t>
            </a:r>
            <a:r>
              <a:rPr lang="de-DE" dirty="0"/>
              <a:t> a </a:t>
            </a:r>
            <a:r>
              <a:rPr lang="de-DE" dirty="0" err="1"/>
              <a:t>family</a:t>
            </a:r>
            <a:r>
              <a:rPr lang="de-DE" dirty="0"/>
              <a:t> (a </a:t>
            </a:r>
            <a:r>
              <a:rPr lang="de-DE" dirty="0" err="1"/>
              <a:t>model</a:t>
            </a:r>
            <a:r>
              <a:rPr lang="de-DE" dirty="0"/>
              <a:t>)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it.</a:t>
            </a:r>
          </a:p>
          <a:p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find </a:t>
            </a:r>
            <a:r>
              <a:rPr lang="de-DE" dirty="0" err="1"/>
              <a:t>the</a:t>
            </a:r>
            <a:r>
              <a:rPr lang="de-DE" dirty="0"/>
              <a:t> end </a:t>
            </a:r>
            <a:r>
              <a:rPr lang="de-DE" dirty="0" err="1"/>
              <a:t>result</a:t>
            </a:r>
            <a:r>
              <a:rPr lang="de-DE" dirty="0"/>
              <a:t> </a:t>
            </a:r>
            <a:r>
              <a:rPr lang="de-DE" dirty="0" err="1">
                <a:hlinkClick r:id="rId2"/>
              </a:rPr>
              <a:t>here</a:t>
            </a:r>
            <a:r>
              <a:rPr lang="de-DE" dirty="0"/>
              <a:t>.</a:t>
            </a:r>
            <a:endParaRPr lang="en-US" dirty="0"/>
          </a:p>
        </p:txBody>
      </p:sp>
      <p:pic>
        <p:nvPicPr>
          <p:cNvPr id="8" name="Bilde 7">
            <a:extLst>
              <a:ext uri="{FF2B5EF4-FFF2-40B4-BE49-F238E27FC236}">
                <a16:creationId xmlns:a16="http://schemas.microsoft.com/office/drawing/2014/main" id="{6E578DFD-60A9-4D9C-95BF-18EF189A55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8758" y="2144353"/>
            <a:ext cx="2295042" cy="2569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273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EF5A0F2-41AE-45F0-928B-A40F66F8D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405" y="-4330"/>
            <a:ext cx="10515600" cy="1325563"/>
          </a:xfrm>
        </p:spPr>
        <p:txBody>
          <a:bodyPr/>
          <a:lstStyle/>
          <a:p>
            <a:r>
              <a:rPr lang="de-DE" dirty="0" err="1"/>
              <a:t>Implementing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transformations</a:t>
            </a:r>
            <a:endParaRPr lang="en-NO" dirty="0"/>
          </a:p>
        </p:txBody>
      </p:sp>
      <p:pic>
        <p:nvPicPr>
          <p:cNvPr id="8" name="Bilde 7">
            <a:extLst>
              <a:ext uri="{FF2B5EF4-FFF2-40B4-BE49-F238E27FC236}">
                <a16:creationId xmlns:a16="http://schemas.microsoft.com/office/drawing/2014/main" id="{6E578DFD-60A9-4D9C-95BF-18EF189A55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577" y="3761838"/>
            <a:ext cx="2028290" cy="2270665"/>
          </a:xfrm>
          <a:prstGeom prst="rect">
            <a:avLst/>
          </a:prstGeom>
        </p:spPr>
      </p:pic>
      <p:pic>
        <p:nvPicPr>
          <p:cNvPr id="7" name="Bilde 6">
            <a:extLst>
              <a:ext uri="{FF2B5EF4-FFF2-40B4-BE49-F238E27FC236}">
                <a16:creationId xmlns:a16="http://schemas.microsoft.com/office/drawing/2014/main" id="{F9B2731C-DAB0-485F-8011-2A66695642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0864" y="3761009"/>
            <a:ext cx="4838746" cy="2281331"/>
          </a:xfrm>
          <a:prstGeom prst="rect">
            <a:avLst/>
          </a:prstGeom>
        </p:spPr>
      </p:pic>
      <p:sp>
        <p:nvSpPr>
          <p:cNvPr id="9" name="Pil: høyre 8">
            <a:extLst>
              <a:ext uri="{FF2B5EF4-FFF2-40B4-BE49-F238E27FC236}">
                <a16:creationId xmlns:a16="http://schemas.microsoft.com/office/drawing/2014/main" id="{1429CAD8-0979-4786-96DB-D512C351C9BE}"/>
              </a:ext>
            </a:extLst>
          </p:cNvPr>
          <p:cNvSpPr/>
          <p:nvPr/>
        </p:nvSpPr>
        <p:spPr>
          <a:xfrm>
            <a:off x="4250161" y="4702277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Bilde 9">
            <a:extLst>
              <a:ext uri="{FF2B5EF4-FFF2-40B4-BE49-F238E27FC236}">
                <a16:creationId xmlns:a16="http://schemas.microsoft.com/office/drawing/2014/main" id="{99A37E19-77B8-4B16-B0A6-6F6D45C698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8488" y="1208705"/>
            <a:ext cx="2690469" cy="1841604"/>
          </a:xfrm>
          <a:prstGeom prst="rect">
            <a:avLst/>
          </a:prstGeom>
        </p:spPr>
      </p:pic>
      <p:pic>
        <p:nvPicPr>
          <p:cNvPr id="11" name="Bilde 10">
            <a:extLst>
              <a:ext uri="{FF2B5EF4-FFF2-40B4-BE49-F238E27FC236}">
                <a16:creationId xmlns:a16="http://schemas.microsoft.com/office/drawing/2014/main" id="{81CC976E-37CE-40BC-A38F-289AE6C6D11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93963" y="1321233"/>
            <a:ext cx="4838746" cy="1558240"/>
          </a:xfrm>
          <a:prstGeom prst="rect">
            <a:avLst/>
          </a:prstGeom>
        </p:spPr>
      </p:pic>
      <p:sp>
        <p:nvSpPr>
          <p:cNvPr id="12" name="Pil: høyre 11">
            <a:extLst>
              <a:ext uri="{FF2B5EF4-FFF2-40B4-BE49-F238E27FC236}">
                <a16:creationId xmlns:a16="http://schemas.microsoft.com/office/drawing/2014/main" id="{40C6FC5D-2B85-4727-B4AE-72FD3E8D2BF9}"/>
              </a:ext>
            </a:extLst>
          </p:cNvPr>
          <p:cNvSpPr/>
          <p:nvPr/>
        </p:nvSpPr>
        <p:spPr>
          <a:xfrm rot="16200000">
            <a:off x="1343790" y="3079674"/>
            <a:ext cx="539865" cy="484632"/>
          </a:xfrm>
          <a:prstGeom prst="right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il: høyre 12">
            <a:extLst>
              <a:ext uri="{FF2B5EF4-FFF2-40B4-BE49-F238E27FC236}">
                <a16:creationId xmlns:a16="http://schemas.microsoft.com/office/drawing/2014/main" id="{70486B25-DEF5-4CDC-8BA4-55666FD53B6A}"/>
              </a:ext>
            </a:extLst>
          </p:cNvPr>
          <p:cNvSpPr/>
          <p:nvPr/>
        </p:nvSpPr>
        <p:spPr>
          <a:xfrm rot="16200000">
            <a:off x="9000305" y="3077925"/>
            <a:ext cx="539865" cy="484632"/>
          </a:xfrm>
          <a:prstGeom prst="right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kstSylinder 13">
            <a:extLst>
              <a:ext uri="{FF2B5EF4-FFF2-40B4-BE49-F238E27FC236}">
                <a16:creationId xmlns:a16="http://schemas.microsoft.com/office/drawing/2014/main" id="{80609B3D-0B4C-4633-9146-4518CE9EE590}"/>
              </a:ext>
            </a:extLst>
          </p:cNvPr>
          <p:cNvSpPr txBox="1"/>
          <p:nvPr/>
        </p:nvSpPr>
        <p:spPr>
          <a:xfrm>
            <a:off x="3916768" y="4211782"/>
            <a:ext cx="1645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MPS Generator</a:t>
            </a:r>
            <a:endParaRPr lang="en-US" b="1" dirty="0"/>
          </a:p>
        </p:txBody>
      </p:sp>
      <p:sp>
        <p:nvSpPr>
          <p:cNvPr id="15" name="TekstSylinder 14">
            <a:extLst>
              <a:ext uri="{FF2B5EF4-FFF2-40B4-BE49-F238E27FC236}">
                <a16:creationId xmlns:a16="http://schemas.microsoft.com/office/drawing/2014/main" id="{68903911-3321-41CF-888A-896CE87D438F}"/>
              </a:ext>
            </a:extLst>
          </p:cNvPr>
          <p:cNvSpPr txBox="1"/>
          <p:nvPr/>
        </p:nvSpPr>
        <p:spPr>
          <a:xfrm>
            <a:off x="1856039" y="3136738"/>
            <a:ext cx="1333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conforms</a:t>
            </a:r>
            <a:r>
              <a:rPr lang="de-DE" dirty="0"/>
              <a:t> </a:t>
            </a:r>
            <a:r>
              <a:rPr lang="de-DE" dirty="0" err="1"/>
              <a:t>to</a:t>
            </a:r>
            <a:endParaRPr lang="en-US" dirty="0"/>
          </a:p>
        </p:txBody>
      </p:sp>
      <p:sp>
        <p:nvSpPr>
          <p:cNvPr id="16" name="TekstSylinder 15">
            <a:extLst>
              <a:ext uri="{FF2B5EF4-FFF2-40B4-BE49-F238E27FC236}">
                <a16:creationId xmlns:a16="http://schemas.microsoft.com/office/drawing/2014/main" id="{51D16C0E-D0DA-4918-9669-FA087BD661AC}"/>
              </a:ext>
            </a:extLst>
          </p:cNvPr>
          <p:cNvSpPr txBox="1"/>
          <p:nvPr/>
        </p:nvSpPr>
        <p:spPr>
          <a:xfrm>
            <a:off x="9512554" y="3136738"/>
            <a:ext cx="1333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conforms</a:t>
            </a:r>
            <a:r>
              <a:rPr lang="de-DE" dirty="0"/>
              <a:t> </a:t>
            </a:r>
            <a:r>
              <a:rPr lang="de-DE" dirty="0" err="1"/>
              <a:t>to</a:t>
            </a:r>
            <a:endParaRPr lang="en-US" dirty="0"/>
          </a:p>
        </p:txBody>
      </p:sp>
      <p:sp>
        <p:nvSpPr>
          <p:cNvPr id="17" name="Tankeboble: sky 16">
            <a:extLst>
              <a:ext uri="{FF2B5EF4-FFF2-40B4-BE49-F238E27FC236}">
                <a16:creationId xmlns:a16="http://schemas.microsoft.com/office/drawing/2014/main" id="{7DBF0EFE-CD96-465B-BC86-9F90801423C8}"/>
              </a:ext>
            </a:extLst>
          </p:cNvPr>
          <p:cNvSpPr/>
          <p:nvPr/>
        </p:nvSpPr>
        <p:spPr>
          <a:xfrm>
            <a:off x="4164564" y="3113233"/>
            <a:ext cx="1828875" cy="953881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But </a:t>
            </a:r>
            <a:r>
              <a:rPr lang="de-DE" dirty="0" err="1"/>
              <a:t>how</a:t>
            </a:r>
            <a:r>
              <a:rPr lang="de-DE" dirty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184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3" grpId="0" animBg="1"/>
      <p:bldP spid="14" grpId="0"/>
      <p:bldP spid="15" grpId="0"/>
      <p:bldP spid="16" grpId="0"/>
      <p:bldP spid="1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EF5A0F2-41AE-45F0-928B-A40F66F8D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Conclusion</a:t>
            </a:r>
            <a:endParaRPr lang="en-US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5587DBC5-CC91-4F9A-85E9-9DDD900DA5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The </a:t>
            </a:r>
            <a:r>
              <a:rPr lang="de-DE" dirty="0" err="1"/>
              <a:t>projectional</a:t>
            </a:r>
            <a:r>
              <a:rPr lang="de-DE" dirty="0"/>
              <a:t> </a:t>
            </a:r>
            <a:r>
              <a:rPr lang="de-DE" dirty="0" err="1"/>
              <a:t>editor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really</a:t>
            </a:r>
            <a:r>
              <a:rPr lang="de-DE" dirty="0"/>
              <a:t> </a:t>
            </a:r>
            <a:r>
              <a:rPr lang="de-DE" dirty="0" err="1"/>
              <a:t>interesting</a:t>
            </a:r>
            <a:r>
              <a:rPr lang="de-DE" dirty="0"/>
              <a:t>!</a:t>
            </a:r>
          </a:p>
          <a:p>
            <a:r>
              <a:rPr lang="de-DE" dirty="0"/>
              <a:t>Working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abstract</a:t>
            </a:r>
            <a:r>
              <a:rPr lang="de-DE" dirty="0"/>
              <a:t> </a:t>
            </a:r>
            <a:r>
              <a:rPr lang="de-DE" dirty="0" err="1"/>
              <a:t>syntax</a:t>
            </a:r>
            <a:r>
              <a:rPr lang="de-DE" dirty="0"/>
              <a:t> </a:t>
            </a:r>
            <a:r>
              <a:rPr lang="de-DE" dirty="0" err="1"/>
              <a:t>tree</a:t>
            </a:r>
            <a:br>
              <a:rPr lang="de-DE" dirty="0"/>
            </a:br>
            <a:r>
              <a:rPr lang="de-DE" dirty="0"/>
              <a:t>will </a:t>
            </a:r>
            <a:r>
              <a:rPr lang="de-DE" dirty="0" err="1"/>
              <a:t>make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fluctuate</a:t>
            </a:r>
            <a:r>
              <a:rPr lang="de-DE" dirty="0"/>
              <a:t> </a:t>
            </a:r>
            <a:r>
              <a:rPr lang="de-DE" dirty="0" err="1"/>
              <a:t>between</a:t>
            </a:r>
            <a:br>
              <a:rPr lang="de-DE" dirty="0"/>
            </a:br>
            <a:r>
              <a:rPr lang="de-DE" b="1" dirty="0" err="1"/>
              <a:t>euphoria</a:t>
            </a:r>
            <a:r>
              <a:rPr lang="de-DE" dirty="0"/>
              <a:t> and </a:t>
            </a:r>
            <a:r>
              <a:rPr lang="de-DE" b="1" dirty="0" err="1"/>
              <a:t>depression</a:t>
            </a:r>
            <a:r>
              <a:rPr lang="de-DE" dirty="0"/>
              <a:t>!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Very </a:t>
            </a:r>
            <a:r>
              <a:rPr lang="de-DE" dirty="0" err="1"/>
              <a:t>good</a:t>
            </a:r>
            <a:r>
              <a:rPr lang="de-DE" dirty="0"/>
              <a:t> </a:t>
            </a:r>
            <a:r>
              <a:rPr lang="de-DE" dirty="0" err="1"/>
              <a:t>documentation</a:t>
            </a:r>
            <a:br>
              <a:rPr lang="de-DE" dirty="0"/>
            </a:br>
            <a:r>
              <a:rPr lang="de-DE" dirty="0"/>
              <a:t>and </a:t>
            </a:r>
            <a:r>
              <a:rPr lang="de-DE" dirty="0" err="1"/>
              <a:t>stable</a:t>
            </a:r>
            <a:r>
              <a:rPr lang="de-DE" dirty="0"/>
              <a:t> DIE</a:t>
            </a:r>
          </a:p>
          <a:p>
            <a:r>
              <a:rPr lang="de-DE" dirty="0" err="1"/>
              <a:t>There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a </a:t>
            </a:r>
            <a:r>
              <a:rPr lang="de-DE" dirty="0" err="1"/>
              <a:t>lot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learn</a:t>
            </a:r>
            <a:r>
              <a:rPr lang="de-DE" dirty="0"/>
              <a:t> </a:t>
            </a:r>
            <a:r>
              <a:rPr lang="de-DE" dirty="0" err="1"/>
              <a:t>about</a:t>
            </a:r>
            <a:r>
              <a:rPr lang="de-DE" dirty="0"/>
              <a:t> MPS!</a:t>
            </a:r>
          </a:p>
        </p:txBody>
      </p:sp>
      <p:pic>
        <p:nvPicPr>
          <p:cNvPr id="5" name="Grafik 4" descr="Ein Bild, das Screenshot enthält.&#10;&#10;Mit sehr hoher Zuverlässigkeit generierte Beschreibung">
            <a:extLst>
              <a:ext uri="{FF2B5EF4-FFF2-40B4-BE49-F238E27FC236}">
                <a16:creationId xmlns:a16="http://schemas.microsoft.com/office/drawing/2014/main" id="{8D940F50-A1EE-49C1-A967-BBC1AD1F3C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9194" y="2291137"/>
            <a:ext cx="5359982" cy="2734023"/>
          </a:xfrm>
          <a:prstGeom prst="rect">
            <a:avLst/>
          </a:prstGeom>
        </p:spPr>
      </p:pic>
      <p:sp>
        <p:nvSpPr>
          <p:cNvPr id="9" name="TekstSylinder 8">
            <a:extLst>
              <a:ext uri="{FF2B5EF4-FFF2-40B4-BE49-F238E27FC236}">
                <a16:creationId xmlns:a16="http://schemas.microsoft.com/office/drawing/2014/main" id="{4D0C85C7-B7F7-4F5F-983F-33E220EDA424}"/>
              </a:ext>
            </a:extLst>
          </p:cNvPr>
          <p:cNvSpPr txBox="1"/>
          <p:nvPr/>
        </p:nvSpPr>
        <p:spPr>
          <a:xfrm>
            <a:off x="1052945" y="3539629"/>
            <a:ext cx="522623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>
                <a:sym typeface="Wingdings" panose="05000000000000000000" pitchFamily="2" charset="2"/>
              </a:rPr>
              <a:t> </a:t>
            </a:r>
            <a:r>
              <a:rPr lang="de-DE" sz="2800" dirty="0" err="1">
                <a:sym typeface="Wingdings" panose="05000000000000000000" pitchFamily="2" charset="2"/>
              </a:rPr>
              <a:t>You</a:t>
            </a:r>
            <a:r>
              <a:rPr lang="de-DE" sz="2800" dirty="0">
                <a:sym typeface="Wingdings" panose="05000000000000000000" pitchFamily="2" charset="2"/>
              </a:rPr>
              <a:t> </a:t>
            </a:r>
            <a:r>
              <a:rPr lang="de-DE" sz="2800" dirty="0" err="1">
                <a:sym typeface="Wingdings" panose="05000000000000000000" pitchFamily="2" charset="2"/>
              </a:rPr>
              <a:t>cannot</a:t>
            </a:r>
            <a:r>
              <a:rPr lang="de-DE" sz="2800" dirty="0">
                <a:sym typeface="Wingdings" panose="05000000000000000000" pitchFamily="2" charset="2"/>
              </a:rPr>
              <a:t> jump </a:t>
            </a:r>
            <a:r>
              <a:rPr lang="de-DE" sz="2800" dirty="0" err="1">
                <a:sym typeface="Wingdings" panose="05000000000000000000" pitchFamily="2" charset="2"/>
              </a:rPr>
              <a:t>right</a:t>
            </a:r>
            <a:r>
              <a:rPr lang="de-DE" sz="2800" dirty="0">
                <a:sym typeface="Wingdings" panose="05000000000000000000" pitchFamily="2" charset="2"/>
              </a:rPr>
              <a:t> </a:t>
            </a:r>
            <a:r>
              <a:rPr lang="de-DE" sz="2800" dirty="0" err="1">
                <a:sym typeface="Wingdings" panose="05000000000000000000" pitchFamily="2" charset="2"/>
              </a:rPr>
              <a:t>into</a:t>
            </a:r>
            <a:r>
              <a:rPr lang="de-DE" sz="2800" dirty="0">
                <a:sym typeface="Wingdings" panose="05000000000000000000" pitchFamily="2" charset="2"/>
              </a:rPr>
              <a:t> MPS</a:t>
            </a:r>
            <a:br>
              <a:rPr lang="de-DE" sz="2800" dirty="0">
                <a:sym typeface="Wingdings" panose="05000000000000000000" pitchFamily="2" charset="2"/>
              </a:rPr>
            </a:br>
            <a:r>
              <a:rPr lang="de-DE" sz="2800" dirty="0" err="1">
                <a:sym typeface="Wingdings" panose="05000000000000000000" pitchFamily="2" charset="2"/>
              </a:rPr>
              <a:t>without</a:t>
            </a:r>
            <a:r>
              <a:rPr lang="de-DE" sz="2800" dirty="0">
                <a:sym typeface="Wingdings" panose="05000000000000000000" pitchFamily="2" charset="2"/>
              </a:rPr>
              <a:t> </a:t>
            </a:r>
            <a:r>
              <a:rPr lang="de-DE" sz="2800" dirty="0" err="1">
                <a:sym typeface="Wingdings" panose="05000000000000000000" pitchFamily="2" charset="2"/>
              </a:rPr>
              <a:t>doing</a:t>
            </a:r>
            <a:r>
              <a:rPr lang="de-DE" sz="2800" dirty="0">
                <a:sym typeface="Wingdings" panose="05000000000000000000" pitchFamily="2" charset="2"/>
              </a:rPr>
              <a:t> </a:t>
            </a:r>
            <a:r>
              <a:rPr lang="de-DE" sz="2800" dirty="0" err="1">
                <a:sym typeface="Wingdings" panose="05000000000000000000" pitchFamily="2" charset="2"/>
              </a:rPr>
              <a:t>any</a:t>
            </a:r>
            <a:r>
              <a:rPr lang="de-DE" sz="2800" dirty="0">
                <a:sym typeface="Wingdings" panose="05000000000000000000" pitchFamily="2" charset="2"/>
              </a:rPr>
              <a:t> </a:t>
            </a:r>
            <a:r>
              <a:rPr lang="de-DE" sz="2800" dirty="0" err="1">
                <a:sym typeface="Wingdings" panose="05000000000000000000" pitchFamily="2" charset="2"/>
              </a:rPr>
              <a:t>tutorial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76580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408</Words>
  <Application>Microsoft Office PowerPoint</Application>
  <PresentationFormat>Widescreen</PresentationFormat>
  <Paragraphs>52</Paragraphs>
  <Slides>9</Slides>
  <Notes>5</Notes>
  <HiddenSlides>0</HiddenSlides>
  <MMClips>0</MMClips>
  <ScaleCrop>false</ScaleCrop>
  <HeadingPairs>
    <vt:vector size="6" baseType="variant">
      <vt:variant>
        <vt:lpstr>Brukte skrifter</vt:lpstr>
      </vt:variant>
      <vt:variant>
        <vt:i4>5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9</vt:i4>
      </vt:variant>
    </vt:vector>
  </HeadingPairs>
  <TitlesOfParts>
    <vt:vector size="15" baseType="lpstr">
      <vt:lpstr>Arial</vt:lpstr>
      <vt:lpstr>Arial</vt:lpstr>
      <vt:lpstr>Calibri</vt:lpstr>
      <vt:lpstr>Calibri Light</vt:lpstr>
      <vt:lpstr>Helvetica</vt:lpstr>
      <vt:lpstr>Office Theme</vt:lpstr>
      <vt:lpstr>MPS in a nutshell</vt:lpstr>
      <vt:lpstr>Agenda</vt:lpstr>
      <vt:lpstr>https://github.com/timKraeuter/PCS955-DAT355</vt:lpstr>
      <vt:lpstr>Key information about</vt:lpstr>
      <vt:lpstr>Running example: Families and Persons</vt:lpstr>
      <vt:lpstr>Defining the abstract syntax / the metamodel</vt:lpstr>
      <vt:lpstr>Developing the concrete syntax</vt:lpstr>
      <vt:lpstr>Implementing model transformations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 Transformation</dc:title>
  <dc:creator>Patrick Stünkel</dc:creator>
  <cp:lastModifiedBy>Tim Kräuter / HFP418IE</cp:lastModifiedBy>
  <cp:revision>37</cp:revision>
  <dcterms:created xsi:type="dcterms:W3CDTF">2021-01-26T10:26:38Z</dcterms:created>
  <dcterms:modified xsi:type="dcterms:W3CDTF">2021-02-17T10:16:43Z</dcterms:modified>
</cp:coreProperties>
</file>